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55"/>
  </p:handoutMasterIdLst>
  <p:sldIdLst>
    <p:sldId id="323" r:id="rId3"/>
    <p:sldId id="523" r:id="rId5"/>
    <p:sldId id="1012" r:id="rId6"/>
    <p:sldId id="1153" r:id="rId7"/>
    <p:sldId id="1088" r:id="rId8"/>
    <p:sldId id="1089" r:id="rId9"/>
    <p:sldId id="1090" r:id="rId10"/>
    <p:sldId id="1091" r:id="rId11"/>
    <p:sldId id="1092" r:id="rId12"/>
    <p:sldId id="1093" r:id="rId13"/>
    <p:sldId id="1094" r:id="rId14"/>
    <p:sldId id="1135" r:id="rId15"/>
    <p:sldId id="1096" r:id="rId16"/>
    <p:sldId id="1097" r:id="rId17"/>
    <p:sldId id="1098" r:id="rId18"/>
    <p:sldId id="1099" r:id="rId19"/>
    <p:sldId id="1100" r:id="rId20"/>
    <p:sldId id="1101" r:id="rId21"/>
    <p:sldId id="1102" r:id="rId22"/>
    <p:sldId id="1103" r:id="rId23"/>
    <p:sldId id="1104" r:id="rId24"/>
    <p:sldId id="1105" r:id="rId25"/>
    <p:sldId id="1136" r:id="rId26"/>
    <p:sldId id="1107" r:id="rId27"/>
    <p:sldId id="1108" r:id="rId28"/>
    <p:sldId id="1109" r:id="rId29"/>
    <p:sldId id="1110" r:id="rId30"/>
    <p:sldId id="1137" r:id="rId31"/>
    <p:sldId id="1113" r:id="rId32"/>
    <p:sldId id="1114" r:id="rId33"/>
    <p:sldId id="1115" r:id="rId34"/>
    <p:sldId id="1117" r:id="rId35"/>
    <p:sldId id="1119" r:id="rId36"/>
    <p:sldId id="1120" r:id="rId37"/>
    <p:sldId id="1122" r:id="rId38"/>
    <p:sldId id="1123" r:id="rId39"/>
    <p:sldId id="1125" r:id="rId40"/>
    <p:sldId id="1126" r:id="rId41"/>
    <p:sldId id="1128" r:id="rId42"/>
    <p:sldId id="1138" r:id="rId43"/>
    <p:sldId id="1139" r:id="rId44"/>
    <p:sldId id="1140" r:id="rId45"/>
    <p:sldId id="1141" r:id="rId46"/>
    <p:sldId id="1143" r:id="rId47"/>
    <p:sldId id="1142" r:id="rId48"/>
    <p:sldId id="1144" r:id="rId49"/>
    <p:sldId id="1147" r:id="rId50"/>
    <p:sldId id="1152" r:id="rId51"/>
    <p:sldId id="1154" r:id="rId52"/>
    <p:sldId id="1155" r:id="rId53"/>
    <p:sldId id="1156" r:id="rId54"/>
  </p:sldIdLst>
  <p:sldSz cx="9144000" cy="5143500" type="screen16x9"/>
  <p:notesSz cx="6858000" cy="9144000"/>
  <p:embeddedFontLst>
    <p:embeddedFont>
      <p:font typeface="黑体" panose="02010600030101010101" charset="-122"/>
      <p:regular r:id="rId59"/>
    </p:embeddedFont>
    <p:embeddedFont>
      <p:font typeface="楷体" panose="02010609060101010101" pitchFamily="49" charset="-122"/>
      <p:regular r:id="rId60"/>
    </p:embeddedFont>
    <p:embeddedFont>
      <p:font typeface="新宋体" panose="02010609030101010101" charset="-122"/>
      <p:regular r:id="rId61"/>
    </p:embeddedFont>
    <p:embeddedFont>
      <p:font typeface="Verdana" panose="020B0604030504040204" pitchFamily="34" charset="0"/>
      <p:regular r:id="rId62"/>
      <p:bold r:id="rId63"/>
      <p:italic r:id="rId64"/>
      <p:boldItalic r:id="rId65"/>
    </p:embeddedFont>
    <p:embeddedFont>
      <p:font typeface="微软雅黑" panose="020B0503020204020204" charset="-122"/>
      <p:regular r:id="rId66"/>
    </p:embeddedFont>
    <p:embeddedFont>
      <p:font typeface="方正姚体" panose="02010601030101010101" pitchFamily="2" charset="-122"/>
      <p:regular r:id="rId67"/>
    </p:embeddedFont>
    <p:embeddedFont>
      <p:font typeface="华文中宋" panose="02010600040101010101" pitchFamily="2" charset="-122"/>
      <p:regular r:id="rId68"/>
    </p:embeddedFont>
    <p:embeddedFont>
      <p:font typeface="幼圆" panose="02010509060101010101" pitchFamily="49" charset="-122"/>
      <p:regular r:id="rId69"/>
    </p:embeddedFont>
    <p:embeddedFont>
      <p:font typeface="Calibri" panose="020F0502020204030204" charset="0"/>
      <p:regular r:id="rId70"/>
      <p:bold r:id="rId71"/>
      <p:italic r:id="rId72"/>
      <p:boldItalic r:id="rId73"/>
    </p:embeddedFont>
    <p:embeddedFont>
      <p:font typeface="Impact" panose="020B0806030902050204" charset="0"/>
      <p:regular r:id="rId74"/>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0066FF"/>
    <a:srgbClr val="A38302"/>
    <a:srgbClr val="FEFCDE"/>
    <a:srgbClr val="00B050"/>
    <a:srgbClr val="FF00FF"/>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479" autoAdjust="0"/>
    <p:restoredTop sz="94705" autoAdjust="0"/>
  </p:normalViewPr>
  <p:slideViewPr>
    <p:cSldViewPr>
      <p:cViewPr varScale="1">
        <p:scale>
          <a:sx n="113" d="100"/>
          <a:sy n="113" d="100"/>
        </p:scale>
        <p:origin x="-798" y="-90"/>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131"/>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font" Target="fonts/font16.fntdata"/><Relationship Id="rId73" Type="http://schemas.openxmlformats.org/officeDocument/2006/relationships/font" Target="fonts/font15.fntdata"/><Relationship Id="rId72" Type="http://schemas.openxmlformats.org/officeDocument/2006/relationships/font" Target="fonts/font14.fntdata"/><Relationship Id="rId71" Type="http://schemas.openxmlformats.org/officeDocument/2006/relationships/font" Target="fonts/font13.fntdata"/><Relationship Id="rId70" Type="http://schemas.openxmlformats.org/officeDocument/2006/relationships/font" Target="fonts/font12.fntdata"/><Relationship Id="rId7" Type="http://schemas.openxmlformats.org/officeDocument/2006/relationships/slide" Target="slides/slide4.xml"/><Relationship Id="rId69" Type="http://schemas.openxmlformats.org/officeDocument/2006/relationships/font" Target="fonts/font11.fntdata"/><Relationship Id="rId68" Type="http://schemas.openxmlformats.org/officeDocument/2006/relationships/font" Target="fonts/font10.fntdata"/><Relationship Id="rId67" Type="http://schemas.openxmlformats.org/officeDocument/2006/relationships/font" Target="fonts/font9.fntdata"/><Relationship Id="rId66" Type="http://schemas.openxmlformats.org/officeDocument/2006/relationships/font" Target="fonts/font8.fntdata"/><Relationship Id="rId65" Type="http://schemas.openxmlformats.org/officeDocument/2006/relationships/font" Target="fonts/font7.fntdata"/><Relationship Id="rId64" Type="http://schemas.openxmlformats.org/officeDocument/2006/relationships/font" Target="fonts/font6.fntdata"/><Relationship Id="rId63" Type="http://schemas.openxmlformats.org/officeDocument/2006/relationships/font" Target="fonts/font5.fntdata"/><Relationship Id="rId62" Type="http://schemas.openxmlformats.org/officeDocument/2006/relationships/font" Target="fonts/font4.fntdata"/><Relationship Id="rId61" Type="http://schemas.openxmlformats.org/officeDocument/2006/relationships/font" Target="fonts/font3.fntdata"/><Relationship Id="rId60" Type="http://schemas.openxmlformats.org/officeDocument/2006/relationships/font" Target="fonts/font2.fntdata"/><Relationship Id="rId6" Type="http://schemas.openxmlformats.org/officeDocument/2006/relationships/slide" Target="slides/slide3.xml"/><Relationship Id="rId59" Type="http://schemas.openxmlformats.org/officeDocument/2006/relationships/font" Target="fonts/font1.fntdata"/><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683919"/>
            <a:ext cx="2133600" cy="357188"/>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4683919"/>
            <a:ext cx="2895600" cy="357188"/>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4683919"/>
            <a:ext cx="2133600" cy="357188"/>
          </a:xfrm>
          <a:prstGeom prst="rect">
            <a:avLst/>
          </a:prstGeom>
        </p:spPr>
        <p:txBody>
          <a:bodyPr/>
          <a:lstStyle>
            <a:lvl1pPr>
              <a:defRPr/>
            </a:lvl1pPr>
          </a:lstStyle>
          <a:p>
            <a:fld id="{80F43932-CBAB-4A70-967F-E05D31F4B35E}"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a:prstGeom prst="rect">
            <a:avLst/>
          </a:prstGeom>
        </p:spPr>
        <p:txBody>
          <a:bodyPr/>
          <a:lstStyle/>
          <a:p>
            <a:r>
              <a:rPr lang="zh-CN" altLang="en-US"/>
              <a:t>单击此处编辑母版标题样式</a:t>
            </a:r>
            <a:endParaRPr lang="zh-CN" altLang="en-US"/>
          </a:p>
        </p:txBody>
      </p:sp>
      <p:sp>
        <p:nvSpPr>
          <p:cNvPr id="3" name="表格占位符 2"/>
          <p:cNvSpPr>
            <a:spLocks noGrp="1"/>
          </p:cNvSpPr>
          <p:nvPr>
            <p:ph type="tbl" idx="1"/>
          </p:nvPr>
        </p:nvSpPr>
        <p:spPr>
          <a:xfrm>
            <a:off x="301625" y="1200151"/>
            <a:ext cx="8540750" cy="3374231"/>
          </a:xfrm>
          <a:prstGeom prst="rect">
            <a:avLst/>
          </a:prstGeom>
        </p:spPr>
        <p:txBody>
          <a:bodyPr/>
          <a:lstStyle/>
          <a:p>
            <a:endParaRPr lang="zh-CN" altLang="en-US"/>
          </a:p>
        </p:txBody>
      </p:sp>
      <p:sp>
        <p:nvSpPr>
          <p:cNvPr id="4" name="日期占位符 3"/>
          <p:cNvSpPr>
            <a:spLocks noGrp="1"/>
          </p:cNvSpPr>
          <p:nvPr>
            <p:ph type="dt" sz="half" idx="10"/>
          </p:nvPr>
        </p:nvSpPr>
        <p:spPr>
          <a:xfrm>
            <a:off x="301626" y="4683919"/>
            <a:ext cx="2289175" cy="357188"/>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4683919"/>
            <a:ext cx="2895600" cy="357188"/>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1" y="4683919"/>
            <a:ext cx="2289175" cy="357188"/>
          </a:xfrm>
          <a:prstGeom prst="rect">
            <a:avLst/>
          </a:prstGeom>
        </p:spPr>
        <p:txBody>
          <a:bodyPr/>
          <a:lstStyle>
            <a:lvl1pPr>
              <a:defRPr/>
            </a:lvl1pPr>
          </a:lstStyle>
          <a:p>
            <a:fld id="{FB4BD07F-AA4D-445C-88B4-A7EBF2A827C0}"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683919"/>
            <a:ext cx="2133600" cy="357188"/>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3124200" y="4683919"/>
            <a:ext cx="2895600" cy="357188"/>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4683919"/>
            <a:ext cx="2133600" cy="357188"/>
          </a:xfrm>
          <a:prstGeom prst="rect">
            <a:avLst/>
          </a:prstGeom>
        </p:spPr>
        <p:txBody>
          <a:bodyPr/>
          <a:lstStyle>
            <a:lvl1pPr>
              <a:defRPr/>
            </a:lvl1pPr>
          </a:lstStyle>
          <a:p>
            <a:fld id="{985A9B7F-0BA2-4E66-8D12-A7C59AAAD9F7}"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93237" y="92978"/>
            <a:ext cx="792480" cy="275590"/>
          </a:xfrm>
          <a:prstGeom prst="rect">
            <a:avLst/>
          </a:prstGeom>
          <a:noFill/>
        </p:spPr>
        <p:txBody>
          <a:bodyPr wrap="none" rtlCol="0">
            <a:spAutoFit/>
          </a:bodyPr>
          <a:lstStyle/>
          <a:p>
            <a:r>
              <a:rPr kumimoji="1" lang="zh-CN" altLang="en-US" sz="1200" dirty="0">
                <a:latin typeface="黑体" panose="02010600030101010101" charset="-122"/>
                <a:ea typeface="黑体" panose="02010600030101010101" charset="-122"/>
              </a:rPr>
              <a:t>习作例文</a:t>
            </a:r>
            <a:endParaRPr kumimoji="1" lang="zh-CN" altLang="en-US" sz="1200" dirty="0">
              <a:latin typeface="黑体" panose="02010600030101010101" charset="-122"/>
              <a:ea typeface="黑体" panose="02010600030101010101" charset="-122"/>
            </a:endParaRPr>
          </a:p>
        </p:txBody>
      </p:sp>
      <p:sp>
        <p:nvSpPr>
          <p:cNvPr id="7" name="矩形 6"/>
          <p:cNvSpPr/>
          <p:nvPr userDrawn="1"/>
        </p:nvSpPr>
        <p:spPr>
          <a:xfrm>
            <a:off x="0" y="4731990"/>
            <a:ext cx="9144000" cy="7200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5.wav"/><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audio6.wav"/><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2.jpeg"/><Relationship Id="rId1" Type="http://schemas.openxmlformats.org/officeDocument/2006/relationships/hyperlink" Target="http://image.baidu.com/i?ct=503316480&amp;z=0&amp;tn=baiduimagedetail&amp;word=%BE%A8%B5%C4%D7%E6%CF%C8&amp;in=28053&amp;cl=2&amp;lm=-1&amp;pn=18&amp;rn=1&amp;di=27024686505&amp;ln=1&amp;fr=&amp;ic=0&amp;s=0&amp;se=1&amp;sme=0&amp;tab=&amp;width=&amp;height=&amp;face=0&amp;fb=0" TargetMode="Externa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3.jpeg"/><Relationship Id="rId1" Type="http://schemas.openxmlformats.org/officeDocument/2006/relationships/hyperlink" Target="http://image.baidu.com/i?ct=503316480&amp;z=0&amp;tn=baiduimagedetail&amp;word=%BE%A8%B5%C4%D7%E6%CF%C8&amp;in=24752&amp;cl=2&amp;lm=-1&amp;pn=20&amp;rn=1&amp;di=5773453110&amp;ln=1&amp;fr=&amp;ic=0&amp;s=0&amp;se=1&amp;sme=0&amp;tab=&amp;width=&amp;height=&amp;face=0&amp;fb=0" TargetMode="Externa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4.jpeg"/><Relationship Id="rId1" Type="http://schemas.openxmlformats.org/officeDocument/2006/relationships/hyperlink" Target="http://image.baidu.com/i?ct=503316480&amp;z=0&amp;tn=baiduimagedetail&amp;word=%BE%A8%B5%C4%D7%E6%CF%C8&amp;in=22741&amp;cl=2&amp;lm=-1&amp;pn=11&amp;rn=1&amp;di=34895370000&amp;ln=1&amp;fr=&amp;ic=0&amp;s=0&amp;se=1&amp;sme=0&amp;tab=&amp;width=&amp;height=&amp;face=0&amp;fb=0"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7.wav"/><Relationship Id="rId2" Type="http://schemas.openxmlformats.org/officeDocument/2006/relationships/audio" Target="../media/audio5.wav"/><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8.wav"/><Relationship Id="rId1" Type="http://schemas.openxmlformats.org/officeDocument/2006/relationships/image" Target="../media/image1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7.GIF"/></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9.wav"/><Relationship Id="rId2" Type="http://schemas.openxmlformats.org/officeDocument/2006/relationships/image" Target="../media/image19.jpeg"/><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9.wav"/><Relationship Id="rId2" Type="http://schemas.openxmlformats.org/officeDocument/2006/relationships/image" Target="../media/image21.jpeg"/><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6.jpeg"/></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GIF"/><Relationship Id="rId4" Type="http://schemas.openxmlformats.org/officeDocument/2006/relationships/image" Target="../media/image25.GIF"/><Relationship Id="rId3" Type="http://schemas.openxmlformats.org/officeDocument/2006/relationships/image" Target="../media/image24.GIF"/><Relationship Id="rId2" Type="http://schemas.openxmlformats.org/officeDocument/2006/relationships/image" Target="../media/image23.GIF"/><Relationship Id="rId1" Type="http://schemas.openxmlformats.org/officeDocument/2006/relationships/image" Target="../media/image22.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2.wav"/><Relationship Id="rId1" Type="http://schemas.openxmlformats.org/officeDocument/2006/relationships/image" Target="../media/image2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11.wav"/><Relationship Id="rId1" Type="http://schemas.openxmlformats.org/officeDocument/2006/relationships/audio" Target="../media/audio10.wav"/></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6.wav"/><Relationship Id="rId1" Type="http://schemas.openxmlformats.org/officeDocument/2006/relationships/image" Target="../media/image29.jpeg"/></Relationships>
</file>

<file path=ppt/slides/_rels/slide3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2.wav"/><Relationship Id="rId1" Type="http://schemas.openxmlformats.org/officeDocument/2006/relationships/image" Target="../media/image32.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audio6.wav"/><Relationship Id="rId1" Type="http://schemas.openxmlformats.org/officeDocument/2006/relationships/audio" Target="../media/audio9.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4.jpeg"/><Relationship Id="rId1" Type="http://schemas.openxmlformats.org/officeDocument/2006/relationships/image" Target="../media/image3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3.png"/></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4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2.wav"/><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audio" Target="../media/audio3.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4.wav"/><Relationship Id="rId1"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mengzhu4"/>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pic>
        <p:nvPicPr>
          <p:cNvPr id="8" name="Picture 2" descr="mengzhu17"/>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pic>
        <p:nvPicPr>
          <p:cNvPr id="9" name="Picture 2" descr="mengzhu5"/>
          <p:cNvPicPr>
            <a:picLocks noChangeAspect="1" noChangeArrowheads="1"/>
          </p:cNvPicPr>
          <p:nvPr/>
        </p:nvPicPr>
        <p:blipFill>
          <a:blip r:embed="rId3" cstate="print"/>
          <a:srcRect/>
          <a:stretch>
            <a:fillRect/>
          </a:stretch>
        </p:blipFill>
        <p:spPr bwMode="auto">
          <a:xfrm>
            <a:off x="0" y="0"/>
            <a:ext cx="9144000" cy="5143500"/>
          </a:xfrm>
          <a:prstGeom prst="rect">
            <a:avLst/>
          </a:prstGeom>
          <a:noFill/>
        </p:spPr>
      </p:pic>
      <p:sp>
        <p:nvSpPr>
          <p:cNvPr id="6" name="TextBox 5"/>
          <p:cNvSpPr txBox="1"/>
          <p:nvPr/>
        </p:nvSpPr>
        <p:spPr>
          <a:xfrm>
            <a:off x="611560" y="987574"/>
            <a:ext cx="7848872" cy="2038350"/>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3200" dirty="0">
                <a:latin typeface="楷体" panose="02010609060101010101" pitchFamily="49" charset="-122"/>
                <a:ea typeface="楷体" panose="02010609060101010101" pitchFamily="49" charset="-122"/>
              </a:rPr>
              <a:t>  听说过鲸鱼吗？你对它们了解多少呢？它们是地球上最大的哺乳动物，今天我们就走进鲸鱼的世界，来看看作者是如何用说明性的文字描写鲸鱼的吧。</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bwMode="auto">
          <a:xfrm>
            <a:off x="421642" y="3224133"/>
            <a:ext cx="7921625" cy="1383506"/>
            <a:chOff x="386" y="2021"/>
            <a:chExt cx="4990" cy="1162"/>
          </a:xfrm>
        </p:grpSpPr>
        <p:sp>
          <p:nvSpPr>
            <p:cNvPr id="107528" name="Line 8"/>
            <p:cNvSpPr>
              <a:spLocks noChangeShapeType="1"/>
            </p:cNvSpPr>
            <p:nvPr/>
          </p:nvSpPr>
          <p:spPr bwMode="auto">
            <a:xfrm>
              <a:off x="1349" y="2769"/>
              <a:ext cx="778" cy="0"/>
            </a:xfrm>
            <a:prstGeom prst="line">
              <a:avLst/>
            </a:prstGeom>
            <a:noFill/>
            <a:ln w="28575">
              <a:solidFill>
                <a:schemeClr val="tx1"/>
              </a:solidFill>
              <a:round/>
            </a:ln>
            <a:effectLst/>
          </p:spPr>
          <p:txBody>
            <a:bodyPr/>
            <a:lstStyle/>
            <a:p>
              <a:endParaRPr lang="zh-CN" altLang="en-US" sz="2400"/>
            </a:p>
          </p:txBody>
        </p:sp>
        <p:sp>
          <p:nvSpPr>
            <p:cNvPr id="107529" name="Line 9"/>
            <p:cNvSpPr>
              <a:spLocks noChangeShapeType="1"/>
            </p:cNvSpPr>
            <p:nvPr/>
          </p:nvSpPr>
          <p:spPr bwMode="auto">
            <a:xfrm flipV="1">
              <a:off x="2483" y="2769"/>
              <a:ext cx="683" cy="14"/>
            </a:xfrm>
            <a:prstGeom prst="line">
              <a:avLst/>
            </a:prstGeom>
            <a:noFill/>
            <a:ln w="28575">
              <a:solidFill>
                <a:schemeClr val="tx1"/>
              </a:solidFill>
              <a:round/>
            </a:ln>
            <a:effectLst/>
          </p:spPr>
          <p:txBody>
            <a:bodyPr/>
            <a:lstStyle/>
            <a:p>
              <a:endParaRPr lang="zh-CN" altLang="en-US" sz="2400"/>
            </a:p>
          </p:txBody>
        </p:sp>
        <p:sp>
          <p:nvSpPr>
            <p:cNvPr id="107530" name="Line 10"/>
            <p:cNvSpPr>
              <a:spLocks noChangeShapeType="1"/>
            </p:cNvSpPr>
            <p:nvPr/>
          </p:nvSpPr>
          <p:spPr bwMode="auto">
            <a:xfrm>
              <a:off x="3572" y="2769"/>
              <a:ext cx="820" cy="0"/>
            </a:xfrm>
            <a:prstGeom prst="line">
              <a:avLst/>
            </a:prstGeom>
            <a:noFill/>
            <a:ln w="28575">
              <a:solidFill>
                <a:schemeClr val="tx1"/>
              </a:solidFill>
              <a:round/>
            </a:ln>
            <a:effectLst/>
          </p:spPr>
          <p:txBody>
            <a:bodyPr/>
            <a:lstStyle/>
            <a:p>
              <a:endParaRPr lang="zh-CN" altLang="en-US" sz="2400"/>
            </a:p>
          </p:txBody>
        </p:sp>
        <p:sp>
          <p:nvSpPr>
            <p:cNvPr id="107531" name="Text Box 11"/>
            <p:cNvSpPr txBox="1">
              <a:spLocks noChangeArrowheads="1"/>
            </p:cNvSpPr>
            <p:nvPr/>
          </p:nvSpPr>
          <p:spPr bwMode="auto">
            <a:xfrm>
              <a:off x="386" y="2021"/>
              <a:ext cx="4990" cy="1162"/>
            </a:xfrm>
            <a:prstGeom prst="rect">
              <a:avLst/>
            </a:prstGeom>
            <a:noFill/>
            <a:ln w="9525">
              <a:noFill/>
              <a:miter lim="800000"/>
            </a:ln>
            <a:effectLst/>
          </p:spPr>
          <p:txBody>
            <a:bodyPr>
              <a:spAutoFit/>
            </a:bodyPr>
            <a:lstStyle/>
            <a:p>
              <a:pPr>
                <a:spcBef>
                  <a:spcPct val="50000"/>
                </a:spcBef>
              </a:pPr>
              <a:endParaRPr lang="zh-CN" altLang="en-US" sz="2400" dirty="0"/>
            </a:p>
            <a:p>
              <a:pPr>
                <a:spcBef>
                  <a:spcPct val="50000"/>
                </a:spcBef>
              </a:pPr>
              <a:r>
                <a:rPr lang="en-US" altLang="zh-CN" sz="2400" b="1" dirty="0">
                  <a:latin typeface="宋体" panose="02010600030101010101" pitchFamily="2" charset="-122"/>
                </a:rPr>
                <a:t>    </a:t>
              </a:r>
              <a:r>
                <a:rPr lang="zh-CN" altLang="en-US" sz="2400" b="1" dirty="0">
                  <a:latin typeface="宋体" panose="02010600030101010101" pitchFamily="2" charset="-122"/>
                  <a:ea typeface="宋体" panose="02010600030101010101" pitchFamily="2" charset="-122"/>
                </a:rPr>
                <a:t>作者用        、        、            的方法告诉我们鲸是很大很大的动物。</a:t>
              </a:r>
              <a:endParaRPr lang="zh-CN" altLang="en-US" sz="2400" b="1" dirty="0">
                <a:latin typeface="宋体" panose="02010600030101010101" pitchFamily="2" charset="-122"/>
                <a:ea typeface="宋体" panose="02010600030101010101" pitchFamily="2" charset="-122"/>
              </a:endParaRPr>
            </a:p>
          </p:txBody>
        </p:sp>
      </p:grpSp>
      <p:sp>
        <p:nvSpPr>
          <p:cNvPr id="107522" name="Rectangle 2"/>
          <p:cNvSpPr>
            <a:spLocks noGrp="1" noChangeArrowheads="1"/>
          </p:cNvSpPr>
          <p:nvPr>
            <p:ph type="title"/>
          </p:nvPr>
        </p:nvSpPr>
        <p:spPr>
          <a:xfrm>
            <a:off x="-2052736" y="411510"/>
            <a:ext cx="8229600" cy="857250"/>
          </a:xfrm>
        </p:spPr>
        <p:txBody>
          <a:bodyPr/>
          <a:lstStyle/>
          <a:p>
            <a:r>
              <a:rPr lang="zh-CN" altLang="en-US" sz="3200" b="1" dirty="0">
                <a:solidFill>
                  <a:srgbClr val="FF33CC"/>
                </a:solidFill>
                <a:latin typeface="黑体" panose="02010600030101010101" charset="-122"/>
                <a:ea typeface="黑体" panose="02010600030101010101" charset="-122"/>
              </a:rPr>
              <a:t>学习课文第一段</a:t>
            </a:r>
            <a:endParaRPr lang="zh-CN" altLang="en-US" sz="3200" b="1" dirty="0">
              <a:solidFill>
                <a:srgbClr val="FF33CC"/>
              </a:solidFill>
              <a:latin typeface="黑体" panose="02010600030101010101" charset="-122"/>
              <a:ea typeface="黑体" panose="02010600030101010101" charset="-122"/>
            </a:endParaRPr>
          </a:p>
        </p:txBody>
      </p:sp>
      <p:sp>
        <p:nvSpPr>
          <p:cNvPr id="107523" name="Text Box 3"/>
          <p:cNvSpPr txBox="1">
            <a:spLocks noChangeArrowheads="1"/>
          </p:cNvSpPr>
          <p:nvPr/>
        </p:nvSpPr>
        <p:spPr bwMode="auto">
          <a:xfrm>
            <a:off x="611188" y="1329928"/>
            <a:ext cx="8077200" cy="461665"/>
          </a:xfrm>
          <a:prstGeom prst="rect">
            <a:avLst/>
          </a:prstGeom>
          <a:noFill/>
          <a:ln w="9525">
            <a:noFill/>
            <a:miter lim="800000"/>
          </a:ln>
          <a:effectLst/>
        </p:spPr>
        <p:txBody>
          <a:bodyPr>
            <a:spAutoFit/>
          </a:bodyPr>
          <a:lstStyle/>
          <a:p>
            <a:pPr>
              <a:spcBef>
                <a:spcPct val="50000"/>
              </a:spcBef>
              <a:buClr>
                <a:srgbClr val="FF3300"/>
              </a:buClr>
              <a:buFont typeface="Wingdings" panose="05000000000000000000" pitchFamily="2" charset="2"/>
              <a:buChar char="Ø"/>
            </a:pP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最大的鲸有十六万公斤重，最小的也有二千公斤。</a:t>
            </a:r>
            <a:endParaRPr lang="zh-CN" altLang="en-US" sz="2400" b="1">
              <a:latin typeface="楷体" panose="02010609060101010101" pitchFamily="49" charset="-122"/>
              <a:ea typeface="楷体" panose="02010609060101010101" pitchFamily="49" charset="-122"/>
            </a:endParaRPr>
          </a:p>
        </p:txBody>
      </p:sp>
      <p:sp>
        <p:nvSpPr>
          <p:cNvPr id="107524" name="Text Box 4"/>
          <p:cNvSpPr txBox="1">
            <a:spLocks noChangeArrowheads="1"/>
          </p:cNvSpPr>
          <p:nvPr/>
        </p:nvSpPr>
        <p:spPr bwMode="auto">
          <a:xfrm>
            <a:off x="611188" y="1779662"/>
            <a:ext cx="7543800" cy="830997"/>
          </a:xfrm>
          <a:prstGeom prst="rect">
            <a:avLst/>
          </a:prstGeom>
          <a:noFill/>
          <a:ln w="9525">
            <a:noFill/>
            <a:miter lim="800000"/>
          </a:ln>
          <a:effectLst/>
        </p:spPr>
        <p:txBody>
          <a:bodyPr>
            <a:spAutoFit/>
          </a:bodyPr>
          <a:lstStyle/>
          <a:p>
            <a:pPr>
              <a:spcBef>
                <a:spcPct val="50000"/>
              </a:spcBef>
              <a:buClr>
                <a:srgbClr val="FF3300"/>
              </a:buClr>
              <a:buFont typeface="Wingdings" panose="05000000000000000000" pitchFamily="2" charset="2"/>
              <a:buChar char="Ø"/>
            </a:pPr>
            <a:r>
              <a:rPr lang="en-US" altLang="zh-CN" sz="2400"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我国捕获过一头四万公斤重的鲸，有十七米长，一条舌头就有十几头大肥猪那么重。</a:t>
            </a:r>
            <a:endParaRPr lang="zh-CN" altLang="en-US" sz="2400" b="1" dirty="0">
              <a:latin typeface="楷体" panose="02010609060101010101" pitchFamily="49" charset="-122"/>
              <a:ea typeface="楷体" panose="02010609060101010101" pitchFamily="49" charset="-122"/>
            </a:endParaRPr>
          </a:p>
        </p:txBody>
      </p:sp>
      <p:sp>
        <p:nvSpPr>
          <p:cNvPr id="107525" name="Text Box 5"/>
          <p:cNvSpPr txBox="1">
            <a:spLocks noChangeArrowheads="1"/>
          </p:cNvSpPr>
          <p:nvPr/>
        </p:nvSpPr>
        <p:spPr bwMode="auto">
          <a:xfrm>
            <a:off x="611188" y="951310"/>
            <a:ext cx="3352800" cy="461665"/>
          </a:xfrm>
          <a:prstGeom prst="rect">
            <a:avLst/>
          </a:prstGeom>
          <a:noFill/>
          <a:ln w="9525">
            <a:noFill/>
            <a:miter lim="800000"/>
          </a:ln>
          <a:effectLst/>
        </p:spPr>
        <p:txBody>
          <a:bodyPr>
            <a:spAutoFit/>
          </a:bodyPr>
          <a:lstStyle/>
          <a:p>
            <a:pPr>
              <a:spcBef>
                <a:spcPct val="50000"/>
              </a:spcBef>
              <a:buClr>
                <a:srgbClr val="FF3300"/>
              </a:buClr>
              <a:buFont typeface="Wingdings" panose="05000000000000000000" pitchFamily="2" charset="2"/>
              <a:buChar char="Ø"/>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比大象大得多。</a:t>
            </a:r>
            <a:endParaRPr lang="zh-CN" altLang="en-US" sz="2400" b="1" dirty="0">
              <a:latin typeface="楷体" panose="02010609060101010101" pitchFamily="49" charset="-122"/>
              <a:ea typeface="楷体" panose="02010609060101010101" pitchFamily="49" charset="-122"/>
            </a:endParaRPr>
          </a:p>
        </p:txBody>
      </p:sp>
      <p:sp>
        <p:nvSpPr>
          <p:cNvPr id="107526" name="Text Box 6"/>
          <p:cNvSpPr txBox="1">
            <a:spLocks noChangeArrowheads="1"/>
          </p:cNvSpPr>
          <p:nvPr/>
        </p:nvSpPr>
        <p:spPr bwMode="auto">
          <a:xfrm>
            <a:off x="611188" y="2625329"/>
            <a:ext cx="6697662" cy="1200329"/>
          </a:xfrm>
          <a:prstGeom prst="rect">
            <a:avLst/>
          </a:prstGeom>
          <a:noFill/>
          <a:ln w="9525">
            <a:noFill/>
            <a:miter lim="800000"/>
          </a:ln>
          <a:effectLst/>
        </p:spPr>
        <p:txBody>
          <a:bodyPr>
            <a:spAutoFit/>
          </a:bodyPr>
          <a:lstStyle/>
          <a:p>
            <a:pPr>
              <a:spcBef>
                <a:spcPct val="50000"/>
              </a:spcBef>
              <a:buClr>
                <a:srgbClr val="FF3300"/>
              </a:buClr>
              <a:buFont typeface="Wingdings" panose="05000000000000000000" pitchFamily="2" charset="2"/>
              <a:buChar char="Ø"/>
            </a:pPr>
            <a:r>
              <a:rPr lang="zh-CN" altLang="en-US" sz="2400" b="1" dirty="0">
                <a:latin typeface="楷体" panose="02010609060101010101" pitchFamily="49" charset="-122"/>
                <a:ea typeface="楷体" panose="02010609060101010101" pitchFamily="49" charset="-122"/>
              </a:rPr>
              <a:t>人站在它嘴里，举起手来还摸不到它的上腭，四个人围着桌子坐在它们的嘴里看书，还显得很宽敞。</a:t>
            </a:r>
            <a:endParaRPr lang="en-US" altLang="zh-CN" sz="2400" dirty="0">
              <a:latin typeface="楷体" panose="02010609060101010101" pitchFamily="49" charset="-122"/>
              <a:ea typeface="楷体" panose="02010609060101010101" pitchFamily="49" charset="-122"/>
            </a:endParaRPr>
          </a:p>
        </p:txBody>
      </p:sp>
      <p:sp>
        <p:nvSpPr>
          <p:cNvPr id="107532" name="Text Box 12"/>
          <p:cNvSpPr txBox="1">
            <a:spLocks noChangeArrowheads="1"/>
          </p:cNvSpPr>
          <p:nvPr/>
        </p:nvSpPr>
        <p:spPr bwMode="auto">
          <a:xfrm>
            <a:off x="2124076" y="3759994"/>
            <a:ext cx="1439863" cy="461665"/>
          </a:xfrm>
          <a:prstGeom prst="rect">
            <a:avLst/>
          </a:prstGeom>
          <a:noFill/>
          <a:ln w="9525">
            <a:noFill/>
            <a:miter lim="800000"/>
          </a:ln>
          <a:effectLst/>
        </p:spPr>
        <p:txBody>
          <a:bodyPr>
            <a:spAutoFit/>
          </a:bodyPr>
          <a:lstStyle/>
          <a:p>
            <a:pPr>
              <a:spcBef>
                <a:spcPct val="50000"/>
              </a:spcBef>
            </a:pPr>
            <a:r>
              <a:rPr lang="zh-CN" altLang="en-US" sz="2400" b="1">
                <a:solidFill>
                  <a:srgbClr val="FF0000"/>
                </a:solidFill>
                <a:latin typeface="Verdana" panose="020B0604030504040204" pitchFamily="34" charset="0"/>
                <a:ea typeface="新宋体" panose="02010609030101010101" charset="-122"/>
              </a:rPr>
              <a:t>作比较</a:t>
            </a:r>
            <a:endParaRPr lang="zh-CN" altLang="en-US" sz="2400" b="1">
              <a:solidFill>
                <a:srgbClr val="FF0000"/>
              </a:solidFill>
              <a:latin typeface="Verdana" panose="020B0604030504040204" pitchFamily="34" charset="0"/>
              <a:ea typeface="新宋体" panose="02010609030101010101" charset="-122"/>
            </a:endParaRPr>
          </a:p>
        </p:txBody>
      </p:sp>
      <p:sp>
        <p:nvSpPr>
          <p:cNvPr id="107533" name="Text Box 13"/>
          <p:cNvSpPr txBox="1">
            <a:spLocks noChangeArrowheads="1"/>
          </p:cNvSpPr>
          <p:nvPr/>
        </p:nvSpPr>
        <p:spPr bwMode="auto">
          <a:xfrm>
            <a:off x="3742055" y="3759994"/>
            <a:ext cx="1512888" cy="461665"/>
          </a:xfrm>
          <a:prstGeom prst="rect">
            <a:avLst/>
          </a:prstGeom>
          <a:noFill/>
          <a:ln w="9525">
            <a:noFill/>
            <a:miter lim="800000"/>
          </a:ln>
          <a:effectLst/>
        </p:spPr>
        <p:txBody>
          <a:bodyPr>
            <a:spAutoFit/>
          </a:bodyPr>
          <a:lstStyle/>
          <a:p>
            <a:pPr>
              <a:spcBef>
                <a:spcPct val="50000"/>
              </a:spcBef>
            </a:pPr>
            <a:r>
              <a:rPr lang="zh-CN" altLang="en-US" sz="2400" b="1">
                <a:solidFill>
                  <a:srgbClr val="FF0000"/>
                </a:solidFill>
                <a:latin typeface="Verdana" panose="020B0604030504040204" pitchFamily="34" charset="0"/>
                <a:ea typeface="新宋体" panose="02010609030101010101" charset="-122"/>
              </a:rPr>
              <a:t>列数字</a:t>
            </a:r>
            <a:endParaRPr lang="zh-CN" altLang="en-US" sz="2400" b="1">
              <a:solidFill>
                <a:srgbClr val="FF0000"/>
              </a:solidFill>
              <a:latin typeface="Verdana" panose="020B0604030504040204" pitchFamily="34" charset="0"/>
              <a:ea typeface="新宋体" panose="02010609030101010101" charset="-122"/>
            </a:endParaRPr>
          </a:p>
        </p:txBody>
      </p:sp>
      <p:sp>
        <p:nvSpPr>
          <p:cNvPr id="107534" name="Text Box 14"/>
          <p:cNvSpPr txBox="1">
            <a:spLocks noChangeArrowheads="1"/>
          </p:cNvSpPr>
          <p:nvPr/>
        </p:nvSpPr>
        <p:spPr bwMode="auto">
          <a:xfrm>
            <a:off x="5722938" y="3759994"/>
            <a:ext cx="1873250" cy="461665"/>
          </a:xfrm>
          <a:prstGeom prst="rect">
            <a:avLst/>
          </a:prstGeom>
          <a:noFill/>
          <a:ln w="9525">
            <a:noFill/>
            <a:miter lim="800000"/>
          </a:ln>
          <a:effectLst/>
        </p:spPr>
        <p:txBody>
          <a:bodyPr>
            <a:spAutoFit/>
          </a:bodyPr>
          <a:lstStyle/>
          <a:p>
            <a:pPr>
              <a:spcBef>
                <a:spcPct val="50000"/>
              </a:spcBef>
            </a:pPr>
            <a:r>
              <a:rPr lang="zh-CN" altLang="en-US" sz="2400" b="1">
                <a:solidFill>
                  <a:srgbClr val="FF0000"/>
                </a:solidFill>
                <a:latin typeface="Verdana" panose="020B0604030504040204" pitchFamily="34" charset="0"/>
                <a:ea typeface="新宋体" panose="02010609030101010101" charset="-122"/>
              </a:rPr>
              <a:t>举例子</a:t>
            </a:r>
            <a:endParaRPr lang="zh-CN" altLang="en-US" sz="2400" b="1">
              <a:solidFill>
                <a:srgbClr val="FF0000"/>
              </a:solidFill>
              <a:latin typeface="Verdana" panose="020B0604030504040204" pitchFamily="34" charset="0"/>
              <a:ea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7532"/>
                                        </p:tgtEl>
                                        <p:attrNameLst>
                                          <p:attrName>style.visibility</p:attrName>
                                        </p:attrNameLst>
                                      </p:cBhvr>
                                      <p:to>
                                        <p:strVal val="visible"/>
                                      </p:to>
                                    </p:set>
                                    <p:animEffect transition="in" filter="box(in)">
                                      <p:cBhvr>
                                        <p:cTn id="12" dur="1000"/>
                                        <p:tgtEl>
                                          <p:spTgt spid="10753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7533"/>
                                        </p:tgtEl>
                                        <p:attrNameLst>
                                          <p:attrName>style.visibility</p:attrName>
                                        </p:attrNameLst>
                                      </p:cBhvr>
                                      <p:to>
                                        <p:strVal val="visible"/>
                                      </p:to>
                                    </p:set>
                                    <p:animEffect transition="in" filter="box(in)">
                                      <p:cBhvr>
                                        <p:cTn id="17" dur="1000"/>
                                        <p:tgtEl>
                                          <p:spTgt spid="10753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7534"/>
                                        </p:tgtEl>
                                        <p:attrNameLst>
                                          <p:attrName>style.visibility</p:attrName>
                                        </p:attrNameLst>
                                      </p:cBhvr>
                                      <p:to>
                                        <p:strVal val="visible"/>
                                      </p:to>
                                    </p:set>
                                    <p:animEffect transition="in" filter="box(in)">
                                      <p:cBhvr>
                                        <p:cTn id="22" dur="1000"/>
                                        <p:tgtEl>
                                          <p:spTgt spid="107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32" grpId="0"/>
      <p:bldP spid="107533" grpId="0" bldLvl="0" animBg="1"/>
      <p:bldP spid="1075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yw01"/>
          <p:cNvPicPr preferRelativeResize="0">
            <a:picLocks noChangeAspect="1" noChangeArrowheads="1"/>
          </p:cNvPicPr>
          <p:nvPr/>
        </p:nvPicPr>
        <p:blipFill>
          <a:blip r:embed="rId1" cstate="print"/>
          <a:srcRect/>
          <a:stretch>
            <a:fillRect/>
          </a:stretch>
        </p:blipFill>
        <p:spPr bwMode="auto">
          <a:xfrm>
            <a:off x="0" y="1"/>
            <a:ext cx="9144000" cy="5147072"/>
          </a:xfrm>
          <a:prstGeom prst="rect">
            <a:avLst/>
          </a:prstGeom>
          <a:noFill/>
          <a:ln w="9525">
            <a:noFill/>
            <a:miter lim="800000"/>
            <a:headEnd/>
            <a:tailEnd/>
          </a:ln>
          <a:effectLst>
            <a:outerShdw dist="107763" dir="2700000" algn="ctr" rotWithShape="0">
              <a:srgbClr val="808080"/>
            </a:outerShdw>
          </a:effectLst>
        </p:spPr>
      </p:pic>
      <p:sp>
        <p:nvSpPr>
          <p:cNvPr id="104452" name="Text Box 4"/>
          <p:cNvSpPr txBox="1">
            <a:spLocks noChangeArrowheads="1"/>
          </p:cNvSpPr>
          <p:nvPr/>
        </p:nvSpPr>
        <p:spPr bwMode="auto">
          <a:xfrm>
            <a:off x="2627314" y="411956"/>
            <a:ext cx="4681537" cy="646331"/>
          </a:xfrm>
          <a:prstGeom prst="rect">
            <a:avLst/>
          </a:prstGeom>
          <a:noFill/>
          <a:ln w="9525">
            <a:noFill/>
            <a:miter lim="800000"/>
          </a:ln>
          <a:effectLst/>
        </p:spPr>
        <p:txBody>
          <a:bodyPr>
            <a:spAutoFit/>
          </a:bodyPr>
          <a:lstStyle/>
          <a:p>
            <a:r>
              <a:rPr lang="zh-CN" altLang="en-US" sz="3600">
                <a:solidFill>
                  <a:srgbClr val="080808"/>
                </a:solidFill>
                <a:effectLst>
                  <a:outerShdw blurRad="38100" dist="38100" dir="2700000" algn="tl">
                    <a:srgbClr val="C0C0C0"/>
                  </a:outerShdw>
                </a:effectLst>
                <a:ea typeface="黑体" panose="02010600030101010101" charset="-122"/>
              </a:rPr>
              <a:t>鲸与大象、人的比较</a:t>
            </a:r>
            <a:endParaRPr lang="zh-CN" altLang="en-US" sz="3600">
              <a:solidFill>
                <a:srgbClr val="080808"/>
              </a:solidFill>
              <a:effectLst>
                <a:outerShdw blurRad="38100" dist="38100" dir="2700000" algn="tl">
                  <a:srgbClr val="C0C0C0"/>
                </a:outerShdw>
              </a:effectLst>
              <a:ea typeface="黑体" panose="02010600030101010101" charset="-122"/>
            </a:endParaRPr>
          </a:p>
        </p:txBody>
      </p:sp>
      <p:sp>
        <p:nvSpPr>
          <p:cNvPr id="104453" name="AutoShape 5"/>
          <p:cNvSpPr>
            <a:spLocks noChangeArrowheads="1"/>
          </p:cNvSpPr>
          <p:nvPr/>
        </p:nvSpPr>
        <p:spPr bwMode="auto">
          <a:xfrm>
            <a:off x="5940426" y="3327797"/>
            <a:ext cx="1008063" cy="1404193"/>
          </a:xfrm>
          <a:prstGeom prst="wedgeRoundRectCallout">
            <a:avLst>
              <a:gd name="adj1" fmla="val 112679"/>
              <a:gd name="adj2" fmla="val -123388"/>
              <a:gd name="adj3" fmla="val 16667"/>
            </a:avLst>
          </a:prstGeom>
          <a:noFill/>
          <a:ln w="28575">
            <a:solidFill>
              <a:srgbClr val="FF0000"/>
            </a:solidFill>
            <a:miter lim="800000"/>
          </a:ln>
          <a:effectLst/>
        </p:spPr>
        <p:txBody>
          <a:bodyPr anchor="ctr"/>
          <a:lstStyle/>
          <a:p>
            <a:pPr algn="ctr">
              <a:spcBef>
                <a:spcPct val="50000"/>
              </a:spcBef>
            </a:pPr>
            <a:r>
              <a:rPr kumimoji="1" lang="zh-CN" altLang="en-US" sz="4800" b="1">
                <a:solidFill>
                  <a:srgbClr val="080808"/>
                </a:solidFill>
                <a:effectLst>
                  <a:outerShdw blurRad="38100" dist="38100" dir="2700000" algn="tl">
                    <a:srgbClr val="C0C0C0"/>
                  </a:outerShdw>
                </a:effectLst>
                <a:latin typeface="Times New Roman" panose="02020603050405020304" charset="0"/>
                <a:ea typeface="黑体" panose="02010600030101010101" charset="-122"/>
              </a:rPr>
              <a:t>上腭</a:t>
            </a:r>
            <a:endParaRPr kumimoji="1" lang="zh-CN" altLang="en-US" sz="4800" b="1">
              <a:solidFill>
                <a:srgbClr val="080808"/>
              </a:solidFill>
              <a:effectLst>
                <a:outerShdw blurRad="38100" dist="38100" dir="2700000" algn="tl">
                  <a:srgbClr val="C0C0C0"/>
                </a:outerShdw>
              </a:effectLst>
              <a:latin typeface="Times New Roman" panose="02020603050405020304" charset="0"/>
              <a:ea typeface="黑体" panose="02010600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04453"/>
                                        </p:tgtEl>
                                        <p:attrNameLst>
                                          <p:attrName>style.visibility</p:attrName>
                                        </p:attrNameLst>
                                      </p:cBhvr>
                                      <p:to>
                                        <p:strVal val="visible"/>
                                      </p:to>
                                    </p:set>
                                    <p:animEffect transition="in" filter="strips(downLeft)">
                                      <p:cBhvr>
                                        <p:cTn id="7" dur="1000"/>
                                        <p:tgtEl>
                                          <p:spTgt spid="104453"/>
                                        </p:tgtEl>
                                      </p:cBhvr>
                                    </p:animEffect>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鲸的图片15"/>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sp>
        <p:nvSpPr>
          <p:cNvPr id="5" name="TextBox 4"/>
          <p:cNvSpPr txBox="1"/>
          <p:nvPr/>
        </p:nvSpPr>
        <p:spPr>
          <a:xfrm>
            <a:off x="3491880" y="1851670"/>
            <a:ext cx="2376264" cy="1200329"/>
          </a:xfrm>
          <a:prstGeom prst="rect">
            <a:avLst/>
          </a:prstGeom>
          <a:noFill/>
        </p:spPr>
        <p:txBody>
          <a:bodyPr wrap="square" rtlCol="0">
            <a:spAutoFit/>
          </a:bodyPr>
          <a:lstStyle/>
          <a:p>
            <a:r>
              <a:rPr lang="zh-CN" altLang="en-US" sz="7200" dirty="0">
                <a:solidFill>
                  <a:srgbClr val="FF0000"/>
                </a:solidFill>
              </a:rPr>
              <a:t>进化</a:t>
            </a:r>
            <a:endParaRPr lang="zh-CN" altLang="en-US" sz="72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endParaRPr lang="zh-CN" altLang="zh-CN"/>
          </a:p>
        </p:txBody>
      </p:sp>
      <p:pic>
        <p:nvPicPr>
          <p:cNvPr id="110595" name="Picture 3" descr="13"/>
          <p:cNvPicPr>
            <a:picLocks noGrp="1" noChangeAspect="1" noChangeArrowheads="1"/>
          </p:cNvPicPr>
          <p:nvPr>
            <p:ph type="body" idx="1"/>
          </p:nvPr>
        </p:nvPicPr>
        <p:blipFill>
          <a:blip r:embed="rId1" cstate="print"/>
          <a:srcRect/>
          <a:stretch>
            <a:fillRect/>
          </a:stretch>
        </p:blipFill>
        <p:spPr>
          <a:xfrm>
            <a:off x="0" y="0"/>
            <a:ext cx="9144000" cy="5143500"/>
          </a:xfrm>
          <a:noFill/>
        </p:spPr>
      </p:pic>
      <p:sp>
        <p:nvSpPr>
          <p:cNvPr id="110596" name="Text Box 4"/>
          <p:cNvSpPr txBox="1">
            <a:spLocks noChangeArrowheads="1"/>
          </p:cNvSpPr>
          <p:nvPr/>
        </p:nvSpPr>
        <p:spPr bwMode="auto">
          <a:xfrm>
            <a:off x="8343781" y="987574"/>
            <a:ext cx="800219" cy="3507855"/>
          </a:xfrm>
          <a:prstGeom prst="rect">
            <a:avLst/>
          </a:prstGeom>
          <a:noFill/>
          <a:ln w="9525">
            <a:noFill/>
            <a:miter lim="800000"/>
          </a:ln>
          <a:effectLst/>
        </p:spPr>
        <p:txBody>
          <a:bodyPr vert="eaVert" wrap="square">
            <a:spAutoFit/>
          </a:bodyPr>
          <a:lstStyle/>
          <a:p>
            <a:pPr>
              <a:spcBef>
                <a:spcPct val="50000"/>
              </a:spcBef>
            </a:pPr>
            <a:r>
              <a:rPr lang="zh-CN" altLang="en-US" sz="4000" b="1" dirty="0">
                <a:solidFill>
                  <a:srgbClr val="FF0000"/>
                </a:solidFill>
                <a:latin typeface="Verdana" panose="020B0604030504040204" pitchFamily="34" charset="0"/>
              </a:rPr>
              <a:t>像鱼，不是鱼</a:t>
            </a:r>
            <a:endParaRPr lang="zh-CN" altLang="en-US" sz="4000" b="1" dirty="0">
              <a:solidFill>
                <a:srgbClr val="FF0000"/>
              </a:solidFill>
              <a:latin typeface="Verdana" panose="020B060403050404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body" idx="1"/>
          </p:nvPr>
        </p:nvSpPr>
        <p:spPr>
          <a:xfrm>
            <a:off x="467544" y="987574"/>
            <a:ext cx="8229600" cy="3394472"/>
          </a:xfrm>
        </p:spPr>
        <p:txBody>
          <a:bodyPr/>
          <a:lstStyle/>
          <a:p>
            <a:pPr>
              <a:buNone/>
            </a:pPr>
            <a:r>
              <a:rPr lang="zh-CN" altLang="en-US" sz="3200" b="1" dirty="0">
                <a:latin typeface="黑体" panose="02010600030101010101" charset="-122"/>
                <a:ea typeface="黑体" panose="02010600030101010101" charset="-122"/>
              </a:rPr>
              <a:t>哺乳动物</a:t>
            </a:r>
            <a:r>
              <a:rPr lang="en-US" altLang="zh-CN" sz="3200" b="1" dirty="0">
                <a:latin typeface="黑体" panose="02010600030101010101" charset="-122"/>
                <a:ea typeface="黑体" panose="02010600030101010101" charset="-122"/>
              </a:rPr>
              <a:t>——</a:t>
            </a:r>
            <a:r>
              <a:rPr lang="zh-CN" altLang="en-US" sz="3200" b="1" dirty="0">
                <a:latin typeface="楷体" panose="02010609060101010101" pitchFamily="49" charset="-122"/>
                <a:ea typeface="楷体" panose="02010609060101010101" pitchFamily="49" charset="-122"/>
              </a:rPr>
              <a:t>最高等的脊椎动物，基本特征是用母体乳汁哺育初生幼儿。</a:t>
            </a:r>
            <a:endParaRPr lang="zh-CN" altLang="en-US" sz="3200" b="1" dirty="0">
              <a:latin typeface="楷体" panose="02010609060101010101" pitchFamily="49" charset="-122"/>
              <a:ea typeface="楷体" panose="02010609060101010101" pitchFamily="49" charset="-122"/>
            </a:endParaRPr>
          </a:p>
          <a:p>
            <a:pPr>
              <a:buNone/>
            </a:pPr>
            <a:r>
              <a:rPr lang="zh-CN" altLang="en-US" sz="3200" b="1" dirty="0">
                <a:latin typeface="黑体" panose="02010600030101010101" charset="-122"/>
                <a:ea typeface="黑体" panose="02010600030101010101" charset="-122"/>
              </a:rPr>
              <a:t>哺乳动物的特点：</a:t>
            </a:r>
            <a:endParaRPr lang="zh-CN" altLang="en-US" sz="3200" b="1" dirty="0">
              <a:latin typeface="黑体" panose="02010600030101010101" charset="-122"/>
              <a:ea typeface="黑体" panose="02010600030101010101" charset="-122"/>
            </a:endParaRPr>
          </a:p>
          <a:p>
            <a:pPr>
              <a:buNone/>
            </a:pPr>
            <a:r>
              <a:rPr lang="zh-CN" altLang="en-US" sz="3200" b="1" dirty="0">
                <a:latin typeface="黑体" panose="02010600030101010101" charset="-122"/>
                <a:ea typeface="黑体" panose="02010600030101010101" charset="-122"/>
              </a:rPr>
              <a:t>   </a:t>
            </a:r>
            <a:r>
              <a:rPr lang="zh-CN" altLang="en-US" sz="3200" b="1" dirty="0">
                <a:latin typeface="楷体" panose="02010609060101010101" pitchFamily="49" charset="-122"/>
                <a:ea typeface="楷体" panose="02010609060101010101" pitchFamily="49" charset="-122"/>
              </a:rPr>
              <a:t>1、用肺呼吸，胎生，靠吃母乳长大。</a:t>
            </a:r>
            <a:endParaRPr lang="zh-CN" altLang="en-US" sz="3200" b="1" dirty="0">
              <a:latin typeface="楷体" panose="02010609060101010101" pitchFamily="49" charset="-122"/>
              <a:ea typeface="楷体" panose="02010609060101010101" pitchFamily="49" charset="-122"/>
            </a:endParaRPr>
          </a:p>
          <a:p>
            <a:pPr>
              <a:buNone/>
            </a:pPr>
            <a:r>
              <a:rPr lang="zh-CN" altLang="en-US" sz="3200" b="1" dirty="0">
                <a:latin typeface="楷体" panose="02010609060101010101" pitchFamily="49" charset="-122"/>
                <a:ea typeface="楷体" panose="02010609060101010101" pitchFamily="49" charset="-122"/>
              </a:rPr>
              <a:t>   2、大多数哺乳动物有毛皮。</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3"/>
          <p:cNvSpPr txBox="1">
            <a:spLocks noChangeArrowheads="1"/>
          </p:cNvSpPr>
          <p:nvPr/>
        </p:nvSpPr>
        <p:spPr bwMode="auto">
          <a:xfrm>
            <a:off x="323528" y="445999"/>
            <a:ext cx="8496943" cy="3637919"/>
          </a:xfrm>
          <a:prstGeom prst="rect">
            <a:avLst/>
          </a:prstGeom>
          <a:noFill/>
          <a:ln w="9525">
            <a:noFill/>
            <a:miter lim="800000"/>
          </a:ln>
          <a:effectLst/>
        </p:spPr>
        <p:txBody>
          <a:bodyPr wrap="square">
            <a:spAutoFit/>
          </a:bodyPr>
          <a:lstStyle/>
          <a:p>
            <a:pPr>
              <a:lnSpc>
                <a:spcPct val="120000"/>
              </a:lnSpc>
            </a:pPr>
            <a:r>
              <a:rPr kumimoji="1" lang="en-US" altLang="zh-CN" sz="3200" b="1" dirty="0">
                <a:latin typeface="楷体" panose="02010609060101010101" pitchFamily="49" charset="-122"/>
                <a:ea typeface="楷体" panose="02010609060101010101" pitchFamily="49" charset="-122"/>
              </a:rPr>
              <a:t>   </a:t>
            </a:r>
            <a:r>
              <a:rPr kumimoji="1" lang="zh-CN" altLang="en-US" sz="3200" b="1" dirty="0">
                <a:latin typeface="楷体" panose="02010609060101010101" pitchFamily="49" charset="-122"/>
                <a:ea typeface="楷体" panose="02010609060101010101" pitchFamily="49" charset="-122"/>
              </a:rPr>
              <a:t>在很远的古代，鲸的祖先跟牛羊一样，生活在陆地上。后来环境发生了变化，鲸的祖先生活在靠近陆地的浅海里；又经过了很长很长的年代，它们的前肢和尾巴渐渐变成了鳍，后肢完全退化了，整个身子变成了鱼的样子，适应了海洋的生活。</a:t>
            </a:r>
            <a:endParaRPr kumimoji="1" lang="zh-CN" altLang="en-US" sz="3200" b="1" dirty="0">
              <a:latin typeface="楷体" panose="02010609060101010101" pitchFamily="49" charset="-122"/>
              <a:ea typeface="楷体" panose="02010609060101010101" pitchFamily="49" charset="-122"/>
            </a:endParaRPr>
          </a:p>
        </p:txBody>
      </p:sp>
      <p:sp>
        <p:nvSpPr>
          <p:cNvPr id="22532" name="Text Box 4"/>
          <p:cNvSpPr txBox="1">
            <a:spLocks noChangeArrowheads="1"/>
          </p:cNvSpPr>
          <p:nvPr/>
        </p:nvSpPr>
        <p:spPr bwMode="auto">
          <a:xfrm>
            <a:off x="3131840" y="3939902"/>
            <a:ext cx="3600450" cy="584775"/>
          </a:xfrm>
          <a:prstGeom prst="rect">
            <a:avLst/>
          </a:prstGeom>
          <a:noFill/>
          <a:ln w="9525">
            <a:noFill/>
            <a:miter lim="800000"/>
          </a:ln>
          <a:effectLst/>
        </p:spPr>
        <p:txBody>
          <a:bodyPr>
            <a:spAutoFit/>
          </a:bodyPr>
          <a:lstStyle/>
          <a:p>
            <a:pPr>
              <a:spcBef>
                <a:spcPct val="50000"/>
              </a:spcBef>
            </a:pPr>
            <a:r>
              <a:rPr lang="zh-CN" altLang="en-US" sz="3200">
                <a:solidFill>
                  <a:srgbClr val="FF0000"/>
                </a:solidFill>
                <a:ea typeface="黑体" panose="02010600030101010101" charset="-122"/>
              </a:rPr>
              <a:t>你知道了什么？</a:t>
            </a:r>
            <a:endParaRPr lang="zh-CN" altLang="en-US" sz="3200">
              <a:solidFill>
                <a:srgbClr val="FF0000"/>
              </a:solidFill>
              <a:ea typeface="黑体" panose="02010600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ox(in)">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endParaRPr lang="zh-CN" altLang="zh-CN"/>
          </a:p>
        </p:txBody>
      </p:sp>
      <p:pic>
        <p:nvPicPr>
          <p:cNvPr id="113667" name="Picture 3" descr="鲸的图片8"/>
          <p:cNvPicPr>
            <a:picLocks noGrp="1" noChangeAspect="1" noChangeArrowheads="1"/>
          </p:cNvPicPr>
          <p:nvPr>
            <p:ph type="body" idx="1"/>
          </p:nvPr>
        </p:nvPicPr>
        <p:blipFill>
          <a:blip r:embed="rId1" cstate="print"/>
          <a:srcRect/>
          <a:stretch>
            <a:fillRect/>
          </a:stretch>
        </p:blipFill>
        <p:spPr>
          <a:xfrm>
            <a:off x="0" y="0"/>
            <a:ext cx="9144000" cy="5143500"/>
          </a:xfrm>
          <a:noFill/>
        </p:spPr>
      </p:pic>
      <p:sp>
        <p:nvSpPr>
          <p:cNvPr id="113668" name="Text Box 4"/>
          <p:cNvSpPr txBox="1">
            <a:spLocks noChangeArrowheads="1"/>
          </p:cNvSpPr>
          <p:nvPr/>
        </p:nvSpPr>
        <p:spPr bwMode="auto">
          <a:xfrm>
            <a:off x="0" y="555302"/>
            <a:ext cx="677108" cy="4824760"/>
          </a:xfrm>
          <a:prstGeom prst="rect">
            <a:avLst/>
          </a:prstGeom>
          <a:noFill/>
          <a:ln w="9525">
            <a:noFill/>
            <a:miter lim="800000"/>
          </a:ln>
          <a:effectLst/>
        </p:spPr>
        <p:txBody>
          <a:bodyPr vert="eaVert" wrap="square">
            <a:spAutoFit/>
          </a:bodyPr>
          <a:lstStyle/>
          <a:p>
            <a:pPr>
              <a:spcBef>
                <a:spcPct val="50000"/>
              </a:spcBef>
            </a:pPr>
            <a:r>
              <a:rPr lang="zh-CN" altLang="en-US" sz="3200" b="1" dirty="0">
                <a:solidFill>
                  <a:srgbClr val="FFFF00"/>
                </a:solidFill>
              </a:rPr>
              <a:t>前肢和尾巴变成了鳍</a:t>
            </a:r>
            <a:endParaRPr lang="zh-CN" altLang="en-US" sz="3200" b="1" dirty="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3668">
                                            <p:txEl>
                                              <p:pRg st="0" end="0"/>
                                            </p:txEl>
                                          </p:spTgt>
                                        </p:tgtEl>
                                        <p:attrNameLst>
                                          <p:attrName>style.visibility</p:attrName>
                                        </p:attrNameLst>
                                      </p:cBhvr>
                                      <p:to>
                                        <p:strVal val="visible"/>
                                      </p:to>
                                    </p:set>
                                    <p:animEffect transition="in" filter="box(in)">
                                      <p:cBhvr>
                                        <p:cTn id="7" dur="500"/>
                                        <p:tgtEl>
                                          <p:spTgt spid="113668">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autoUpdateAnimBg="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endParaRPr lang="zh-CN" altLang="zh-CN"/>
          </a:p>
        </p:txBody>
      </p:sp>
      <p:pic>
        <p:nvPicPr>
          <p:cNvPr id="108547" name="Picture 3" descr="u=2189741496,1091450945&amp;fm=0&amp;gp=0">
            <a:hlinkClick r:id="rId1"/>
          </p:cNvPr>
          <p:cNvPicPr>
            <a:picLocks noGrp="1" noChangeAspect="1" noChangeArrowheads="1"/>
          </p:cNvPicPr>
          <p:nvPr>
            <p:ph type="body" idx="1"/>
          </p:nvPr>
        </p:nvPicPr>
        <p:blipFill>
          <a:blip r:embed="rId2" cstate="print"/>
          <a:srcRect/>
          <a:stretch>
            <a:fillRect/>
          </a:stretch>
        </p:blipFill>
        <p:spPr>
          <a:xfrm>
            <a:off x="0" y="0"/>
            <a:ext cx="9144000" cy="5143500"/>
          </a:xfrm>
          <a:noFill/>
        </p:spPr>
      </p:pic>
      <p:sp>
        <p:nvSpPr>
          <p:cNvPr id="108548" name="Text Box 4"/>
          <p:cNvSpPr txBox="1">
            <a:spLocks noChangeArrowheads="1"/>
          </p:cNvSpPr>
          <p:nvPr/>
        </p:nvSpPr>
        <p:spPr bwMode="auto">
          <a:xfrm>
            <a:off x="5435600" y="4083844"/>
            <a:ext cx="3455988" cy="707886"/>
          </a:xfrm>
          <a:prstGeom prst="rect">
            <a:avLst/>
          </a:prstGeom>
          <a:noFill/>
          <a:ln w="9525">
            <a:noFill/>
            <a:miter lim="800000"/>
          </a:ln>
          <a:effectLst/>
        </p:spPr>
        <p:txBody>
          <a:bodyPr>
            <a:spAutoFit/>
          </a:bodyPr>
          <a:lstStyle/>
          <a:p>
            <a:pPr>
              <a:spcBef>
                <a:spcPct val="50000"/>
              </a:spcBef>
            </a:pPr>
            <a:r>
              <a:rPr lang="zh-CN" altLang="en-US" sz="4000" b="1" dirty="0">
                <a:solidFill>
                  <a:srgbClr val="FF00FF"/>
                </a:solidFill>
                <a:latin typeface="Verdana" panose="020B0604030504040204" pitchFamily="34" charset="0"/>
              </a:rPr>
              <a:t>鲸的早期祖先</a:t>
            </a:r>
            <a:endParaRPr lang="zh-CN" altLang="en-US" sz="4000" b="1" dirty="0">
              <a:solidFill>
                <a:srgbClr val="FF00FF"/>
              </a:solidFill>
              <a:latin typeface="Verdana" panose="020B060403050404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endParaRPr lang="zh-CN" altLang="zh-CN"/>
          </a:p>
        </p:txBody>
      </p:sp>
      <p:pic>
        <p:nvPicPr>
          <p:cNvPr id="111619" name="Picture 3" descr="u=1622530663,627167455&amp;fm=0&amp;gp=0">
            <a:hlinkClick r:id="rId1"/>
          </p:cNvPr>
          <p:cNvPicPr>
            <a:picLocks noGrp="1" noChangeAspect="1" noChangeArrowheads="1"/>
          </p:cNvPicPr>
          <p:nvPr>
            <p:ph type="body" idx="1"/>
          </p:nvPr>
        </p:nvPicPr>
        <p:blipFill>
          <a:blip r:embed="rId2" cstate="print"/>
          <a:srcRect/>
          <a:stretch>
            <a:fillRect/>
          </a:stretch>
        </p:blipFill>
        <p:spPr>
          <a:xfrm>
            <a:off x="0" y="0"/>
            <a:ext cx="9144000" cy="5143500"/>
          </a:xfr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endParaRPr lang="zh-CN" altLang="zh-CN"/>
          </a:p>
        </p:txBody>
      </p:sp>
      <p:pic>
        <p:nvPicPr>
          <p:cNvPr id="112643" name="Picture 3" descr="u=3517381432,1733175375&amp;fm=0&amp;gp=0">
            <a:hlinkClick r:id="rId1"/>
          </p:cNvPr>
          <p:cNvPicPr>
            <a:picLocks noGrp="1" noChangeAspect="1" noChangeArrowheads="1"/>
          </p:cNvPicPr>
          <p:nvPr>
            <p:ph type="body" idx="1"/>
          </p:nvPr>
        </p:nvPicPr>
        <p:blipFill>
          <a:blip r:embed="rId2" cstate="print"/>
          <a:srcRect/>
          <a:stretch>
            <a:fillRect/>
          </a:stretch>
        </p:blipFill>
        <p:spPr>
          <a:xfrm>
            <a:off x="0" y="0"/>
            <a:ext cx="9144000" cy="5143500"/>
          </a:xfr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mengzhu6"/>
          <p:cNvPicPr>
            <a:picLocks noChangeAspect="1" noChangeArrowheads="1"/>
          </p:cNvPicPr>
          <p:nvPr/>
        </p:nvPicPr>
        <p:blipFill>
          <a:blip r:embed="rId1" cstate="print"/>
          <a:srcRect b="3349"/>
          <a:stretch>
            <a:fillRect/>
          </a:stretch>
        </p:blipFill>
        <p:spPr bwMode="auto">
          <a:xfrm>
            <a:off x="0" y="0"/>
            <a:ext cx="9144000" cy="5143500"/>
          </a:xfrm>
          <a:prstGeom prst="rect">
            <a:avLst/>
          </a:prstGeom>
          <a:noFill/>
        </p:spPr>
      </p:pic>
      <p:sp>
        <p:nvSpPr>
          <p:cNvPr id="9" name="矩形 8"/>
          <p:cNvSpPr/>
          <p:nvPr/>
        </p:nvSpPr>
        <p:spPr>
          <a:xfrm flipH="1">
            <a:off x="0" y="159510"/>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0522" y="134511"/>
            <a:ext cx="2164080" cy="275590"/>
          </a:xfrm>
          <a:prstGeom prst="rect">
            <a:avLst/>
          </a:prstGeom>
          <a:noFill/>
        </p:spPr>
        <p:txBody>
          <a:bodyPr wrap="none" rtlCol="0">
            <a:spAutoFit/>
          </a:bodyPr>
          <a:lstStyle/>
          <a:p>
            <a:r>
              <a:rPr kumimoji="1" lang="zh-CN" altLang="en-US" sz="1200" dirty="0">
                <a:latin typeface="黑体" panose="02010600030101010101" charset="-122"/>
                <a:ea typeface="黑体" panose="02010600030101010101" charset="-122"/>
              </a:rPr>
              <a:t>人教版  语文  五年级  上册</a:t>
            </a:r>
            <a:endParaRPr kumimoji="1" lang="zh-CN" altLang="en-US" sz="1200" dirty="0">
              <a:latin typeface="黑体" panose="02010600030101010101" charset="-122"/>
              <a:ea typeface="黑体" panose="02010600030101010101" charset="-122"/>
            </a:endParaRPr>
          </a:p>
        </p:txBody>
      </p:sp>
      <p:sp>
        <p:nvSpPr>
          <p:cNvPr id="14" name="TextBox 48"/>
          <p:cNvSpPr txBox="1"/>
          <p:nvPr/>
        </p:nvSpPr>
        <p:spPr>
          <a:xfrm>
            <a:off x="1043608" y="1707654"/>
            <a:ext cx="6984776" cy="854080"/>
          </a:xfrm>
          <a:prstGeom prst="rect">
            <a:avLst/>
          </a:prstGeom>
          <a:noFill/>
          <a:ln w="19050">
            <a:solidFill>
              <a:schemeClr val="tx1"/>
            </a:solidFill>
          </a:ln>
          <a:effectLst>
            <a:softEdge rad="31750"/>
          </a:effectLst>
        </p:spPr>
        <p:txBody>
          <a:bodyPr wrap="square" lIns="68580" tIns="34290" rIns="68580" bIns="34290" rtlCol="0">
            <a:spAutoFit/>
          </a:bodyPr>
          <a:lstStyle/>
          <a:p>
            <a:r>
              <a:rPr lang="en-US" altLang="zh-CN" sz="5100" b="1" dirty="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5100" b="1" dirty="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鲸</a:t>
            </a:r>
            <a:r>
              <a:rPr lang="en-US" altLang="zh-CN" sz="5100" b="1" dirty="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5100" b="1" dirty="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风向带的制作</a:t>
            </a:r>
            <a:r>
              <a:rPr lang="en-US" altLang="zh-CN" sz="5100" b="1" dirty="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zh-CN" altLang="en-US" sz="5100" b="1" dirty="0">
              <a:ln w="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3" name="TextBox 12"/>
          <p:cNvSpPr txBox="1"/>
          <p:nvPr/>
        </p:nvSpPr>
        <p:spPr>
          <a:xfrm>
            <a:off x="467544" y="627534"/>
            <a:ext cx="1872208" cy="578882"/>
          </a:xfrm>
          <a:prstGeom prst="round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sz="2800" dirty="0"/>
              <a:t>习作例文</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9"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yw01_1"/>
          <p:cNvPicPr>
            <a:picLocks noChangeAspect="1" noChangeArrowheads="1"/>
          </p:cNvPicPr>
          <p:nvPr/>
        </p:nvPicPr>
        <p:blipFill>
          <a:blip r:embed="rId1" cstate="print"/>
          <a:srcRect/>
          <a:stretch>
            <a:fillRect/>
          </a:stretch>
        </p:blipFill>
        <p:spPr bwMode="auto">
          <a:xfrm>
            <a:off x="0" y="1"/>
            <a:ext cx="9144000" cy="5145881"/>
          </a:xfrm>
          <a:prstGeom prst="rect">
            <a:avLst/>
          </a:prstGeom>
          <a:noFill/>
        </p:spPr>
      </p:pic>
      <p:sp>
        <p:nvSpPr>
          <p:cNvPr id="105475" name="Line 3"/>
          <p:cNvSpPr>
            <a:spLocks noChangeShapeType="1"/>
          </p:cNvSpPr>
          <p:nvPr/>
        </p:nvSpPr>
        <p:spPr bwMode="auto">
          <a:xfrm flipH="1">
            <a:off x="1258889" y="897732"/>
            <a:ext cx="1296987" cy="756047"/>
          </a:xfrm>
          <a:prstGeom prst="line">
            <a:avLst/>
          </a:prstGeom>
          <a:noFill/>
          <a:ln w="28575">
            <a:solidFill>
              <a:srgbClr val="FF0000"/>
            </a:solidFill>
            <a:round/>
            <a:tailEnd type="triangle" w="lg" len="lg"/>
          </a:ln>
          <a:effectLst/>
        </p:spPr>
        <p:txBody>
          <a:bodyPr/>
          <a:lstStyle/>
          <a:p>
            <a:endParaRPr lang="zh-CN" altLang="en-US"/>
          </a:p>
        </p:txBody>
      </p:sp>
      <p:sp>
        <p:nvSpPr>
          <p:cNvPr id="105476" name="Line 4"/>
          <p:cNvSpPr>
            <a:spLocks noChangeShapeType="1"/>
          </p:cNvSpPr>
          <p:nvPr/>
        </p:nvSpPr>
        <p:spPr bwMode="auto">
          <a:xfrm flipH="1">
            <a:off x="2555875" y="897731"/>
            <a:ext cx="215900" cy="809625"/>
          </a:xfrm>
          <a:prstGeom prst="line">
            <a:avLst/>
          </a:prstGeom>
          <a:noFill/>
          <a:ln w="28575">
            <a:solidFill>
              <a:srgbClr val="FF0000"/>
            </a:solidFill>
            <a:round/>
            <a:tailEnd type="triangle" w="lg" len="lg"/>
          </a:ln>
          <a:effectLst/>
        </p:spPr>
        <p:txBody>
          <a:bodyPr/>
          <a:lstStyle/>
          <a:p>
            <a:endParaRPr lang="zh-CN" altLang="en-US"/>
          </a:p>
        </p:txBody>
      </p:sp>
      <p:sp>
        <p:nvSpPr>
          <p:cNvPr id="105477" name="Line 5"/>
          <p:cNvSpPr>
            <a:spLocks noChangeShapeType="1"/>
          </p:cNvSpPr>
          <p:nvPr/>
        </p:nvSpPr>
        <p:spPr bwMode="auto">
          <a:xfrm>
            <a:off x="3132138" y="897732"/>
            <a:ext cx="2303462" cy="1565672"/>
          </a:xfrm>
          <a:prstGeom prst="line">
            <a:avLst/>
          </a:prstGeom>
          <a:noFill/>
          <a:ln w="28575">
            <a:solidFill>
              <a:srgbClr val="FF0000"/>
            </a:solidFill>
            <a:round/>
            <a:tailEnd type="triangle" w="lg" len="lg"/>
          </a:ln>
          <a:effectLst/>
        </p:spPr>
        <p:txBody>
          <a:bodyPr/>
          <a:lstStyle/>
          <a:p>
            <a:endParaRPr lang="zh-CN" altLang="en-US"/>
          </a:p>
        </p:txBody>
      </p:sp>
      <p:sp>
        <p:nvSpPr>
          <p:cNvPr id="105478" name="Text Box 6"/>
          <p:cNvSpPr txBox="1">
            <a:spLocks noChangeArrowheads="1"/>
          </p:cNvSpPr>
          <p:nvPr/>
        </p:nvSpPr>
        <p:spPr bwMode="auto">
          <a:xfrm>
            <a:off x="2392363" y="195263"/>
            <a:ext cx="739775" cy="923330"/>
          </a:xfrm>
          <a:prstGeom prst="rect">
            <a:avLst/>
          </a:prstGeom>
          <a:noFill/>
          <a:ln w="9525">
            <a:noFill/>
            <a:miter lim="800000"/>
          </a:ln>
          <a:effectLst/>
        </p:spPr>
        <p:txBody>
          <a:bodyPr>
            <a:spAutoFit/>
          </a:bodyPr>
          <a:lstStyle/>
          <a:p>
            <a:r>
              <a:rPr lang="zh-CN" altLang="en-US" sz="5400">
                <a:solidFill>
                  <a:srgbClr val="080808"/>
                </a:solidFill>
                <a:effectLst>
                  <a:outerShdw blurRad="38100" dist="38100" dir="2700000" algn="tl">
                    <a:srgbClr val="C0C0C0"/>
                  </a:outerShdw>
                </a:effectLst>
                <a:ea typeface="黑体" panose="02010600030101010101" charset="-122"/>
              </a:rPr>
              <a:t>鳍</a:t>
            </a:r>
            <a:endParaRPr lang="zh-CN" altLang="en-US" sz="5400">
              <a:solidFill>
                <a:srgbClr val="080808"/>
              </a:solidFill>
              <a:effectLst>
                <a:outerShdw blurRad="38100" dist="38100" dir="2700000" algn="tl">
                  <a:srgbClr val="C0C0C0"/>
                </a:outerShdw>
              </a:effectLst>
              <a:ea typeface="黑体" panose="02010600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105478"/>
                                        </p:tgtEl>
                                        <p:attrNameLst>
                                          <p:attrName>style.visibility</p:attrName>
                                        </p:attrNameLst>
                                      </p:cBhvr>
                                      <p:to>
                                        <p:strVal val="visible"/>
                                      </p:to>
                                    </p:set>
                                    <p:animEffect transition="in" filter="fade">
                                      <p:cBhvr>
                                        <p:cTn id="7" dur="385" decel="100000"/>
                                        <p:tgtEl>
                                          <p:spTgt spid="105478"/>
                                        </p:tgtEl>
                                      </p:cBhvr>
                                    </p:animEffect>
                                    <p:animScale>
                                      <p:cBhvr>
                                        <p:cTn id="8" dur="385" decel="100000"/>
                                        <p:tgtEl>
                                          <p:spTgt spid="105478"/>
                                        </p:tgtEl>
                                      </p:cBhvr>
                                      <p:from x="10000" y="10000"/>
                                      <p:to x="200000" y="450000"/>
                                    </p:animScale>
                                    <p:animScale>
                                      <p:cBhvr>
                                        <p:cTn id="9" dur="615" accel="100000" fill="hold">
                                          <p:stCondLst>
                                            <p:cond delay="385"/>
                                          </p:stCondLst>
                                        </p:cTn>
                                        <p:tgtEl>
                                          <p:spTgt spid="105478"/>
                                        </p:tgtEl>
                                      </p:cBhvr>
                                      <p:from x="200000" y="450000"/>
                                      <p:to x="100000" y="100000"/>
                                    </p:animScale>
                                    <p:set>
                                      <p:cBhvr>
                                        <p:cTn id="10" dur="385" fill="hold"/>
                                        <p:tgtEl>
                                          <p:spTgt spid="105478"/>
                                        </p:tgtEl>
                                        <p:attrNameLst>
                                          <p:attrName>ppt_x</p:attrName>
                                        </p:attrNameLst>
                                      </p:cBhvr>
                                      <p:to>
                                        <p:strVal val="(0.5)"/>
                                      </p:to>
                                    </p:set>
                                    <p:anim from="(0.5)" to="(#ppt_x)" calcmode="lin" valueType="num">
                                      <p:cBhvr>
                                        <p:cTn id="11" dur="615" accel="100000" fill="hold">
                                          <p:stCondLst>
                                            <p:cond delay="385"/>
                                          </p:stCondLst>
                                        </p:cTn>
                                        <p:tgtEl>
                                          <p:spTgt spid="105478"/>
                                        </p:tgtEl>
                                        <p:attrNameLst>
                                          <p:attrName>ppt_x</p:attrName>
                                        </p:attrNameLst>
                                      </p:cBhvr>
                                    </p:anim>
                                    <p:set>
                                      <p:cBhvr>
                                        <p:cTn id="12" dur="385" fill="hold"/>
                                        <p:tgtEl>
                                          <p:spTgt spid="105478"/>
                                        </p:tgtEl>
                                        <p:attrNameLst>
                                          <p:attrName>ppt_y</p:attrName>
                                        </p:attrNameLst>
                                      </p:cBhvr>
                                      <p:to>
                                        <p:strVal val="(#ppt_y+0.4)"/>
                                      </p:to>
                                    </p:set>
                                    <p:anim from="(#ppt_y+0.4)" to="(#ppt_y)" calcmode="lin" valueType="num">
                                      <p:cBhvr>
                                        <p:cTn id="13" dur="615" accel="100000" fill="hold">
                                          <p:stCondLst>
                                            <p:cond delay="385"/>
                                          </p:stCondLst>
                                        </p:cTn>
                                        <p:tgtEl>
                                          <p:spTgt spid="105478"/>
                                        </p:tgtEl>
                                        <p:attrNameLst>
                                          <p:attrName>ppt_y</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5477"/>
                                        </p:tgtEl>
                                        <p:attrNameLst>
                                          <p:attrName>style.visibility</p:attrName>
                                        </p:attrNameLst>
                                      </p:cBhvr>
                                      <p:to>
                                        <p:strVal val="visible"/>
                                      </p:to>
                                    </p:set>
                                    <p:animEffect transition="in" filter="wipe(up)">
                                      <p:cBhvr>
                                        <p:cTn id="17" dur="1000"/>
                                        <p:tgtEl>
                                          <p:spTgt spid="105477"/>
                                        </p:tgtEl>
                                      </p:cBhvr>
                                    </p:animEffect>
                                  </p:childTnLst>
                                  <p:subTnLst>
                                    <p:audio>
                                      <p:cMediaNode>
                                        <p:cTn display="0" masterRel="sameClick">
                                          <p:stCondLst>
                                            <p:cond evt="begin" delay="0">
                                              <p:tn val="15"/>
                                            </p:cond>
                                          </p:stCondLst>
                                          <p:endCondLst>
                                            <p:cond evt="onStopAudio" delay="0">
                                              <p:tgtEl>
                                                <p:sldTgt/>
                                              </p:tgtEl>
                                            </p:cond>
                                          </p:endCondLst>
                                        </p:cTn>
                                        <p:tgtEl>
                                          <p:sndTgt r:embed="rId3" name="coin.wav"/>
                                        </p:tgtEl>
                                      </p:cMediaNode>
                                    </p:audio>
                                  </p:sub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5476"/>
                                        </p:tgtEl>
                                        <p:attrNameLst>
                                          <p:attrName>style.visibility</p:attrName>
                                        </p:attrNameLst>
                                      </p:cBhvr>
                                      <p:to>
                                        <p:strVal val="visible"/>
                                      </p:to>
                                    </p:set>
                                    <p:animEffect transition="in" filter="wipe(up)">
                                      <p:cBhvr>
                                        <p:cTn id="21" dur="1000"/>
                                        <p:tgtEl>
                                          <p:spTgt spid="105476"/>
                                        </p:tgtEl>
                                      </p:cBhvr>
                                    </p:animEffect>
                                  </p:childTnLst>
                                  <p:subTnLst>
                                    <p:audio>
                                      <p:cMediaNode>
                                        <p:cTn display="0" masterRel="sameClick">
                                          <p:stCondLst>
                                            <p:cond evt="begin" delay="0">
                                              <p:tn val="19"/>
                                            </p:cond>
                                          </p:stCondLst>
                                          <p:endCondLst>
                                            <p:cond evt="onStopAudio" delay="0">
                                              <p:tgtEl>
                                                <p:sldTgt/>
                                              </p:tgtEl>
                                            </p:cond>
                                          </p:endCondLst>
                                        </p:cTn>
                                        <p:tgtEl>
                                          <p:sndTgt r:embed="rId3" name="coin.wav"/>
                                        </p:tgtEl>
                                      </p:cMediaNode>
                                    </p:audio>
                                  </p:subTnLst>
                                </p:cTn>
                              </p:par>
                            </p:childTnLst>
                          </p:cTn>
                        </p:par>
                        <p:par>
                          <p:cTn id="22" fill="hold">
                            <p:stCondLst>
                              <p:cond delay="3000"/>
                            </p:stCondLst>
                            <p:childTnLst>
                              <p:par>
                                <p:cTn id="23" presetID="22" presetClass="entr" presetSubtype="1" fill="hold" grpId="0" nodeType="afterEffect">
                                  <p:stCondLst>
                                    <p:cond delay="0"/>
                                  </p:stCondLst>
                                  <p:childTnLst>
                                    <p:set>
                                      <p:cBhvr>
                                        <p:cTn id="24" dur="1" fill="hold">
                                          <p:stCondLst>
                                            <p:cond delay="0"/>
                                          </p:stCondLst>
                                        </p:cTn>
                                        <p:tgtEl>
                                          <p:spTgt spid="105475"/>
                                        </p:tgtEl>
                                        <p:attrNameLst>
                                          <p:attrName>style.visibility</p:attrName>
                                        </p:attrNameLst>
                                      </p:cBhvr>
                                      <p:to>
                                        <p:strVal val="visible"/>
                                      </p:to>
                                    </p:set>
                                    <p:animEffect transition="in" filter="wipe(up)">
                                      <p:cBhvr>
                                        <p:cTn id="25" dur="1000"/>
                                        <p:tgtEl>
                                          <p:spTgt spid="105475"/>
                                        </p:tgtEl>
                                      </p:cBhvr>
                                    </p:animEffect>
                                  </p:childTnLst>
                                  <p:subTnLst>
                                    <p:audio>
                                      <p:cMediaNode>
                                        <p:cTn display="0" masterRel="sameClick">
                                          <p:stCondLst>
                                            <p:cond evt="begin" delay="0">
                                              <p:tn val="23"/>
                                            </p:cond>
                                          </p:stCondLst>
                                          <p:endCondLst>
                                            <p:cond evt="onStopAudio" delay="0">
                                              <p:tgtEl>
                                                <p:sldTgt/>
                                              </p:tgtEl>
                                            </p:cond>
                                          </p:endCondLst>
                                        </p:cTn>
                                        <p:tgtEl>
                                          <p:sndTgt r:embed="rId3"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animBg="1"/>
      <p:bldP spid="105476" grpId="0" animBg="1"/>
      <p:bldP spid="105477" grpId="0" animBg="1"/>
      <p:bldP spid="10547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鲸的图片13"/>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sp>
        <p:nvSpPr>
          <p:cNvPr id="25603" name="Text Box 3"/>
          <p:cNvSpPr txBox="1">
            <a:spLocks noChangeArrowheads="1"/>
          </p:cNvSpPr>
          <p:nvPr/>
        </p:nvSpPr>
        <p:spPr bwMode="auto">
          <a:xfrm>
            <a:off x="827088" y="1275160"/>
            <a:ext cx="7416800" cy="707886"/>
          </a:xfrm>
          <a:prstGeom prst="rect">
            <a:avLst/>
          </a:prstGeom>
          <a:noFill/>
          <a:ln w="9525">
            <a:noFill/>
            <a:miter lim="800000"/>
          </a:ln>
          <a:effectLst/>
        </p:spPr>
        <p:txBody>
          <a:bodyPr>
            <a:spAutoFit/>
          </a:bodyPr>
          <a:lstStyle/>
          <a:p>
            <a:pPr>
              <a:spcBef>
                <a:spcPct val="50000"/>
              </a:spcBef>
            </a:pPr>
            <a:r>
              <a:rPr lang="zh-CN" altLang="en-US" sz="4000" b="1">
                <a:solidFill>
                  <a:schemeClr val="bg1"/>
                </a:solidFill>
                <a:ea typeface="黑体" panose="02010600030101010101" charset="-122"/>
              </a:rPr>
              <a:t>后肢完全退化，像鱼的尾巴。</a:t>
            </a:r>
            <a:endParaRPr lang="zh-CN" altLang="en-US" sz="4000" b="1">
              <a:solidFill>
                <a:schemeClr val="bg1"/>
              </a:solidFill>
              <a:ea typeface="黑体" panose="02010600030101010101" charset="-122"/>
            </a:endParaRPr>
          </a:p>
        </p:txBody>
      </p:sp>
      <p:sp>
        <p:nvSpPr>
          <p:cNvPr id="25604" name="Rectangle 4"/>
          <p:cNvSpPr>
            <a:spLocks noChangeArrowheads="1"/>
          </p:cNvSpPr>
          <p:nvPr/>
        </p:nvSpPr>
        <p:spPr bwMode="auto">
          <a:xfrm>
            <a:off x="1030288" y="2380060"/>
            <a:ext cx="7429500" cy="830997"/>
          </a:xfrm>
          <a:prstGeom prst="rect">
            <a:avLst/>
          </a:prstGeom>
          <a:noFill/>
          <a:ln w="9525">
            <a:noFill/>
            <a:miter lim="800000"/>
          </a:ln>
          <a:effectLst/>
        </p:spPr>
        <p:txBody>
          <a:bodyPr>
            <a:spAutoFit/>
          </a:bodyPr>
          <a:lstStyle/>
          <a:p>
            <a:pPr>
              <a:spcBef>
                <a:spcPct val="50000"/>
              </a:spcBef>
            </a:pPr>
            <a:r>
              <a:rPr lang="en-US" altLang="zh-CN" sz="2400" b="1">
                <a:solidFill>
                  <a:srgbClr val="FFFF00"/>
                </a:solidFill>
              </a:rPr>
              <a:t>“</a:t>
            </a:r>
            <a:r>
              <a:rPr lang="zh-CN" altLang="en-US" sz="2400" b="1">
                <a:solidFill>
                  <a:srgbClr val="FFFF00"/>
                </a:solidFill>
              </a:rPr>
              <a:t>退化”</a:t>
            </a:r>
            <a:r>
              <a:rPr lang="en-US" altLang="zh-CN" sz="2400" b="1">
                <a:solidFill>
                  <a:srgbClr val="FFFF00"/>
                </a:solidFill>
              </a:rPr>
              <a:t>——</a:t>
            </a:r>
            <a:r>
              <a:rPr lang="zh-CN" altLang="en-US" sz="2400" b="1">
                <a:solidFill>
                  <a:srgbClr val="FFFF00"/>
                </a:solidFill>
              </a:rPr>
              <a:t>指在鲸在演化的过程中，后肢逐渐变小，最后完全消失。</a:t>
            </a:r>
            <a:endParaRPr lang="zh-CN" altLang="en-US" sz="2400" b="1">
              <a:solidFill>
                <a:srgbClr val="FFFF00"/>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voltage.wav"/>
                                        </p:tgtEl>
                                      </p:cMediaNode>
                                    </p:audio>
                                  </p:sub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5604"/>
                                        </p:tgtEl>
                                        <p:attrNameLst>
                                          <p:attrName>style.visibility</p:attrName>
                                        </p:attrNameLst>
                                      </p:cBhvr>
                                      <p:to>
                                        <p:strVal val="visible"/>
                                      </p:to>
                                    </p:set>
                                    <p:animEffect transition="in" filter="dissolve">
                                      <p:cBhvr>
                                        <p:cTn id="13"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21" name="Text Box 9"/>
          <p:cNvSpPr txBox="1">
            <a:spLocks noChangeArrowheads="1"/>
          </p:cNvSpPr>
          <p:nvPr/>
        </p:nvSpPr>
        <p:spPr bwMode="auto">
          <a:xfrm>
            <a:off x="179388" y="1362130"/>
            <a:ext cx="8785100" cy="1476173"/>
          </a:xfrm>
          <a:prstGeom prst="rect">
            <a:avLst/>
          </a:prstGeom>
          <a:noFill/>
          <a:ln w="9525">
            <a:noFill/>
            <a:miter lim="800000"/>
          </a:ln>
          <a:effectLst/>
        </p:spPr>
        <p:txBody>
          <a:bodyPr wrap="square">
            <a:spAutoFit/>
          </a:bodyPr>
          <a:lstStyle/>
          <a:p>
            <a:pPr>
              <a:lnSpc>
                <a:spcPct val="150000"/>
              </a:lnSpc>
              <a:buClr>
                <a:srgbClr val="006600"/>
              </a:buClr>
            </a:pPr>
            <a:r>
              <a:rPr lang="zh-CN" altLang="en-US" sz="3200" b="1" dirty="0">
                <a:latin typeface="Times New Roman" panose="02020603050405020304" charset="0"/>
                <a:ea typeface="新宋体" panose="02010609030101010101" charset="-122"/>
              </a:rPr>
              <a:t> 从 </a:t>
            </a:r>
            <a:r>
              <a:rPr lang="zh-CN" altLang="zh-CN" sz="3200" b="1" dirty="0">
                <a:latin typeface="Times New Roman" panose="02020603050405020304" charset="0"/>
                <a:ea typeface="新宋体" panose="02010609030101010101" charset="-122"/>
              </a:rPr>
              <a:t>“</a:t>
            </a:r>
            <a:r>
              <a:rPr lang="zh-CN" altLang="en-US" sz="3200" b="1" dirty="0">
                <a:latin typeface="Times New Roman" panose="02020603050405020304" charset="0"/>
                <a:ea typeface="新宋体" panose="02010609030101010101" charset="-122"/>
              </a:rPr>
              <a:t>                       </a:t>
            </a:r>
            <a:r>
              <a:rPr lang="zh-CN" sz="3200" b="1" dirty="0">
                <a:latin typeface="Times New Roman" panose="02020603050405020304" charset="0"/>
                <a:ea typeface="新宋体" panose="02010609030101010101" charset="-122"/>
              </a:rPr>
              <a:t>”、“</a:t>
            </a:r>
            <a:r>
              <a:rPr lang="zh-CN" altLang="en-US" sz="3200" b="1" dirty="0">
                <a:latin typeface="Times New Roman" panose="02020603050405020304" charset="0"/>
                <a:ea typeface="新宋体" panose="02010609030101010101" charset="-122"/>
              </a:rPr>
              <a:t>                                </a:t>
            </a:r>
            <a:r>
              <a:rPr lang="zh-CN" sz="3200" b="1" dirty="0">
                <a:latin typeface="Times New Roman" panose="02020603050405020304" charset="0"/>
                <a:ea typeface="新宋体" panose="02010609030101010101" charset="-122"/>
              </a:rPr>
              <a:t>”、</a:t>
            </a:r>
            <a:r>
              <a:rPr lang="zh-CN" altLang="en-US" sz="3200" b="1" dirty="0">
                <a:latin typeface="Times New Roman" panose="02020603050405020304" charset="0"/>
                <a:ea typeface="新宋体" panose="02010609030101010101" charset="-122"/>
              </a:rPr>
              <a:t>         </a:t>
            </a:r>
            <a:r>
              <a:rPr lang="zh-CN" sz="3200" b="1" dirty="0">
                <a:latin typeface="Times New Roman" panose="02020603050405020304" charset="0"/>
                <a:ea typeface="新宋体" panose="02010609030101010101" charset="-122"/>
              </a:rPr>
              <a:t>“</a:t>
            </a:r>
            <a:r>
              <a:rPr lang="zh-CN" altLang="en-US" sz="3200" b="1" dirty="0">
                <a:latin typeface="Times New Roman" panose="02020603050405020304" charset="0"/>
                <a:ea typeface="新宋体" panose="02010609030101010101" charset="-122"/>
              </a:rPr>
              <a:t>             </a:t>
            </a:r>
            <a:r>
              <a:rPr lang="zh-CN" sz="3200" b="1" dirty="0">
                <a:latin typeface="Times New Roman" panose="02020603050405020304" charset="0"/>
                <a:ea typeface="新宋体" panose="02010609030101010101" charset="-122"/>
              </a:rPr>
              <a:t>”</a:t>
            </a:r>
            <a:r>
              <a:rPr lang="zh-CN" altLang="en-US" sz="3200" b="1" dirty="0">
                <a:latin typeface="Times New Roman" panose="02020603050405020304" charset="0"/>
                <a:ea typeface="新宋体" panose="02010609030101010101" charset="-122"/>
              </a:rPr>
              <a:t>等词语说明这个演化过程是漫长的。</a:t>
            </a:r>
            <a:endParaRPr lang="zh-CN" altLang="en-US" sz="3200" b="1" dirty="0">
              <a:latin typeface="Times New Roman" panose="02020603050405020304" charset="0"/>
              <a:ea typeface="新宋体" panose="02010609030101010101" charset="-122"/>
            </a:endParaRPr>
          </a:p>
        </p:txBody>
      </p:sp>
      <p:sp>
        <p:nvSpPr>
          <p:cNvPr id="115714" name="Text Box 2"/>
          <p:cNvSpPr txBox="1">
            <a:spLocks noChangeArrowheads="1"/>
          </p:cNvSpPr>
          <p:nvPr/>
        </p:nvSpPr>
        <p:spPr bwMode="auto">
          <a:xfrm>
            <a:off x="250825" y="2895600"/>
            <a:ext cx="8763000" cy="1200329"/>
          </a:xfrm>
          <a:prstGeom prst="rect">
            <a:avLst/>
          </a:prstGeom>
          <a:noFill/>
          <a:ln w="9525">
            <a:noFill/>
            <a:miter lim="800000"/>
          </a:ln>
          <a:effectLst/>
        </p:spPr>
        <p:txBody>
          <a:bodyPr>
            <a:spAutoFit/>
          </a:bodyPr>
          <a:lstStyle/>
          <a:p>
            <a:pPr>
              <a:spcBef>
                <a:spcPct val="50000"/>
              </a:spcBef>
              <a:buClr>
                <a:srgbClr val="FF33CC"/>
              </a:buClr>
              <a:buFont typeface="Wingdings" panose="05000000000000000000" pitchFamily="2" charset="2"/>
              <a:buChar char="Ø"/>
            </a:pPr>
            <a:r>
              <a:rPr lang="zh-CN" altLang="en-US" sz="3600" b="1" dirty="0">
                <a:solidFill>
                  <a:srgbClr val="FF0000"/>
                </a:solidFill>
                <a:latin typeface="Times New Roman" panose="02020603050405020304" charset="0"/>
                <a:ea typeface="新宋体" panose="02010609030101010101" charset="-122"/>
              </a:rPr>
              <a:t>我们人类由猿进化而来也是如此，这个过程也是很长很长的。</a:t>
            </a:r>
            <a:endParaRPr lang="zh-CN" altLang="en-US" sz="3600" b="1" dirty="0">
              <a:solidFill>
                <a:srgbClr val="FF0000"/>
              </a:solidFill>
              <a:latin typeface="Times New Roman" panose="02020603050405020304" charset="0"/>
              <a:ea typeface="新宋体" panose="02010609030101010101" charset="-122"/>
            </a:endParaRPr>
          </a:p>
        </p:txBody>
      </p:sp>
      <p:sp>
        <p:nvSpPr>
          <p:cNvPr id="115715" name="Rectangle 3"/>
          <p:cNvSpPr>
            <a:spLocks noChangeArrowheads="1"/>
          </p:cNvSpPr>
          <p:nvPr/>
        </p:nvSpPr>
        <p:spPr bwMode="auto">
          <a:xfrm>
            <a:off x="154954" y="474807"/>
            <a:ext cx="7945438" cy="584775"/>
          </a:xfrm>
          <a:prstGeom prst="rect">
            <a:avLst/>
          </a:prstGeom>
          <a:noFill/>
          <a:ln w="9525">
            <a:noFill/>
            <a:miter lim="800000"/>
          </a:ln>
          <a:effectLst/>
        </p:spPr>
        <p:txBody>
          <a:bodyPr>
            <a:spAutoFit/>
          </a:bodyPr>
          <a:lstStyle/>
          <a:p>
            <a:r>
              <a:rPr lang="zh-CN" altLang="en-US" sz="3200" dirty="0">
                <a:latin typeface="黑体" panose="02010600030101010101" charset="-122"/>
                <a:ea typeface="黑体" panose="02010600030101010101" charset="-122"/>
              </a:rPr>
              <a:t>学习课文第二段</a:t>
            </a:r>
            <a:endParaRPr lang="zh-CN" altLang="en-US" sz="3200" dirty="0">
              <a:latin typeface="黑体" panose="02010600030101010101" charset="-122"/>
              <a:ea typeface="黑体" panose="02010600030101010101" charset="-122"/>
            </a:endParaRPr>
          </a:p>
        </p:txBody>
      </p:sp>
      <p:sp>
        <p:nvSpPr>
          <p:cNvPr id="115716" name="Text Box 4"/>
          <p:cNvSpPr txBox="1">
            <a:spLocks noChangeArrowheads="1"/>
          </p:cNvSpPr>
          <p:nvPr/>
        </p:nvSpPr>
        <p:spPr bwMode="auto">
          <a:xfrm>
            <a:off x="755651" y="1690391"/>
            <a:ext cx="7389813" cy="307777"/>
          </a:xfrm>
          <a:prstGeom prst="rect">
            <a:avLst/>
          </a:prstGeom>
          <a:noFill/>
          <a:ln w="9525">
            <a:noFill/>
            <a:miter lim="800000"/>
          </a:ln>
          <a:effectLst/>
        </p:spPr>
        <p:txBody>
          <a:bodyPr anchor="ctr">
            <a:spAutoFit/>
          </a:bodyPr>
          <a:lstStyle/>
          <a:p>
            <a:endParaRPr lang="zh-CN" altLang="zh-CN"/>
          </a:p>
        </p:txBody>
      </p:sp>
      <p:sp>
        <p:nvSpPr>
          <p:cNvPr id="115717" name="Text Box 5"/>
          <p:cNvSpPr txBox="1">
            <a:spLocks noChangeArrowheads="1"/>
          </p:cNvSpPr>
          <p:nvPr/>
        </p:nvSpPr>
        <p:spPr bwMode="auto">
          <a:xfrm>
            <a:off x="1436689" y="1404937"/>
            <a:ext cx="3024187" cy="584775"/>
          </a:xfrm>
          <a:prstGeom prst="rect">
            <a:avLst/>
          </a:prstGeom>
          <a:noFill/>
          <a:ln w="9525">
            <a:noFill/>
            <a:miter lim="800000"/>
          </a:ln>
          <a:effectLst/>
        </p:spPr>
        <p:txBody>
          <a:bodyPr>
            <a:spAutoFit/>
          </a:bodyPr>
          <a:lstStyle/>
          <a:p>
            <a:pPr>
              <a:spcBef>
                <a:spcPct val="50000"/>
              </a:spcBef>
            </a:pPr>
            <a:r>
              <a:rPr lang="zh-CN" altLang="en-US" sz="3200" b="1" dirty="0">
                <a:solidFill>
                  <a:srgbClr val="FF0000"/>
                </a:solidFill>
                <a:latin typeface="Verdana" panose="020B0604030504040204" pitchFamily="34" charset="0"/>
                <a:ea typeface="新宋体" panose="02010609030101010101" charset="-122"/>
              </a:rPr>
              <a:t>很远的古代</a:t>
            </a:r>
            <a:endParaRPr lang="zh-CN" altLang="en-US" sz="3200" b="1" dirty="0">
              <a:solidFill>
                <a:srgbClr val="FF0000"/>
              </a:solidFill>
              <a:latin typeface="Verdana" panose="020B0604030504040204" pitchFamily="34" charset="0"/>
              <a:ea typeface="新宋体" panose="02010609030101010101" charset="-122"/>
            </a:endParaRPr>
          </a:p>
        </p:txBody>
      </p:sp>
      <p:sp>
        <p:nvSpPr>
          <p:cNvPr id="115718" name="Text Box 6"/>
          <p:cNvSpPr txBox="1">
            <a:spLocks noChangeArrowheads="1"/>
          </p:cNvSpPr>
          <p:nvPr/>
        </p:nvSpPr>
        <p:spPr bwMode="auto">
          <a:xfrm>
            <a:off x="4859337" y="1401366"/>
            <a:ext cx="4321175" cy="584775"/>
          </a:xfrm>
          <a:prstGeom prst="rect">
            <a:avLst/>
          </a:prstGeom>
          <a:noFill/>
          <a:ln w="9525">
            <a:noFill/>
            <a:miter lim="800000"/>
          </a:ln>
          <a:effectLst/>
        </p:spPr>
        <p:txBody>
          <a:bodyPr>
            <a:spAutoFit/>
          </a:bodyPr>
          <a:lstStyle/>
          <a:p>
            <a:pPr>
              <a:spcBef>
                <a:spcPct val="50000"/>
              </a:spcBef>
            </a:pPr>
            <a:r>
              <a:rPr lang="zh-CN" altLang="en-US" sz="3200" b="1" dirty="0">
                <a:solidFill>
                  <a:srgbClr val="FF0000"/>
                </a:solidFill>
                <a:latin typeface="Verdana" panose="020B0604030504040204" pitchFamily="34" charset="0"/>
                <a:ea typeface="新宋体" panose="02010609030101010101" charset="-122"/>
              </a:rPr>
              <a:t>很长很长的年代</a:t>
            </a:r>
            <a:endParaRPr lang="zh-CN" altLang="en-US" sz="3200" b="1" dirty="0">
              <a:solidFill>
                <a:srgbClr val="FF0000"/>
              </a:solidFill>
              <a:latin typeface="Verdana" panose="020B0604030504040204" pitchFamily="34" charset="0"/>
              <a:ea typeface="新宋体" panose="02010609030101010101" charset="-122"/>
            </a:endParaRPr>
          </a:p>
        </p:txBody>
      </p:sp>
      <p:sp>
        <p:nvSpPr>
          <p:cNvPr id="115719" name="Text Box 7"/>
          <p:cNvSpPr txBox="1">
            <a:spLocks noChangeArrowheads="1"/>
          </p:cNvSpPr>
          <p:nvPr/>
        </p:nvSpPr>
        <p:spPr bwMode="auto">
          <a:xfrm>
            <a:off x="900708" y="2202999"/>
            <a:ext cx="1943100" cy="584775"/>
          </a:xfrm>
          <a:prstGeom prst="rect">
            <a:avLst/>
          </a:prstGeom>
          <a:noFill/>
          <a:ln w="9525">
            <a:noFill/>
            <a:miter lim="800000"/>
          </a:ln>
          <a:effectLst/>
        </p:spPr>
        <p:txBody>
          <a:bodyPr>
            <a:spAutoFit/>
          </a:bodyPr>
          <a:lstStyle/>
          <a:p>
            <a:pPr>
              <a:spcBef>
                <a:spcPct val="50000"/>
              </a:spcBef>
            </a:pPr>
            <a:r>
              <a:rPr lang="zh-CN" altLang="en-US" sz="3200" b="1" dirty="0">
                <a:solidFill>
                  <a:srgbClr val="FF0000"/>
                </a:solidFill>
                <a:latin typeface="Verdana" panose="020B0604030504040204" pitchFamily="34" charset="0"/>
                <a:ea typeface="新宋体" panose="02010609030101010101" charset="-122"/>
              </a:rPr>
              <a:t>渐渐</a:t>
            </a:r>
            <a:endParaRPr lang="zh-CN" altLang="en-US" sz="3200" b="1" dirty="0">
              <a:solidFill>
                <a:srgbClr val="FF0000"/>
              </a:solidFill>
              <a:latin typeface="Verdana" panose="020B0604030504040204" pitchFamily="34" charset="0"/>
              <a:ea typeface="新宋体" panose="02010609030101010101" charset="-122"/>
            </a:endParaRPr>
          </a:p>
        </p:txBody>
      </p:sp>
      <p:sp>
        <p:nvSpPr>
          <p:cNvPr id="115722" name="Line 10"/>
          <p:cNvSpPr>
            <a:spLocks noChangeShapeType="1"/>
          </p:cNvSpPr>
          <p:nvPr/>
        </p:nvSpPr>
        <p:spPr bwMode="auto">
          <a:xfrm>
            <a:off x="1403351" y="1923678"/>
            <a:ext cx="2378075" cy="0"/>
          </a:xfrm>
          <a:prstGeom prst="line">
            <a:avLst/>
          </a:prstGeom>
          <a:noFill/>
          <a:ln w="28575">
            <a:solidFill>
              <a:schemeClr val="tx1"/>
            </a:solidFill>
            <a:round/>
          </a:ln>
          <a:effectLst/>
        </p:spPr>
        <p:txBody>
          <a:bodyPr/>
          <a:lstStyle/>
          <a:p>
            <a:endParaRPr lang="zh-CN" altLang="en-US" dirty="0"/>
          </a:p>
        </p:txBody>
      </p:sp>
      <p:sp>
        <p:nvSpPr>
          <p:cNvPr id="115723" name="Line 11"/>
          <p:cNvSpPr>
            <a:spLocks noChangeShapeType="1"/>
          </p:cNvSpPr>
          <p:nvPr/>
        </p:nvSpPr>
        <p:spPr bwMode="auto">
          <a:xfrm>
            <a:off x="539403" y="2715766"/>
            <a:ext cx="1584325" cy="0"/>
          </a:xfrm>
          <a:prstGeom prst="line">
            <a:avLst/>
          </a:prstGeom>
          <a:noFill/>
          <a:ln w="28575">
            <a:solidFill>
              <a:schemeClr val="tx1"/>
            </a:solidFill>
            <a:round/>
          </a:ln>
          <a:effectLst/>
        </p:spPr>
        <p:txBody>
          <a:bodyPr/>
          <a:lstStyle/>
          <a:p>
            <a:endParaRPr lang="zh-CN" altLang="en-US"/>
          </a:p>
        </p:txBody>
      </p:sp>
      <p:sp>
        <p:nvSpPr>
          <p:cNvPr id="115724" name="Line 12"/>
          <p:cNvSpPr>
            <a:spLocks noChangeShapeType="1"/>
          </p:cNvSpPr>
          <p:nvPr/>
        </p:nvSpPr>
        <p:spPr bwMode="auto">
          <a:xfrm>
            <a:off x="4859163" y="1923678"/>
            <a:ext cx="3097213" cy="0"/>
          </a:xfrm>
          <a:prstGeom prst="line">
            <a:avLst/>
          </a:prstGeom>
          <a:noFill/>
          <a:ln w="28575">
            <a:solidFill>
              <a:schemeClr val="tx1"/>
            </a:solidFill>
            <a:round/>
          </a:ln>
          <a:effec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5717"/>
                                        </p:tgtEl>
                                        <p:attrNameLst>
                                          <p:attrName>style.visibility</p:attrName>
                                        </p:attrNameLst>
                                      </p:cBhvr>
                                      <p:to>
                                        <p:strVal val="visible"/>
                                      </p:to>
                                    </p:set>
                                    <p:anim calcmode="lin" valueType="num">
                                      <p:cBhvr additive="base">
                                        <p:cTn id="7" dur="1000" fill="hold"/>
                                        <p:tgtEl>
                                          <p:spTgt spid="115717"/>
                                        </p:tgtEl>
                                        <p:attrNameLst>
                                          <p:attrName>ppt_x</p:attrName>
                                        </p:attrNameLst>
                                      </p:cBhvr>
                                      <p:tavLst>
                                        <p:tav tm="0">
                                          <p:val>
                                            <p:strVal val="#ppt_x"/>
                                          </p:val>
                                        </p:tav>
                                        <p:tav tm="100000">
                                          <p:val>
                                            <p:strVal val="#ppt_x"/>
                                          </p:val>
                                        </p:tav>
                                      </p:tavLst>
                                    </p:anim>
                                    <p:anim calcmode="lin" valueType="num">
                                      <p:cBhvr additive="base">
                                        <p:cTn id="8" dur="1000" fill="hold"/>
                                        <p:tgtEl>
                                          <p:spTgt spid="1157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5718"/>
                                        </p:tgtEl>
                                        <p:attrNameLst>
                                          <p:attrName>style.visibility</p:attrName>
                                        </p:attrNameLst>
                                      </p:cBhvr>
                                      <p:to>
                                        <p:strVal val="visible"/>
                                      </p:to>
                                    </p:set>
                                    <p:anim calcmode="lin" valueType="num">
                                      <p:cBhvr additive="base">
                                        <p:cTn id="13" dur="1000" fill="hold"/>
                                        <p:tgtEl>
                                          <p:spTgt spid="115718"/>
                                        </p:tgtEl>
                                        <p:attrNameLst>
                                          <p:attrName>ppt_x</p:attrName>
                                        </p:attrNameLst>
                                      </p:cBhvr>
                                      <p:tavLst>
                                        <p:tav tm="0">
                                          <p:val>
                                            <p:strVal val="#ppt_x"/>
                                          </p:val>
                                        </p:tav>
                                        <p:tav tm="100000">
                                          <p:val>
                                            <p:strVal val="#ppt_x"/>
                                          </p:val>
                                        </p:tav>
                                      </p:tavLst>
                                    </p:anim>
                                    <p:anim calcmode="lin" valueType="num">
                                      <p:cBhvr additive="base">
                                        <p:cTn id="14" dur="1000" fill="hold"/>
                                        <p:tgtEl>
                                          <p:spTgt spid="1157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5719"/>
                                        </p:tgtEl>
                                        <p:attrNameLst>
                                          <p:attrName>style.visibility</p:attrName>
                                        </p:attrNameLst>
                                      </p:cBhvr>
                                      <p:to>
                                        <p:strVal val="visible"/>
                                      </p:to>
                                    </p:set>
                                    <p:anim calcmode="lin" valueType="num">
                                      <p:cBhvr additive="base">
                                        <p:cTn id="19" dur="1000" fill="hold"/>
                                        <p:tgtEl>
                                          <p:spTgt spid="115719"/>
                                        </p:tgtEl>
                                        <p:attrNameLst>
                                          <p:attrName>ppt_x</p:attrName>
                                        </p:attrNameLst>
                                      </p:cBhvr>
                                      <p:tavLst>
                                        <p:tav tm="0">
                                          <p:val>
                                            <p:strVal val="1+#ppt_w/2"/>
                                          </p:val>
                                        </p:tav>
                                        <p:tav tm="100000">
                                          <p:val>
                                            <p:strVal val="#ppt_x"/>
                                          </p:val>
                                        </p:tav>
                                      </p:tavLst>
                                    </p:anim>
                                    <p:anim calcmode="lin" valueType="num">
                                      <p:cBhvr additive="base">
                                        <p:cTn id="20" dur="1000" fill="hold"/>
                                        <p:tgtEl>
                                          <p:spTgt spid="1157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115714"/>
                                        </p:tgtEl>
                                        <p:attrNameLst>
                                          <p:attrName>style.visibility</p:attrName>
                                        </p:attrNameLst>
                                      </p:cBhvr>
                                      <p:to>
                                        <p:strVal val="visible"/>
                                      </p:to>
                                    </p:set>
                                    <p:anim calcmode="lin" valueType="num">
                                      <p:cBhvr additive="base">
                                        <p:cTn id="25" dur="1000" fill="hold"/>
                                        <p:tgtEl>
                                          <p:spTgt spid="115714"/>
                                        </p:tgtEl>
                                        <p:attrNameLst>
                                          <p:attrName>ppt_x</p:attrName>
                                        </p:attrNameLst>
                                      </p:cBhvr>
                                      <p:tavLst>
                                        <p:tav tm="0">
                                          <p:val>
                                            <p:strVal val="#ppt_x"/>
                                          </p:val>
                                        </p:tav>
                                        <p:tav tm="100000">
                                          <p:val>
                                            <p:strVal val="#ppt_x"/>
                                          </p:val>
                                        </p:tav>
                                      </p:tavLst>
                                    </p:anim>
                                    <p:anim calcmode="lin" valueType="num">
                                      <p:cBhvr additive="base">
                                        <p:cTn id="26" dur="1000" fill="hold"/>
                                        <p:tgtEl>
                                          <p:spTgt spid="1157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autoUpdateAnimBg="0"/>
      <p:bldP spid="115717" grpId="0"/>
      <p:bldP spid="115718" grpId="0"/>
      <p:bldP spid="1157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鲸的图片15"/>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sp>
        <p:nvSpPr>
          <p:cNvPr id="5" name="TextBox 4"/>
          <p:cNvSpPr txBox="1"/>
          <p:nvPr/>
        </p:nvSpPr>
        <p:spPr>
          <a:xfrm>
            <a:off x="3491880" y="1851670"/>
            <a:ext cx="2376264" cy="1200329"/>
          </a:xfrm>
          <a:prstGeom prst="rect">
            <a:avLst/>
          </a:prstGeom>
          <a:noFill/>
        </p:spPr>
        <p:txBody>
          <a:bodyPr wrap="square" rtlCol="0">
            <a:spAutoFit/>
          </a:bodyPr>
          <a:lstStyle/>
          <a:p>
            <a:r>
              <a:rPr lang="zh-CN" altLang="en-US" sz="7200" dirty="0">
                <a:solidFill>
                  <a:srgbClr val="FF0000"/>
                </a:solidFill>
              </a:rPr>
              <a:t>分类</a:t>
            </a:r>
            <a:endParaRPr lang="zh-CN" altLang="en-US" sz="72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ChangeArrowheads="1"/>
          </p:cNvSpPr>
          <p:nvPr/>
        </p:nvSpPr>
        <p:spPr bwMode="auto">
          <a:xfrm>
            <a:off x="323528" y="555526"/>
            <a:ext cx="3068469" cy="584775"/>
          </a:xfrm>
          <a:prstGeom prst="rect">
            <a:avLst/>
          </a:prstGeom>
          <a:noFill/>
          <a:ln w="9525">
            <a:noFill/>
            <a:miter lim="800000"/>
          </a:ln>
          <a:effectLst/>
        </p:spPr>
        <p:txBody>
          <a:bodyPr wrap="none">
            <a:spAutoFit/>
          </a:bodyPr>
          <a:lstStyle/>
          <a:p>
            <a:r>
              <a:rPr lang="zh-CN" altLang="en-US" sz="3200" b="1" dirty="0">
                <a:latin typeface="黑体" panose="02010600030101010101" charset="-122"/>
                <a:ea typeface="黑体" panose="02010600030101010101" charset="-122"/>
              </a:rPr>
              <a:t>学习课文第三段</a:t>
            </a:r>
            <a:endParaRPr lang="zh-CN" altLang="en-US" sz="3200" b="1" dirty="0">
              <a:latin typeface="黑体" panose="02010600030101010101" charset="-122"/>
              <a:ea typeface="黑体" panose="02010600030101010101" charset="-122"/>
            </a:endParaRPr>
          </a:p>
        </p:txBody>
      </p:sp>
      <p:sp>
        <p:nvSpPr>
          <p:cNvPr id="116739" name="Text Box 3"/>
          <p:cNvSpPr txBox="1">
            <a:spLocks noChangeArrowheads="1"/>
          </p:cNvSpPr>
          <p:nvPr/>
        </p:nvSpPr>
        <p:spPr bwMode="auto">
          <a:xfrm>
            <a:off x="381000" y="2057400"/>
            <a:ext cx="2895600" cy="830997"/>
          </a:xfrm>
          <a:prstGeom prst="rect">
            <a:avLst/>
          </a:prstGeom>
          <a:noFill/>
          <a:ln w="9525">
            <a:noFill/>
            <a:miter lim="800000"/>
          </a:ln>
          <a:effectLst/>
        </p:spPr>
        <p:txBody>
          <a:bodyPr>
            <a:spAutoFit/>
          </a:bodyPr>
          <a:lstStyle/>
          <a:p>
            <a:pPr>
              <a:spcBef>
                <a:spcPct val="50000"/>
              </a:spcBef>
            </a:pPr>
            <a:r>
              <a:rPr lang="zh-CN" altLang="en-US" sz="4800" b="1" dirty="0">
                <a:latin typeface="Times New Roman" panose="02020603050405020304" charset="0"/>
                <a:ea typeface="新宋体" panose="02010609030101010101" charset="-122"/>
              </a:rPr>
              <a:t>鲸的种类</a:t>
            </a:r>
            <a:endParaRPr lang="zh-CN" altLang="en-US" sz="4800" b="1" dirty="0">
              <a:latin typeface="Times New Roman" panose="02020603050405020304" charset="0"/>
              <a:ea typeface="新宋体" panose="02010609030101010101" charset="-122"/>
            </a:endParaRPr>
          </a:p>
        </p:txBody>
      </p:sp>
      <p:sp>
        <p:nvSpPr>
          <p:cNvPr id="116740" name="Text Box 4"/>
          <p:cNvSpPr txBox="1">
            <a:spLocks noChangeArrowheads="1"/>
          </p:cNvSpPr>
          <p:nvPr/>
        </p:nvSpPr>
        <p:spPr bwMode="auto">
          <a:xfrm>
            <a:off x="3581400" y="1085850"/>
            <a:ext cx="2057400" cy="769441"/>
          </a:xfrm>
          <a:prstGeom prst="rect">
            <a:avLst/>
          </a:prstGeom>
          <a:noFill/>
          <a:ln w="9525">
            <a:noFill/>
            <a:miter lim="800000"/>
          </a:ln>
          <a:effectLst/>
        </p:spPr>
        <p:txBody>
          <a:bodyPr>
            <a:spAutoFit/>
          </a:bodyPr>
          <a:lstStyle/>
          <a:p>
            <a:pPr>
              <a:spcBef>
                <a:spcPct val="50000"/>
              </a:spcBef>
            </a:pPr>
            <a:r>
              <a:rPr lang="zh-CN" altLang="en-US" sz="4400" b="1">
                <a:latin typeface="Times New Roman" panose="02020603050405020304" charset="0"/>
                <a:ea typeface="新宋体" panose="02010609030101010101" charset="-122"/>
              </a:rPr>
              <a:t>须鲸</a:t>
            </a:r>
            <a:endParaRPr lang="zh-CN" altLang="en-US" sz="4400" b="1">
              <a:latin typeface="Times New Roman" panose="02020603050405020304" charset="0"/>
              <a:ea typeface="新宋体" panose="02010609030101010101" charset="-122"/>
            </a:endParaRPr>
          </a:p>
        </p:txBody>
      </p:sp>
      <p:sp>
        <p:nvSpPr>
          <p:cNvPr id="116741" name="Text Box 5"/>
          <p:cNvSpPr txBox="1">
            <a:spLocks noChangeArrowheads="1"/>
          </p:cNvSpPr>
          <p:nvPr/>
        </p:nvSpPr>
        <p:spPr bwMode="auto">
          <a:xfrm>
            <a:off x="3581400" y="2971801"/>
            <a:ext cx="3276600" cy="707886"/>
          </a:xfrm>
          <a:prstGeom prst="rect">
            <a:avLst/>
          </a:prstGeom>
          <a:noFill/>
          <a:ln w="9525">
            <a:noFill/>
            <a:miter lim="800000"/>
          </a:ln>
          <a:effectLst/>
        </p:spPr>
        <p:txBody>
          <a:bodyPr>
            <a:spAutoFit/>
          </a:bodyPr>
          <a:lstStyle/>
          <a:p>
            <a:pPr>
              <a:spcBef>
                <a:spcPct val="50000"/>
              </a:spcBef>
            </a:pPr>
            <a:r>
              <a:rPr lang="zh-CN" altLang="en-US" sz="4000" b="1">
                <a:latin typeface="Times New Roman" panose="02020603050405020304" charset="0"/>
                <a:ea typeface="新宋体" panose="02010609030101010101" charset="-122"/>
              </a:rPr>
              <a:t>齿鲸</a:t>
            </a:r>
            <a:endParaRPr lang="zh-CN" altLang="en-US" sz="4000" b="1">
              <a:latin typeface="Times New Roman" panose="02020603050405020304" charset="0"/>
              <a:ea typeface="新宋体" panose="02010609030101010101" charset="-122"/>
            </a:endParaRPr>
          </a:p>
        </p:txBody>
      </p:sp>
      <p:sp>
        <p:nvSpPr>
          <p:cNvPr id="116742" name="Line 6"/>
          <p:cNvSpPr>
            <a:spLocks noChangeShapeType="1"/>
          </p:cNvSpPr>
          <p:nvPr/>
        </p:nvSpPr>
        <p:spPr bwMode="auto">
          <a:xfrm flipV="1">
            <a:off x="2971800" y="1600200"/>
            <a:ext cx="762000" cy="571500"/>
          </a:xfrm>
          <a:prstGeom prst="line">
            <a:avLst/>
          </a:prstGeom>
          <a:noFill/>
          <a:ln w="50800">
            <a:solidFill>
              <a:srgbClr val="FF6600"/>
            </a:solidFill>
            <a:round/>
            <a:tailEnd type="triangle" w="med" len="med"/>
          </a:ln>
          <a:effectLst/>
        </p:spPr>
        <p:txBody>
          <a:bodyPr wrap="none"/>
          <a:lstStyle/>
          <a:p>
            <a:endParaRPr lang="zh-CN" altLang="en-US"/>
          </a:p>
        </p:txBody>
      </p:sp>
      <p:sp>
        <p:nvSpPr>
          <p:cNvPr id="116743" name="Line 7"/>
          <p:cNvSpPr>
            <a:spLocks noChangeShapeType="1"/>
          </p:cNvSpPr>
          <p:nvPr/>
        </p:nvSpPr>
        <p:spPr bwMode="auto">
          <a:xfrm>
            <a:off x="2895600" y="2628900"/>
            <a:ext cx="685800" cy="514350"/>
          </a:xfrm>
          <a:prstGeom prst="line">
            <a:avLst/>
          </a:prstGeom>
          <a:noFill/>
          <a:ln w="50800">
            <a:solidFill>
              <a:srgbClr val="FF9900"/>
            </a:solidFill>
            <a:round/>
            <a:tailEnd type="triangle" w="med" len="med"/>
          </a:ln>
          <a:effectLst/>
        </p:spPr>
        <p:txBody>
          <a:bodyPr wrap="none"/>
          <a:lstStyle/>
          <a:p>
            <a:endParaRPr lang="zh-CN" altLang="en-US"/>
          </a:p>
        </p:txBody>
      </p:sp>
      <p:pic>
        <p:nvPicPr>
          <p:cNvPr id="116744" name="Picture 8" descr="A5_052"/>
          <p:cNvPicPr>
            <a:picLocks noChangeAspect="1" noChangeArrowheads="1"/>
          </p:cNvPicPr>
          <p:nvPr/>
        </p:nvPicPr>
        <p:blipFill>
          <a:blip r:embed="rId1"/>
          <a:srcRect/>
          <a:stretch>
            <a:fillRect/>
          </a:stretch>
        </p:blipFill>
        <p:spPr bwMode="auto">
          <a:xfrm>
            <a:off x="5292080" y="1635646"/>
            <a:ext cx="2498725" cy="1406129"/>
          </a:xfrm>
          <a:prstGeom prst="rect">
            <a:avLst/>
          </a:prstGeom>
          <a:noFill/>
          <a:ln w="9525">
            <a:noFill/>
            <a:miter lim="800000"/>
            <a:headEnd/>
            <a:tailEnd/>
          </a:ln>
        </p:spPr>
      </p:pic>
      <p:sp>
        <p:nvSpPr>
          <p:cNvPr id="116745" name="Text Box 9"/>
          <p:cNvSpPr txBox="1">
            <a:spLocks noChangeArrowheads="1"/>
          </p:cNvSpPr>
          <p:nvPr/>
        </p:nvSpPr>
        <p:spPr bwMode="auto">
          <a:xfrm>
            <a:off x="3635896" y="3579862"/>
            <a:ext cx="4968875" cy="707886"/>
          </a:xfrm>
          <a:prstGeom prst="rect">
            <a:avLst/>
          </a:prstGeom>
          <a:noFill/>
          <a:ln w="9525">
            <a:noFill/>
            <a:miter lim="800000"/>
          </a:ln>
          <a:effectLst/>
        </p:spPr>
        <p:txBody>
          <a:bodyPr>
            <a:spAutoFit/>
          </a:bodyPr>
          <a:lstStyle/>
          <a:p>
            <a:pPr>
              <a:spcBef>
                <a:spcPct val="50000"/>
              </a:spcBef>
            </a:pPr>
            <a:r>
              <a:rPr lang="zh-CN" altLang="en-US" sz="4000" b="1" dirty="0"/>
              <a:t>判断依据：有无牙齿</a:t>
            </a:r>
            <a:endParaRPr lang="zh-CN" altLang="en-US" sz="40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6739"/>
                                        </p:tgtEl>
                                        <p:attrNameLst>
                                          <p:attrName>style.visibility</p:attrName>
                                        </p:attrNameLst>
                                      </p:cBhvr>
                                      <p:to>
                                        <p:strVal val="visible"/>
                                      </p:to>
                                    </p:set>
                                    <p:anim calcmode="lin" valueType="num">
                                      <p:cBhvr additive="base">
                                        <p:cTn id="7" dur="500" fill="hold"/>
                                        <p:tgtEl>
                                          <p:spTgt spid="116739"/>
                                        </p:tgtEl>
                                        <p:attrNameLst>
                                          <p:attrName>ppt_x</p:attrName>
                                        </p:attrNameLst>
                                      </p:cBhvr>
                                      <p:tavLst>
                                        <p:tav tm="0">
                                          <p:val>
                                            <p:strVal val="#ppt_x"/>
                                          </p:val>
                                        </p:tav>
                                        <p:tav tm="100000">
                                          <p:val>
                                            <p:strVal val="#ppt_x"/>
                                          </p:val>
                                        </p:tav>
                                      </p:tavLst>
                                    </p:anim>
                                    <p:anim calcmode="lin" valueType="num">
                                      <p:cBhvr additive="base">
                                        <p:cTn id="8" dur="500" fill="hold"/>
                                        <p:tgtEl>
                                          <p:spTgt spid="1167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6742"/>
                                        </p:tgtEl>
                                        <p:attrNameLst>
                                          <p:attrName>style.visibility</p:attrName>
                                        </p:attrNameLst>
                                      </p:cBhvr>
                                      <p:to>
                                        <p:strVal val="visible"/>
                                      </p:to>
                                    </p:set>
                                    <p:anim calcmode="lin" valueType="num">
                                      <p:cBhvr additive="base">
                                        <p:cTn id="13" dur="500" fill="hold"/>
                                        <p:tgtEl>
                                          <p:spTgt spid="116742"/>
                                        </p:tgtEl>
                                        <p:attrNameLst>
                                          <p:attrName>ppt_x</p:attrName>
                                        </p:attrNameLst>
                                      </p:cBhvr>
                                      <p:tavLst>
                                        <p:tav tm="0">
                                          <p:val>
                                            <p:strVal val="#ppt_x"/>
                                          </p:val>
                                        </p:tav>
                                        <p:tav tm="100000">
                                          <p:val>
                                            <p:strVal val="#ppt_x"/>
                                          </p:val>
                                        </p:tav>
                                      </p:tavLst>
                                    </p:anim>
                                    <p:anim calcmode="lin" valueType="num">
                                      <p:cBhvr additive="base">
                                        <p:cTn id="14" dur="500" fill="hold"/>
                                        <p:tgtEl>
                                          <p:spTgt spid="1167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6740"/>
                                        </p:tgtEl>
                                        <p:attrNameLst>
                                          <p:attrName>style.visibility</p:attrName>
                                        </p:attrNameLst>
                                      </p:cBhvr>
                                      <p:to>
                                        <p:strVal val="visible"/>
                                      </p:to>
                                    </p:set>
                                    <p:anim calcmode="lin" valueType="num">
                                      <p:cBhvr additive="base">
                                        <p:cTn id="19" dur="500" fill="hold"/>
                                        <p:tgtEl>
                                          <p:spTgt spid="116740"/>
                                        </p:tgtEl>
                                        <p:attrNameLst>
                                          <p:attrName>ppt_x</p:attrName>
                                        </p:attrNameLst>
                                      </p:cBhvr>
                                      <p:tavLst>
                                        <p:tav tm="0">
                                          <p:val>
                                            <p:strVal val="#ppt_x"/>
                                          </p:val>
                                        </p:tav>
                                        <p:tav tm="100000">
                                          <p:val>
                                            <p:strVal val="#ppt_x"/>
                                          </p:val>
                                        </p:tav>
                                      </p:tavLst>
                                    </p:anim>
                                    <p:anim calcmode="lin" valueType="num">
                                      <p:cBhvr additive="base">
                                        <p:cTn id="20" dur="500" fill="hold"/>
                                        <p:tgtEl>
                                          <p:spTgt spid="1167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6743"/>
                                        </p:tgtEl>
                                        <p:attrNameLst>
                                          <p:attrName>style.visibility</p:attrName>
                                        </p:attrNameLst>
                                      </p:cBhvr>
                                      <p:to>
                                        <p:strVal val="visible"/>
                                      </p:to>
                                    </p:set>
                                    <p:anim calcmode="lin" valueType="num">
                                      <p:cBhvr additive="base">
                                        <p:cTn id="25" dur="500" fill="hold"/>
                                        <p:tgtEl>
                                          <p:spTgt spid="116743"/>
                                        </p:tgtEl>
                                        <p:attrNameLst>
                                          <p:attrName>ppt_x</p:attrName>
                                        </p:attrNameLst>
                                      </p:cBhvr>
                                      <p:tavLst>
                                        <p:tav tm="0">
                                          <p:val>
                                            <p:strVal val="#ppt_x"/>
                                          </p:val>
                                        </p:tav>
                                        <p:tav tm="100000">
                                          <p:val>
                                            <p:strVal val="#ppt_x"/>
                                          </p:val>
                                        </p:tav>
                                      </p:tavLst>
                                    </p:anim>
                                    <p:anim calcmode="lin" valueType="num">
                                      <p:cBhvr additive="base">
                                        <p:cTn id="26" dur="500" fill="hold"/>
                                        <p:tgtEl>
                                          <p:spTgt spid="1167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6741"/>
                                        </p:tgtEl>
                                        <p:attrNameLst>
                                          <p:attrName>style.visibility</p:attrName>
                                        </p:attrNameLst>
                                      </p:cBhvr>
                                      <p:to>
                                        <p:strVal val="visible"/>
                                      </p:to>
                                    </p:set>
                                    <p:anim calcmode="lin" valueType="num">
                                      <p:cBhvr additive="base">
                                        <p:cTn id="31" dur="500" fill="hold"/>
                                        <p:tgtEl>
                                          <p:spTgt spid="116741"/>
                                        </p:tgtEl>
                                        <p:attrNameLst>
                                          <p:attrName>ppt_x</p:attrName>
                                        </p:attrNameLst>
                                      </p:cBhvr>
                                      <p:tavLst>
                                        <p:tav tm="0">
                                          <p:val>
                                            <p:strVal val="#ppt_x"/>
                                          </p:val>
                                        </p:tav>
                                        <p:tav tm="100000">
                                          <p:val>
                                            <p:strVal val="#ppt_x"/>
                                          </p:val>
                                        </p:tav>
                                      </p:tavLst>
                                    </p:anim>
                                    <p:anim calcmode="lin" valueType="num">
                                      <p:cBhvr additive="base">
                                        <p:cTn id="32" dur="500" fill="hold"/>
                                        <p:tgtEl>
                                          <p:spTgt spid="1167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116745"/>
                                        </p:tgtEl>
                                        <p:attrNameLst>
                                          <p:attrName>style.visibility</p:attrName>
                                        </p:attrNameLst>
                                      </p:cBhvr>
                                      <p:to>
                                        <p:strVal val="visible"/>
                                      </p:to>
                                    </p:set>
                                    <p:anim calcmode="lin" valueType="num">
                                      <p:cBhvr>
                                        <p:cTn id="37" dur="1000" fill="hold"/>
                                        <p:tgtEl>
                                          <p:spTgt spid="116745"/>
                                        </p:tgtEl>
                                        <p:attrNameLst>
                                          <p:attrName>ppt_w</p:attrName>
                                        </p:attrNameLst>
                                      </p:cBhvr>
                                      <p:tavLst>
                                        <p:tav tm="0">
                                          <p:val>
                                            <p:fltVal val="0"/>
                                          </p:val>
                                        </p:tav>
                                        <p:tav tm="100000">
                                          <p:val>
                                            <p:strVal val="#ppt_w"/>
                                          </p:val>
                                        </p:tav>
                                      </p:tavLst>
                                    </p:anim>
                                    <p:anim calcmode="lin" valueType="num">
                                      <p:cBhvr>
                                        <p:cTn id="38" dur="1000" fill="hold"/>
                                        <p:tgtEl>
                                          <p:spTgt spid="116745"/>
                                        </p:tgtEl>
                                        <p:attrNameLst>
                                          <p:attrName>ppt_h</p:attrName>
                                        </p:attrNameLst>
                                      </p:cBhvr>
                                      <p:tavLst>
                                        <p:tav tm="0">
                                          <p:val>
                                            <p:fltVal val="0"/>
                                          </p:val>
                                        </p:tav>
                                        <p:tav tm="100000">
                                          <p:val>
                                            <p:strVal val="#ppt_h"/>
                                          </p:val>
                                        </p:tav>
                                      </p:tavLst>
                                    </p:anim>
                                    <p:anim calcmode="lin" valueType="num">
                                      <p:cBhvr>
                                        <p:cTn id="39" dur="1000" fill="hold"/>
                                        <p:tgtEl>
                                          <p:spTgt spid="116745"/>
                                        </p:tgtEl>
                                        <p:attrNameLst>
                                          <p:attrName>style.rotation</p:attrName>
                                        </p:attrNameLst>
                                      </p:cBhvr>
                                      <p:tavLst>
                                        <p:tav tm="0">
                                          <p:val>
                                            <p:fltVal val="360"/>
                                          </p:val>
                                        </p:tav>
                                        <p:tav tm="100000">
                                          <p:val>
                                            <p:fltVal val="0"/>
                                          </p:val>
                                        </p:tav>
                                      </p:tavLst>
                                    </p:anim>
                                    <p:animEffect transition="in" filter="fade">
                                      <p:cBhvr>
                                        <p:cTn id="40" dur="1000"/>
                                        <p:tgtEl>
                                          <p:spTgt spid="1167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autoUpdateAnimBg="0"/>
      <p:bldP spid="116740" grpId="0" autoUpdateAnimBg="0"/>
      <p:bldP spid="116741" grpId="0" autoUpdateAnimBg="0"/>
      <p:bldP spid="116742" grpId="0" animBg="1"/>
      <p:bldP spid="116743" grpId="0" animBg="1"/>
      <p:bldP spid="1167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JINGYU"/>
          <p:cNvPicPr>
            <a:picLocks noChangeAspect="1" noChangeArrowheads="1"/>
          </p:cNvPicPr>
          <p:nvPr/>
        </p:nvPicPr>
        <p:blipFill>
          <a:blip r:embed="rId1" cstate="print"/>
          <a:srcRect/>
          <a:stretch>
            <a:fillRect/>
          </a:stretch>
        </p:blipFill>
        <p:spPr bwMode="auto">
          <a:xfrm>
            <a:off x="0" y="457200"/>
            <a:ext cx="9144000" cy="1143000"/>
          </a:xfrm>
          <a:prstGeom prst="rect">
            <a:avLst/>
          </a:prstGeom>
          <a:noFill/>
        </p:spPr>
      </p:pic>
      <p:pic>
        <p:nvPicPr>
          <p:cNvPr id="29699" name="Picture 3" descr="JINGYU3"/>
          <p:cNvPicPr>
            <a:picLocks noChangeAspect="1" noChangeArrowheads="1"/>
          </p:cNvPicPr>
          <p:nvPr/>
        </p:nvPicPr>
        <p:blipFill>
          <a:blip r:embed="rId2" cstate="print"/>
          <a:srcRect/>
          <a:stretch>
            <a:fillRect/>
          </a:stretch>
        </p:blipFill>
        <p:spPr bwMode="auto">
          <a:xfrm>
            <a:off x="0" y="1543050"/>
            <a:ext cx="9144000" cy="3429000"/>
          </a:xfrm>
          <a:prstGeom prst="rect">
            <a:avLst/>
          </a:prstGeom>
          <a:noFill/>
        </p:spPr>
      </p:pic>
      <p:sp>
        <p:nvSpPr>
          <p:cNvPr id="29700" name="Rectangle 4"/>
          <p:cNvSpPr>
            <a:spLocks noChangeArrowheads="1"/>
          </p:cNvSpPr>
          <p:nvPr/>
        </p:nvSpPr>
        <p:spPr bwMode="auto">
          <a:xfrm>
            <a:off x="3851275" y="4192191"/>
            <a:ext cx="1657350" cy="769441"/>
          </a:xfrm>
          <a:prstGeom prst="rect">
            <a:avLst/>
          </a:prstGeom>
          <a:noFill/>
          <a:ln w="9525">
            <a:noFill/>
            <a:miter lim="800000"/>
          </a:ln>
          <a:effectLst/>
        </p:spPr>
        <p:txBody>
          <a:bodyPr>
            <a:spAutoFit/>
          </a:bodyPr>
          <a:lstStyle/>
          <a:p>
            <a:r>
              <a:rPr kumimoji="1" lang="zh-CN" altLang="en-US" sz="4400" b="1">
                <a:solidFill>
                  <a:schemeClr val="bg1"/>
                </a:solidFill>
              </a:rPr>
              <a:t>须鲸</a:t>
            </a:r>
            <a:endParaRPr kumimoji="1" lang="zh-CN" altLang="en-US" sz="4400" b="1">
              <a:solidFill>
                <a:schemeClr val="bg1"/>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700">
                                            <p:txEl>
                                              <p:pRg st="0" end="0"/>
                                            </p:txEl>
                                          </p:spTgt>
                                        </p:tgtEl>
                                        <p:attrNameLst>
                                          <p:attrName>style.visibility</p:attrName>
                                        </p:attrNameLst>
                                      </p:cBhvr>
                                      <p:to>
                                        <p:strVal val="visible"/>
                                      </p:to>
                                    </p:set>
                                    <p:anim calcmode="lin" valueType="num">
                                      <p:cBhvr additive="base">
                                        <p:cTn id="7" dur="500" fill="hold"/>
                                        <p:tgtEl>
                                          <p:spTgt spid="297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700">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JINGYU4"/>
          <p:cNvPicPr>
            <a:picLocks noChangeAspect="1" noChangeArrowheads="1"/>
          </p:cNvPicPr>
          <p:nvPr/>
        </p:nvPicPr>
        <p:blipFill>
          <a:blip r:embed="rId1" cstate="print"/>
          <a:srcRect/>
          <a:stretch>
            <a:fillRect/>
          </a:stretch>
        </p:blipFill>
        <p:spPr bwMode="auto">
          <a:xfrm>
            <a:off x="0" y="1"/>
            <a:ext cx="9144000" cy="2507456"/>
          </a:xfrm>
          <a:prstGeom prst="rect">
            <a:avLst/>
          </a:prstGeom>
          <a:noFill/>
        </p:spPr>
      </p:pic>
      <p:pic>
        <p:nvPicPr>
          <p:cNvPr id="30723" name="Picture 3" descr="JINGYU7"/>
          <p:cNvPicPr>
            <a:picLocks noChangeAspect="1" noChangeArrowheads="1"/>
          </p:cNvPicPr>
          <p:nvPr/>
        </p:nvPicPr>
        <p:blipFill>
          <a:blip r:embed="rId2" cstate="print"/>
          <a:srcRect/>
          <a:stretch>
            <a:fillRect/>
          </a:stretch>
        </p:blipFill>
        <p:spPr bwMode="auto">
          <a:xfrm>
            <a:off x="0" y="1978819"/>
            <a:ext cx="9296400" cy="3164681"/>
          </a:xfrm>
          <a:prstGeom prst="rect">
            <a:avLst/>
          </a:prstGeom>
          <a:noFill/>
        </p:spPr>
      </p:pic>
      <p:sp>
        <p:nvSpPr>
          <p:cNvPr id="30724" name="Rectangle 4"/>
          <p:cNvSpPr>
            <a:spLocks noChangeArrowheads="1"/>
          </p:cNvSpPr>
          <p:nvPr/>
        </p:nvSpPr>
        <p:spPr bwMode="auto">
          <a:xfrm>
            <a:off x="395288" y="1977629"/>
            <a:ext cx="863600" cy="1446550"/>
          </a:xfrm>
          <a:prstGeom prst="rect">
            <a:avLst/>
          </a:prstGeom>
          <a:noFill/>
          <a:ln w="9525">
            <a:noFill/>
            <a:miter lim="800000"/>
          </a:ln>
          <a:effectLst/>
        </p:spPr>
        <p:txBody>
          <a:bodyPr>
            <a:spAutoFit/>
          </a:bodyPr>
          <a:lstStyle/>
          <a:p>
            <a:r>
              <a:rPr kumimoji="1" lang="zh-CN" altLang="en-US" sz="4400" b="1">
                <a:solidFill>
                  <a:srgbClr val="9900CC"/>
                </a:solidFill>
              </a:rPr>
              <a:t>齿鲸</a:t>
            </a:r>
            <a:endParaRPr kumimoji="1" lang="zh-CN" altLang="en-US" sz="4400" b="1">
              <a:solidFill>
                <a:srgbClr val="9900CC"/>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4">
                                            <p:txEl>
                                              <p:pRg st="0" end="0"/>
                                            </p:txEl>
                                          </p:spTgt>
                                        </p:tgtEl>
                                        <p:attrNameLst>
                                          <p:attrName>style.visibility</p:attrName>
                                        </p:attrNameLst>
                                      </p:cBhvr>
                                      <p:to>
                                        <p:strVal val="visible"/>
                                      </p:to>
                                    </p:set>
                                    <p:anim calcmode="lin" valueType="num">
                                      <p:cBhvr additive="base">
                                        <p:cTn id="7" dur="500" fill="hold"/>
                                        <p:tgtEl>
                                          <p:spTgt spid="307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4">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ChangeArrowheads="1"/>
          </p:cNvSpPr>
          <p:nvPr/>
        </p:nvSpPr>
        <p:spPr bwMode="auto">
          <a:xfrm>
            <a:off x="323850" y="1203598"/>
            <a:ext cx="8229600" cy="3394472"/>
          </a:xfrm>
          <a:prstGeom prst="rect">
            <a:avLst/>
          </a:prstGeom>
          <a:noFill/>
          <a:ln w="9525">
            <a:noFill/>
            <a:miter lim="800000"/>
          </a:ln>
          <a:effectLst/>
        </p:spPr>
        <p:txBody>
          <a:bodyPr/>
          <a:lstStyle/>
          <a:p>
            <a:pPr marL="342900" indent="-342900">
              <a:spcBef>
                <a:spcPct val="20000"/>
              </a:spcBef>
            </a:pPr>
            <a:r>
              <a:rPr lang="en-US" altLang="zh-CN" sz="3400" dirty="0">
                <a:latin typeface="楷体" panose="02010609060101010101" pitchFamily="49" charset="-122"/>
                <a:ea typeface="楷体" panose="02010609060101010101" pitchFamily="49" charset="-122"/>
              </a:rPr>
              <a:t>     </a:t>
            </a:r>
            <a:r>
              <a:rPr lang="zh-CN" altLang="en-US" sz="3400" b="1" dirty="0">
                <a:latin typeface="楷体" panose="02010609060101010101" pitchFamily="49" charset="-122"/>
                <a:ea typeface="楷体" panose="02010609060101010101" pitchFamily="49" charset="-122"/>
              </a:rPr>
              <a:t>鲸的种类很多，全世界有</a:t>
            </a:r>
            <a:r>
              <a:rPr lang="en-US" altLang="zh-CN" sz="3400" b="1" dirty="0">
                <a:latin typeface="楷体" panose="02010609060101010101" pitchFamily="49" charset="-122"/>
                <a:ea typeface="楷体" panose="02010609060101010101" pitchFamily="49" charset="-122"/>
              </a:rPr>
              <a:t>80</a:t>
            </a:r>
            <a:r>
              <a:rPr lang="zh-CN" altLang="en-US" sz="3400" b="1" dirty="0">
                <a:latin typeface="楷体" panose="02010609060101010101" pitchFamily="49" charset="-122"/>
                <a:ea typeface="楷体" panose="02010609060101010101" pitchFamily="49" charset="-122"/>
              </a:rPr>
              <a:t>余种，我国海域有</a:t>
            </a:r>
            <a:r>
              <a:rPr lang="en-US" altLang="zh-CN" sz="3400" b="1" dirty="0">
                <a:latin typeface="楷体" panose="02010609060101010101" pitchFamily="49" charset="-122"/>
                <a:ea typeface="楷体" panose="02010609060101010101" pitchFamily="49" charset="-122"/>
              </a:rPr>
              <a:t>30</a:t>
            </a:r>
            <a:r>
              <a:rPr lang="zh-CN" altLang="en-US" sz="3400" b="1" dirty="0">
                <a:latin typeface="楷体" panose="02010609060101010101" pitchFamily="49" charset="-122"/>
                <a:ea typeface="楷体" panose="02010609060101010101" pitchFamily="49" charset="-122"/>
              </a:rPr>
              <a:t>多种。一般都将它们分为两类。一类口中有须无齿，称须鲸，鼻孔两个，如长须鲸、蓝鲸、座头鲸；另一类口中有齿无须，鼻孔一个，叫齿鲸，能发出超声波，如独角鲸，虎鲸。</a:t>
            </a:r>
            <a:endParaRPr lang="zh-CN" altLang="en-US" sz="3400" b="1" dirty="0">
              <a:latin typeface="楷体" panose="02010609060101010101" pitchFamily="49" charset="-122"/>
              <a:ea typeface="楷体" panose="02010609060101010101" pitchFamily="49" charset="-122"/>
            </a:endParaRPr>
          </a:p>
        </p:txBody>
      </p:sp>
      <p:sp>
        <p:nvSpPr>
          <p:cNvPr id="4" name="TextBox 3"/>
          <p:cNvSpPr txBox="1"/>
          <p:nvPr/>
        </p:nvSpPr>
        <p:spPr>
          <a:xfrm>
            <a:off x="683568" y="555526"/>
            <a:ext cx="2592288" cy="584775"/>
          </a:xfrm>
          <a:prstGeom prst="rect">
            <a:avLst/>
          </a:prstGeom>
          <a:noFill/>
        </p:spPr>
        <p:txBody>
          <a:bodyPr wrap="square" rtlCol="0">
            <a:spAutoFit/>
          </a:bodyPr>
          <a:lstStyle/>
          <a:p>
            <a:r>
              <a:rPr lang="zh-CN" altLang="en-US" sz="3200" dirty="0"/>
              <a:t>资料袋：</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鲸的图片15"/>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sp>
        <p:nvSpPr>
          <p:cNvPr id="5" name="TextBox 4"/>
          <p:cNvSpPr txBox="1"/>
          <p:nvPr/>
        </p:nvSpPr>
        <p:spPr>
          <a:xfrm>
            <a:off x="2987824" y="1923678"/>
            <a:ext cx="4320480" cy="1200329"/>
          </a:xfrm>
          <a:prstGeom prst="rect">
            <a:avLst/>
          </a:prstGeom>
          <a:noFill/>
        </p:spPr>
        <p:txBody>
          <a:bodyPr wrap="square" rtlCol="0">
            <a:spAutoFit/>
          </a:bodyPr>
          <a:lstStyle/>
          <a:p>
            <a:r>
              <a:rPr lang="zh-CN" altLang="en-US" sz="7200" dirty="0">
                <a:solidFill>
                  <a:srgbClr val="FF0000"/>
                </a:solidFill>
              </a:rPr>
              <a:t>生活习性</a:t>
            </a:r>
            <a:endParaRPr lang="zh-CN" altLang="en-US" sz="72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descr="A5_089"/>
          <p:cNvPicPr>
            <a:picLocks noChangeAspect="1" noChangeArrowheads="1"/>
          </p:cNvPicPr>
          <p:nvPr/>
        </p:nvPicPr>
        <p:blipFill>
          <a:blip r:embed="rId1">
            <a:clrChange>
              <a:clrFrom>
                <a:srgbClr val="3399FF"/>
              </a:clrFrom>
              <a:clrTo>
                <a:srgbClr val="3399FF">
                  <a:alpha val="0"/>
                </a:srgbClr>
              </a:clrTo>
            </a:clrChange>
          </a:blip>
          <a:srcRect/>
          <a:stretch>
            <a:fillRect/>
          </a:stretch>
        </p:blipFill>
        <p:spPr bwMode="auto">
          <a:xfrm>
            <a:off x="0" y="219726"/>
            <a:ext cx="3563888" cy="4009374"/>
          </a:xfrm>
          <a:prstGeom prst="rect">
            <a:avLst/>
          </a:prstGeom>
          <a:noFill/>
        </p:spPr>
      </p:pic>
      <p:pic>
        <p:nvPicPr>
          <p:cNvPr id="36868" name="Picture 4" descr="A5_259"/>
          <p:cNvPicPr>
            <a:picLocks noChangeAspect="1" noChangeArrowheads="1" noCrop="1"/>
          </p:cNvPicPr>
          <p:nvPr/>
        </p:nvPicPr>
        <p:blipFill>
          <a:blip r:embed="rId2"/>
          <a:srcRect/>
          <a:stretch>
            <a:fillRect/>
          </a:stretch>
        </p:blipFill>
        <p:spPr bwMode="auto">
          <a:xfrm>
            <a:off x="1907704" y="1995686"/>
            <a:ext cx="1652588" cy="479822"/>
          </a:xfrm>
          <a:prstGeom prst="rect">
            <a:avLst/>
          </a:prstGeom>
          <a:noFill/>
        </p:spPr>
      </p:pic>
      <p:pic>
        <p:nvPicPr>
          <p:cNvPr id="36870" name="Picture 6" descr="A5_290"/>
          <p:cNvPicPr>
            <a:picLocks noChangeAspect="1" noChangeArrowheads="1" noCrop="1"/>
          </p:cNvPicPr>
          <p:nvPr/>
        </p:nvPicPr>
        <p:blipFill>
          <a:blip r:embed="rId3">
            <a:lum bright="6000" contrast="-30000"/>
          </a:blip>
          <a:srcRect/>
          <a:stretch>
            <a:fillRect/>
          </a:stretch>
        </p:blipFill>
        <p:spPr bwMode="auto">
          <a:xfrm>
            <a:off x="5067300" y="-228600"/>
            <a:ext cx="2628900" cy="3486150"/>
          </a:xfrm>
          <a:prstGeom prst="rect">
            <a:avLst/>
          </a:prstGeom>
          <a:noFill/>
        </p:spPr>
      </p:pic>
      <p:pic>
        <p:nvPicPr>
          <p:cNvPr id="36871" name="Picture 7" descr="A5_078"/>
          <p:cNvPicPr>
            <a:picLocks noChangeAspect="1" noChangeArrowheads="1"/>
          </p:cNvPicPr>
          <p:nvPr/>
        </p:nvPicPr>
        <p:blipFill>
          <a:blip r:embed="rId4"/>
          <a:srcRect/>
          <a:stretch>
            <a:fillRect/>
          </a:stretch>
        </p:blipFill>
        <p:spPr bwMode="auto">
          <a:xfrm>
            <a:off x="6248401" y="1943100"/>
            <a:ext cx="1616075" cy="616744"/>
          </a:xfrm>
          <a:prstGeom prst="rect">
            <a:avLst/>
          </a:prstGeom>
          <a:noFill/>
        </p:spPr>
      </p:pic>
      <p:pic>
        <p:nvPicPr>
          <p:cNvPr id="36872" name="Picture 8" descr="A5_378"/>
          <p:cNvPicPr>
            <a:picLocks noChangeAspect="1" noChangeArrowheads="1" noCrop="1"/>
          </p:cNvPicPr>
          <p:nvPr/>
        </p:nvPicPr>
        <p:blipFill>
          <a:blip r:embed="rId5"/>
          <a:srcRect/>
          <a:stretch>
            <a:fillRect/>
          </a:stretch>
        </p:blipFill>
        <p:spPr bwMode="auto">
          <a:xfrm>
            <a:off x="7696201" y="2000251"/>
            <a:ext cx="1052513" cy="851297"/>
          </a:xfrm>
          <a:prstGeom prst="rect">
            <a:avLst/>
          </a:prstGeom>
          <a:noFill/>
        </p:spPr>
      </p:pic>
      <p:pic>
        <p:nvPicPr>
          <p:cNvPr id="36873" name="Picture 9" descr="5"/>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767638" y="2743200"/>
            <a:ext cx="1071562" cy="1143000"/>
          </a:xfrm>
          <a:prstGeom prst="rect">
            <a:avLst/>
          </a:prstGeom>
          <a:noFill/>
        </p:spPr>
      </p:pic>
      <p:sp>
        <p:nvSpPr>
          <p:cNvPr id="36875" name="Text Box 11"/>
          <p:cNvSpPr txBox="1">
            <a:spLocks noChangeArrowheads="1"/>
          </p:cNvSpPr>
          <p:nvPr/>
        </p:nvSpPr>
        <p:spPr bwMode="auto">
          <a:xfrm>
            <a:off x="392088" y="3147814"/>
            <a:ext cx="1219200" cy="646331"/>
          </a:xfrm>
          <a:prstGeom prst="rect">
            <a:avLst/>
          </a:prstGeom>
          <a:noFill/>
          <a:ln w="9525">
            <a:noFill/>
            <a:miter lim="800000"/>
          </a:ln>
          <a:effectLst/>
        </p:spPr>
        <p:txBody>
          <a:bodyPr>
            <a:spAutoFit/>
          </a:bodyPr>
          <a:lstStyle/>
          <a:p>
            <a:pPr>
              <a:spcBef>
                <a:spcPct val="50000"/>
              </a:spcBef>
            </a:pPr>
            <a:r>
              <a:rPr kumimoji="1" lang="zh-CN" altLang="en-US" sz="3600" b="1" dirty="0">
                <a:solidFill>
                  <a:srgbClr val="CC0000"/>
                </a:solidFill>
                <a:latin typeface="方正姚体" panose="02010601030101010101" pitchFamily="2" charset="-122"/>
                <a:ea typeface="华文中宋" panose="02010600040101010101" pitchFamily="2" charset="-122"/>
              </a:rPr>
              <a:t>吃食</a:t>
            </a:r>
            <a:endParaRPr kumimoji="1" lang="zh-CN" altLang="en-US" sz="3600" b="1" dirty="0">
              <a:solidFill>
                <a:srgbClr val="CC0000"/>
              </a:solidFill>
              <a:latin typeface="方正姚体" panose="02010601030101010101" pitchFamily="2" charset="-122"/>
              <a:ea typeface="华文中宋" panose="02010600040101010101" pitchFamily="2" charset="-122"/>
            </a:endParaRPr>
          </a:p>
        </p:txBody>
      </p:sp>
      <p:sp>
        <p:nvSpPr>
          <p:cNvPr id="36876" name="Text Box 12"/>
          <p:cNvSpPr txBox="1">
            <a:spLocks noChangeArrowheads="1"/>
          </p:cNvSpPr>
          <p:nvPr/>
        </p:nvSpPr>
        <p:spPr bwMode="auto">
          <a:xfrm>
            <a:off x="5220072" y="3075806"/>
            <a:ext cx="2743200" cy="646331"/>
          </a:xfrm>
          <a:prstGeom prst="rect">
            <a:avLst/>
          </a:prstGeom>
          <a:noFill/>
          <a:ln w="9525">
            <a:noFill/>
            <a:miter lim="800000"/>
          </a:ln>
          <a:effectLst/>
        </p:spPr>
        <p:txBody>
          <a:bodyPr>
            <a:spAutoFit/>
          </a:bodyPr>
          <a:lstStyle/>
          <a:p>
            <a:pPr>
              <a:spcBef>
                <a:spcPct val="50000"/>
              </a:spcBef>
            </a:pPr>
            <a:r>
              <a:rPr kumimoji="1" lang="zh-CN" altLang="en-US" sz="3600" b="1" dirty="0">
                <a:solidFill>
                  <a:srgbClr val="CC0000"/>
                </a:solidFill>
                <a:latin typeface="方正姚体" panose="02010601030101010101" pitchFamily="2" charset="-122"/>
                <a:ea typeface="华文中宋" panose="02010600040101010101" pitchFamily="2" charset="-122"/>
              </a:rPr>
              <a:t>小鱼和小虾</a:t>
            </a:r>
            <a:endParaRPr kumimoji="1" lang="zh-CN" altLang="en-US" sz="3600" b="1" dirty="0">
              <a:solidFill>
                <a:srgbClr val="CC0000"/>
              </a:solidFill>
              <a:latin typeface="方正姚体" panose="02010601030101010101" pitchFamily="2" charset="-122"/>
              <a:ea typeface="华文中宋" panose="02010600040101010101" pitchFamily="2" charset="-122"/>
            </a:endParaRPr>
          </a:p>
        </p:txBody>
      </p:sp>
      <p:sp>
        <p:nvSpPr>
          <p:cNvPr id="36877" name="Text Box 13"/>
          <p:cNvSpPr txBox="1">
            <a:spLocks noChangeArrowheads="1"/>
          </p:cNvSpPr>
          <p:nvPr/>
        </p:nvSpPr>
        <p:spPr bwMode="auto">
          <a:xfrm>
            <a:off x="1763688" y="3147814"/>
            <a:ext cx="2590800" cy="646331"/>
          </a:xfrm>
          <a:prstGeom prst="rect">
            <a:avLst/>
          </a:prstGeom>
          <a:noFill/>
          <a:ln w="9525">
            <a:noFill/>
            <a:miter lim="800000"/>
          </a:ln>
          <a:effectLst/>
        </p:spPr>
        <p:txBody>
          <a:bodyPr>
            <a:spAutoFit/>
          </a:bodyPr>
          <a:lstStyle/>
          <a:p>
            <a:pPr>
              <a:spcBef>
                <a:spcPct val="50000"/>
              </a:spcBef>
            </a:pPr>
            <a:r>
              <a:rPr kumimoji="1" lang="zh-CN" altLang="en-US" sz="3600" b="1" dirty="0">
                <a:solidFill>
                  <a:srgbClr val="CC0000"/>
                </a:solidFill>
                <a:latin typeface="方正姚体" panose="02010601030101010101" pitchFamily="2" charset="-122"/>
                <a:ea typeface="华文中宋" panose="02010600040101010101" pitchFamily="2" charset="-122"/>
              </a:rPr>
              <a:t>大鱼和海兽</a:t>
            </a:r>
            <a:endParaRPr kumimoji="1" lang="zh-CN" altLang="en-US" sz="3600" b="1" dirty="0">
              <a:solidFill>
                <a:srgbClr val="CC0000"/>
              </a:solidFill>
              <a:latin typeface="方正姚体" panose="02010601030101010101" pitchFamily="2" charset="-122"/>
              <a:ea typeface="华文中宋" panose="02010600040101010101" pitchFamily="2" charset="-122"/>
            </a:endParaRPr>
          </a:p>
        </p:txBody>
      </p:sp>
      <p:sp>
        <p:nvSpPr>
          <p:cNvPr id="36878" name="Text Box 14"/>
          <p:cNvSpPr txBox="1">
            <a:spLocks noChangeArrowheads="1"/>
          </p:cNvSpPr>
          <p:nvPr/>
        </p:nvSpPr>
        <p:spPr bwMode="auto">
          <a:xfrm>
            <a:off x="4427984" y="1347614"/>
            <a:ext cx="483840" cy="1569660"/>
          </a:xfrm>
          <a:prstGeom prst="rect">
            <a:avLst/>
          </a:prstGeom>
          <a:noFill/>
          <a:ln w="9525">
            <a:noFill/>
            <a:miter lim="800000"/>
          </a:ln>
          <a:effectLst/>
        </p:spPr>
        <p:txBody>
          <a:bodyPr wrap="square">
            <a:spAutoFit/>
          </a:bodyPr>
          <a:lstStyle/>
          <a:p>
            <a:pPr>
              <a:spcBef>
                <a:spcPct val="50000"/>
              </a:spcBef>
            </a:pPr>
            <a:r>
              <a:rPr kumimoji="1" lang="zh-CN" altLang="en-US" sz="4800" b="1" dirty="0">
                <a:solidFill>
                  <a:srgbClr val="CC0000"/>
                </a:solidFill>
                <a:latin typeface="方正姚体" panose="02010601030101010101" pitchFamily="2" charset="-122"/>
                <a:ea typeface="华文中宋" panose="02010600040101010101" pitchFamily="2" charset="-122"/>
              </a:rPr>
              <a:t>须鲸</a:t>
            </a:r>
            <a:endParaRPr kumimoji="1" lang="zh-CN" altLang="en-US" sz="4800" b="1" dirty="0">
              <a:solidFill>
                <a:srgbClr val="CC0000"/>
              </a:solidFill>
              <a:latin typeface="方正姚体" panose="02010601030101010101" pitchFamily="2" charset="-122"/>
              <a:ea typeface="华文中宋" panose="02010600040101010101" pitchFamily="2" charset="-122"/>
            </a:endParaRPr>
          </a:p>
        </p:txBody>
      </p:sp>
      <p:sp>
        <p:nvSpPr>
          <p:cNvPr id="36879" name="Text Box 15"/>
          <p:cNvSpPr txBox="1">
            <a:spLocks noChangeArrowheads="1"/>
          </p:cNvSpPr>
          <p:nvPr/>
        </p:nvSpPr>
        <p:spPr bwMode="auto">
          <a:xfrm>
            <a:off x="539552" y="1491630"/>
            <a:ext cx="648072" cy="1569660"/>
          </a:xfrm>
          <a:prstGeom prst="rect">
            <a:avLst/>
          </a:prstGeom>
          <a:noFill/>
          <a:ln w="9525">
            <a:noFill/>
            <a:miter lim="800000"/>
          </a:ln>
          <a:effectLst/>
        </p:spPr>
        <p:txBody>
          <a:bodyPr wrap="square">
            <a:spAutoFit/>
          </a:bodyPr>
          <a:lstStyle/>
          <a:p>
            <a:pPr>
              <a:spcBef>
                <a:spcPct val="50000"/>
              </a:spcBef>
            </a:pPr>
            <a:r>
              <a:rPr kumimoji="1" lang="zh-CN" altLang="en-US" sz="4800" b="1" dirty="0">
                <a:solidFill>
                  <a:srgbClr val="CC0000"/>
                </a:solidFill>
                <a:latin typeface="方正姚体" panose="02010601030101010101" pitchFamily="2" charset="-122"/>
                <a:ea typeface="华文中宋" panose="02010600040101010101" pitchFamily="2" charset="-122"/>
              </a:rPr>
              <a:t>齿鲸</a:t>
            </a:r>
            <a:endParaRPr kumimoji="1" lang="zh-CN" altLang="en-US" sz="4800" b="1" dirty="0">
              <a:solidFill>
                <a:srgbClr val="CC0000"/>
              </a:solidFill>
              <a:latin typeface="方正姚体" panose="02010601030101010101" pitchFamily="2" charset="-122"/>
              <a:ea typeface="华文中宋" panose="02010600040101010101" pitchFamily="2" charset="-122"/>
            </a:endParaRPr>
          </a:p>
        </p:txBody>
      </p:sp>
      <p:sp>
        <p:nvSpPr>
          <p:cNvPr id="16" name="TextBox 15"/>
          <p:cNvSpPr txBox="1"/>
          <p:nvPr/>
        </p:nvSpPr>
        <p:spPr>
          <a:xfrm>
            <a:off x="251520" y="483518"/>
            <a:ext cx="2376264" cy="584775"/>
          </a:xfrm>
          <a:prstGeom prst="rect">
            <a:avLst/>
          </a:prstGeom>
          <a:noFill/>
        </p:spPr>
        <p:txBody>
          <a:bodyPr wrap="square" rtlCol="0">
            <a:spAutoFit/>
          </a:bodyPr>
          <a:lstStyle/>
          <a:p>
            <a:r>
              <a:rPr lang="zh-CN" altLang="en-US" sz="3200" dirty="0"/>
              <a:t>进食</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36879">
                                            <p:txEl>
                                              <p:pRg st="0" end="0"/>
                                            </p:txEl>
                                          </p:spTgt>
                                        </p:tgtEl>
                                        <p:attrNameLst>
                                          <p:attrName>style.visibility</p:attrName>
                                        </p:attrNameLst>
                                      </p:cBhvr>
                                      <p:to>
                                        <p:strVal val="visible"/>
                                      </p:to>
                                    </p:set>
                                    <p:animEffect transition="in" filter="wipe(up)">
                                      <p:cBhvr>
                                        <p:cTn id="7" dur="75"/>
                                        <p:tgtEl>
                                          <p:spTgt spid="368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36878">
                                            <p:txEl>
                                              <p:pRg st="0" end="0"/>
                                            </p:txEl>
                                          </p:spTgt>
                                        </p:tgtEl>
                                        <p:attrNameLst>
                                          <p:attrName>style.visibility</p:attrName>
                                        </p:attrNameLst>
                                      </p:cBhvr>
                                      <p:to>
                                        <p:strVal val="visible"/>
                                      </p:to>
                                    </p:set>
                                    <p:animEffect transition="in" filter="wipe(up)">
                                      <p:cBhvr>
                                        <p:cTn id="12" dur="75"/>
                                        <p:tgtEl>
                                          <p:spTgt spid="3687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36875">
                                            <p:txEl>
                                              <p:pRg st="0" end="0"/>
                                            </p:txEl>
                                          </p:spTgt>
                                        </p:tgtEl>
                                        <p:attrNameLst>
                                          <p:attrName>style.visibility</p:attrName>
                                        </p:attrNameLst>
                                      </p:cBhvr>
                                      <p:to>
                                        <p:strVal val="visible"/>
                                      </p:to>
                                    </p:set>
                                    <p:animEffect transition="in" filter="wipe(up)">
                                      <p:cBhvr>
                                        <p:cTn id="17" dur="75"/>
                                        <p:tgtEl>
                                          <p:spTgt spid="3687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36877">
                                            <p:txEl>
                                              <p:pRg st="0" end="0"/>
                                            </p:txEl>
                                          </p:spTgt>
                                        </p:tgtEl>
                                        <p:attrNameLst>
                                          <p:attrName>style.visibility</p:attrName>
                                        </p:attrNameLst>
                                      </p:cBhvr>
                                      <p:to>
                                        <p:strVal val="visible"/>
                                      </p:to>
                                    </p:set>
                                    <p:animEffect transition="in" filter="wipe(up)">
                                      <p:cBhvr>
                                        <p:cTn id="22" dur="75"/>
                                        <p:tgtEl>
                                          <p:spTgt spid="3687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lt">
                                    <p:tmPct val="100000"/>
                                  </p:iterate>
                                  <p:childTnLst>
                                    <p:set>
                                      <p:cBhvr>
                                        <p:cTn id="26" dur="1" fill="hold">
                                          <p:stCondLst>
                                            <p:cond delay="0"/>
                                          </p:stCondLst>
                                        </p:cTn>
                                        <p:tgtEl>
                                          <p:spTgt spid="36876">
                                            <p:txEl>
                                              <p:pRg st="0" end="0"/>
                                            </p:txEl>
                                          </p:spTgt>
                                        </p:tgtEl>
                                        <p:attrNameLst>
                                          <p:attrName>style.visibility</p:attrName>
                                        </p:attrNameLst>
                                      </p:cBhvr>
                                      <p:to>
                                        <p:strVal val="visible"/>
                                      </p:to>
                                    </p:set>
                                    <p:animEffect transition="in" filter="wipe(up)">
                                      <p:cBhvr>
                                        <p:cTn id="27" dur="75"/>
                                        <p:tgtEl>
                                          <p:spTgt spid="368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5" grpId="0" autoUpdateAnimBg="0" build="p"/>
      <p:bldP spid="36876" grpId="0" autoUpdateAnimBg="0" build="p"/>
      <p:bldP spid="36877" grpId="0" autoUpdateAnimBg="0" build="p"/>
      <p:bldP spid="36878" grpId="0" autoUpdateAnimBg="0" build="p"/>
      <p:bldP spid="36879" grpId="0" autoUpdateAnimBg="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971600" y="843558"/>
            <a:ext cx="7772400" cy="1143000"/>
          </a:xfrm>
          <a:prstGeom prst="rect">
            <a:avLst/>
          </a:prstGeom>
          <a:noFill/>
          <a:ln w="9525">
            <a:noFill/>
            <a:miter lim="800000"/>
          </a:ln>
          <a:effectLst/>
        </p:spPr>
        <p:txBody>
          <a:bodyPr anchor="ctr"/>
          <a:lstStyle/>
          <a:p>
            <a:r>
              <a:rPr lang="zh-CN" altLang="en-US" sz="2800" b="1" dirty="0">
                <a:ea typeface="黑体" panose="02010600030101010101" charset="-122"/>
              </a:rPr>
              <a:t>常用的说明方法有哪些？</a:t>
            </a:r>
            <a:endParaRPr lang="zh-CN" altLang="en-US" sz="2800" b="1" dirty="0">
              <a:ea typeface="黑体" panose="02010600030101010101" charset="-122"/>
            </a:endParaRPr>
          </a:p>
        </p:txBody>
      </p:sp>
      <p:sp>
        <p:nvSpPr>
          <p:cNvPr id="9" name="Rectangle 3"/>
          <p:cNvSpPr>
            <a:spLocks noChangeArrowheads="1"/>
          </p:cNvSpPr>
          <p:nvPr/>
        </p:nvSpPr>
        <p:spPr bwMode="auto">
          <a:xfrm>
            <a:off x="1835151" y="1851671"/>
            <a:ext cx="2880866" cy="2448272"/>
          </a:xfrm>
          <a:prstGeom prst="rect">
            <a:avLst/>
          </a:prstGeom>
          <a:noFill/>
          <a:ln w="9525">
            <a:noFill/>
            <a:miter lim="800000"/>
          </a:ln>
          <a:effectLst/>
        </p:spPr>
        <p:txBody>
          <a:bodyPr/>
          <a:lstStyle/>
          <a:p>
            <a:pPr marL="342900" indent="-342900">
              <a:spcBef>
                <a:spcPct val="20000"/>
              </a:spcBef>
            </a:pPr>
            <a:r>
              <a:rPr lang="en-US" altLang="zh-CN" sz="2800" b="1" dirty="0">
                <a:solidFill>
                  <a:srgbClr val="FF0000"/>
                </a:solidFill>
                <a:latin typeface="黑体" panose="02010600030101010101" charset="-122"/>
                <a:ea typeface="黑体" panose="02010600030101010101" charset="-122"/>
              </a:rPr>
              <a:t>1</a:t>
            </a:r>
            <a:r>
              <a:rPr lang="zh-CN" altLang="en-US" sz="2800" b="1" dirty="0">
                <a:solidFill>
                  <a:srgbClr val="FF0000"/>
                </a:solidFill>
                <a:latin typeface="黑体" panose="02010600030101010101" charset="-122"/>
                <a:ea typeface="黑体" panose="02010600030101010101" charset="-122"/>
              </a:rPr>
              <a:t>、列数字</a:t>
            </a:r>
            <a:endParaRPr lang="zh-CN" altLang="en-US" sz="2800" b="1" dirty="0">
              <a:solidFill>
                <a:srgbClr val="FF0000"/>
              </a:solidFill>
              <a:latin typeface="黑体" panose="02010600030101010101" charset="-122"/>
              <a:ea typeface="黑体" panose="02010600030101010101" charset="-122"/>
            </a:endParaRPr>
          </a:p>
          <a:p>
            <a:pPr marL="342900" indent="-342900">
              <a:spcBef>
                <a:spcPct val="20000"/>
              </a:spcBef>
            </a:pPr>
            <a:r>
              <a:rPr lang="en-US" altLang="zh-CN" sz="2800" b="1" dirty="0">
                <a:solidFill>
                  <a:srgbClr val="FF0000"/>
                </a:solidFill>
                <a:latin typeface="黑体" panose="02010600030101010101" charset="-122"/>
                <a:ea typeface="黑体" panose="02010600030101010101" charset="-122"/>
              </a:rPr>
              <a:t>2</a:t>
            </a:r>
            <a:r>
              <a:rPr lang="zh-CN" altLang="en-US" sz="2800" b="1" dirty="0">
                <a:solidFill>
                  <a:srgbClr val="FF0000"/>
                </a:solidFill>
                <a:latin typeface="黑体" panose="02010600030101010101" charset="-122"/>
                <a:ea typeface="黑体" panose="02010600030101010101" charset="-122"/>
              </a:rPr>
              <a:t>、举例子</a:t>
            </a:r>
            <a:endParaRPr lang="zh-CN" altLang="en-US" sz="2800" b="1" dirty="0">
              <a:solidFill>
                <a:srgbClr val="FF0000"/>
              </a:solidFill>
              <a:latin typeface="黑体" panose="02010600030101010101" charset="-122"/>
              <a:ea typeface="黑体" panose="02010600030101010101" charset="-122"/>
            </a:endParaRPr>
          </a:p>
          <a:p>
            <a:pPr marL="342900" indent="-342900">
              <a:spcBef>
                <a:spcPct val="20000"/>
              </a:spcBef>
            </a:pPr>
            <a:r>
              <a:rPr lang="en-US" altLang="zh-CN" sz="2800" b="1" dirty="0">
                <a:solidFill>
                  <a:srgbClr val="FF0000"/>
                </a:solidFill>
                <a:latin typeface="黑体" panose="02010600030101010101" charset="-122"/>
                <a:ea typeface="黑体" panose="02010600030101010101" charset="-122"/>
              </a:rPr>
              <a:t>3</a:t>
            </a:r>
            <a:r>
              <a:rPr lang="zh-CN" altLang="en-US" sz="2800" b="1" dirty="0">
                <a:solidFill>
                  <a:srgbClr val="FF0000"/>
                </a:solidFill>
                <a:latin typeface="黑体" panose="02010600030101010101" charset="-122"/>
                <a:ea typeface="黑体" panose="02010600030101010101" charset="-122"/>
              </a:rPr>
              <a:t>、比较法</a:t>
            </a:r>
            <a:endParaRPr lang="zh-CN" altLang="en-US" sz="2800" b="1" dirty="0">
              <a:solidFill>
                <a:srgbClr val="FF0000"/>
              </a:solidFill>
              <a:latin typeface="黑体" panose="02010600030101010101" charset="-122"/>
              <a:ea typeface="黑体" panose="02010600030101010101" charset="-122"/>
            </a:endParaRPr>
          </a:p>
          <a:p>
            <a:pPr marL="342900" indent="-342900">
              <a:spcBef>
                <a:spcPct val="20000"/>
              </a:spcBef>
            </a:pPr>
            <a:r>
              <a:rPr lang="en-US" altLang="zh-CN" sz="2800" b="1" dirty="0">
                <a:solidFill>
                  <a:srgbClr val="FF0000"/>
                </a:solidFill>
                <a:latin typeface="黑体" panose="02010600030101010101" charset="-122"/>
                <a:ea typeface="黑体" panose="02010600030101010101" charset="-122"/>
              </a:rPr>
              <a:t>4</a:t>
            </a:r>
            <a:r>
              <a:rPr lang="zh-CN" altLang="en-US" sz="2800" b="1" dirty="0">
                <a:solidFill>
                  <a:srgbClr val="FF0000"/>
                </a:solidFill>
                <a:latin typeface="黑体" panose="02010600030101010101" charset="-122"/>
                <a:ea typeface="黑体" panose="02010600030101010101" charset="-122"/>
              </a:rPr>
              <a:t>、打比方</a:t>
            </a:r>
            <a:endParaRPr lang="zh-CN" altLang="en-US" sz="2800" b="1" dirty="0">
              <a:solidFill>
                <a:srgbClr val="FF0000"/>
              </a:solidFill>
              <a:latin typeface="黑体" panose="02010600030101010101" charset="-122"/>
              <a:ea typeface="黑体" panose="02010600030101010101" charset="-122"/>
            </a:endParaRPr>
          </a:p>
        </p:txBody>
      </p:sp>
      <p:sp>
        <p:nvSpPr>
          <p:cNvPr id="10" name="TextBox 9"/>
          <p:cNvSpPr txBox="1"/>
          <p:nvPr/>
        </p:nvSpPr>
        <p:spPr>
          <a:xfrm>
            <a:off x="323528" y="483518"/>
            <a:ext cx="2520280" cy="584775"/>
          </a:xfrm>
          <a:prstGeom prst="rect">
            <a:avLst/>
          </a:prstGeom>
          <a:noFill/>
        </p:spPr>
        <p:txBody>
          <a:bodyPr wrap="square" rtlCol="0">
            <a:spAutoFit/>
          </a:bodyPr>
          <a:lstStyle/>
          <a:p>
            <a:r>
              <a:rPr lang="zh-CN" altLang="en-US" sz="3200" dirty="0">
                <a:latin typeface="黑体" panose="02010600030101010101" charset="-122"/>
                <a:ea typeface="黑体" panose="02010600030101010101" charset="-122"/>
              </a:rPr>
              <a:t>复习回顾</a:t>
            </a:r>
            <a:endParaRPr lang="zh-CN" altLang="en-US" sz="3200" dirty="0">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amond(in)">
                                      <p:cBhvr>
                                        <p:cTn id="7" dur="500"/>
                                        <p:tgtEl>
                                          <p:spTgt spid="9">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diamond(in)">
                                      <p:cBhvr>
                                        <p:cTn id="10" dur="500"/>
                                        <p:tgtEl>
                                          <p:spTgt spid="9">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diamond(in)">
                                      <p:cBhvr>
                                        <p:cTn id="13" dur="500"/>
                                        <p:tgtEl>
                                          <p:spTgt spid="9">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diamond(in)">
                                      <p:cBhvr>
                                        <p:cTn id="16"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鱼2"/>
          <p:cNvPicPr>
            <a:picLocks noChangeAspect="1" noChangeArrowheads="1"/>
          </p:cNvPicPr>
          <p:nvPr/>
        </p:nvPicPr>
        <p:blipFill>
          <a:blip r:embed="rId1" cstate="print"/>
          <a:srcRect/>
          <a:stretch>
            <a:fillRect/>
          </a:stretch>
        </p:blipFill>
        <p:spPr bwMode="auto">
          <a:xfrm>
            <a:off x="0" y="0"/>
            <a:ext cx="9144000" cy="5372100"/>
          </a:xfrm>
          <a:prstGeom prst="rect">
            <a:avLst/>
          </a:prstGeom>
          <a:noFill/>
        </p:spPr>
      </p:pic>
      <p:sp>
        <p:nvSpPr>
          <p:cNvPr id="41987" name="Rectangle 3"/>
          <p:cNvSpPr>
            <a:spLocks noChangeArrowheads="1"/>
          </p:cNvSpPr>
          <p:nvPr/>
        </p:nvSpPr>
        <p:spPr bwMode="auto">
          <a:xfrm>
            <a:off x="395536" y="4435614"/>
            <a:ext cx="5399830" cy="707886"/>
          </a:xfrm>
          <a:prstGeom prst="rect">
            <a:avLst/>
          </a:prstGeom>
          <a:noFill/>
          <a:ln w="9525">
            <a:noFill/>
            <a:miter lim="800000"/>
          </a:ln>
          <a:effectLst/>
        </p:spPr>
        <p:txBody>
          <a:bodyPr wrap="square">
            <a:spAutoFit/>
          </a:bodyPr>
          <a:lstStyle/>
          <a:p>
            <a:r>
              <a:rPr lang="zh-CN" altLang="en-US" sz="4000" dirty="0">
                <a:solidFill>
                  <a:srgbClr val="FF0000"/>
                </a:solidFill>
              </a:rPr>
              <a:t>须鲸主要吃虾和小鱼。</a:t>
            </a:r>
            <a:endParaRPr lang="zh-CN" altLang="en-US" sz="4000" dirty="0">
              <a:solidFill>
                <a:srgbClr val="FF0000"/>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blinds(horizontal)">
                                      <p:cBhvr>
                                        <p:cTn id="7" dur="500"/>
                                        <p:tgtEl>
                                          <p:spTgt spid="41987"/>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323851" y="303610"/>
            <a:ext cx="8569325" cy="1815882"/>
          </a:xfrm>
          <a:prstGeom prst="rect">
            <a:avLst/>
          </a:prstGeom>
          <a:noFill/>
          <a:ln w="9525">
            <a:noFill/>
            <a:miter lim="800000"/>
          </a:ln>
          <a:effectLst/>
        </p:spPr>
        <p:txBody>
          <a:bodyPr>
            <a:spAutoFit/>
          </a:bodyPr>
          <a:lstStyle/>
          <a:p>
            <a:pPr>
              <a:spcBef>
                <a:spcPct val="50000"/>
              </a:spcBef>
            </a:pPr>
            <a:r>
              <a:rPr lang="en-US" altLang="zh-CN" sz="2800"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须鲸</a:t>
            </a:r>
            <a:r>
              <a:rPr lang="zh-CN" altLang="en-US" sz="2800" b="1" dirty="0">
                <a:solidFill>
                  <a:srgbClr val="FF0000"/>
                </a:solidFill>
                <a:latin typeface="楷体" panose="02010609060101010101" pitchFamily="49" charset="-122"/>
                <a:ea typeface="楷体" panose="02010609060101010101" pitchFamily="49" charset="-122"/>
              </a:rPr>
              <a:t>主要</a:t>
            </a:r>
            <a:r>
              <a:rPr lang="zh-CN" altLang="en-US" sz="2800" b="1" dirty="0">
                <a:latin typeface="楷体" panose="02010609060101010101" pitchFamily="49" charset="-122"/>
                <a:ea typeface="楷体" panose="02010609060101010101" pitchFamily="49" charset="-122"/>
              </a:rPr>
              <a:t>吃虾和小鱼。它们在海洋里游的时候，张着大嘴，把许多小鱼小虾连同海水一齐吸进嘴里，然后闭上嘴，把海水从须板中间滤出来，把小鱼小虾吞进肚子里，一顿就可以吃</a:t>
            </a:r>
            <a:r>
              <a:rPr lang="zh-CN" altLang="en-US" sz="2800" b="1" dirty="0">
                <a:solidFill>
                  <a:srgbClr val="FF0000"/>
                </a:solidFill>
                <a:latin typeface="楷体" panose="02010609060101010101" pitchFamily="49" charset="-122"/>
                <a:ea typeface="楷体" panose="02010609060101010101" pitchFamily="49" charset="-122"/>
              </a:rPr>
              <a:t>两千</a:t>
            </a:r>
            <a:r>
              <a:rPr lang="zh-CN" altLang="en-US" sz="2800" b="1" dirty="0">
                <a:latin typeface="楷体" panose="02010609060101010101" pitchFamily="49" charset="-122"/>
                <a:ea typeface="楷体" panose="02010609060101010101" pitchFamily="49" charset="-122"/>
              </a:rPr>
              <a:t>多公斤。</a:t>
            </a:r>
            <a:endParaRPr lang="zh-CN" altLang="en-US" sz="2800" b="1" dirty="0">
              <a:latin typeface="楷体" panose="02010609060101010101" pitchFamily="49" charset="-122"/>
              <a:ea typeface="楷体" panose="02010609060101010101" pitchFamily="49" charset="-122"/>
            </a:endParaRPr>
          </a:p>
        </p:txBody>
      </p:sp>
      <p:sp>
        <p:nvSpPr>
          <p:cNvPr id="44035" name="Text Box 3"/>
          <p:cNvSpPr txBox="1">
            <a:spLocks noChangeArrowheads="1"/>
          </p:cNvSpPr>
          <p:nvPr/>
        </p:nvSpPr>
        <p:spPr bwMode="auto">
          <a:xfrm>
            <a:off x="395289" y="2122859"/>
            <a:ext cx="8351837" cy="1384995"/>
          </a:xfrm>
          <a:prstGeom prst="rect">
            <a:avLst/>
          </a:prstGeom>
          <a:noFill/>
          <a:ln w="9525">
            <a:noFill/>
            <a:miter lim="800000"/>
          </a:ln>
          <a:effectLst/>
        </p:spPr>
        <p:txBody>
          <a:bodyPr>
            <a:spAutoFit/>
          </a:bodyPr>
          <a:lstStyle/>
          <a:p>
            <a:pPr>
              <a:spcBef>
                <a:spcPct val="50000"/>
              </a:spcBef>
            </a:pPr>
            <a:r>
              <a:rPr lang="en-US" altLang="zh-CN" sz="2800" b="1" dirty="0">
                <a:solidFill>
                  <a:srgbClr val="000000"/>
                </a:solidFill>
                <a:latin typeface="楷体" panose="02010609060101010101" pitchFamily="49" charset="-122"/>
                <a:ea typeface="楷体" panose="02010609060101010101" pitchFamily="49" charset="-122"/>
              </a:rPr>
              <a:t>    </a:t>
            </a:r>
            <a:r>
              <a:rPr lang="zh-CN" altLang="en-US" sz="2800" b="1" dirty="0">
                <a:solidFill>
                  <a:srgbClr val="000000"/>
                </a:solidFill>
                <a:latin typeface="楷体" panose="02010609060101010101" pitchFamily="49" charset="-122"/>
                <a:ea typeface="楷体" panose="02010609060101010101" pitchFamily="49" charset="-122"/>
              </a:rPr>
              <a:t>有一种号称“海中之虎”的虎鲸</a:t>
            </a:r>
            <a:r>
              <a:rPr lang="zh-CN" altLang="en-US" sz="2800" b="1" dirty="0">
                <a:latin typeface="楷体" panose="02010609060101010101" pitchFamily="49" charset="-122"/>
                <a:ea typeface="楷体" panose="02010609060101010101" pitchFamily="49" charset="-122"/>
              </a:rPr>
              <a:t>，常常好</a:t>
            </a:r>
            <a:r>
              <a:rPr lang="zh-CN" altLang="en-US" sz="2800" b="1" dirty="0">
                <a:solidFill>
                  <a:srgbClr val="FF0000"/>
                </a:solidFill>
                <a:latin typeface="楷体" panose="02010609060101010101" pitchFamily="49" charset="-122"/>
                <a:ea typeface="楷体" panose="02010609060101010101" pitchFamily="49" charset="-122"/>
              </a:rPr>
              <a:t>几十</a:t>
            </a:r>
            <a:r>
              <a:rPr lang="zh-CN" altLang="en-US" sz="2800" b="1" dirty="0">
                <a:latin typeface="楷体" panose="02010609060101010101" pitchFamily="49" charset="-122"/>
                <a:ea typeface="楷体" panose="02010609060101010101" pitchFamily="49" charset="-122"/>
              </a:rPr>
              <a:t>头结成一群，围住一头</a:t>
            </a:r>
            <a:r>
              <a:rPr lang="zh-CN" altLang="en-US" sz="2800" b="1" dirty="0">
                <a:solidFill>
                  <a:srgbClr val="FF0000"/>
                </a:solidFill>
                <a:latin typeface="楷体" panose="02010609060101010101" pitchFamily="49" charset="-122"/>
                <a:ea typeface="楷体" panose="02010609060101010101" pitchFamily="49" charset="-122"/>
              </a:rPr>
              <a:t>三十多</a:t>
            </a:r>
            <a:r>
              <a:rPr lang="zh-CN" altLang="en-US" sz="2800" b="1" dirty="0">
                <a:latin typeface="楷体" panose="02010609060101010101" pitchFamily="49" charset="-122"/>
                <a:ea typeface="楷体" panose="02010609060101010101" pitchFamily="49" charset="-122"/>
              </a:rPr>
              <a:t>吨重的长须鲸，</a:t>
            </a:r>
            <a:r>
              <a:rPr lang="zh-CN" altLang="en-US" sz="2800" b="1" dirty="0">
                <a:solidFill>
                  <a:srgbClr val="FF0000"/>
                </a:solidFill>
                <a:latin typeface="楷体" panose="02010609060101010101" pitchFamily="49" charset="-122"/>
                <a:ea typeface="楷体" panose="02010609060101010101" pitchFamily="49" charset="-122"/>
              </a:rPr>
              <a:t>几个小时</a:t>
            </a:r>
            <a:r>
              <a:rPr lang="zh-CN" altLang="en-US" sz="2800" b="1" dirty="0">
                <a:latin typeface="楷体" panose="02010609060101010101" pitchFamily="49" charset="-122"/>
                <a:ea typeface="楷体" panose="02010609060101010101" pitchFamily="49" charset="-122"/>
              </a:rPr>
              <a:t>就能把它吃光。</a:t>
            </a:r>
            <a:endParaRPr lang="zh-CN" altLang="en-US" sz="2800" b="1" dirty="0">
              <a:latin typeface="楷体" panose="02010609060101010101" pitchFamily="49" charset="-122"/>
              <a:ea typeface="楷体" panose="02010609060101010101" pitchFamily="49" charset="-122"/>
            </a:endParaRPr>
          </a:p>
        </p:txBody>
      </p:sp>
      <p:sp>
        <p:nvSpPr>
          <p:cNvPr id="44036" name="Text Box 4"/>
          <p:cNvSpPr txBox="1">
            <a:spLocks noChangeArrowheads="1"/>
          </p:cNvSpPr>
          <p:nvPr/>
        </p:nvSpPr>
        <p:spPr bwMode="auto">
          <a:xfrm>
            <a:off x="539552" y="3563600"/>
            <a:ext cx="8134350" cy="1600438"/>
          </a:xfrm>
          <a:prstGeom prst="rect">
            <a:avLst/>
          </a:prstGeom>
          <a:noFill/>
          <a:ln w="9525">
            <a:noFill/>
            <a:miter lim="800000"/>
          </a:ln>
          <a:effectLst/>
        </p:spPr>
        <p:txBody>
          <a:bodyPr>
            <a:spAutoFit/>
          </a:bodyPr>
          <a:lstStyle/>
          <a:p>
            <a:pPr>
              <a:spcBef>
                <a:spcPct val="50000"/>
              </a:spcBef>
            </a:pPr>
            <a:r>
              <a:rPr lang="zh-CN" altLang="en-US" sz="2800" b="1" dirty="0">
                <a:latin typeface="黑体" panose="02010600030101010101" charset="-122"/>
                <a:ea typeface="黑体" panose="02010600030101010101" charset="-122"/>
              </a:rPr>
              <a:t>举例子：“海中之虎”列数字</a:t>
            </a:r>
            <a:r>
              <a:rPr lang="en-US" altLang="zh-CN" sz="2800" b="1" dirty="0">
                <a:latin typeface="黑体" panose="02010600030101010101" charset="-122"/>
                <a:ea typeface="黑体" panose="02010600030101010101" charset="-122"/>
              </a:rPr>
              <a:t>: </a:t>
            </a:r>
            <a:r>
              <a:rPr lang="zh-CN" altLang="en-US" sz="2800" b="1" dirty="0">
                <a:latin typeface="黑体" panose="02010600030101010101" charset="-122"/>
                <a:ea typeface="黑体" panose="02010600030101010101" charset="-122"/>
              </a:rPr>
              <a:t>突出了鲸食量大，吃得快的特点。同时可见虎鲸之凶猛，动作之迅速。</a:t>
            </a:r>
            <a:endParaRPr lang="zh-CN" altLang="en-US" sz="2800" b="1" dirty="0">
              <a:latin typeface="黑体" panose="02010600030101010101" charset="-122"/>
              <a:ea typeface="黑体" panose="02010600030101010101" charset="-122"/>
            </a:endParaRPr>
          </a:p>
          <a:p>
            <a:pPr>
              <a:spcBef>
                <a:spcPct val="50000"/>
              </a:spcBef>
            </a:pPr>
            <a:endParaRPr lang="en-US" altLang="zh-CN" sz="2800" b="1" dirty="0">
              <a:latin typeface="黑体" panose="02010600030101010101" charset="-122"/>
              <a:ea typeface="黑体" panose="02010600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4034">
                                            <p:txEl>
                                              <p:pRg st="0" end="0"/>
                                            </p:txEl>
                                          </p:spTgt>
                                        </p:tgtEl>
                                        <p:attrNameLst>
                                          <p:attrName>style.visibility</p:attrName>
                                        </p:attrNameLst>
                                      </p:cBhvr>
                                      <p:to>
                                        <p:strVal val="visible"/>
                                      </p:to>
                                    </p:set>
                                    <p:anim calcmode="lin" valueType="num">
                                      <p:cBhvr additive="base">
                                        <p:cTn id="7" dur="500" fill="hold"/>
                                        <p:tgtEl>
                                          <p:spTgt spid="4403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4035">
                                            <p:txEl>
                                              <p:pRg st="0" end="0"/>
                                            </p:txEl>
                                          </p:spTgt>
                                        </p:tgtEl>
                                        <p:attrNameLst>
                                          <p:attrName>style.visibility</p:attrName>
                                        </p:attrNameLst>
                                      </p:cBhvr>
                                      <p:to>
                                        <p:strVal val="visible"/>
                                      </p:to>
                                    </p:set>
                                    <p:animEffect transition="in" filter="box(in)">
                                      <p:cBhvr>
                                        <p:cTn id="13" dur="500"/>
                                        <p:tgtEl>
                                          <p:spTgt spid="4403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4036">
                                            <p:txEl>
                                              <p:pRg st="0" end="0"/>
                                            </p:txEl>
                                          </p:spTgt>
                                        </p:tgtEl>
                                        <p:attrNameLst>
                                          <p:attrName>style.visibility</p:attrName>
                                        </p:attrNameLst>
                                      </p:cBhvr>
                                      <p:to>
                                        <p:strVal val="visible"/>
                                      </p:to>
                                    </p:set>
                                    <p:anim calcmode="lin" valueType="num">
                                      <p:cBhvr additive="base">
                                        <p:cTn id="18" dur="500" fill="hold"/>
                                        <p:tgtEl>
                                          <p:spTgt spid="4403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403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684214" y="897732"/>
            <a:ext cx="7343775" cy="307777"/>
          </a:xfrm>
          <a:prstGeom prst="rect">
            <a:avLst/>
          </a:prstGeom>
          <a:noFill/>
          <a:ln w="9525">
            <a:noFill/>
            <a:miter lim="800000"/>
          </a:ln>
          <a:effectLst/>
        </p:spPr>
        <p:txBody>
          <a:bodyPr>
            <a:spAutoFit/>
          </a:bodyPr>
          <a:lstStyle/>
          <a:p>
            <a:pPr>
              <a:spcBef>
                <a:spcPct val="50000"/>
              </a:spcBef>
            </a:pPr>
            <a:endParaRPr lang="zh-CN" altLang="zh-CN"/>
          </a:p>
        </p:txBody>
      </p:sp>
      <p:sp>
        <p:nvSpPr>
          <p:cNvPr id="119811" name="Text Box 3"/>
          <p:cNvSpPr txBox="1">
            <a:spLocks noChangeArrowheads="1"/>
          </p:cNvSpPr>
          <p:nvPr/>
        </p:nvSpPr>
        <p:spPr bwMode="auto">
          <a:xfrm>
            <a:off x="539552" y="1059582"/>
            <a:ext cx="8351838" cy="1384995"/>
          </a:xfrm>
          <a:prstGeom prst="rect">
            <a:avLst/>
          </a:prstGeom>
          <a:noFill/>
          <a:ln w="9525">
            <a:noFill/>
            <a:miter lim="800000"/>
          </a:ln>
          <a:effectLst/>
        </p:spPr>
        <p:txBody>
          <a:bodyPr>
            <a:spAutoFit/>
          </a:bodyPr>
          <a:lstStyle/>
          <a:p>
            <a:pPr>
              <a:spcBef>
                <a:spcPct val="50000"/>
              </a:spcBef>
            </a:pPr>
            <a:r>
              <a:rPr lang="zh-CN" altLang="en-US" sz="2800" b="1" dirty="0">
                <a:solidFill>
                  <a:srgbClr val="000000"/>
                </a:solidFill>
                <a:latin typeface="楷体" panose="02010609060101010101" pitchFamily="49" charset="-122"/>
                <a:ea typeface="楷体" panose="02010609060101010101" pitchFamily="49" charset="-122"/>
              </a:rPr>
              <a:t>    鲸的鼻孔长在脑袋顶上。呼气的时候浮出海面，从鼻孔喷出来的气形成一股水柱，就像花园里的喷泉一样。</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119812" name="Text Box 4"/>
          <p:cNvSpPr txBox="1">
            <a:spLocks noChangeArrowheads="1"/>
          </p:cNvSpPr>
          <p:nvPr/>
        </p:nvSpPr>
        <p:spPr bwMode="auto">
          <a:xfrm>
            <a:off x="1331640" y="2427734"/>
            <a:ext cx="3240087" cy="523220"/>
          </a:xfrm>
          <a:prstGeom prst="rect">
            <a:avLst/>
          </a:prstGeom>
          <a:noFill/>
          <a:ln w="9525">
            <a:noFill/>
            <a:miter lim="800000"/>
          </a:ln>
          <a:effectLst/>
        </p:spPr>
        <p:txBody>
          <a:bodyPr>
            <a:spAutoFit/>
          </a:bodyPr>
          <a:lstStyle/>
          <a:p>
            <a:pPr>
              <a:spcBef>
                <a:spcPct val="50000"/>
              </a:spcBef>
            </a:pPr>
            <a:r>
              <a:rPr lang="zh-CN" altLang="en-US" sz="2800" b="1" dirty="0">
                <a:latin typeface="黑体" panose="02010600030101010101" charset="-122"/>
                <a:ea typeface="黑体" panose="02010600030101010101" charset="-122"/>
              </a:rPr>
              <a:t>打比方</a:t>
            </a:r>
            <a:endParaRPr lang="zh-CN" altLang="en-US" sz="2800" b="1" dirty="0">
              <a:latin typeface="黑体" panose="02010600030101010101" charset="-122"/>
              <a:ea typeface="黑体" panose="02010600030101010101" charset="-122"/>
            </a:endParaRPr>
          </a:p>
        </p:txBody>
      </p:sp>
      <p:sp>
        <p:nvSpPr>
          <p:cNvPr id="119813" name="Text Box 5"/>
          <p:cNvSpPr txBox="1">
            <a:spLocks noChangeArrowheads="1"/>
          </p:cNvSpPr>
          <p:nvPr/>
        </p:nvSpPr>
        <p:spPr bwMode="auto">
          <a:xfrm>
            <a:off x="611956" y="3147814"/>
            <a:ext cx="8064500" cy="954107"/>
          </a:xfrm>
          <a:prstGeom prst="rect">
            <a:avLst/>
          </a:prstGeom>
          <a:noFill/>
          <a:ln w="9525">
            <a:noFill/>
            <a:miter lim="800000"/>
          </a:ln>
          <a:effectLst/>
        </p:spPr>
        <p:txBody>
          <a:bodyPr>
            <a:spAutoFit/>
          </a:bodyPr>
          <a:lstStyle/>
          <a:p>
            <a:pPr>
              <a:spcBef>
                <a:spcPct val="50000"/>
              </a:spcBef>
            </a:pPr>
            <a:r>
              <a:rPr lang="zh-CN" altLang="en-US" sz="2800" b="1" dirty="0">
                <a:latin typeface="黑体" panose="02010600030101010101" charset="-122"/>
                <a:ea typeface="黑体" panose="02010600030101010101" charset="-122"/>
              </a:rPr>
              <a:t>    把鲸喷出的气形成的水柱比作花园里的喷泉，使说明的事物形象具体，给人以深刻的印象。</a:t>
            </a:r>
            <a:endParaRPr lang="en-US" altLang="zh-CN" sz="2800" dirty="0">
              <a:latin typeface="黑体" panose="02010600030101010101" charset="-122"/>
              <a:ea typeface="黑体" panose="02010600030101010101" charset="-122"/>
            </a:endParaRPr>
          </a:p>
        </p:txBody>
      </p:sp>
      <p:sp>
        <p:nvSpPr>
          <p:cNvPr id="6" name="TextBox 5"/>
          <p:cNvSpPr txBox="1"/>
          <p:nvPr/>
        </p:nvSpPr>
        <p:spPr>
          <a:xfrm>
            <a:off x="251520" y="483518"/>
            <a:ext cx="2376264" cy="584775"/>
          </a:xfrm>
          <a:prstGeom prst="rect">
            <a:avLst/>
          </a:prstGeom>
          <a:noFill/>
        </p:spPr>
        <p:txBody>
          <a:bodyPr wrap="square" rtlCol="0">
            <a:spAutoFit/>
          </a:bodyPr>
          <a:lstStyle/>
          <a:p>
            <a:r>
              <a:rPr lang="zh-CN" altLang="en-US" sz="3200" dirty="0"/>
              <a:t>呼吸</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9812">
                                            <p:txEl>
                                              <p:pRg st="0" end="0"/>
                                            </p:txEl>
                                          </p:spTgt>
                                        </p:tgtEl>
                                        <p:attrNameLst>
                                          <p:attrName>style.visibility</p:attrName>
                                        </p:attrNameLst>
                                      </p:cBhvr>
                                      <p:to>
                                        <p:strVal val="visible"/>
                                      </p:to>
                                    </p:set>
                                    <p:anim calcmode="lin" valueType="num">
                                      <p:cBhvr additive="base">
                                        <p:cTn id="7" dur="500" fill="hold"/>
                                        <p:tgtEl>
                                          <p:spTgt spid="11981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9812">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drumroll.wav"/>
                                        </p:tgtEl>
                                      </p:cMediaNode>
                                    </p:audio>
                                  </p:sub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119813"/>
                                        </p:tgtEl>
                                        <p:attrNameLst>
                                          <p:attrName>style.visibility</p:attrName>
                                        </p:attrNameLst>
                                      </p:cBhvr>
                                      <p:to>
                                        <p:strVal val="visible"/>
                                      </p:to>
                                    </p:set>
                                    <p:anim calcmode="lin" valueType="num">
                                      <p:cBhvr>
                                        <p:cTn id="13" dur="500" fill="hold"/>
                                        <p:tgtEl>
                                          <p:spTgt spid="119813"/>
                                        </p:tgtEl>
                                        <p:attrNameLst>
                                          <p:attrName>ppt_w</p:attrName>
                                        </p:attrNameLst>
                                      </p:cBhvr>
                                      <p:tavLst>
                                        <p:tav tm="0">
                                          <p:val>
                                            <p:fltVal val="0"/>
                                          </p:val>
                                        </p:tav>
                                        <p:tav tm="100000">
                                          <p:val>
                                            <p:strVal val="#ppt_w"/>
                                          </p:val>
                                        </p:tav>
                                      </p:tavLst>
                                    </p:anim>
                                    <p:anim calcmode="lin" valueType="num">
                                      <p:cBhvr>
                                        <p:cTn id="14" dur="500" fill="hold"/>
                                        <p:tgtEl>
                                          <p:spTgt spid="119813"/>
                                        </p:tgtEl>
                                        <p:attrNameLst>
                                          <p:attrName>ppt_h</p:attrName>
                                        </p:attrNameLst>
                                      </p:cBhvr>
                                      <p:tavLst>
                                        <p:tav tm="0">
                                          <p:val>
                                            <p:fltVal val="0"/>
                                          </p:val>
                                        </p:tav>
                                        <p:tav tm="100000">
                                          <p:val>
                                            <p:strVal val="#ppt_h"/>
                                          </p:val>
                                        </p:tav>
                                      </p:tavLst>
                                    </p:anim>
                                    <p:anim calcmode="lin" valueType="num">
                                      <p:cBhvr>
                                        <p:cTn id="15" dur="500" fill="hold"/>
                                        <p:tgtEl>
                                          <p:spTgt spid="119813"/>
                                        </p:tgtEl>
                                        <p:attrNameLst>
                                          <p:attrName>style.rotation</p:attrName>
                                        </p:attrNameLst>
                                      </p:cBhvr>
                                      <p:tavLst>
                                        <p:tav tm="0">
                                          <p:val>
                                            <p:fltVal val="360"/>
                                          </p:val>
                                        </p:tav>
                                        <p:tav tm="100000">
                                          <p:val>
                                            <p:fltVal val="0"/>
                                          </p:val>
                                        </p:tav>
                                      </p:tavLst>
                                    </p:anim>
                                    <p:animEffect transition="in" filter="fade">
                                      <p:cBhvr>
                                        <p:cTn id="16" dur="500"/>
                                        <p:tgtEl>
                                          <p:spTgt spid="119813"/>
                                        </p:tgtEl>
                                      </p:cBhvr>
                                    </p:animEffect>
                                  </p:childTnLst>
                                  <p:subTnLst>
                                    <p:audio>
                                      <p:cMediaNode>
                                        <p:cTn display="0" masterRel="sameClick">
                                          <p:stCondLst>
                                            <p:cond evt="begin" delay="0">
                                              <p:tn val="11"/>
                                            </p:cond>
                                          </p:stCondLst>
                                          <p:endCondLst>
                                            <p:cond evt="onStopAudio" delay="0">
                                              <p:tgtEl>
                                                <p:sldTgt/>
                                              </p:tgtEl>
                                            </p:cond>
                                          </p:endCondLst>
                                        </p:cTn>
                                        <p:tgtEl>
                                          <p:sndTgt r:embed="rId2"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鲸的图片6"/>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sp>
        <p:nvSpPr>
          <p:cNvPr id="122883" name="Text Box 3"/>
          <p:cNvSpPr txBox="1">
            <a:spLocks noChangeArrowheads="1"/>
          </p:cNvSpPr>
          <p:nvPr/>
        </p:nvSpPr>
        <p:spPr bwMode="auto">
          <a:xfrm>
            <a:off x="251520" y="4435614"/>
            <a:ext cx="8713787" cy="707886"/>
          </a:xfrm>
          <a:prstGeom prst="rect">
            <a:avLst/>
          </a:prstGeom>
          <a:noFill/>
          <a:ln w="9525">
            <a:noFill/>
            <a:miter lim="800000"/>
          </a:ln>
          <a:effectLst/>
        </p:spPr>
        <p:txBody>
          <a:bodyPr>
            <a:spAutoFit/>
          </a:bodyPr>
          <a:lstStyle/>
          <a:p>
            <a:pPr>
              <a:spcBef>
                <a:spcPct val="50000"/>
              </a:spcBef>
            </a:pPr>
            <a:r>
              <a:rPr lang="en-US" altLang="zh-CN" sz="4000" b="1" dirty="0">
                <a:latin typeface="黑体" panose="02010600030101010101" charset="-122"/>
                <a:ea typeface="黑体" panose="02010600030101010101" charset="-122"/>
              </a:rPr>
              <a:t> </a:t>
            </a:r>
            <a:r>
              <a:rPr lang="en-US" altLang="zh-CN" sz="4000" dirty="0">
                <a:latin typeface="黑体" panose="02010600030101010101" charset="-122"/>
                <a:ea typeface="黑体" panose="02010600030101010101" charset="-122"/>
              </a:rPr>
              <a:t> </a:t>
            </a:r>
            <a:r>
              <a:rPr lang="zh-CN" altLang="en-US" sz="4000" dirty="0">
                <a:latin typeface="黑体" panose="02010600030101010101" charset="-122"/>
                <a:ea typeface="黑体" panose="02010600030101010101" charset="-122"/>
              </a:rPr>
              <a:t>鲸隔一定的时间</a:t>
            </a:r>
            <a:r>
              <a:rPr lang="zh-CN" altLang="en-US" sz="4000" b="1" dirty="0">
                <a:latin typeface="黑体" panose="02010600030101010101" charset="-122"/>
                <a:ea typeface="黑体" panose="02010600030101010101" charset="-122"/>
              </a:rPr>
              <a:t>必须</a:t>
            </a:r>
            <a:r>
              <a:rPr lang="zh-CN" altLang="en-US" sz="4000" dirty="0">
                <a:latin typeface="黑体" panose="02010600030101010101" charset="-122"/>
                <a:ea typeface="黑体" panose="02010600030101010101" charset="-122"/>
              </a:rPr>
              <a:t>呼吸一次。</a:t>
            </a:r>
            <a:endParaRPr lang="zh-CN" altLang="en-US" sz="4000" dirty="0">
              <a:latin typeface="黑体" panose="02010600030101010101" charset="-122"/>
              <a:ea typeface="黑体" panose="02010600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22883"/>
                                        </p:tgtEl>
                                        <p:attrNameLst>
                                          <p:attrName>style.visibility</p:attrName>
                                        </p:attrNameLst>
                                      </p:cBhvr>
                                      <p:to>
                                        <p:strVal val="visible"/>
                                      </p:to>
                                    </p:set>
                                    <p:anim calcmode="lin" valueType="num">
                                      <p:cBhvr>
                                        <p:cTn id="7" dur="500" fill="hold"/>
                                        <p:tgtEl>
                                          <p:spTgt spid="122883"/>
                                        </p:tgtEl>
                                        <p:attrNameLst>
                                          <p:attrName>ppt_w</p:attrName>
                                        </p:attrNameLst>
                                      </p:cBhvr>
                                      <p:tavLst>
                                        <p:tav tm="0">
                                          <p:val>
                                            <p:fltVal val="0"/>
                                          </p:val>
                                        </p:tav>
                                        <p:tav tm="100000">
                                          <p:val>
                                            <p:strVal val="#ppt_w"/>
                                          </p:val>
                                        </p:tav>
                                      </p:tavLst>
                                    </p:anim>
                                    <p:anim calcmode="lin" valueType="num">
                                      <p:cBhvr>
                                        <p:cTn id="8" dur="500" fill="hold"/>
                                        <p:tgtEl>
                                          <p:spTgt spid="122883"/>
                                        </p:tgtEl>
                                        <p:attrNameLst>
                                          <p:attrName>ppt_h</p:attrName>
                                        </p:attrNameLst>
                                      </p:cBhvr>
                                      <p:tavLst>
                                        <p:tav tm="0">
                                          <p:val>
                                            <p:fltVal val="0"/>
                                          </p:val>
                                        </p:tav>
                                        <p:tav tm="100000">
                                          <p:val>
                                            <p:strVal val="#ppt_h"/>
                                          </p:val>
                                        </p:tav>
                                      </p:tavLst>
                                    </p:anim>
                                    <p:anim calcmode="lin" valueType="num">
                                      <p:cBhvr>
                                        <p:cTn id="9" dur="500" fill="hold"/>
                                        <p:tgtEl>
                                          <p:spTgt spid="122883"/>
                                        </p:tgtEl>
                                        <p:attrNameLst>
                                          <p:attrName>style.rotation</p:attrName>
                                        </p:attrNameLst>
                                      </p:cBhvr>
                                      <p:tavLst>
                                        <p:tav tm="0">
                                          <p:val>
                                            <p:fltVal val="360"/>
                                          </p:val>
                                        </p:tav>
                                        <p:tav tm="100000">
                                          <p:val>
                                            <p:fltVal val="0"/>
                                          </p:val>
                                        </p:tav>
                                      </p:tavLst>
                                    </p:anim>
                                    <p:animEffect transition="in" filter="fade">
                                      <p:cBhvr>
                                        <p:cTn id="10" dur="500"/>
                                        <p:tgtEl>
                                          <p:spTgt spid="122883"/>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90" name="Object 2"/>
          <p:cNvGraphicFramePr>
            <a:graphicFrameLocks noChangeAspect="1"/>
          </p:cNvGraphicFramePr>
          <p:nvPr/>
        </p:nvGraphicFramePr>
        <p:xfrm>
          <a:off x="0" y="0"/>
          <a:ext cx="9144000" cy="5143500"/>
        </p:xfrm>
        <a:graphic>
          <a:graphicData uri="http://schemas.openxmlformats.org/presentationml/2006/ole">
            <mc:AlternateContent xmlns:mc="http://schemas.openxmlformats.org/markup-compatibility/2006">
              <mc:Choice xmlns:v="urn:schemas-microsoft-com:vml" Requires="v">
                <p:oleObj spid="_x0000_s1025" name="位图图像" r:id="rId1" imgW="7724775" imgH="5305425" progId="PBrush">
                  <p:embed/>
                </p:oleObj>
              </mc:Choice>
              <mc:Fallback>
                <p:oleObj name="位图图像" r:id="rId1" imgW="7724775" imgH="5305425" progId="PBrush">
                  <p:embed/>
                  <p:pic>
                    <p:nvPicPr>
                      <p:cNvPr id="0" name="图片 1024" descr="image36"/>
                      <p:cNvPicPr>
                        <a:picLocks noChangeAspect="1"/>
                      </p:cNvPicPr>
                      <p:nvPr/>
                    </p:nvPicPr>
                    <p:blipFill>
                      <a:blip r:embed="rId2"/>
                      <a:stretch>
                        <a:fillRect/>
                      </a:stretch>
                    </p:blipFill>
                    <p:spPr>
                      <a:xfrm>
                        <a:off x="0" y="0"/>
                        <a:ext cx="9144000" cy="5143500"/>
                      </a:xfrm>
                      <a:prstGeom prst="rect">
                        <a:avLst/>
                      </a:prstGeom>
                      <a:noFill/>
                      <a:ln w="9525">
                        <a:noFill/>
                      </a:ln>
                    </p:spPr>
                  </p:pic>
                </p:oleObj>
              </mc:Fallback>
            </mc:AlternateContent>
          </a:graphicData>
        </a:graphic>
      </p:graphicFrame>
    </p:spTree>
  </p:cSld>
  <p:clrMapOvr>
    <a:masterClrMapping/>
  </p:clrMapOvr>
  <p:transition spd="slow">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yw02"/>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sp>
        <p:nvSpPr>
          <p:cNvPr id="39939" name="Text Box 3"/>
          <p:cNvSpPr txBox="1">
            <a:spLocks noChangeArrowheads="1"/>
          </p:cNvSpPr>
          <p:nvPr/>
        </p:nvSpPr>
        <p:spPr bwMode="auto">
          <a:xfrm>
            <a:off x="8275578" y="951310"/>
            <a:ext cx="400110" cy="1296590"/>
          </a:xfrm>
          <a:prstGeom prst="rect">
            <a:avLst/>
          </a:prstGeom>
          <a:noFill/>
          <a:ln w="9525">
            <a:noFill/>
            <a:miter lim="800000"/>
          </a:ln>
          <a:effectLst/>
        </p:spPr>
        <p:txBody>
          <a:bodyPr vert="eaVert">
            <a:spAutoFit/>
          </a:bodyPr>
          <a:lstStyle/>
          <a:p>
            <a:pPr>
              <a:spcBef>
                <a:spcPct val="50000"/>
              </a:spcBef>
            </a:pPr>
            <a:r>
              <a:rPr lang="zh-CN" altLang="en-US" b="1">
                <a:solidFill>
                  <a:srgbClr val="000000"/>
                </a:solidFill>
              </a:rPr>
              <a:t>鲸群在睡觉</a:t>
            </a:r>
            <a:endParaRPr lang="zh-CN" altLang="en-US" b="1">
              <a:solidFill>
                <a:srgbClr val="000000"/>
              </a:solidFill>
            </a:endParaRPr>
          </a:p>
        </p:txBody>
      </p:sp>
      <p:sp>
        <p:nvSpPr>
          <p:cNvPr id="7" name="TextBox 6"/>
          <p:cNvSpPr txBox="1"/>
          <p:nvPr/>
        </p:nvSpPr>
        <p:spPr>
          <a:xfrm>
            <a:off x="395536" y="339502"/>
            <a:ext cx="2736304" cy="584775"/>
          </a:xfrm>
          <a:prstGeom prst="rect">
            <a:avLst/>
          </a:prstGeom>
          <a:noFill/>
        </p:spPr>
        <p:txBody>
          <a:bodyPr wrap="square" rtlCol="0">
            <a:spAutoFit/>
          </a:bodyPr>
          <a:lstStyle/>
          <a:p>
            <a:r>
              <a:rPr lang="zh-CN" altLang="en-US" sz="3200" dirty="0">
                <a:solidFill>
                  <a:srgbClr val="FF0000"/>
                </a:solidFill>
              </a:rPr>
              <a:t>睡觉</a:t>
            </a:r>
            <a:endParaRPr lang="zh-CN" altLang="en-US" sz="3200" dirty="0">
              <a:solidFill>
                <a:srgbClr val="FF0000"/>
              </a:solidFill>
            </a:endParaRPr>
          </a:p>
        </p:txBody>
      </p:sp>
    </p:spTree>
  </p:cSld>
  <p:clrMapOvr>
    <a:masterClrMapping/>
  </p:clrMapOvr>
  <p:transition spd="slow">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Rot="1" noChangeArrowheads="1"/>
          </p:cNvSpPr>
          <p:nvPr>
            <p:ph type="body" idx="1"/>
          </p:nvPr>
        </p:nvSpPr>
        <p:spPr>
          <a:xfrm>
            <a:off x="395536" y="1491630"/>
            <a:ext cx="8229600" cy="3394472"/>
          </a:xfrm>
        </p:spPr>
        <p:txBody>
          <a:bodyPr/>
          <a:lstStyle/>
          <a:p>
            <a:pPr>
              <a:spcBef>
                <a:spcPct val="50000"/>
              </a:spcBef>
              <a:buFont typeface="Wingdings" panose="05000000000000000000" pitchFamily="2" charset="2"/>
              <a:buNone/>
            </a:pPr>
            <a:r>
              <a:rPr lang="en-US" altLang="zh-CN" dirty="0">
                <a:latin typeface="楷体" panose="02010609060101010101" pitchFamily="49" charset="-122"/>
                <a:ea typeface="楷体" panose="02010609060101010101" pitchFamily="49" charset="-122"/>
              </a:rPr>
              <a:t>         </a:t>
            </a:r>
            <a:r>
              <a:rPr lang="zh-CN" altLang="en-US" sz="4000" b="1" dirty="0">
                <a:solidFill>
                  <a:srgbClr val="333300"/>
                </a:solidFill>
                <a:latin typeface="楷体" panose="02010609060101010101" pitchFamily="49" charset="-122"/>
                <a:ea typeface="楷体" panose="02010609060101010101" pitchFamily="49" charset="-122"/>
              </a:rPr>
              <a:t>鲸每天都要睡觉，睡觉的时候，</a:t>
            </a:r>
            <a:r>
              <a:rPr lang="zh-CN" altLang="en-US" sz="4000" b="1" dirty="0">
                <a:solidFill>
                  <a:srgbClr val="FF0000"/>
                </a:solidFill>
                <a:latin typeface="楷体" panose="02010609060101010101" pitchFamily="49" charset="-122"/>
                <a:ea typeface="楷体" panose="02010609060101010101" pitchFamily="49" charset="-122"/>
              </a:rPr>
              <a:t>总是</a:t>
            </a:r>
            <a:r>
              <a:rPr lang="zh-CN" altLang="en-US" sz="4000" b="1" dirty="0">
                <a:solidFill>
                  <a:srgbClr val="333300"/>
                </a:solidFill>
                <a:latin typeface="楷体" panose="02010609060101010101" pitchFamily="49" charset="-122"/>
                <a:ea typeface="楷体" panose="02010609060101010101" pitchFamily="49" charset="-122"/>
              </a:rPr>
              <a:t>几头聚在一起。</a:t>
            </a:r>
            <a:endParaRPr lang="zh-CN" altLang="en-US" sz="4000" b="1" dirty="0">
              <a:solidFill>
                <a:srgbClr val="333300"/>
              </a:solidFill>
              <a:latin typeface="楷体" panose="02010609060101010101" pitchFamily="49" charset="-122"/>
              <a:ea typeface="楷体" panose="02010609060101010101" pitchFamily="49" charset="-122"/>
            </a:endParaRPr>
          </a:p>
          <a:p>
            <a:endParaRPr lang="en-US" altLang="zh-CN" sz="4000" dirty="0">
              <a:solidFill>
                <a:srgbClr val="3333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j1"/>
          <p:cNvPicPr>
            <a:picLocks noChangeAspect="1" noChangeArrowheads="1"/>
          </p:cNvPicPr>
          <p:nvPr/>
        </p:nvPicPr>
        <p:blipFill>
          <a:blip r:embed="rId1" cstate="print"/>
          <a:srcRect/>
          <a:stretch>
            <a:fillRect/>
          </a:stretch>
        </p:blipFill>
        <p:spPr bwMode="auto">
          <a:xfrm>
            <a:off x="1691680" y="1059581"/>
            <a:ext cx="6120680" cy="3442883"/>
          </a:xfrm>
          <a:prstGeom prst="rect">
            <a:avLst/>
          </a:prstGeom>
          <a:noFill/>
        </p:spPr>
      </p:pic>
      <p:sp>
        <p:nvSpPr>
          <p:cNvPr id="53251" name="Rectangle 3"/>
          <p:cNvSpPr>
            <a:spLocks noChangeArrowheads="1"/>
          </p:cNvSpPr>
          <p:nvPr/>
        </p:nvSpPr>
        <p:spPr bwMode="auto">
          <a:xfrm>
            <a:off x="467692" y="1491630"/>
            <a:ext cx="1474788" cy="584775"/>
          </a:xfrm>
          <a:prstGeom prst="rect">
            <a:avLst/>
          </a:prstGeom>
          <a:noFill/>
          <a:ln w="9525">
            <a:noFill/>
            <a:miter lim="800000"/>
          </a:ln>
          <a:effectLst/>
        </p:spPr>
        <p:txBody>
          <a:bodyPr>
            <a:spAutoFit/>
          </a:bodyPr>
          <a:lstStyle/>
          <a:p>
            <a:r>
              <a:rPr kumimoji="1" lang="zh-CN" altLang="en-US" sz="3200" b="1" dirty="0">
                <a:solidFill>
                  <a:srgbClr val="000000"/>
                </a:solidFill>
              </a:rPr>
              <a:t>胎生</a:t>
            </a:r>
            <a:endParaRPr kumimoji="1" lang="zh-CN" altLang="en-US" sz="3200" b="1" dirty="0">
              <a:solidFill>
                <a:srgbClr val="000000"/>
              </a:solidFill>
            </a:endParaRPr>
          </a:p>
        </p:txBody>
      </p:sp>
      <p:sp>
        <p:nvSpPr>
          <p:cNvPr id="53252" name="Rectangle 4"/>
          <p:cNvSpPr>
            <a:spLocks noChangeArrowheads="1"/>
          </p:cNvSpPr>
          <p:nvPr/>
        </p:nvSpPr>
        <p:spPr bwMode="auto">
          <a:xfrm>
            <a:off x="467544" y="2635047"/>
            <a:ext cx="1441450" cy="584775"/>
          </a:xfrm>
          <a:prstGeom prst="rect">
            <a:avLst/>
          </a:prstGeom>
          <a:noFill/>
          <a:ln w="9525">
            <a:noFill/>
            <a:miter lim="800000"/>
          </a:ln>
          <a:effectLst/>
        </p:spPr>
        <p:txBody>
          <a:bodyPr>
            <a:spAutoFit/>
          </a:bodyPr>
          <a:lstStyle/>
          <a:p>
            <a:r>
              <a:rPr kumimoji="1" lang="zh-CN" altLang="en-US" sz="3200" b="1" dirty="0">
                <a:solidFill>
                  <a:srgbClr val="000000"/>
                </a:solidFill>
              </a:rPr>
              <a:t>哺乳</a:t>
            </a:r>
            <a:endParaRPr kumimoji="1" lang="zh-CN" altLang="en-US" sz="3200" b="1" dirty="0">
              <a:solidFill>
                <a:srgbClr val="000000"/>
              </a:solidFill>
            </a:endParaRPr>
          </a:p>
        </p:txBody>
      </p:sp>
      <p:sp>
        <p:nvSpPr>
          <p:cNvPr id="5" name="Rectangle 3"/>
          <p:cNvSpPr txBox="1">
            <a:spLocks noRot="1" noChangeArrowheads="1"/>
          </p:cNvSpPr>
          <p:nvPr/>
        </p:nvSpPr>
        <p:spPr>
          <a:xfrm>
            <a:off x="0" y="411510"/>
            <a:ext cx="8229600" cy="3394472"/>
          </a:xfrm>
          <a:prstGeom prst="rect">
            <a:avLst/>
          </a:prstGeom>
        </p:spPr>
        <p:txBody>
          <a:bodyPr/>
          <a:lstStyle/>
          <a:p>
            <a:pPr marL="257175" marR="0" lvl="0" indent="-257175" algn="l" defTabSz="685800" rtl="0" eaLnBrk="1" fontAlgn="auto" latinLnBrk="0" hangingPunct="1">
              <a:lnSpc>
                <a:spcPct val="100000"/>
              </a:lnSpc>
              <a:spcBef>
                <a:spcPct val="20000"/>
              </a:spcBef>
              <a:spcAft>
                <a:spcPts val="0"/>
              </a:spcAft>
              <a:buClrTx/>
              <a:buSzTx/>
              <a:defRPr/>
            </a:pPr>
            <a:r>
              <a:rPr kumimoji="0" lang="zh-CN" altLang="en-US" sz="3200" i="0" u="none" strike="noStrike" kern="1200" cap="none" spc="0" normalizeH="0" baseline="0" noProof="0" dirty="0">
                <a:ln>
                  <a:noFill/>
                </a:ln>
                <a:solidFill>
                  <a:srgbClr val="000000"/>
                </a:solidFill>
                <a:effectLst/>
                <a:uLnTx/>
                <a:uFillTx/>
                <a:latin typeface="黑体" panose="02010600030101010101" charset="-122"/>
                <a:ea typeface="黑体" panose="02010600030101010101" charset="-122"/>
              </a:rPr>
              <a:t>生长特点</a:t>
            </a:r>
            <a:endParaRPr kumimoji="0" lang="zh-CN" altLang="en-US" sz="3200" i="0" u="none" strike="noStrike" kern="1200" cap="none" spc="0" normalizeH="0" baseline="0" noProof="0" dirty="0">
              <a:ln>
                <a:noFill/>
              </a:ln>
              <a:solidFill>
                <a:srgbClr val="000000"/>
              </a:solidFill>
              <a:effectLst/>
              <a:uLnTx/>
              <a:uFillTx/>
              <a:latin typeface="黑体" panose="02010600030101010101" charset="-122"/>
              <a:ea typeface="黑体" panose="02010600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2"/>
                                        </p:tgtEl>
                                        <p:attrNameLst>
                                          <p:attrName>style.visibility</p:attrName>
                                        </p:attrNameLst>
                                      </p:cBhvr>
                                      <p:to>
                                        <p:strVal val="visible"/>
                                      </p:to>
                                    </p:set>
                                    <p:anim calcmode="lin" valueType="num">
                                      <p:cBhvr additive="base">
                                        <p:cTn id="13" dur="500" fill="hold"/>
                                        <p:tgtEl>
                                          <p:spTgt spid="53252"/>
                                        </p:tgtEl>
                                        <p:attrNameLst>
                                          <p:attrName>ppt_x</p:attrName>
                                        </p:attrNameLst>
                                      </p:cBhvr>
                                      <p:tavLst>
                                        <p:tav tm="0">
                                          <p:val>
                                            <p:strVal val="#ppt_x"/>
                                          </p:val>
                                        </p:tav>
                                        <p:tav tm="100000">
                                          <p:val>
                                            <p:strVal val="#ppt_x"/>
                                          </p:val>
                                        </p:tav>
                                      </p:tavLst>
                                    </p:anim>
                                    <p:anim calcmode="lin" valueType="num">
                                      <p:cBhvr additive="base">
                                        <p:cTn id="14" dur="500" fill="hold"/>
                                        <p:tgtEl>
                                          <p:spTgt spid="5325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250826" y="653663"/>
            <a:ext cx="8424863" cy="2062103"/>
          </a:xfrm>
          <a:prstGeom prst="rect">
            <a:avLst/>
          </a:prstGeom>
          <a:noFill/>
          <a:ln w="9525">
            <a:noFill/>
            <a:miter lim="800000"/>
          </a:ln>
          <a:effectLst/>
        </p:spPr>
        <p:txBody>
          <a:bodyPr>
            <a:spAutoFit/>
          </a:bodyPr>
          <a:lstStyle/>
          <a:p>
            <a:pPr>
              <a:spcBef>
                <a:spcPct val="50000"/>
              </a:spcBef>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长须鲸刚生下来就有十多米长，</a:t>
            </a:r>
            <a:r>
              <a:rPr lang="zh-CN" altLang="en-US" sz="3200" b="1" dirty="0">
                <a:solidFill>
                  <a:srgbClr val="FF0000"/>
                </a:solidFill>
                <a:latin typeface="楷体" panose="02010609060101010101" pitchFamily="49" charset="-122"/>
                <a:ea typeface="楷体" panose="02010609060101010101" pitchFamily="49" charset="-122"/>
              </a:rPr>
              <a:t>七千</a:t>
            </a:r>
            <a:r>
              <a:rPr lang="zh-CN" altLang="en-US" sz="3200" b="1" dirty="0">
                <a:latin typeface="楷体" panose="02010609060101010101" pitchFamily="49" charset="-122"/>
                <a:ea typeface="楷体" panose="02010609060101010101" pitchFamily="49" charset="-122"/>
              </a:rPr>
              <a:t>公斤重，一天能长</a:t>
            </a:r>
            <a:r>
              <a:rPr lang="zh-CN" altLang="en-US" sz="3200" b="1" dirty="0">
                <a:solidFill>
                  <a:srgbClr val="FF0000"/>
                </a:solidFill>
                <a:latin typeface="楷体" panose="02010609060101010101" pitchFamily="49" charset="-122"/>
                <a:ea typeface="楷体" panose="02010609060101010101" pitchFamily="49" charset="-122"/>
              </a:rPr>
              <a:t>三十公斤</a:t>
            </a:r>
            <a:r>
              <a:rPr lang="zh-CN" altLang="en-US" sz="3200" b="1" dirty="0">
                <a:latin typeface="楷体" panose="02010609060101010101" pitchFamily="49" charset="-122"/>
                <a:ea typeface="楷体" panose="02010609060101010101" pitchFamily="49" charset="-122"/>
              </a:rPr>
              <a:t>到</a:t>
            </a:r>
            <a:r>
              <a:rPr lang="zh-CN" altLang="en-US" sz="3200" b="1" dirty="0">
                <a:solidFill>
                  <a:srgbClr val="FF0000"/>
                </a:solidFill>
                <a:latin typeface="楷体" panose="02010609060101010101" pitchFamily="49" charset="-122"/>
                <a:ea typeface="楷体" panose="02010609060101010101" pitchFamily="49" charset="-122"/>
              </a:rPr>
              <a:t>五十公斤</a:t>
            </a:r>
            <a:r>
              <a:rPr lang="zh-CN" altLang="en-US" sz="3200" b="1" dirty="0">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两三年</a:t>
            </a:r>
            <a:r>
              <a:rPr lang="zh-CN" altLang="en-US" sz="3200" b="1" dirty="0">
                <a:latin typeface="楷体" panose="02010609060101010101" pitchFamily="49" charset="-122"/>
                <a:ea typeface="楷体" panose="02010609060101010101" pitchFamily="49" charset="-122"/>
              </a:rPr>
              <a:t>就可以长成大鲸。鲸的寿命很长，一般可以活</a:t>
            </a:r>
            <a:r>
              <a:rPr lang="zh-CN" altLang="en-US" sz="3200" b="1" dirty="0">
                <a:solidFill>
                  <a:srgbClr val="FF0000"/>
                </a:solidFill>
                <a:latin typeface="楷体" panose="02010609060101010101" pitchFamily="49" charset="-122"/>
                <a:ea typeface="楷体" panose="02010609060101010101" pitchFamily="49" charset="-122"/>
              </a:rPr>
              <a:t>几十年</a:t>
            </a:r>
            <a:r>
              <a:rPr lang="zh-CN" altLang="en-US" sz="3200" b="1" dirty="0">
                <a:latin typeface="楷体" panose="02010609060101010101" pitchFamily="49" charset="-122"/>
                <a:ea typeface="楷体" panose="02010609060101010101" pitchFamily="49" charset="-122"/>
              </a:rPr>
              <a:t>到</a:t>
            </a:r>
            <a:r>
              <a:rPr lang="zh-CN" altLang="en-US" sz="3200" b="1" dirty="0">
                <a:solidFill>
                  <a:srgbClr val="FF0000"/>
                </a:solidFill>
                <a:latin typeface="楷体" panose="02010609060101010101" pitchFamily="49" charset="-122"/>
                <a:ea typeface="楷体" panose="02010609060101010101" pitchFamily="49" charset="-122"/>
              </a:rPr>
              <a:t>一百年</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57347" name="Text Box 3"/>
          <p:cNvSpPr txBox="1">
            <a:spLocks noChangeArrowheads="1"/>
          </p:cNvSpPr>
          <p:nvPr/>
        </p:nvSpPr>
        <p:spPr bwMode="auto">
          <a:xfrm>
            <a:off x="323528" y="3219822"/>
            <a:ext cx="8424863" cy="1077218"/>
          </a:xfrm>
          <a:prstGeom prst="rect">
            <a:avLst/>
          </a:prstGeom>
          <a:noFill/>
          <a:ln w="9525">
            <a:noFill/>
            <a:miter lim="800000"/>
          </a:ln>
          <a:effectLst/>
        </p:spPr>
        <p:txBody>
          <a:bodyPr>
            <a:spAutoFit/>
          </a:bodyPr>
          <a:lstStyle/>
          <a:p>
            <a:pPr>
              <a:spcBef>
                <a:spcPct val="50000"/>
              </a:spcBef>
            </a:pPr>
            <a:r>
              <a:rPr lang="zh-CN" altLang="en-US" sz="3200" b="1" dirty="0">
                <a:latin typeface="黑体" panose="02010600030101010101" charset="-122"/>
                <a:ea typeface="黑体" panose="02010600030101010101" charset="-122"/>
              </a:rPr>
              <a:t>列数字：</a:t>
            </a:r>
            <a:r>
              <a:rPr lang="zh-CN" altLang="en-US" sz="3200" b="1" dirty="0">
                <a:solidFill>
                  <a:srgbClr val="000000"/>
                </a:solidFill>
                <a:latin typeface="黑体" panose="02010600030101010101" charset="-122"/>
                <a:ea typeface="黑体" panose="02010600030101010101" charset="-122"/>
              </a:rPr>
              <a:t>突出了幼鲸</a:t>
            </a:r>
            <a:r>
              <a:rPr lang="zh-CN" altLang="en-US" sz="3200" b="1" dirty="0">
                <a:solidFill>
                  <a:srgbClr val="FF0000"/>
                </a:solidFill>
                <a:latin typeface="黑体" panose="02010600030101010101" charset="-122"/>
                <a:ea typeface="黑体" panose="02010600030101010101" charset="-122"/>
              </a:rPr>
              <a:t>个头大</a:t>
            </a:r>
            <a:r>
              <a:rPr lang="zh-CN" altLang="en-US" sz="3200" b="1" dirty="0">
                <a:solidFill>
                  <a:srgbClr val="000000"/>
                </a:solidFill>
                <a:latin typeface="黑体" panose="02010600030101010101" charset="-122"/>
                <a:ea typeface="黑体" panose="02010600030101010101" charset="-122"/>
              </a:rPr>
              <a:t>，</a:t>
            </a:r>
            <a:r>
              <a:rPr lang="zh-CN" altLang="en-US" sz="3200" b="1" dirty="0">
                <a:solidFill>
                  <a:srgbClr val="FF0000"/>
                </a:solidFill>
                <a:latin typeface="黑体" panose="02010600030101010101" charset="-122"/>
                <a:ea typeface="黑体" panose="02010600030101010101" charset="-122"/>
              </a:rPr>
              <a:t>生长快</a:t>
            </a:r>
            <a:r>
              <a:rPr lang="zh-CN" altLang="en-US" sz="3200" b="1" dirty="0">
                <a:solidFill>
                  <a:srgbClr val="000000"/>
                </a:solidFill>
                <a:latin typeface="黑体" panose="02010600030101010101" charset="-122"/>
                <a:ea typeface="黑体" panose="02010600030101010101" charset="-122"/>
              </a:rPr>
              <a:t>的特点；突出了鲸的</a:t>
            </a:r>
            <a:r>
              <a:rPr lang="zh-CN" altLang="en-US" sz="3200" b="1" dirty="0">
                <a:solidFill>
                  <a:srgbClr val="FF0000"/>
                </a:solidFill>
                <a:latin typeface="黑体" panose="02010600030101010101" charset="-122"/>
                <a:ea typeface="黑体" panose="02010600030101010101" charset="-122"/>
              </a:rPr>
              <a:t>寿命长</a:t>
            </a:r>
            <a:r>
              <a:rPr lang="zh-CN" altLang="en-US" sz="3200" b="1" dirty="0">
                <a:solidFill>
                  <a:srgbClr val="000000"/>
                </a:solidFill>
                <a:latin typeface="黑体" panose="02010600030101010101" charset="-122"/>
                <a:ea typeface="黑体" panose="02010600030101010101" charset="-122"/>
              </a:rPr>
              <a:t>的特点。</a:t>
            </a:r>
            <a:endParaRPr lang="zh-CN" altLang="en-US" sz="3200" b="1" dirty="0">
              <a:solidFill>
                <a:srgbClr val="000000"/>
              </a:solidFill>
              <a:latin typeface="黑体" panose="02010600030101010101" charset="-122"/>
              <a:ea typeface="黑体" panose="02010600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7346">
                                            <p:txEl>
                                              <p:pRg st="0" end="0"/>
                                            </p:txEl>
                                          </p:spTgt>
                                        </p:tgtEl>
                                        <p:attrNameLst>
                                          <p:attrName>style.visibility</p:attrName>
                                        </p:attrNameLst>
                                      </p:cBhvr>
                                      <p:to>
                                        <p:strVal val="visible"/>
                                      </p:to>
                                    </p:set>
                                    <p:animEffect transition="in" filter="blinds(horizontal)">
                                      <p:cBhvr>
                                        <p:cTn id="7" dur="500"/>
                                        <p:tgtEl>
                                          <p:spTgt spid="573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7347">
                                            <p:txEl>
                                              <p:pRg st="0" end="0"/>
                                            </p:txEl>
                                          </p:spTgt>
                                        </p:tgtEl>
                                        <p:attrNameLst>
                                          <p:attrName>style.visibility</p:attrName>
                                        </p:attrNameLst>
                                      </p:cBhvr>
                                      <p:to>
                                        <p:strVal val="visible"/>
                                      </p:to>
                                    </p:set>
                                    <p:animEffect transition="in" filter="wipe(down)">
                                      <p:cBhvr>
                                        <p:cTn id="12" dur="500"/>
                                        <p:tgtEl>
                                          <p:spTgt spid="573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build="allAtOnce"/>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395536" y="411510"/>
            <a:ext cx="8540750" cy="672704"/>
          </a:xfrm>
        </p:spPr>
        <p:txBody>
          <a:bodyPr/>
          <a:lstStyle/>
          <a:p>
            <a:pPr algn="l"/>
            <a:r>
              <a:rPr lang="zh-CN" altLang="en-US" sz="3200" dirty="0">
                <a:latin typeface="黑体" panose="02010600030101010101" charset="-122"/>
                <a:ea typeface="黑体" panose="02010600030101010101" charset="-122"/>
              </a:rPr>
              <a:t>须鲸和齿鲸在生活习性上有什么异同？</a:t>
            </a:r>
            <a:endParaRPr lang="zh-CN" altLang="en-US" sz="3200" dirty="0">
              <a:latin typeface="黑体" panose="02010600030101010101" charset="-122"/>
              <a:ea typeface="黑体" panose="02010600030101010101" charset="-122"/>
            </a:endParaRPr>
          </a:p>
        </p:txBody>
      </p:sp>
      <p:graphicFrame>
        <p:nvGraphicFramePr>
          <p:cNvPr id="34849" name="Group 33"/>
          <p:cNvGraphicFramePr>
            <a:graphicFrameLocks noGrp="1"/>
          </p:cNvGraphicFramePr>
          <p:nvPr>
            <p:ph idx="1"/>
          </p:nvPr>
        </p:nvGraphicFramePr>
        <p:xfrm>
          <a:off x="250825" y="1275160"/>
          <a:ext cx="8540750" cy="3024189"/>
        </p:xfrm>
        <a:graphic>
          <a:graphicData uri="http://schemas.openxmlformats.org/drawingml/2006/table">
            <a:tbl>
              <a:tblPr/>
              <a:tblGrid>
                <a:gridCol w="1317625"/>
                <a:gridCol w="2089150"/>
                <a:gridCol w="1717675"/>
                <a:gridCol w="2170113"/>
                <a:gridCol w="1246187"/>
              </a:tblGrid>
              <a:tr h="825104">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0" i="0" u="none" strike="noStrike" cap="none" normalizeH="0" baseline="0" dirty="0">
                          <a:ln>
                            <a:noFill/>
                          </a:ln>
                          <a:solidFill>
                            <a:srgbClr val="0000FF"/>
                          </a:solidFill>
                          <a:effectLst/>
                          <a:latin typeface="Arial" panose="020B0604020202020204" pitchFamily="34" charset="0"/>
                          <a:ea typeface="黑体" panose="02010600030101010101" charset="-122"/>
                        </a:rPr>
                        <a:t>种类</a:t>
                      </a:r>
                      <a:endParaRPr kumimoji="0" lang="zh-CN" altLang="en-US" sz="2400" b="0" i="0" u="none" strike="noStrike" cap="none" normalizeH="0" baseline="0" dirty="0">
                        <a:ln>
                          <a:noFill/>
                        </a:ln>
                        <a:solidFill>
                          <a:srgbClr val="0000FF"/>
                        </a:solidFill>
                        <a:effectLst/>
                        <a:latin typeface="Arial" panose="020B0604020202020204" pitchFamily="34" charset="0"/>
                        <a:ea typeface="黑体" panose="02010600030101010101" charset="-122"/>
                      </a:endParaRP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rPr>
                        <a:t>吃食</a:t>
                      </a:r>
                      <a:endPar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endParaRP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rPr>
                        <a:t>呼吸</a:t>
                      </a:r>
                      <a:endPar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endParaRP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0" i="0" u="none" strike="noStrike" cap="none" normalizeH="0" baseline="0" dirty="0">
                          <a:ln>
                            <a:noFill/>
                          </a:ln>
                          <a:solidFill>
                            <a:srgbClr val="0000FF"/>
                          </a:solidFill>
                          <a:effectLst/>
                          <a:latin typeface="Arial" panose="020B0604020202020204" pitchFamily="34" charset="0"/>
                          <a:ea typeface="黑体" panose="02010600030101010101" charset="-122"/>
                        </a:rPr>
                        <a:t>睡觉</a:t>
                      </a:r>
                      <a:endParaRPr kumimoji="0" lang="zh-CN" altLang="en-US" sz="2400" b="0" i="0" u="none" strike="noStrike" cap="none" normalizeH="0" baseline="0" dirty="0">
                        <a:ln>
                          <a:noFill/>
                        </a:ln>
                        <a:solidFill>
                          <a:srgbClr val="0000FF"/>
                        </a:solidFill>
                        <a:effectLst/>
                        <a:latin typeface="Arial" panose="020B0604020202020204" pitchFamily="34" charset="0"/>
                        <a:ea typeface="黑体" panose="02010600030101010101" charset="-122"/>
                      </a:endParaRP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rPr>
                        <a:t>繁养</a:t>
                      </a:r>
                      <a:endPar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endParaRPr>
                    </a:p>
                  </a:txBody>
                  <a:tcPr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918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rPr>
                        <a:t>须鲸</a:t>
                      </a:r>
                      <a:endPar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endParaRP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079897">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r>
                        <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rPr>
                        <a:t>齿鲸</a:t>
                      </a:r>
                      <a:endParaRPr kumimoji="0" lang="zh-CN" altLang="en-US" sz="2400" b="0" i="0" u="none" strike="noStrike" cap="none" normalizeH="0" baseline="0">
                        <a:ln>
                          <a:noFill/>
                        </a:ln>
                        <a:solidFill>
                          <a:srgbClr val="0000FF"/>
                        </a:solidFill>
                        <a:effectLst/>
                        <a:latin typeface="Arial" panose="020B0604020202020204" pitchFamily="34" charset="0"/>
                        <a:ea typeface="黑体" panose="02010600030101010101" charset="-122"/>
                      </a:endParaRPr>
                    </a:p>
                  </a:txBody>
                  <a:tcPr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anose="05000000000000000000" pitchFamily="2" charset="2"/>
                        <a:buNone/>
                      </a:pPr>
                      <a:endParaRPr kumimoji="0" lang="zh-CN" altLang="zh-CN" sz="21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cPr/>
                </a:tc>
                <a:tc vMerge="1">
                  <a:tcPr/>
                </a:tc>
              </a:tr>
            </a:tbl>
          </a:graphicData>
        </a:graphic>
      </p:graphicFrame>
      <p:sp>
        <p:nvSpPr>
          <p:cNvPr id="34843" name="Text Box 27"/>
          <p:cNvSpPr txBox="1">
            <a:spLocks noChangeArrowheads="1"/>
          </p:cNvSpPr>
          <p:nvPr/>
        </p:nvSpPr>
        <p:spPr bwMode="auto">
          <a:xfrm>
            <a:off x="1691680" y="2139702"/>
            <a:ext cx="1872208" cy="954107"/>
          </a:xfrm>
          <a:prstGeom prst="rect">
            <a:avLst/>
          </a:prstGeom>
          <a:noFill/>
          <a:ln w="9525">
            <a:noFill/>
            <a:miter lim="800000"/>
          </a:ln>
          <a:effectLst/>
        </p:spPr>
        <p:txBody>
          <a:bodyPr wrap="square">
            <a:spAutoFit/>
          </a:bodyPr>
          <a:lstStyle/>
          <a:p>
            <a:r>
              <a:rPr lang="zh-CN" altLang="en-US" sz="2800" dirty="0">
                <a:latin typeface="黑体" panose="02010600030101010101" charset="-122"/>
                <a:ea typeface="黑体" panose="02010600030101010101" charset="-122"/>
              </a:rPr>
              <a:t>吞吃小鱼、小虾</a:t>
            </a:r>
            <a:endParaRPr lang="zh-CN" altLang="en-US" sz="2800" dirty="0">
              <a:latin typeface="黑体" panose="02010600030101010101" charset="-122"/>
              <a:ea typeface="黑体" panose="02010600030101010101" charset="-122"/>
            </a:endParaRPr>
          </a:p>
        </p:txBody>
      </p:sp>
      <p:sp>
        <p:nvSpPr>
          <p:cNvPr id="34844" name="Text Box 28"/>
          <p:cNvSpPr txBox="1">
            <a:spLocks noChangeArrowheads="1"/>
          </p:cNvSpPr>
          <p:nvPr/>
        </p:nvSpPr>
        <p:spPr bwMode="auto">
          <a:xfrm>
            <a:off x="3707904" y="2193131"/>
            <a:ext cx="2160885" cy="954107"/>
          </a:xfrm>
          <a:prstGeom prst="rect">
            <a:avLst/>
          </a:prstGeom>
          <a:noFill/>
          <a:ln w="9525">
            <a:noFill/>
            <a:miter lim="800000"/>
          </a:ln>
          <a:effectLst/>
        </p:spPr>
        <p:txBody>
          <a:bodyPr wrap="square">
            <a:spAutoFit/>
          </a:bodyPr>
          <a:lstStyle/>
          <a:p>
            <a:r>
              <a:rPr lang="zh-CN" altLang="en-US" sz="2800" dirty="0">
                <a:latin typeface="黑体" panose="02010600030101010101" charset="-122"/>
                <a:ea typeface="黑体" panose="02010600030101010101" charset="-122"/>
              </a:rPr>
              <a:t>垂直、又</a:t>
            </a:r>
            <a:endParaRPr lang="en-US" altLang="zh-CN" sz="2800" dirty="0">
              <a:latin typeface="黑体" panose="02010600030101010101" charset="-122"/>
              <a:ea typeface="黑体" panose="02010600030101010101" charset="-122"/>
            </a:endParaRPr>
          </a:p>
          <a:p>
            <a:r>
              <a:rPr lang="zh-CN" altLang="en-US" sz="2800" dirty="0">
                <a:latin typeface="黑体" panose="02010600030101010101" charset="-122"/>
                <a:ea typeface="黑体" panose="02010600030101010101" charset="-122"/>
              </a:rPr>
              <a:t>细又高</a:t>
            </a:r>
            <a:endParaRPr lang="zh-CN" altLang="en-US" sz="2800" dirty="0">
              <a:latin typeface="黑体" panose="02010600030101010101" charset="-122"/>
              <a:ea typeface="黑体" panose="02010600030101010101" charset="-122"/>
            </a:endParaRPr>
          </a:p>
        </p:txBody>
      </p:sp>
      <p:sp>
        <p:nvSpPr>
          <p:cNvPr id="34845" name="Text Box 29"/>
          <p:cNvSpPr txBox="1">
            <a:spLocks noChangeArrowheads="1"/>
          </p:cNvSpPr>
          <p:nvPr/>
        </p:nvSpPr>
        <p:spPr bwMode="auto">
          <a:xfrm>
            <a:off x="5580063" y="2053173"/>
            <a:ext cx="1873250" cy="2246769"/>
          </a:xfrm>
          <a:prstGeom prst="rect">
            <a:avLst/>
          </a:prstGeom>
          <a:noFill/>
          <a:ln w="9525">
            <a:noFill/>
            <a:miter lim="800000"/>
          </a:ln>
          <a:effectLst/>
        </p:spPr>
        <p:txBody>
          <a:bodyPr>
            <a:spAutoFit/>
          </a:bodyPr>
          <a:lstStyle/>
          <a:p>
            <a:r>
              <a:rPr lang="zh-CN" altLang="en-US" sz="2800" dirty="0">
                <a:latin typeface="黑体" panose="02010600030101010101" charset="-122"/>
                <a:ea typeface="黑体" panose="02010600030101010101" charset="-122"/>
              </a:rPr>
              <a:t>几头聚在一起、头朝里，尾巴向外围成一圈。</a:t>
            </a:r>
            <a:endParaRPr lang="zh-CN" altLang="en-US" sz="2800" dirty="0">
              <a:latin typeface="黑体" panose="02010600030101010101" charset="-122"/>
              <a:ea typeface="黑体" panose="02010600030101010101" charset="-122"/>
            </a:endParaRPr>
          </a:p>
        </p:txBody>
      </p:sp>
      <p:sp>
        <p:nvSpPr>
          <p:cNvPr id="34846" name="Text Box 30"/>
          <p:cNvSpPr txBox="1">
            <a:spLocks noChangeArrowheads="1"/>
          </p:cNvSpPr>
          <p:nvPr/>
        </p:nvSpPr>
        <p:spPr bwMode="auto">
          <a:xfrm>
            <a:off x="7740651" y="2625755"/>
            <a:ext cx="955675" cy="954107"/>
          </a:xfrm>
          <a:prstGeom prst="rect">
            <a:avLst/>
          </a:prstGeom>
          <a:noFill/>
          <a:ln w="9525">
            <a:noFill/>
            <a:miter lim="800000"/>
          </a:ln>
          <a:effectLst/>
        </p:spPr>
        <p:txBody>
          <a:bodyPr>
            <a:spAutoFit/>
          </a:bodyPr>
          <a:lstStyle/>
          <a:p>
            <a:pPr algn="ctr"/>
            <a:r>
              <a:rPr lang="zh-CN" altLang="en-US" sz="2800" dirty="0">
                <a:latin typeface="黑体" panose="02010600030101010101" charset="-122"/>
                <a:ea typeface="黑体" panose="02010600030101010101" charset="-122"/>
              </a:rPr>
              <a:t>胎生</a:t>
            </a:r>
            <a:endParaRPr lang="zh-CN" altLang="en-US" sz="2800" dirty="0">
              <a:latin typeface="黑体" panose="02010600030101010101" charset="-122"/>
              <a:ea typeface="黑体" panose="02010600030101010101" charset="-122"/>
            </a:endParaRPr>
          </a:p>
          <a:p>
            <a:pPr algn="ctr"/>
            <a:r>
              <a:rPr lang="zh-CN" altLang="en-US" sz="2800" dirty="0">
                <a:latin typeface="黑体" panose="02010600030101010101" charset="-122"/>
                <a:ea typeface="黑体" panose="02010600030101010101" charset="-122"/>
              </a:rPr>
              <a:t>寿命</a:t>
            </a:r>
            <a:endParaRPr lang="zh-CN" altLang="en-US" sz="2800" dirty="0">
              <a:latin typeface="黑体" panose="02010600030101010101" charset="-122"/>
              <a:ea typeface="黑体" panose="02010600030101010101" charset="-122"/>
            </a:endParaRPr>
          </a:p>
        </p:txBody>
      </p:sp>
      <p:sp>
        <p:nvSpPr>
          <p:cNvPr id="34847" name="Text Box 31"/>
          <p:cNvSpPr txBox="1">
            <a:spLocks noChangeArrowheads="1"/>
          </p:cNvSpPr>
          <p:nvPr/>
        </p:nvSpPr>
        <p:spPr bwMode="auto">
          <a:xfrm>
            <a:off x="1691680" y="3219822"/>
            <a:ext cx="1655762" cy="954107"/>
          </a:xfrm>
          <a:prstGeom prst="rect">
            <a:avLst/>
          </a:prstGeom>
          <a:noFill/>
          <a:ln w="9525">
            <a:noFill/>
            <a:miter lim="800000"/>
          </a:ln>
          <a:effectLst/>
        </p:spPr>
        <p:txBody>
          <a:bodyPr>
            <a:spAutoFit/>
          </a:bodyPr>
          <a:lstStyle/>
          <a:p>
            <a:r>
              <a:rPr lang="zh-CN" altLang="en-US" sz="2800" dirty="0">
                <a:latin typeface="黑体" panose="02010600030101010101" charset="-122"/>
                <a:ea typeface="黑体" panose="02010600030101010101" charset="-122"/>
              </a:rPr>
              <a:t>吃大鱼、海兽</a:t>
            </a:r>
            <a:endParaRPr lang="zh-CN" altLang="en-US" sz="2800" dirty="0">
              <a:latin typeface="黑体" panose="02010600030101010101" charset="-122"/>
              <a:ea typeface="黑体" panose="02010600030101010101" charset="-122"/>
            </a:endParaRPr>
          </a:p>
        </p:txBody>
      </p:sp>
      <p:sp>
        <p:nvSpPr>
          <p:cNvPr id="34848" name="Text Box 32"/>
          <p:cNvSpPr txBox="1">
            <a:spLocks noChangeArrowheads="1"/>
          </p:cNvSpPr>
          <p:nvPr/>
        </p:nvSpPr>
        <p:spPr bwMode="auto">
          <a:xfrm>
            <a:off x="3707904" y="3219822"/>
            <a:ext cx="1656184" cy="954107"/>
          </a:xfrm>
          <a:prstGeom prst="rect">
            <a:avLst/>
          </a:prstGeom>
          <a:noFill/>
          <a:ln w="9525">
            <a:noFill/>
            <a:miter lim="800000"/>
          </a:ln>
          <a:effectLst/>
        </p:spPr>
        <p:txBody>
          <a:bodyPr wrap="square">
            <a:spAutoFit/>
          </a:bodyPr>
          <a:lstStyle/>
          <a:p>
            <a:r>
              <a:rPr lang="zh-CN" altLang="en-US" sz="2800" dirty="0">
                <a:latin typeface="黑体" panose="02010600030101010101" charset="-122"/>
                <a:ea typeface="黑体" panose="02010600030101010101" charset="-122"/>
              </a:rPr>
              <a:t>倾斜又粗</a:t>
            </a:r>
            <a:endParaRPr lang="zh-CN" altLang="en-US" sz="2800" dirty="0">
              <a:latin typeface="黑体" panose="02010600030101010101" charset="-122"/>
              <a:ea typeface="黑体" panose="02010600030101010101" charset="-122"/>
            </a:endParaRPr>
          </a:p>
          <a:p>
            <a:r>
              <a:rPr lang="zh-CN" altLang="en-US" sz="2800" dirty="0">
                <a:latin typeface="黑体" panose="02010600030101010101" charset="-122"/>
                <a:ea typeface="黑体" panose="02010600030101010101" charset="-122"/>
              </a:rPr>
              <a:t>又矮</a:t>
            </a:r>
            <a:endParaRPr lang="zh-CN" altLang="en-US" sz="2800" dirty="0">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4818"/>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3484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34843"/>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2" name="type.wav"/>
                                        </p:tgtEl>
                                      </p:cMediaNode>
                                    </p:audio>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34847"/>
                                        </p:tgtEl>
                                        <p:attrNameLst>
                                          <p:attrName>style.visibility</p:attrName>
                                        </p:attrNameLst>
                                      </p:cBhvr>
                                      <p:to>
                                        <p:strVal val="visible"/>
                                      </p:to>
                                    </p:set>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34844"/>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34848"/>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34845"/>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2" name="type.wav"/>
                                        </p:tgtEl>
                                      </p:cMediaNode>
                                    </p:audio>
                                  </p:sub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34846"/>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43" grpId="0" autoUpdateAnimBg="0"/>
      <p:bldP spid="34844" grpId="0" autoUpdateAnimBg="0"/>
      <p:bldP spid="34845" grpId="0" autoUpdateAnimBg="0"/>
      <p:bldP spid="34846" grpId="0" autoUpdateAnimBg="0"/>
      <p:bldP spid="34847" grpId="0" autoUpdateAnimBg="0"/>
      <p:bldP spid="34848"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8000" b="6601"/>
          <a:stretch>
            <a:fillRect/>
          </a:stretch>
        </p:blipFill>
        <p:spPr>
          <a:xfrm>
            <a:off x="0" y="-2315"/>
            <a:ext cx="9144000" cy="5166353"/>
          </a:xfrm>
          <a:prstGeom prst="rect">
            <a:avLst/>
          </a:prstGeom>
        </p:spPr>
      </p:pic>
      <p:sp>
        <p:nvSpPr>
          <p:cNvPr id="4" name="文本框 3"/>
          <p:cNvSpPr txBox="1"/>
          <p:nvPr/>
        </p:nvSpPr>
        <p:spPr>
          <a:xfrm>
            <a:off x="3347864" y="123478"/>
            <a:ext cx="1800200" cy="2215991"/>
          </a:xfrm>
          <a:prstGeom prst="rect">
            <a:avLst/>
          </a:prstGeom>
          <a:noFill/>
        </p:spPr>
        <p:txBody>
          <a:bodyPr wrap="square" rtlCol="0">
            <a:spAutoFit/>
          </a:bodyPr>
          <a:lstStyle/>
          <a:p>
            <a:r>
              <a:rPr lang="zh-CN" altLang="en-US" sz="13800" dirty="0">
                <a:solidFill>
                  <a:srgbClr val="FF0000"/>
                </a:solidFill>
              </a:rPr>
              <a:t>鲸</a:t>
            </a:r>
            <a:endParaRPr lang="zh-CN" altLang="en-US" sz="138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5536" y="1779662"/>
            <a:ext cx="1104039" cy="1582166"/>
          </a:xfrm>
          <a:prstGeom prst="rect">
            <a:avLst/>
          </a:prstGeom>
        </p:spPr>
      </p:pic>
      <p:sp>
        <p:nvSpPr>
          <p:cNvPr id="5" name="TextBox 4"/>
          <p:cNvSpPr txBox="1"/>
          <p:nvPr/>
        </p:nvSpPr>
        <p:spPr>
          <a:xfrm>
            <a:off x="1619672" y="1203598"/>
            <a:ext cx="6840760" cy="2246769"/>
          </a:xfrm>
          <a:prstGeom prst="rect">
            <a:avLst/>
          </a:prstGeom>
          <a:noFill/>
        </p:spPr>
        <p:txBody>
          <a:bodyPr wrap="square" rtlCol="0">
            <a:spAutoFit/>
          </a:bodyPr>
          <a:lstStyle/>
          <a:p>
            <a:r>
              <a:rPr lang="zh-CN" altLang="en-US" sz="2800" dirty="0">
                <a:latin typeface="楷体" panose="02010609060101010101" pitchFamily="49" charset="-122"/>
                <a:ea typeface="楷体" panose="02010609060101010101" pitchFamily="49" charset="-122"/>
              </a:rPr>
              <a:t>    我们了解完“鲸”是一种什么样的动物之后，明白了作者运用说明这种表达当时描写动物的方法。说明文不仅可以来写动物，还可以写其他的内容。下面，让我们一起来制作一个风向袋吧。</a:t>
            </a:r>
            <a:endParaRPr lang="zh-CN" altLang="en-US" sz="2800"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796"/>
            <a:ext cx="9180512" cy="5266068"/>
          </a:xfrm>
          <a:prstGeom prst="rect">
            <a:avLst/>
          </a:prstGeom>
        </p:spPr>
      </p:pic>
      <p:sp>
        <p:nvSpPr>
          <p:cNvPr id="2" name="圆角矩形 1"/>
          <p:cNvSpPr/>
          <p:nvPr/>
        </p:nvSpPr>
        <p:spPr>
          <a:xfrm>
            <a:off x="2627630" y="2386330"/>
            <a:ext cx="4298950" cy="975995"/>
          </a:xfrm>
          <a:prstGeom prst="roundRect">
            <a:avLst/>
          </a:prstGeom>
          <a:solidFill>
            <a:schemeClr val="lt1">
              <a:alpha val="36000"/>
            </a:schemeClr>
          </a:solidFill>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3600">
                <a:latin typeface="楷体" panose="02010609060101010101" pitchFamily="49" charset="-122"/>
                <a:ea typeface="楷体" panose="02010609060101010101" pitchFamily="49" charset="-122"/>
              </a:rPr>
              <a:t>风向袋的制作</a:t>
            </a:r>
            <a:endParaRPr lang="zh-CN" altLang="en-US" sz="360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5536" y="1779662"/>
            <a:ext cx="1104039" cy="1582166"/>
          </a:xfrm>
          <a:prstGeom prst="rect">
            <a:avLst/>
          </a:prstGeom>
        </p:spPr>
      </p:pic>
      <p:sp>
        <p:nvSpPr>
          <p:cNvPr id="7" name="云形标注 6"/>
          <p:cNvSpPr/>
          <p:nvPr/>
        </p:nvSpPr>
        <p:spPr>
          <a:xfrm>
            <a:off x="2483768" y="411510"/>
            <a:ext cx="5040560" cy="2952328"/>
          </a:xfrm>
          <a:prstGeom prst="cloudCallout">
            <a:avLst>
              <a:gd name="adj1" fmla="val -77243"/>
              <a:gd name="adj2" fmla="val 12074"/>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tx1"/>
                </a:solidFill>
              </a:rPr>
              <a:t>默读课文，说说风向袋的制作过程。</a:t>
            </a:r>
            <a:endParaRPr lang="zh-CN" altLang="en-US" sz="400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483518"/>
            <a:ext cx="3057247" cy="584775"/>
          </a:xfrm>
          <a:prstGeom prst="rect">
            <a:avLst/>
          </a:prstGeom>
        </p:spPr>
        <p:txBody>
          <a:bodyPr wrap="none">
            <a:spAutoFit/>
          </a:bodyPr>
          <a:lstStyle/>
          <a:p>
            <a:r>
              <a:rPr lang="zh-CN" altLang="en-US" sz="3200" dirty="0">
                <a:latin typeface="黑体" panose="02010600030101010101" charset="-122"/>
                <a:ea typeface="黑体" panose="02010600030101010101" charset="-122"/>
              </a:rPr>
              <a:t>准备材料</a:t>
            </a:r>
            <a:r>
              <a:rPr lang="zh-CN" altLang="zh-CN" sz="3200" dirty="0">
                <a:latin typeface="黑体" panose="02010600030101010101" charset="-122"/>
                <a:ea typeface="黑体" panose="02010600030101010101" charset="-122"/>
              </a:rPr>
              <a:t>和工具</a:t>
            </a:r>
            <a:endParaRPr lang="zh-CN" altLang="zh-CN" sz="3200" dirty="0">
              <a:latin typeface="黑体" panose="02010600030101010101" charset="-122"/>
              <a:ea typeface="黑体" panose="02010600030101010101" charset="-122"/>
            </a:endParaRPr>
          </a:p>
        </p:txBody>
      </p:sp>
      <p:pic>
        <p:nvPicPr>
          <p:cNvPr id="5123" name="Picture 3"/>
          <p:cNvPicPr>
            <a:picLocks noChangeArrowheads="1"/>
          </p:cNvPicPr>
          <p:nvPr/>
        </p:nvPicPr>
        <p:blipFill>
          <a:blip r:embed="rId1" cstate="print"/>
          <a:srcRect/>
          <a:stretch>
            <a:fillRect/>
          </a:stretch>
        </p:blipFill>
        <p:spPr bwMode="auto">
          <a:xfrm>
            <a:off x="755576" y="1203598"/>
            <a:ext cx="2160000" cy="1260000"/>
          </a:xfrm>
          <a:prstGeom prst="rect">
            <a:avLst/>
          </a:prstGeom>
          <a:noFill/>
          <a:ln w="9525">
            <a:noFill/>
            <a:miter lim="800000"/>
            <a:headEnd/>
            <a:tailEnd/>
          </a:ln>
        </p:spPr>
      </p:pic>
      <p:pic>
        <p:nvPicPr>
          <p:cNvPr id="5124" name="Picture 4"/>
          <p:cNvPicPr>
            <a:picLocks noChangeArrowheads="1"/>
          </p:cNvPicPr>
          <p:nvPr/>
        </p:nvPicPr>
        <p:blipFill>
          <a:blip r:embed="rId2" cstate="print"/>
          <a:srcRect/>
          <a:stretch>
            <a:fillRect/>
          </a:stretch>
        </p:blipFill>
        <p:spPr bwMode="auto">
          <a:xfrm>
            <a:off x="5364328" y="1203598"/>
            <a:ext cx="2160000" cy="1260000"/>
          </a:xfrm>
          <a:prstGeom prst="rect">
            <a:avLst/>
          </a:prstGeom>
          <a:noFill/>
          <a:ln w="9525">
            <a:noFill/>
            <a:miter lim="800000"/>
            <a:headEnd/>
            <a:tailEnd/>
          </a:ln>
        </p:spPr>
      </p:pic>
      <p:pic>
        <p:nvPicPr>
          <p:cNvPr id="5125" name="Picture 5"/>
          <p:cNvPicPr>
            <a:picLocks noChangeArrowheads="1"/>
          </p:cNvPicPr>
          <p:nvPr/>
        </p:nvPicPr>
        <p:blipFill>
          <a:blip r:embed="rId3" cstate="print"/>
          <a:srcRect/>
          <a:stretch>
            <a:fillRect/>
          </a:stretch>
        </p:blipFill>
        <p:spPr bwMode="auto">
          <a:xfrm>
            <a:off x="3059832" y="1203598"/>
            <a:ext cx="2160000" cy="1260000"/>
          </a:xfrm>
          <a:prstGeom prst="rect">
            <a:avLst/>
          </a:prstGeom>
          <a:noFill/>
          <a:ln w="9525">
            <a:noFill/>
            <a:miter lim="800000"/>
            <a:headEnd/>
            <a:tailEnd/>
          </a:ln>
        </p:spPr>
      </p:pic>
      <p:pic>
        <p:nvPicPr>
          <p:cNvPr id="5126" name="Picture 6"/>
          <p:cNvPicPr>
            <a:picLocks noChangeArrowheads="1"/>
          </p:cNvPicPr>
          <p:nvPr/>
        </p:nvPicPr>
        <p:blipFill>
          <a:blip r:embed="rId4" cstate="print"/>
          <a:srcRect/>
          <a:stretch>
            <a:fillRect/>
          </a:stretch>
        </p:blipFill>
        <p:spPr bwMode="auto">
          <a:xfrm rot="5400000">
            <a:off x="6930192" y="2013758"/>
            <a:ext cx="2736304" cy="1260000"/>
          </a:xfrm>
          <a:prstGeom prst="rect">
            <a:avLst/>
          </a:prstGeom>
          <a:noFill/>
          <a:ln w="9525">
            <a:noFill/>
            <a:miter lim="800000"/>
            <a:headEnd/>
            <a:tailEnd/>
          </a:ln>
        </p:spPr>
      </p:pic>
      <p:pic>
        <p:nvPicPr>
          <p:cNvPr id="5127" name="Picture 7"/>
          <p:cNvPicPr>
            <a:picLocks noChangeArrowheads="1"/>
          </p:cNvPicPr>
          <p:nvPr/>
        </p:nvPicPr>
        <p:blipFill>
          <a:blip r:embed="rId5" cstate="print"/>
          <a:srcRect/>
          <a:stretch>
            <a:fillRect/>
          </a:stretch>
        </p:blipFill>
        <p:spPr bwMode="auto">
          <a:xfrm>
            <a:off x="755576" y="2643758"/>
            <a:ext cx="2160000" cy="1260000"/>
          </a:xfrm>
          <a:prstGeom prst="rect">
            <a:avLst/>
          </a:prstGeom>
          <a:noFill/>
          <a:ln w="9525">
            <a:noFill/>
            <a:miter lim="800000"/>
            <a:headEnd/>
            <a:tailEnd/>
          </a:ln>
        </p:spPr>
      </p:pic>
      <p:pic>
        <p:nvPicPr>
          <p:cNvPr id="5128" name="Picture 8"/>
          <p:cNvPicPr>
            <a:picLocks noChangeArrowheads="1"/>
          </p:cNvPicPr>
          <p:nvPr/>
        </p:nvPicPr>
        <p:blipFill>
          <a:blip r:embed="rId6" cstate="print"/>
          <a:srcRect/>
          <a:stretch>
            <a:fillRect/>
          </a:stretch>
        </p:blipFill>
        <p:spPr bwMode="auto">
          <a:xfrm>
            <a:off x="3059832" y="2643758"/>
            <a:ext cx="2160000" cy="1260000"/>
          </a:xfrm>
          <a:prstGeom prst="rect">
            <a:avLst/>
          </a:prstGeom>
          <a:noFill/>
          <a:ln w="9525">
            <a:noFill/>
            <a:miter lim="800000"/>
            <a:headEnd/>
            <a:tailEnd/>
          </a:ln>
        </p:spPr>
      </p:pic>
      <p:pic>
        <p:nvPicPr>
          <p:cNvPr id="5129" name="Picture 9"/>
          <p:cNvPicPr>
            <a:picLocks noChangeArrowheads="1"/>
          </p:cNvPicPr>
          <p:nvPr/>
        </p:nvPicPr>
        <p:blipFill>
          <a:blip r:embed="rId7" cstate="print"/>
          <a:srcRect/>
          <a:stretch>
            <a:fillRect/>
          </a:stretch>
        </p:blipFill>
        <p:spPr bwMode="auto">
          <a:xfrm>
            <a:off x="5436096" y="2715766"/>
            <a:ext cx="2160000" cy="12600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linds(horizontal)">
                                      <p:cBhvr>
                                        <p:cTn id="7" dur="5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5"/>
                                        </p:tgtEl>
                                        <p:attrNameLst>
                                          <p:attrName>style.visibility</p:attrName>
                                        </p:attrNameLst>
                                      </p:cBhvr>
                                      <p:to>
                                        <p:strVal val="visible"/>
                                      </p:to>
                                    </p:set>
                                    <p:animEffect transition="in" filter="blinds(horizontal)">
                                      <p:cBhvr>
                                        <p:cTn id="12" dur="500"/>
                                        <p:tgtEl>
                                          <p:spTgt spid="51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4"/>
                                        </p:tgtEl>
                                        <p:attrNameLst>
                                          <p:attrName>style.visibility</p:attrName>
                                        </p:attrNameLst>
                                      </p:cBhvr>
                                      <p:to>
                                        <p:strVal val="visible"/>
                                      </p:to>
                                    </p:set>
                                    <p:animEffect transition="in" filter="blinds(horizontal)">
                                      <p:cBhvr>
                                        <p:cTn id="17" dur="500"/>
                                        <p:tgtEl>
                                          <p:spTgt spid="512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27"/>
                                        </p:tgtEl>
                                        <p:attrNameLst>
                                          <p:attrName>style.visibility</p:attrName>
                                        </p:attrNameLst>
                                      </p:cBhvr>
                                      <p:to>
                                        <p:strVal val="visible"/>
                                      </p:to>
                                    </p:set>
                                    <p:animEffect transition="in" filter="blinds(horizontal)">
                                      <p:cBhvr>
                                        <p:cTn id="22" dur="500"/>
                                        <p:tgtEl>
                                          <p:spTgt spid="512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128"/>
                                        </p:tgtEl>
                                        <p:attrNameLst>
                                          <p:attrName>style.visibility</p:attrName>
                                        </p:attrNameLst>
                                      </p:cBhvr>
                                      <p:to>
                                        <p:strVal val="visible"/>
                                      </p:to>
                                    </p:set>
                                    <p:animEffect transition="in" filter="blinds(horizontal)">
                                      <p:cBhvr>
                                        <p:cTn id="27" dur="500"/>
                                        <p:tgtEl>
                                          <p:spTgt spid="512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129"/>
                                        </p:tgtEl>
                                        <p:attrNameLst>
                                          <p:attrName>style.visibility</p:attrName>
                                        </p:attrNameLst>
                                      </p:cBhvr>
                                      <p:to>
                                        <p:strVal val="visible"/>
                                      </p:to>
                                    </p:set>
                                    <p:animEffect transition="in" filter="blinds(horizontal)">
                                      <p:cBhvr>
                                        <p:cTn id="32" dur="500"/>
                                        <p:tgtEl>
                                          <p:spTgt spid="512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126"/>
                                        </p:tgtEl>
                                        <p:attrNameLst>
                                          <p:attrName>style.visibility</p:attrName>
                                        </p:attrNameLst>
                                      </p:cBhvr>
                                      <p:to>
                                        <p:strVal val="visible"/>
                                      </p:to>
                                    </p:set>
                                    <p:animEffect transition="in" filter="blinds(horizontal)">
                                      <p:cBhvr>
                                        <p:cTn id="37"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536" y="483518"/>
            <a:ext cx="1826141" cy="584775"/>
          </a:xfrm>
          <a:prstGeom prst="rect">
            <a:avLst/>
          </a:prstGeom>
        </p:spPr>
        <p:txBody>
          <a:bodyPr wrap="none">
            <a:spAutoFit/>
          </a:bodyPr>
          <a:lstStyle/>
          <a:p>
            <a:r>
              <a:rPr lang="zh-CN" altLang="en-US" sz="3200" dirty="0">
                <a:latin typeface="黑体" panose="02010600030101010101" charset="-122"/>
                <a:ea typeface="黑体" panose="02010600030101010101" charset="-122"/>
              </a:rPr>
              <a:t>制作过程</a:t>
            </a:r>
            <a:endParaRPr lang="zh-CN" altLang="zh-CN" sz="3200" dirty="0">
              <a:latin typeface="黑体" panose="02010600030101010101" charset="-122"/>
              <a:ea typeface="黑体" panose="02010600030101010101" charset="-122"/>
            </a:endParaRPr>
          </a:p>
        </p:txBody>
      </p:sp>
      <p:sp>
        <p:nvSpPr>
          <p:cNvPr id="5" name="TextBox 4"/>
          <p:cNvSpPr txBox="1"/>
          <p:nvPr/>
        </p:nvSpPr>
        <p:spPr>
          <a:xfrm>
            <a:off x="1979712" y="1275606"/>
            <a:ext cx="5040560" cy="2601290"/>
          </a:xfrm>
          <a:prstGeom prst="rect">
            <a:avLst/>
          </a:prstGeom>
          <a:noFill/>
        </p:spPr>
        <p:txBody>
          <a:bodyPr wrap="square" rtlCol="0">
            <a:spAutoFit/>
          </a:bodyPr>
          <a:lstStyle/>
          <a:p>
            <a:pPr>
              <a:lnSpc>
                <a:spcPct val="150000"/>
              </a:lnSpc>
            </a:pPr>
            <a:r>
              <a:rPr lang="zh-CN" altLang="en-US" sz="2800" dirty="0"/>
              <a:t>一、准备材料</a:t>
            </a:r>
            <a:endParaRPr lang="en-US" altLang="zh-CN" sz="2800" dirty="0"/>
          </a:p>
          <a:p>
            <a:pPr>
              <a:lnSpc>
                <a:spcPct val="150000"/>
              </a:lnSpc>
            </a:pPr>
            <a:r>
              <a:rPr lang="zh-CN" altLang="en-US" sz="2800" dirty="0"/>
              <a:t>二、缝制口袋</a:t>
            </a:r>
            <a:endParaRPr lang="en-US" altLang="zh-CN" sz="2800" dirty="0"/>
          </a:p>
          <a:p>
            <a:pPr>
              <a:lnSpc>
                <a:spcPct val="150000"/>
              </a:lnSpc>
            </a:pPr>
            <a:r>
              <a:rPr lang="zh-CN" altLang="en-US" sz="2800" dirty="0"/>
              <a:t>三、穿绳打结</a:t>
            </a:r>
            <a:endParaRPr lang="en-US" altLang="zh-CN" sz="2800" dirty="0"/>
          </a:p>
          <a:p>
            <a:pPr>
              <a:lnSpc>
                <a:spcPct val="150000"/>
              </a:lnSpc>
            </a:pPr>
            <a:r>
              <a:rPr lang="zh-CN" altLang="en-US" sz="2800" dirty="0"/>
              <a:t>四、绑上竹竿</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5536" y="1779662"/>
            <a:ext cx="1104039" cy="1582166"/>
          </a:xfrm>
          <a:prstGeom prst="rect">
            <a:avLst/>
          </a:prstGeom>
        </p:spPr>
      </p:pic>
      <p:sp>
        <p:nvSpPr>
          <p:cNvPr id="7" name="云形标注 6"/>
          <p:cNvSpPr/>
          <p:nvPr/>
        </p:nvSpPr>
        <p:spPr>
          <a:xfrm>
            <a:off x="2699792" y="555526"/>
            <a:ext cx="4824536" cy="2448272"/>
          </a:xfrm>
          <a:prstGeom prst="cloudCallout">
            <a:avLst>
              <a:gd name="adj1" fmla="val -80519"/>
              <a:gd name="adj2" fmla="val 11037"/>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tx1"/>
                </a:solidFill>
                <a:latin typeface="黑体" panose="02010600030101010101" charset="-122"/>
                <a:ea typeface="黑体" panose="02010600030101010101" charset="-122"/>
              </a:rPr>
              <a:t>说一说作者是如何把制作过程交代清楚的</a:t>
            </a:r>
            <a:endParaRPr lang="zh-CN" altLang="en-US" sz="3200" dirty="0">
              <a:solidFill>
                <a:schemeClr val="tx1"/>
              </a:solidFill>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标注 3"/>
          <p:cNvSpPr/>
          <p:nvPr/>
        </p:nvSpPr>
        <p:spPr>
          <a:xfrm>
            <a:off x="2267744" y="483518"/>
            <a:ext cx="4248472" cy="2016224"/>
          </a:xfrm>
          <a:prstGeom prst="cloudCallout">
            <a:avLst>
              <a:gd name="adj1" fmla="val -70157"/>
              <a:gd name="adj2" fmla="val 39824"/>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我知道运用列数字的说明方法能把过程写得很清楚。</a:t>
            </a:r>
            <a:endParaRPr lang="zh-CN" altLang="en-US" sz="2400" dirty="0">
              <a:solidFill>
                <a:schemeClr val="tx1"/>
              </a:solidFill>
            </a:endParaRPr>
          </a:p>
        </p:txBody>
      </p:sp>
      <p:sp>
        <p:nvSpPr>
          <p:cNvPr id="6" name="TextBox 5"/>
          <p:cNvSpPr txBox="1"/>
          <p:nvPr/>
        </p:nvSpPr>
        <p:spPr>
          <a:xfrm>
            <a:off x="2339752" y="3363838"/>
            <a:ext cx="6336704" cy="954107"/>
          </a:xfrm>
          <a:prstGeom prst="rect">
            <a:avLst/>
          </a:prstGeom>
          <a:noFill/>
        </p:spPr>
        <p:txBody>
          <a:bodyPr wrap="square" rtlCol="0">
            <a:spAutoFit/>
          </a:bodyPr>
          <a:lstStyle/>
          <a:p>
            <a:r>
              <a:rPr lang="zh-CN" altLang="en-US" sz="2800" dirty="0"/>
              <a:t>缝制口袋的时候，先说了口袋的直径与长度，让我们知道了口袋制作的大小。</a:t>
            </a:r>
            <a:endParaRPr lang="zh-CN" altLang="en-US" sz="2800" dirty="0"/>
          </a:p>
        </p:txBody>
      </p:sp>
      <p:sp>
        <p:nvSpPr>
          <p:cNvPr id="7" name="TextBox 6"/>
          <p:cNvSpPr txBox="1"/>
          <p:nvPr/>
        </p:nvSpPr>
        <p:spPr>
          <a:xfrm>
            <a:off x="2267744" y="2460833"/>
            <a:ext cx="6264696" cy="830997"/>
          </a:xfrm>
          <a:prstGeom prst="rect">
            <a:avLst/>
          </a:prstGeom>
          <a:noFill/>
        </p:spPr>
        <p:txBody>
          <a:bodyPr wrap="square" rtlCol="0">
            <a:spAutoFit/>
          </a:bodyPr>
          <a:lstStyle/>
          <a:p>
            <a:r>
              <a:rPr lang="zh-CN" altLang="en-US" sz="2400" dirty="0">
                <a:latin typeface="楷体" panose="02010609060101010101" pitchFamily="49" charset="-122"/>
                <a:ea typeface="楷体" panose="02010609060101010101" pitchFamily="49" charset="-122"/>
              </a:rPr>
              <a:t>   第二，缝制口袋。用尼龙纱巾缝一个圆锥形口袋，袋口直径约</a:t>
            </a:r>
            <a:r>
              <a:rPr lang="en-US" altLang="zh-CN" sz="2400" dirty="0">
                <a:latin typeface="楷体" panose="02010609060101010101" pitchFamily="49" charset="-122"/>
                <a:ea typeface="楷体" panose="02010609060101010101" pitchFamily="49" charset="-122"/>
              </a:rPr>
              <a:t>10</a:t>
            </a:r>
            <a:r>
              <a:rPr lang="zh-CN" altLang="en-US" sz="2400" dirty="0">
                <a:latin typeface="楷体" panose="02010609060101010101" pitchFamily="49" charset="-122"/>
                <a:ea typeface="楷体" panose="02010609060101010101" pitchFamily="49" charset="-122"/>
              </a:rPr>
              <a:t>厘米，袋长</a:t>
            </a:r>
            <a:r>
              <a:rPr lang="en-US" altLang="zh-CN" sz="2400" dirty="0">
                <a:latin typeface="楷体" panose="02010609060101010101" pitchFamily="49" charset="-122"/>
                <a:ea typeface="楷体" panose="02010609060101010101" pitchFamily="49" charset="-122"/>
              </a:rPr>
              <a:t>40-50</a:t>
            </a:r>
            <a:r>
              <a:rPr lang="zh-CN" altLang="en-US" sz="2400" dirty="0">
                <a:latin typeface="楷体" panose="02010609060101010101" pitchFamily="49" charset="-122"/>
                <a:ea typeface="楷体" panose="02010609060101010101" pitchFamily="49" charset="-122"/>
              </a:rPr>
              <a:t>厘米。</a:t>
            </a:r>
            <a:endParaRPr lang="zh-CN" altLang="en-US" sz="2400" dirty="0">
              <a:latin typeface="楷体" panose="02010609060101010101" pitchFamily="49" charset="-122"/>
              <a:ea typeface="楷体" panose="02010609060101010101" pitchFamily="49" charset="-122"/>
            </a:endParaRPr>
          </a:p>
        </p:txBody>
      </p:sp>
      <p:sp>
        <p:nvSpPr>
          <p:cNvPr id="6148" name="AutoShape 4"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6150" name="AutoShape 6"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6152" name="AutoShape 8"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6154" name="AutoShape 10" descr="http://img1.imgtn.bdimg.com/it/u=3551301917,26094882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6155" name="Picture 1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flipH="1">
            <a:off x="539552" y="1923678"/>
            <a:ext cx="1005490" cy="1629172"/>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标注 3"/>
          <p:cNvSpPr/>
          <p:nvPr/>
        </p:nvSpPr>
        <p:spPr>
          <a:xfrm flipH="1">
            <a:off x="1115616" y="987574"/>
            <a:ext cx="5472608" cy="2016224"/>
          </a:xfrm>
          <a:prstGeom prst="cloudCallout">
            <a:avLst>
              <a:gd name="adj1" fmla="val -48559"/>
              <a:gd name="adj2" fmla="val 40454"/>
            </a:avLst>
          </a:prstGeom>
          <a:grpFill/>
          <a:ln>
            <a:solidFill>
              <a:srgbClr val="FFC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在写制作过程的时候，用“第一”、“第二”等词语有条理地写出了制作风向袋的步骤。</a:t>
            </a:r>
            <a:endParaRPr lang="zh-CN" altLang="en-US" sz="2400" dirty="0">
              <a:solidFill>
                <a:schemeClr val="tx1"/>
              </a:solidFill>
            </a:endParaRPr>
          </a:p>
        </p:txBody>
      </p:sp>
      <p:pic>
        <p:nvPicPr>
          <p:cNvPr id="9217" name="Picture 1"/>
          <p:cNvPicPr>
            <a:picLocks noChangeAspect="1" noChangeArrowheads="1"/>
          </p:cNvPicPr>
          <p:nvPr/>
        </p:nvPicPr>
        <p:blipFill>
          <a:blip r:embed="rId1" cstate="print"/>
          <a:srcRect/>
          <a:stretch>
            <a:fillRect/>
          </a:stretch>
        </p:blipFill>
        <p:spPr bwMode="auto">
          <a:xfrm>
            <a:off x="6660232" y="2499742"/>
            <a:ext cx="823913" cy="18383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907704" y="1439018"/>
            <a:ext cx="6336703" cy="1620444"/>
          </a:xfrm>
          <a:prstGeom prst="rect">
            <a:avLst/>
          </a:prstGeom>
        </p:spPr>
        <p:txBody>
          <a:bodyPr wrap="square" lIns="68580" tIns="34290" rIns="68580" bIns="34290">
            <a:spAutoFit/>
          </a:bodyPr>
          <a:lstStyle/>
          <a:p>
            <a:pPr algn="just">
              <a:lnSpc>
                <a:spcPct val="120000"/>
              </a:lnSpc>
            </a:pPr>
            <a:r>
              <a:rPr lang="zh-CN" altLang="en-US" sz="2800" dirty="0">
                <a:latin typeface="楷体" panose="02010609060101010101" pitchFamily="49" charset="-122"/>
                <a:ea typeface="楷体" panose="02010609060101010101" pitchFamily="49" charset="-122"/>
              </a:rPr>
              <a:t>    在说明文的写作中，首先要选好说明对象，然后运用一定的写作顺序，配合适当的说明方法就能把说明文写好。</a:t>
            </a:r>
            <a:endParaRPr lang="zh-CN" altLang="en-US" sz="2700" b="1" dirty="0">
              <a:latin typeface="楷体" panose="02010609060101010101" pitchFamily="49" charset="-122"/>
              <a:ea typeface="楷体" panose="02010609060101010101"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课堂小结</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1707654"/>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251520" y="657731"/>
            <a:ext cx="8208912" cy="561692"/>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dirty="0">
                <a:solidFill>
                  <a:srgbClr val="000000"/>
                </a:solidFill>
                <a:latin typeface="黑体" panose="02010600030101010101" charset="-122"/>
                <a:ea typeface="黑体" panose="02010600030101010101" charset="-122"/>
                <a:cs typeface="Times New Roman" panose="02020603050405020304" charset="0"/>
              </a:rPr>
              <a:t>四、写一写</a:t>
            </a:r>
            <a:endParaRPr lang="zh-CN" altLang="en-US" sz="3200" b="1" dirty="0">
              <a:latin typeface="黑体" panose="02010600030101010101" charset="-122"/>
              <a:ea typeface="黑体" panose="02010600030101010101" charset="-122"/>
              <a:cs typeface="宋体" panose="02010600030101010101" pitchFamily="2" charset="-122"/>
            </a:endParaRPr>
          </a:p>
        </p:txBody>
      </p:sp>
      <p:sp>
        <p:nvSpPr>
          <p:cNvPr id="22" name="TextBox 21"/>
          <p:cNvSpPr txBox="1"/>
          <p:nvPr/>
        </p:nvSpPr>
        <p:spPr>
          <a:xfrm>
            <a:off x="1979712" y="1851670"/>
            <a:ext cx="6552728" cy="1200329"/>
          </a:xfrm>
          <a:prstGeom prst="rect">
            <a:avLst/>
          </a:prstGeom>
          <a:noFill/>
        </p:spPr>
        <p:txBody>
          <a:bodyPr wrap="square" rtlCol="0">
            <a:spAutoFit/>
          </a:bodyPr>
          <a:lstStyle/>
          <a:p>
            <a:r>
              <a:rPr lang="zh-CN" altLang="en-US" sz="2400" b="1" dirty="0">
                <a:latin typeface="宋体" panose="02010600030101010101" pitchFamily="2" charset="-122"/>
                <a:ea typeface="宋体" panose="02010600030101010101" pitchFamily="2" charset="-122"/>
              </a:rPr>
              <a:t>    你一定喜欢小动物吧，或者你喜欢小制作吧。请你结合本文中的</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鲸</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和</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制作风向袋</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的写法，写一篇说明文吧。</a:t>
            </a:r>
            <a:endParaRPr lang="zh-CN" altLang="en-US" sz="2400" b="1"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3568" y="1923678"/>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560" y="411510"/>
            <a:ext cx="6696744" cy="4401205"/>
          </a:xfrm>
          <a:prstGeom prst="rect">
            <a:avLst/>
          </a:prstGeom>
        </p:spPr>
        <p:txBody>
          <a:bodyPr wrap="square">
            <a:spAutoFit/>
          </a:bodyPr>
          <a:lstStyle/>
          <a:p>
            <a:pPr indent="457200"/>
            <a:r>
              <a:rPr lang="zh-CN" altLang="en-US" sz="2000" dirty="0" smtClean="0">
                <a:latin typeface="楷体" panose="02010609060101010101" pitchFamily="49" charset="-122"/>
                <a:ea typeface="楷体" panose="02010609060101010101" pitchFamily="49" charset="-122"/>
              </a:rPr>
              <a:t>            你会制作树叶书签吗</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朋友，当你翻阅书籍，想在某页做上标记时，你一定会使用到书签吧。书签的品类很多，常见的有绘着诸如花鸟虫兽山水人物之类图案的硬纸书签和塑料书签。但是我想：如果能亲手制作一枚叶片书签，你一定会既觉得别致又饶有兴味的。</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首先，是精选树叶。一般来说，树叶的种类是没有限制的，各种树叶均可采用，只不过制作有所不同罢了。下面我们以女贞树叶为例作介绍。挑选树叶时，得挑选那些完整而且比较饱满的叶子。还得注意，在采摘的时候，最好能保留叶梗</a:t>
            </a:r>
            <a:r>
              <a:rPr lang="en-US" altLang="zh-CN" sz="2000" dirty="0" smtClean="0">
                <a:latin typeface="楷体" panose="02010609060101010101" pitchFamily="49" charset="-122"/>
                <a:ea typeface="楷体" panose="02010609060101010101" pitchFamily="49" charset="-122"/>
              </a:rPr>
              <a:t>1</a:t>
            </a:r>
            <a:r>
              <a:rPr lang="zh-CN" altLang="en-US" sz="2000" dirty="0" smtClean="0">
                <a:latin typeface="楷体" panose="02010609060101010101" pitchFamily="49" charset="-122"/>
                <a:ea typeface="楷体" panose="02010609060101010101" pitchFamily="49" charset="-122"/>
              </a:rPr>
              <a:t>～</a:t>
            </a:r>
            <a:r>
              <a:rPr lang="en-US" altLang="zh-CN" sz="2000" dirty="0" smtClean="0">
                <a:latin typeface="楷体" panose="02010609060101010101" pitchFamily="49" charset="-122"/>
                <a:ea typeface="楷体" panose="02010609060101010101" pitchFamily="49" charset="-122"/>
              </a:rPr>
              <a:t>1.5</a:t>
            </a:r>
            <a:r>
              <a:rPr lang="zh-CN" altLang="en-US" sz="2000" dirty="0" smtClean="0">
                <a:latin typeface="楷体" panose="02010609060101010101" pitchFamily="49" charset="-122"/>
                <a:ea typeface="楷体" panose="02010609060101010101" pitchFamily="49" charset="-122"/>
              </a:rPr>
              <a:t>厘米左右，以便能代替一般书签上的那根绸带子。</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选摘好叶片后，先将它们用冷水洗净，除去叶片上的污垢，然后再放入温水里浸泡二三分钟，以便剥离。接下</a:t>
            </a:r>
            <a:endParaRPr lang="zh-CN" altLang="en-US" sz="2000" dirty="0" smtClean="0">
              <a:latin typeface="楷体" panose="02010609060101010101" pitchFamily="49" charset="-122"/>
              <a:ea typeface="楷体" panose="02010609060101010101" pitchFamily="49" charset="-122"/>
            </a:endParaRPr>
          </a:p>
        </p:txBody>
      </p:sp>
      <p:cxnSp>
        <p:nvCxnSpPr>
          <p:cNvPr id="5" name="直接连接符 4"/>
          <p:cNvCxnSpPr/>
          <p:nvPr/>
        </p:nvCxnSpPr>
        <p:spPr>
          <a:xfrm>
            <a:off x="7164288" y="915566"/>
            <a:ext cx="0" cy="3744416"/>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380312" y="1059582"/>
            <a:ext cx="1080120" cy="523220"/>
          </a:xfrm>
          <a:prstGeom prst="rect">
            <a:avLst/>
          </a:prstGeom>
          <a:noFill/>
          <a:ln>
            <a:solidFill>
              <a:schemeClr val="accent1"/>
            </a:solidFill>
            <a:prstDash val="lgDashDotDot"/>
          </a:ln>
        </p:spPr>
        <p:txBody>
          <a:bodyPr wrap="square" rtlCol="0">
            <a:spAutoFit/>
          </a:bodyPr>
          <a:lstStyle/>
          <a:p>
            <a:r>
              <a:rPr lang="zh-CN" altLang="en-US" dirty="0" smtClean="0"/>
              <a:t>点出制作对象</a:t>
            </a:r>
            <a:endParaRPr lang="zh-CN" altLang="en-US" dirty="0"/>
          </a:p>
        </p:txBody>
      </p:sp>
      <p:sp>
        <p:nvSpPr>
          <p:cNvPr id="7" name="TextBox 6"/>
          <p:cNvSpPr txBox="1"/>
          <p:nvPr/>
        </p:nvSpPr>
        <p:spPr>
          <a:xfrm>
            <a:off x="7452320" y="2355726"/>
            <a:ext cx="1080120" cy="307777"/>
          </a:xfrm>
          <a:prstGeom prst="rect">
            <a:avLst/>
          </a:prstGeom>
          <a:noFill/>
          <a:ln>
            <a:solidFill>
              <a:schemeClr val="accent1"/>
            </a:solidFill>
            <a:prstDash val="lgDashDotDot"/>
          </a:ln>
        </p:spPr>
        <p:txBody>
          <a:bodyPr wrap="square" rtlCol="0">
            <a:spAutoFit/>
          </a:bodyPr>
          <a:lstStyle/>
          <a:p>
            <a:r>
              <a:rPr lang="zh-CN" altLang="en-US" dirty="0" smtClean="0"/>
              <a:t>挑选树叶</a:t>
            </a:r>
            <a:endParaRPr lang="zh-CN" altLang="en-US" dirty="0"/>
          </a:p>
        </p:txBody>
      </p:sp>
      <p:sp>
        <p:nvSpPr>
          <p:cNvPr id="8" name="TextBox 7"/>
          <p:cNvSpPr txBox="1"/>
          <p:nvPr/>
        </p:nvSpPr>
        <p:spPr>
          <a:xfrm>
            <a:off x="7452320" y="4155926"/>
            <a:ext cx="1080120" cy="307777"/>
          </a:xfrm>
          <a:prstGeom prst="rect">
            <a:avLst/>
          </a:prstGeom>
          <a:noFill/>
          <a:ln>
            <a:solidFill>
              <a:schemeClr val="accent1"/>
            </a:solidFill>
            <a:prstDash val="lgDashDotDot"/>
          </a:ln>
        </p:spPr>
        <p:txBody>
          <a:bodyPr wrap="square" rtlCol="0">
            <a:spAutoFit/>
          </a:bodyPr>
          <a:lstStyle/>
          <a:p>
            <a:r>
              <a:rPr lang="zh-CN" altLang="en-US" dirty="0" smtClean="0"/>
              <a:t>处理树叶</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鲸的图片15"/>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sp>
        <p:nvSpPr>
          <p:cNvPr id="5" name="TextBox 4"/>
          <p:cNvSpPr txBox="1"/>
          <p:nvPr/>
        </p:nvSpPr>
        <p:spPr>
          <a:xfrm>
            <a:off x="3491880" y="1851670"/>
            <a:ext cx="2376264" cy="1200329"/>
          </a:xfrm>
          <a:prstGeom prst="rect">
            <a:avLst/>
          </a:prstGeom>
          <a:noFill/>
        </p:spPr>
        <p:txBody>
          <a:bodyPr wrap="square" rtlCol="0">
            <a:spAutoFit/>
          </a:bodyPr>
          <a:lstStyle/>
          <a:p>
            <a:r>
              <a:rPr lang="zh-CN" altLang="en-US" sz="7200" dirty="0">
                <a:solidFill>
                  <a:srgbClr val="FF0000"/>
                </a:solidFill>
              </a:rPr>
              <a:t>体型</a:t>
            </a:r>
            <a:endParaRPr lang="zh-CN" altLang="en-US" sz="72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560" y="411510"/>
            <a:ext cx="6696744" cy="4401205"/>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去就是制作成败的关键一步了</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这就是剥离</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将叶片外罩的一层薄膜揭开分离出来，进行这项工作，真可以说要比绣花儿还要细心呢！取张叶片，一手轻捏叶片一头，另一只手轻轻挑开那紧附着叶网的叶衣，小心翼翼就剥离。此时用力要适中，切不可过大，过大就会使叶子断破；若揭到一半细膜断掉时，不要慌，可以重新挑头。这时，更要小心以免戳伤叶脉，影响美感。分离好后的叶子，只剩下那纤细的叶茎附着一层薄若蝉翼的叶脉，此时，整片树叶仍然比较柔软，但书签已具雏形了。</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接下去，就是“善后”工作了。将书签的雏形放入稀释的福尔马林溶液（如果没有，酒精可代替）浸泡，这是为了防腐所采取的必要措施。泡后，取出晾干，一张树叶书签就基本形成了。你如果喜欢淡雅莹洁，你就无须再上色了。那叶片本身就已够朴素典雅了。如果你想让它具有</a:t>
            </a:r>
            <a:endParaRPr lang="zh-CN" altLang="en-US" sz="2000" dirty="0" smtClean="0">
              <a:latin typeface="楷体" panose="02010609060101010101" pitchFamily="49" charset="-122"/>
              <a:ea typeface="楷体" panose="02010609060101010101" pitchFamily="49" charset="-122"/>
            </a:endParaRPr>
          </a:p>
        </p:txBody>
      </p:sp>
      <p:sp>
        <p:nvSpPr>
          <p:cNvPr id="4" name="TextBox 3"/>
          <p:cNvSpPr txBox="1"/>
          <p:nvPr/>
        </p:nvSpPr>
        <p:spPr>
          <a:xfrm>
            <a:off x="7524328" y="1203598"/>
            <a:ext cx="1080120" cy="954107"/>
          </a:xfrm>
          <a:prstGeom prst="rect">
            <a:avLst/>
          </a:prstGeom>
          <a:noFill/>
          <a:ln>
            <a:solidFill>
              <a:schemeClr val="accent1"/>
            </a:solidFill>
            <a:prstDash val="lgDashDotDot"/>
          </a:ln>
        </p:spPr>
        <p:txBody>
          <a:bodyPr wrap="square" rtlCol="0">
            <a:spAutoFit/>
          </a:bodyPr>
          <a:lstStyle/>
          <a:p>
            <a:r>
              <a:rPr lang="zh-CN" altLang="en-US" dirty="0" smtClean="0"/>
              <a:t>一连串的动词生动地写出了处理树叶的步骤</a:t>
            </a:r>
            <a:endParaRPr lang="zh-CN" altLang="en-US" dirty="0"/>
          </a:p>
        </p:txBody>
      </p:sp>
      <p:sp>
        <p:nvSpPr>
          <p:cNvPr id="5" name="TextBox 4"/>
          <p:cNvSpPr txBox="1"/>
          <p:nvPr/>
        </p:nvSpPr>
        <p:spPr>
          <a:xfrm>
            <a:off x="7452320" y="3219822"/>
            <a:ext cx="1296144" cy="307777"/>
          </a:xfrm>
          <a:prstGeom prst="rect">
            <a:avLst/>
          </a:prstGeom>
          <a:noFill/>
          <a:ln>
            <a:solidFill>
              <a:schemeClr val="accent1"/>
            </a:solidFill>
            <a:prstDash val="lgDashDotDot"/>
          </a:ln>
        </p:spPr>
        <p:txBody>
          <a:bodyPr wrap="square" rtlCol="0">
            <a:spAutoFit/>
          </a:bodyPr>
          <a:lstStyle/>
          <a:p>
            <a:r>
              <a:rPr lang="zh-CN" altLang="en-US" dirty="0" smtClean="0"/>
              <a:t>“善后”工作</a:t>
            </a:r>
            <a:endParaRPr lang="zh-CN" altLang="en-US" dirty="0"/>
          </a:p>
        </p:txBody>
      </p:sp>
      <p:cxnSp>
        <p:nvCxnSpPr>
          <p:cNvPr id="6" name="直接连接符 5"/>
          <p:cNvCxnSpPr/>
          <p:nvPr/>
        </p:nvCxnSpPr>
        <p:spPr>
          <a:xfrm>
            <a:off x="7164288" y="915566"/>
            <a:ext cx="0" cy="374441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560" y="411510"/>
            <a:ext cx="6696744" cy="3170099"/>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鲜艳的色彩，那只须置于自己调置好的各种有色溶液中浸泡，那液汁便会通过叶脉达到整张叶片。浸泡片刻，叶片就着色了，如果在浸泡中放入香料，制出的书签就会飘出丝丝缕缕的清香。</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完成这一切后，你就会得到一张晶莹澄碧、玲珑剔透的叶片书签了。如果你采用的叶子形状和色液各异，那你得到的也将是奇形异色、充满情趣的书签。你可以让它伴你读书，也可以精心保存，如果送给同学好友，也不失为别致的礼物。</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朋友，你有兴趣吗？不妨亲自动手做一枚树叶书签！</a:t>
            </a:r>
            <a:endParaRPr lang="zh-CN" altLang="en-US" sz="2000" dirty="0" smtClean="0">
              <a:latin typeface="楷体" panose="02010609060101010101" pitchFamily="49" charset="-122"/>
              <a:ea typeface="楷体" panose="02010609060101010101" pitchFamily="49" charset="-122"/>
            </a:endParaRPr>
          </a:p>
        </p:txBody>
      </p:sp>
      <p:sp>
        <p:nvSpPr>
          <p:cNvPr id="4" name="TextBox 3"/>
          <p:cNvSpPr txBox="1"/>
          <p:nvPr/>
        </p:nvSpPr>
        <p:spPr>
          <a:xfrm>
            <a:off x="7380312" y="2499742"/>
            <a:ext cx="1296144" cy="523220"/>
          </a:xfrm>
          <a:prstGeom prst="rect">
            <a:avLst/>
          </a:prstGeom>
          <a:noFill/>
          <a:ln>
            <a:solidFill>
              <a:schemeClr val="accent1"/>
            </a:solidFill>
            <a:prstDash val="lgDashDotDot"/>
          </a:ln>
        </p:spPr>
        <p:txBody>
          <a:bodyPr wrap="square" rtlCol="0">
            <a:spAutoFit/>
          </a:bodyPr>
          <a:lstStyle/>
          <a:p>
            <a:r>
              <a:rPr lang="zh-CN" altLang="en-US" dirty="0" smtClean="0"/>
              <a:t>制作叶片书签的意义</a:t>
            </a:r>
            <a:endParaRPr lang="zh-CN" altLang="en-US" dirty="0"/>
          </a:p>
        </p:txBody>
      </p:sp>
      <p:cxnSp>
        <p:nvCxnSpPr>
          <p:cNvPr id="5" name="直接连接符 4"/>
          <p:cNvCxnSpPr/>
          <p:nvPr/>
        </p:nvCxnSpPr>
        <p:spPr>
          <a:xfrm>
            <a:off x="7164288" y="915566"/>
            <a:ext cx="0" cy="374441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539750" y="465535"/>
            <a:ext cx="8135938" cy="1077218"/>
          </a:xfrm>
          <a:prstGeom prst="rect">
            <a:avLst/>
          </a:prstGeom>
          <a:noFill/>
          <a:ln w="9525">
            <a:noFill/>
            <a:miter lim="800000"/>
          </a:ln>
          <a:effectLst/>
        </p:spPr>
        <p:txBody>
          <a:bodyPr>
            <a:spAutoFit/>
          </a:bodyPr>
          <a:lstStyle/>
          <a:p>
            <a:pPr>
              <a:spcBef>
                <a:spcPct val="50000"/>
              </a:spcBef>
            </a:pPr>
            <a:r>
              <a:rPr lang="zh-CN" altLang="en-US" sz="3200" b="1" dirty="0">
                <a:latin typeface="新宋体" panose="02010609030101010101" charset="-122"/>
                <a:ea typeface="新宋体" panose="02010609030101010101" charset="-122"/>
              </a:rPr>
              <a:t>（</a:t>
            </a:r>
            <a:r>
              <a:rPr lang="en-US" altLang="zh-CN" sz="3200" b="1" dirty="0">
                <a:latin typeface="新宋体" panose="02010609030101010101" charset="-122"/>
                <a:ea typeface="新宋体" panose="02010609030101010101" charset="-122"/>
              </a:rPr>
              <a:t>1</a:t>
            </a:r>
            <a:r>
              <a:rPr lang="zh-CN" altLang="en-US" sz="3200" b="1" dirty="0">
                <a:latin typeface="新宋体" panose="02010609030101010101" charset="-122"/>
                <a:ea typeface="新宋体" panose="02010609030101010101" charset="-122"/>
              </a:rPr>
              <a:t>）不少人看到过象，都说象是很大的动物。其实还有</a:t>
            </a:r>
            <a:r>
              <a:rPr lang="zh-CN" altLang="en-US" sz="3200" b="1" dirty="0">
                <a:solidFill>
                  <a:srgbClr val="CC3300"/>
                </a:solidFill>
                <a:latin typeface="新宋体" panose="02010609030101010101" charset="-122"/>
                <a:ea typeface="新宋体" panose="02010609030101010101" charset="-122"/>
              </a:rPr>
              <a:t>比象大得多</a:t>
            </a:r>
            <a:r>
              <a:rPr lang="zh-CN" altLang="en-US" sz="3200" b="1" dirty="0">
                <a:latin typeface="新宋体" panose="02010609030101010101" charset="-122"/>
                <a:ea typeface="新宋体" panose="02010609030101010101" charset="-122"/>
              </a:rPr>
              <a:t>的动物，那就是鲸。</a:t>
            </a:r>
            <a:endParaRPr lang="zh-CN" altLang="en-US" sz="3200" dirty="0"/>
          </a:p>
        </p:txBody>
      </p:sp>
      <p:sp>
        <p:nvSpPr>
          <p:cNvPr id="15363" name="Text Box 3"/>
          <p:cNvSpPr txBox="1">
            <a:spLocks noChangeArrowheads="1"/>
          </p:cNvSpPr>
          <p:nvPr/>
        </p:nvSpPr>
        <p:spPr bwMode="auto">
          <a:xfrm>
            <a:off x="1619672" y="1635646"/>
            <a:ext cx="2520950" cy="584775"/>
          </a:xfrm>
          <a:prstGeom prst="rect">
            <a:avLst/>
          </a:prstGeom>
          <a:noFill/>
          <a:ln w="9525">
            <a:noFill/>
            <a:miter lim="800000"/>
          </a:ln>
          <a:effectLst/>
        </p:spPr>
        <p:txBody>
          <a:bodyPr>
            <a:spAutoFit/>
          </a:bodyPr>
          <a:lstStyle/>
          <a:p>
            <a:pPr>
              <a:spcBef>
                <a:spcPct val="50000"/>
              </a:spcBef>
            </a:pPr>
            <a:r>
              <a:rPr lang="zh-CN" altLang="en-US" sz="3200" b="1" dirty="0">
                <a:solidFill>
                  <a:srgbClr val="FF0000"/>
                </a:solidFill>
              </a:rPr>
              <a:t>作比较：</a:t>
            </a:r>
            <a:endParaRPr lang="zh-CN" altLang="en-US" sz="3200" b="1" dirty="0">
              <a:solidFill>
                <a:srgbClr val="FF0000"/>
              </a:solidFill>
            </a:endParaRPr>
          </a:p>
        </p:txBody>
      </p:sp>
      <p:sp>
        <p:nvSpPr>
          <p:cNvPr id="15364" name="Text Box 4"/>
          <p:cNvSpPr txBox="1">
            <a:spLocks noChangeArrowheads="1"/>
          </p:cNvSpPr>
          <p:nvPr/>
        </p:nvSpPr>
        <p:spPr bwMode="auto">
          <a:xfrm>
            <a:off x="539552" y="2283718"/>
            <a:ext cx="8135938" cy="2062103"/>
          </a:xfrm>
          <a:prstGeom prst="rect">
            <a:avLst/>
          </a:prstGeom>
          <a:noFill/>
          <a:ln w="9525">
            <a:noFill/>
            <a:miter lim="800000"/>
          </a:ln>
          <a:effectLst/>
        </p:spPr>
        <p:txBody>
          <a:bodyPr>
            <a:spAutoFit/>
          </a:bodyPr>
          <a:lstStyle/>
          <a:p>
            <a:pPr>
              <a:spcBef>
                <a:spcPct val="50000"/>
              </a:spcBef>
            </a:pPr>
            <a:r>
              <a:rPr lang="en-US" altLang="zh-CN" sz="3200" dirty="0">
                <a:solidFill>
                  <a:srgbClr val="FF0000"/>
                </a:solidFill>
                <a:ea typeface="新宋体" panose="02010609030101010101" charset="-122"/>
              </a:rPr>
              <a:t>       </a:t>
            </a:r>
            <a:r>
              <a:rPr lang="zh-CN" altLang="en-US" sz="3200" b="1" dirty="0">
                <a:solidFill>
                  <a:srgbClr val="FF0000"/>
                </a:solidFill>
                <a:ea typeface="新宋体" panose="02010609030101010101" charset="-122"/>
              </a:rPr>
              <a:t>将不熟悉的事物与熟悉的事物</a:t>
            </a:r>
            <a:r>
              <a:rPr lang="zh-CN" altLang="en-US" sz="3200" b="1" u="sng" dirty="0">
                <a:solidFill>
                  <a:srgbClr val="FF0000"/>
                </a:solidFill>
                <a:ea typeface="新宋体" panose="02010609030101010101" charset="-122"/>
              </a:rPr>
              <a:t>相比较</a:t>
            </a:r>
            <a:r>
              <a:rPr lang="zh-CN" altLang="en-US" sz="3200" b="1" dirty="0">
                <a:solidFill>
                  <a:srgbClr val="FF0000"/>
                </a:solidFill>
                <a:ea typeface="新宋体" panose="02010609030101010101" charset="-122"/>
              </a:rPr>
              <a:t>，由象“很大”到鲸“比象大得多”，以此来说明鲸之庞大。这样写，给人留下了鲜明的印象。</a:t>
            </a:r>
            <a:endParaRPr lang="zh-CN" altLang="en-US" sz="3200" b="1" dirty="0">
              <a:solidFill>
                <a:srgbClr val="FF0000"/>
              </a:solidFill>
              <a:ea typeface="新宋体" panose="02010609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hammer.wav"/>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5364">
                                            <p:txEl>
                                              <p:pRg st="0" end="0"/>
                                            </p:txEl>
                                          </p:spTgt>
                                        </p:tgtEl>
                                        <p:attrNameLst>
                                          <p:attrName>style.visibility</p:attrName>
                                        </p:attrNameLst>
                                      </p:cBhvr>
                                      <p:to>
                                        <p:strVal val="visible"/>
                                      </p:to>
                                    </p:set>
                                    <p:animEffect transition="in" filter="wipe(down)">
                                      <p:cBhvr>
                                        <p:cTn id="13" dur="500"/>
                                        <p:tgtEl>
                                          <p:spTgt spid="15364">
                                            <p:txEl>
                                              <p:pRg st="0" end="0"/>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3" descr="31"/>
          <p:cNvPicPr>
            <a:picLocks noChangeAspect="1" noChangeArrowheads="1"/>
          </p:cNvPicPr>
          <p:nvPr/>
        </p:nvPicPr>
        <p:blipFill>
          <a:blip r:embed="rId1" cstate="print"/>
          <a:srcRect l="28271" t="24806" r="27312" b="24805"/>
          <a:stretch>
            <a:fillRect/>
          </a:stretch>
        </p:blipFill>
        <p:spPr bwMode="auto">
          <a:xfrm>
            <a:off x="3491880" y="1779662"/>
            <a:ext cx="3744416" cy="2630374"/>
          </a:xfrm>
          <a:prstGeom prst="rect">
            <a:avLst/>
          </a:prstGeom>
          <a:noFill/>
        </p:spPr>
      </p:pic>
      <p:pic>
        <p:nvPicPr>
          <p:cNvPr id="67588" name="Picture 4" descr="30"/>
          <p:cNvPicPr>
            <a:picLocks noChangeAspect="1" noChangeArrowheads="1"/>
          </p:cNvPicPr>
          <p:nvPr/>
        </p:nvPicPr>
        <p:blipFill>
          <a:blip r:embed="rId2" cstate="print"/>
          <a:srcRect l="23541" t="22278" r="26375" b="27333"/>
          <a:stretch>
            <a:fillRect/>
          </a:stretch>
        </p:blipFill>
        <p:spPr bwMode="auto">
          <a:xfrm>
            <a:off x="1331640" y="2715766"/>
            <a:ext cx="1655736" cy="1015748"/>
          </a:xfrm>
          <a:prstGeom prst="rect">
            <a:avLst/>
          </a:prstGeom>
          <a:noFill/>
        </p:spPr>
      </p:pic>
      <p:sp>
        <p:nvSpPr>
          <p:cNvPr id="67589" name="Text Box 5"/>
          <p:cNvSpPr txBox="1">
            <a:spLocks noChangeArrowheads="1"/>
          </p:cNvSpPr>
          <p:nvPr/>
        </p:nvSpPr>
        <p:spPr bwMode="auto">
          <a:xfrm>
            <a:off x="539750" y="465535"/>
            <a:ext cx="8135938" cy="1754326"/>
          </a:xfrm>
          <a:prstGeom prst="rect">
            <a:avLst/>
          </a:prstGeom>
          <a:noFill/>
          <a:ln w="9525">
            <a:noFill/>
            <a:miter lim="800000"/>
          </a:ln>
          <a:effectLst/>
        </p:spPr>
        <p:txBody>
          <a:bodyPr>
            <a:spAutoFit/>
          </a:bodyPr>
          <a:lstStyle/>
          <a:p>
            <a:pPr>
              <a:spcBef>
                <a:spcPct val="50000"/>
              </a:spcBef>
            </a:pPr>
            <a:r>
              <a:rPr lang="zh-CN" altLang="en-US" sz="3600" b="1">
                <a:latin typeface="新宋体" panose="02010609030101010101" charset="-122"/>
                <a:ea typeface="新宋体" panose="02010609030101010101" charset="-122"/>
              </a:rPr>
              <a:t>（</a:t>
            </a:r>
            <a:r>
              <a:rPr lang="en-US" altLang="zh-CN" sz="3600" b="1">
                <a:latin typeface="新宋体" panose="02010609030101010101" charset="-122"/>
                <a:ea typeface="新宋体" panose="02010609030101010101" charset="-122"/>
              </a:rPr>
              <a:t>1</a:t>
            </a:r>
            <a:r>
              <a:rPr lang="zh-CN" altLang="en-US" sz="3600" b="1">
                <a:latin typeface="新宋体" panose="02010609030101010101" charset="-122"/>
                <a:ea typeface="新宋体" panose="02010609030101010101" charset="-122"/>
              </a:rPr>
              <a:t>）不少人看到过象，都说象是很大的动物。其实还有</a:t>
            </a:r>
            <a:r>
              <a:rPr lang="zh-CN" altLang="en-US" sz="3600" b="1">
                <a:solidFill>
                  <a:srgbClr val="CC3300"/>
                </a:solidFill>
                <a:latin typeface="新宋体" panose="02010609030101010101" charset="-122"/>
                <a:ea typeface="新宋体" panose="02010609030101010101" charset="-122"/>
              </a:rPr>
              <a:t>比象大得多</a:t>
            </a:r>
            <a:r>
              <a:rPr lang="zh-CN" altLang="en-US" sz="3600" b="1">
                <a:latin typeface="新宋体" panose="02010609030101010101" charset="-122"/>
                <a:ea typeface="新宋体" panose="02010609030101010101" charset="-122"/>
              </a:rPr>
              <a:t>的动物，那就是鲸。</a:t>
            </a:r>
            <a:endParaRPr lang="zh-CN" altLang="en-US"/>
          </a:p>
        </p:txBody>
      </p:sp>
    </p:spTree>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4365625" y="2434829"/>
            <a:ext cx="364202" cy="307777"/>
          </a:xfrm>
          <a:prstGeom prst="rect">
            <a:avLst/>
          </a:prstGeom>
          <a:noFill/>
          <a:ln w="9525">
            <a:noFill/>
            <a:miter lim="800000"/>
          </a:ln>
          <a:effectLst/>
        </p:spPr>
        <p:txBody>
          <a:bodyPr wrap="none">
            <a:spAutoFit/>
          </a:bodyPr>
          <a:lstStyle/>
          <a:p>
            <a:r>
              <a:rPr kumimoji="1" lang="zh-CN" altLang="en-US" b="1">
                <a:solidFill>
                  <a:schemeClr val="bg1"/>
                </a:solidFill>
              </a:rPr>
              <a:t>鲸</a:t>
            </a:r>
            <a:endParaRPr kumimoji="1" lang="zh-CN" altLang="en-US" b="1">
              <a:solidFill>
                <a:schemeClr val="bg1"/>
              </a:solidFill>
            </a:endParaRPr>
          </a:p>
        </p:txBody>
      </p:sp>
      <p:sp>
        <p:nvSpPr>
          <p:cNvPr id="9219" name="Rectangle 3"/>
          <p:cNvSpPr>
            <a:spLocks noChangeArrowheads="1"/>
          </p:cNvSpPr>
          <p:nvPr/>
        </p:nvSpPr>
        <p:spPr bwMode="auto">
          <a:xfrm>
            <a:off x="4365625" y="2434829"/>
            <a:ext cx="364202" cy="307777"/>
          </a:xfrm>
          <a:prstGeom prst="rect">
            <a:avLst/>
          </a:prstGeom>
          <a:noFill/>
          <a:ln w="9525">
            <a:noFill/>
            <a:miter lim="800000"/>
          </a:ln>
          <a:effectLst/>
        </p:spPr>
        <p:txBody>
          <a:bodyPr wrap="none">
            <a:spAutoFit/>
          </a:bodyPr>
          <a:lstStyle/>
          <a:p>
            <a:r>
              <a:rPr kumimoji="1" lang="zh-CN" altLang="en-US" b="1">
                <a:solidFill>
                  <a:schemeClr val="bg1"/>
                </a:solidFill>
              </a:rPr>
              <a:t>鲸</a:t>
            </a:r>
            <a:endParaRPr kumimoji="1" lang="zh-CN" altLang="en-US" b="1">
              <a:solidFill>
                <a:schemeClr val="bg1"/>
              </a:solidFill>
            </a:endParaRPr>
          </a:p>
        </p:txBody>
      </p:sp>
      <p:sp>
        <p:nvSpPr>
          <p:cNvPr id="9220" name="Rectangle 4"/>
          <p:cNvSpPr>
            <a:spLocks noChangeArrowheads="1"/>
          </p:cNvSpPr>
          <p:nvPr/>
        </p:nvSpPr>
        <p:spPr bwMode="auto">
          <a:xfrm>
            <a:off x="4365625" y="2434829"/>
            <a:ext cx="364202" cy="307777"/>
          </a:xfrm>
          <a:prstGeom prst="rect">
            <a:avLst/>
          </a:prstGeom>
          <a:noFill/>
          <a:ln w="9525">
            <a:noFill/>
            <a:miter lim="800000"/>
          </a:ln>
          <a:effectLst/>
        </p:spPr>
        <p:txBody>
          <a:bodyPr wrap="none">
            <a:spAutoFit/>
          </a:bodyPr>
          <a:lstStyle/>
          <a:p>
            <a:r>
              <a:rPr kumimoji="1" lang="zh-CN" altLang="en-US" b="1">
                <a:solidFill>
                  <a:schemeClr val="bg1"/>
                </a:solidFill>
              </a:rPr>
              <a:t>鲸</a:t>
            </a:r>
            <a:endParaRPr kumimoji="1" lang="zh-CN" altLang="en-US" b="1">
              <a:solidFill>
                <a:schemeClr val="bg1"/>
              </a:solidFill>
            </a:endParaRPr>
          </a:p>
        </p:txBody>
      </p:sp>
      <p:sp>
        <p:nvSpPr>
          <p:cNvPr id="9221" name="Text Box 5"/>
          <p:cNvSpPr txBox="1">
            <a:spLocks noChangeArrowheads="1"/>
          </p:cNvSpPr>
          <p:nvPr/>
        </p:nvSpPr>
        <p:spPr bwMode="auto">
          <a:xfrm>
            <a:off x="611189" y="2760479"/>
            <a:ext cx="8207375" cy="1323439"/>
          </a:xfrm>
          <a:prstGeom prst="rect">
            <a:avLst/>
          </a:prstGeom>
          <a:noFill/>
          <a:ln w="9525">
            <a:noFill/>
            <a:miter lim="800000"/>
          </a:ln>
          <a:effectLst/>
        </p:spPr>
        <p:txBody>
          <a:bodyPr>
            <a:spAutoFit/>
          </a:bodyPr>
          <a:lstStyle/>
          <a:p>
            <a:pPr>
              <a:spcBef>
                <a:spcPct val="50000"/>
              </a:spcBef>
            </a:pPr>
            <a:r>
              <a:rPr lang="zh-CN" altLang="en-US" sz="3200" b="1" dirty="0"/>
              <a:t>列数字</a:t>
            </a:r>
            <a:r>
              <a:rPr lang="en-US" altLang="zh-CN" sz="3200" b="1" dirty="0"/>
              <a:t>:</a:t>
            </a:r>
            <a:endParaRPr lang="en-US" altLang="zh-CN" sz="3200" b="1" dirty="0"/>
          </a:p>
          <a:p>
            <a:pPr>
              <a:spcBef>
                <a:spcPct val="50000"/>
              </a:spcBef>
            </a:pPr>
            <a:r>
              <a:rPr lang="en-US" altLang="zh-CN" sz="3200" b="1" dirty="0"/>
              <a:t>       </a:t>
            </a:r>
            <a:r>
              <a:rPr lang="zh-CN" altLang="en-US" sz="3200" b="1" dirty="0">
                <a:solidFill>
                  <a:srgbClr val="9900CC"/>
                </a:solidFill>
              </a:rPr>
              <a:t>突出鲸是很大的动物的特点。</a:t>
            </a:r>
            <a:endParaRPr lang="zh-CN" altLang="en-US" sz="3200" b="1" dirty="0">
              <a:solidFill>
                <a:srgbClr val="9900CC"/>
              </a:solidFill>
            </a:endParaRPr>
          </a:p>
        </p:txBody>
      </p:sp>
      <p:sp>
        <p:nvSpPr>
          <p:cNvPr id="9222" name="Text Box 6"/>
          <p:cNvSpPr txBox="1">
            <a:spLocks noChangeArrowheads="1"/>
          </p:cNvSpPr>
          <p:nvPr/>
        </p:nvSpPr>
        <p:spPr bwMode="auto">
          <a:xfrm>
            <a:off x="323851" y="774452"/>
            <a:ext cx="8640763" cy="1077218"/>
          </a:xfrm>
          <a:prstGeom prst="rect">
            <a:avLst/>
          </a:prstGeom>
          <a:noFill/>
          <a:ln w="9525">
            <a:noFill/>
            <a:miter lim="800000"/>
          </a:ln>
          <a:effectLst/>
        </p:spPr>
        <p:txBody>
          <a:bodyPr>
            <a:spAutoFit/>
          </a:bodyPr>
          <a:lstStyle/>
          <a:p>
            <a:pPr>
              <a:spcBef>
                <a:spcPct val="50000"/>
              </a:spcBef>
            </a:pPr>
            <a:r>
              <a:rPr lang="en-US" altLang="zh-CN" sz="3200" dirty="0">
                <a:latin typeface="楷体" panose="02010609060101010101" pitchFamily="49" charset="-122"/>
                <a:ea typeface="楷体" panose="02010609060101010101" pitchFamily="49" charset="-122"/>
              </a:rPr>
              <a:t>   </a:t>
            </a:r>
            <a:r>
              <a:rPr lang="zh-CN" altLang="en-US" sz="3200" b="1" dirty="0">
                <a:solidFill>
                  <a:srgbClr val="000000"/>
                </a:solidFill>
                <a:latin typeface="楷体" panose="02010609060101010101" pitchFamily="49" charset="-122"/>
                <a:ea typeface="楷体" panose="02010609060101010101" pitchFamily="49" charset="-122"/>
              </a:rPr>
              <a:t>（</a:t>
            </a:r>
            <a:r>
              <a:rPr lang="en-US" altLang="zh-CN" sz="3200" b="1" dirty="0">
                <a:solidFill>
                  <a:srgbClr val="000000"/>
                </a:solidFill>
                <a:latin typeface="楷体" panose="02010609060101010101" pitchFamily="49" charset="-122"/>
                <a:ea typeface="楷体" panose="02010609060101010101" pitchFamily="49" charset="-122"/>
              </a:rPr>
              <a:t>2</a:t>
            </a:r>
            <a:r>
              <a:rPr lang="zh-CN" altLang="en-US" sz="3200" b="1" dirty="0">
                <a:solidFill>
                  <a:srgbClr val="000000"/>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目前已知最大的鲸约有</a:t>
            </a:r>
            <a:r>
              <a:rPr lang="zh-CN" altLang="en-US" sz="3200" b="1" dirty="0">
                <a:solidFill>
                  <a:srgbClr val="FF3300"/>
                </a:solidFill>
                <a:latin typeface="楷体" panose="02010609060101010101" pitchFamily="49" charset="-122"/>
                <a:ea typeface="楷体" panose="02010609060101010101" pitchFamily="49" charset="-122"/>
              </a:rPr>
              <a:t>十六万</a:t>
            </a:r>
            <a:r>
              <a:rPr lang="zh-CN" altLang="en-US" sz="3200" b="1" dirty="0">
                <a:latin typeface="楷体" panose="02010609060101010101" pitchFamily="49" charset="-122"/>
                <a:ea typeface="楷体" panose="02010609060101010101" pitchFamily="49" charset="-122"/>
              </a:rPr>
              <a:t>公斤重，最小的也有</a:t>
            </a:r>
            <a:r>
              <a:rPr lang="zh-CN" altLang="en-US" sz="3200" b="1" dirty="0">
                <a:solidFill>
                  <a:srgbClr val="FF3300"/>
                </a:solidFill>
                <a:latin typeface="楷体" panose="02010609060101010101" pitchFamily="49" charset="-122"/>
                <a:ea typeface="楷体" panose="02010609060101010101" pitchFamily="49" charset="-122"/>
              </a:rPr>
              <a:t>两千</a:t>
            </a:r>
            <a:r>
              <a:rPr lang="zh-CN" altLang="en-US" sz="3200" b="1" dirty="0">
                <a:latin typeface="楷体" panose="02010609060101010101" pitchFamily="49" charset="-122"/>
                <a:ea typeface="楷体" panose="02010609060101010101" pitchFamily="49" charset="-122"/>
              </a:rPr>
              <a:t>公斤。</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22">
                                            <p:txEl>
                                              <p:pRg st="0" end="0"/>
                                            </p:txEl>
                                          </p:spTgt>
                                        </p:tgtEl>
                                        <p:attrNameLst>
                                          <p:attrName>style.visibility</p:attrName>
                                        </p:attrNameLst>
                                      </p:cBhvr>
                                      <p:to>
                                        <p:strVal val="visible"/>
                                      </p:to>
                                    </p:set>
                                    <p:anim calcmode="lin" valueType="num">
                                      <p:cBhvr additive="base">
                                        <p:cTn id="7" dur="500" fill="hold"/>
                                        <p:tgtEl>
                                          <p:spTgt spid="92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21">
                                            <p:txEl>
                                              <p:pRg st="0" end="0"/>
                                            </p:txEl>
                                          </p:spTgt>
                                        </p:tgtEl>
                                        <p:attrNameLst>
                                          <p:attrName>style.visibility</p:attrName>
                                        </p:attrNameLst>
                                      </p:cBhvr>
                                      <p:to>
                                        <p:strVal val="visible"/>
                                      </p:to>
                                    </p:set>
                                    <p:anim calcmode="lin" valueType="num">
                                      <p:cBhvr additive="base">
                                        <p:cTn id="13" dur="500" fill="hold"/>
                                        <p:tgtEl>
                                          <p:spTgt spid="922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9221">
                                            <p:txEl>
                                              <p:pRg st="1" end="1"/>
                                            </p:txEl>
                                          </p:spTgt>
                                        </p:tgtEl>
                                        <p:attrNameLst>
                                          <p:attrName>style.visibility</p:attrName>
                                        </p:attrNameLst>
                                      </p:cBhvr>
                                      <p:to>
                                        <p:strVal val="visible"/>
                                      </p:to>
                                    </p:set>
                                    <p:anim calcmode="lin" valueType="num">
                                      <p:cBhvr>
                                        <p:cTn id="19" dur="500" fill="hold"/>
                                        <p:tgtEl>
                                          <p:spTgt spid="9221">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9221">
                                            <p:txEl>
                                              <p:pRg st="1" end="1"/>
                                            </p:txEl>
                                          </p:spTgt>
                                        </p:tgtEl>
                                        <p:attrNameLst>
                                          <p:attrName>ppt_h</p:attrName>
                                        </p:attrNameLst>
                                      </p:cBhvr>
                                      <p:tavLst>
                                        <p:tav tm="0">
                                          <p:val>
                                            <p:fltVal val="0"/>
                                          </p:val>
                                        </p:tav>
                                        <p:tav tm="100000">
                                          <p:val>
                                            <p:strVal val="#ppt_h"/>
                                          </p:val>
                                        </p:tav>
                                      </p:tavLst>
                                    </p:anim>
                                    <p:anim calcmode="lin" valueType="num">
                                      <p:cBhvr>
                                        <p:cTn id="21" dur="500" fill="hold"/>
                                        <p:tgtEl>
                                          <p:spTgt spid="9221">
                                            <p:txEl>
                                              <p:pRg st="1" end="1"/>
                                            </p:txEl>
                                          </p:spTgt>
                                        </p:tgtEl>
                                        <p:attrNameLst>
                                          <p:attrName>style.rotation</p:attrName>
                                        </p:attrNameLst>
                                      </p:cBhvr>
                                      <p:tavLst>
                                        <p:tav tm="0">
                                          <p:val>
                                            <p:fltVal val="360"/>
                                          </p:val>
                                        </p:tav>
                                        <p:tav tm="100000">
                                          <p:val>
                                            <p:fltVal val="0"/>
                                          </p:val>
                                        </p:tav>
                                      </p:tavLst>
                                    </p:anim>
                                    <p:animEffect transition="in" filter="fade">
                                      <p:cBhvr>
                                        <p:cTn id="22" dur="500"/>
                                        <p:tgtEl>
                                          <p:spTgt spid="9221">
                                            <p:txEl>
                                              <p:pRg st="1" end="1"/>
                                            </p:txEl>
                                          </p:spTgt>
                                        </p:tgtEl>
                                      </p:cBhvr>
                                    </p:animEffect>
                                  </p:childTnLst>
                                  <p:subTnLst>
                                    <p:audio>
                                      <p:cMediaNode>
                                        <p:cTn display="0" masterRel="sameClick">
                                          <p:stCondLst>
                                            <p:cond evt="begin" delay="0">
                                              <p:tn val="17"/>
                                            </p:cond>
                                          </p:stCondLst>
                                          <p:endCondLst>
                                            <p:cond evt="onStopAudio" delay="0">
                                              <p:tgtEl>
                                                <p:sldTgt/>
                                              </p:tgtEl>
                                            </p:cond>
                                          </p:endCondLst>
                                        </p:cTn>
                                        <p:tgtEl>
                                          <p:sndTgt r:embed="rId1"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0130" y="377245"/>
            <a:ext cx="8642350" cy="2554545"/>
          </a:xfrm>
          <a:prstGeom prst="rect">
            <a:avLst/>
          </a:prstGeom>
          <a:noFill/>
          <a:ln w="9525">
            <a:noFill/>
            <a:miter lim="800000"/>
          </a:ln>
          <a:effectLst/>
        </p:spPr>
        <p:txBody>
          <a:bodyPr>
            <a:spAutoFit/>
          </a:bodyPr>
          <a:lstStyle/>
          <a:p>
            <a:pPr>
              <a:spcBef>
                <a:spcPct val="50000"/>
              </a:spcBef>
            </a:pPr>
            <a:r>
              <a:rPr lang="en-US" altLang="zh-CN" sz="3200"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我国发现过一头近四万公斤重的鲸，约十七米长，一条舌头就有十几头大肥猪那么重。它要是张开嘴，人站在它嘴里，举起手来还摸不到它的上腭，四个人围着桌子坐在它的嘴里看书，还显得很宽敞。</a:t>
            </a:r>
            <a:endParaRPr lang="zh-CN" altLang="en-US" sz="3200" b="1" dirty="0">
              <a:latin typeface="楷体" panose="02010609060101010101" pitchFamily="49" charset="-122"/>
              <a:ea typeface="楷体" panose="02010609060101010101" pitchFamily="49" charset="-122"/>
            </a:endParaRPr>
          </a:p>
        </p:txBody>
      </p:sp>
      <p:sp>
        <p:nvSpPr>
          <p:cNvPr id="13315" name="Text Box 3"/>
          <p:cNvSpPr txBox="1">
            <a:spLocks noChangeArrowheads="1"/>
          </p:cNvSpPr>
          <p:nvPr/>
        </p:nvSpPr>
        <p:spPr bwMode="auto">
          <a:xfrm>
            <a:off x="1115616" y="2995087"/>
            <a:ext cx="5976937" cy="584775"/>
          </a:xfrm>
          <a:prstGeom prst="rect">
            <a:avLst/>
          </a:prstGeom>
          <a:noFill/>
          <a:ln w="9525">
            <a:noFill/>
            <a:miter lim="800000"/>
          </a:ln>
          <a:effectLst/>
        </p:spPr>
        <p:txBody>
          <a:bodyPr>
            <a:spAutoFit/>
          </a:bodyPr>
          <a:lstStyle/>
          <a:p>
            <a:pPr>
              <a:spcBef>
                <a:spcPct val="50000"/>
              </a:spcBef>
            </a:pPr>
            <a:r>
              <a:rPr lang="zh-CN" altLang="en-US" sz="3200" b="1" dirty="0">
                <a:latin typeface="黑体" panose="02010600030101010101" charset="-122"/>
                <a:ea typeface="黑体" panose="02010600030101010101" charset="-122"/>
              </a:rPr>
              <a:t>举例子、列数字</a:t>
            </a:r>
            <a:endParaRPr lang="zh-CN" altLang="en-US" sz="3200" b="1" dirty="0">
              <a:latin typeface="黑体" panose="02010600030101010101" charset="-122"/>
              <a:ea typeface="黑体" panose="02010600030101010101" charset="-122"/>
            </a:endParaRPr>
          </a:p>
        </p:txBody>
      </p:sp>
      <p:sp>
        <p:nvSpPr>
          <p:cNvPr id="13316" name="Text Box 4"/>
          <p:cNvSpPr txBox="1">
            <a:spLocks noChangeArrowheads="1"/>
          </p:cNvSpPr>
          <p:nvPr/>
        </p:nvSpPr>
        <p:spPr bwMode="auto">
          <a:xfrm>
            <a:off x="395289" y="3582764"/>
            <a:ext cx="8137525" cy="1077218"/>
          </a:xfrm>
          <a:prstGeom prst="rect">
            <a:avLst/>
          </a:prstGeom>
          <a:noFill/>
          <a:ln w="9525">
            <a:noFill/>
            <a:miter lim="800000"/>
          </a:ln>
          <a:effectLst/>
        </p:spPr>
        <p:txBody>
          <a:bodyPr>
            <a:spAutoFit/>
          </a:bodyPr>
          <a:lstStyle/>
          <a:p>
            <a:pPr>
              <a:spcBef>
                <a:spcPct val="50000"/>
              </a:spcBef>
            </a:pPr>
            <a:r>
              <a:rPr lang="zh-CN" altLang="en-US" sz="3200" b="1" dirty="0">
                <a:solidFill>
                  <a:srgbClr val="9900CC"/>
                </a:solidFill>
                <a:latin typeface="黑体" panose="02010600030101010101" charset="-122"/>
                <a:ea typeface="黑体" panose="02010600030101010101" charset="-122"/>
              </a:rPr>
              <a:t>    </a:t>
            </a:r>
            <a:r>
              <a:rPr lang="zh-CN" altLang="en-US" sz="3200" b="1" dirty="0">
                <a:solidFill>
                  <a:srgbClr val="FF0000"/>
                </a:solidFill>
                <a:latin typeface="黑体" panose="02010600030101010101" charset="-122"/>
                <a:ea typeface="黑体" panose="02010600030101010101" charset="-122"/>
              </a:rPr>
              <a:t>从鲸的体重、身长、舌头及口腔的宽大等四方面具体生动地说明鲸的确非常大。</a:t>
            </a:r>
            <a:endParaRPr lang="zh-CN" altLang="en-US" sz="3200" b="1" dirty="0">
              <a:solidFill>
                <a:srgbClr val="FF0000"/>
              </a:solidFill>
              <a:latin typeface="黑体" panose="02010600030101010101" charset="-122"/>
              <a:ea typeface="黑体" panose="02010600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3316">
                                            <p:txEl>
                                              <p:pRg st="0" end="0"/>
                                            </p:txEl>
                                          </p:spTgt>
                                        </p:tgtEl>
                                        <p:attrNameLst>
                                          <p:attrName>style.visibility</p:attrName>
                                        </p:attrNameLst>
                                      </p:cBhvr>
                                      <p:to>
                                        <p:strVal val="visible"/>
                                      </p:to>
                                    </p:set>
                                    <p:animEffect transition="in" filter="box(in)">
                                      <p:cBhvr>
                                        <p:cTn id="13" dur="500"/>
                                        <p:tgtEl>
                                          <p:spTgt spid="13316">
                                            <p:txEl>
                                              <p:pRg st="0" end="0"/>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2"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3152</Words>
  <Application>WPS 演示</Application>
  <PresentationFormat>全屏显示(16:9)</PresentationFormat>
  <Paragraphs>255</Paragraphs>
  <Slides>51</Slides>
  <Notes>2</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67" baseType="lpstr">
      <vt:lpstr>Arial</vt:lpstr>
      <vt:lpstr>宋体</vt:lpstr>
      <vt:lpstr>Wingdings</vt:lpstr>
      <vt:lpstr>黑体</vt:lpstr>
      <vt:lpstr>楷体</vt:lpstr>
      <vt:lpstr>新宋体</vt:lpstr>
      <vt:lpstr>Verdana</vt:lpstr>
      <vt:lpstr>Times New Roman</vt:lpstr>
      <vt:lpstr>微软雅黑</vt:lpstr>
      <vt:lpstr>方正姚体</vt:lpstr>
      <vt:lpstr>华文中宋</vt:lpstr>
      <vt:lpstr>幼圆</vt:lpstr>
      <vt:lpstr>Calibri</vt:lpstr>
      <vt:lpstr>Impact</vt:lpstr>
      <vt:lpstr>1_Office 主题​​</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学习课文第一段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须鲸和齿鲸在生活习性上有什么异同？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关注公众号：小学备课网 获得更多免费资料喔</Company>
  <LinksUpToDate>false</LinksUpToDate>
  <SharedDoc>false</SharedDoc>
  <HyperlinksChanged>false</HyperlinksChanged>
  <AppVersion>14.0000</AppVersion>
  <Manager>关注公众号：小学备课网 获得更多免费资料喔</Manager>
  <HyperlinkBase>关注公众号：小学备课网 获得更多免费资料喔</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关注公众号：小学备课网 获得更多免费资料喔</dc:title>
  <dc:creator>关注公众号：小学备课网 获得更多免费资料喔</dc:creator>
  <cp:keywords>关注公众号：小学备课网 获得更多免费资料喔</cp:keywords>
  <dc:description>关注公众号：小学备课网 获得更多免费资料喔</dc:description>
  <dc:subject>关注公众号：小学备课网 获得更多免费资料喔</dc:subject>
  <cp:category>关注公众号：小学备课网 获得更多免费资料喔</cp:category>
  <cp:lastModifiedBy>帅锅锅</cp:lastModifiedBy>
  <cp:revision>103</cp:revision>
  <dcterms:created xsi:type="dcterms:W3CDTF">2017-03-17T02:28:00Z</dcterms:created>
  <dcterms:modified xsi:type="dcterms:W3CDTF">2019-07-26T02:43:22Z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