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263" r:id="rId3"/>
    <p:sldId id="264" r:id="rId4"/>
    <p:sldId id="319" r:id="rId5"/>
    <p:sldId id="320" r:id="rId6"/>
    <p:sldId id="306" r:id="rId7"/>
    <p:sldId id="322" r:id="rId8"/>
    <p:sldId id="323" r:id="rId9"/>
    <p:sldId id="321" r:id="rId10"/>
    <p:sldId id="265" r:id="rId11"/>
    <p:sldId id="325" r:id="rId12"/>
    <p:sldId id="326" r:id="rId13"/>
    <p:sldId id="327" r:id="rId14"/>
    <p:sldId id="324" r:id="rId15"/>
    <p:sldId id="329" r:id="rId16"/>
    <p:sldId id="330" r:id="rId17"/>
    <p:sldId id="328" r:id="rId18"/>
    <p:sldId id="331" r:id="rId19"/>
    <p:sldId id="332" r:id="rId20"/>
    <p:sldId id="317" r:id="rId21"/>
    <p:sldId id="334" r:id="rId22"/>
    <p:sldId id="335" r:id="rId23"/>
    <p:sldId id="333" r:id="rId24"/>
    <p:sldId id="337" r:id="rId25"/>
    <p:sldId id="318" r:id="rId26"/>
    <p:sldId id="338"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lnSpc>
                <a:spcPct val="120000"/>
              </a:lnSpc>
              <a:spcAft>
                <a:spcPts val="0"/>
              </a:spcAft>
              <a:tabLst>
                <a:tab pos="1029335" algn="l"/>
                <a:tab pos="1850390" algn="l"/>
                <a:tab pos="2538095" algn="l"/>
                <a:tab pos="3221990" algn="l"/>
              </a:tabLst>
            </a:pPr>
            <a:r>
              <a:rPr lang="zh-CN"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自主阅读</a:t>
            </a:r>
            <a:r>
              <a:rPr lang="en-US"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2.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Document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80928"/>
            <a:ext cx="6203032" cy="576064"/>
          </a:xfrm>
        </p:spPr>
        <p:txBody>
          <a:bodyPr/>
          <a:lstStyle/>
          <a:p>
            <a:r>
              <a:rPr lang="en-US" altLang="zh-CN" b="1" dirty="0"/>
              <a:t>1</a:t>
            </a:r>
            <a:r>
              <a:rPr lang="en-US" altLang="zh-CN" dirty="0"/>
              <a:t>.</a:t>
            </a:r>
            <a:r>
              <a:rPr lang="zh-CN" altLang="zh-CN" dirty="0"/>
              <a:t>堤契诺秋日</a:t>
            </a:r>
            <a:br>
              <a:rPr lang="zh-CN" altLang="zh-CN" dirty="0"/>
            </a:br>
            <a:r>
              <a:rPr lang="en-US" altLang="zh-CN" b="1" dirty="0"/>
              <a:t>2</a:t>
            </a:r>
            <a:r>
              <a:rPr lang="en-US" altLang="zh-CN" dirty="0"/>
              <a:t>.</a:t>
            </a:r>
            <a:r>
              <a:rPr lang="zh-CN" altLang="zh-CN" dirty="0"/>
              <a:t>京都四季</a:t>
            </a:r>
          </a:p>
        </p:txBody>
      </p:sp>
      <p:sp>
        <p:nvSpPr>
          <p:cNvPr id="2" name="矩形 1"/>
          <p:cNvSpPr>
            <a:spLocks noChangeAspect="1"/>
          </p:cNvSpPr>
          <p:nvPr/>
        </p:nvSpPr>
        <p:spPr>
          <a:xfrm>
            <a:off x="539552" y="1916832"/>
            <a:ext cx="1398140" cy="46089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阅读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51517"/>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《堤契诺秋日》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堤契诺的夏天依依不舍地不肯离去。在炙热、暴风雨频繁的那几年中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在八月底或九月初左右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夏日持续了几天的狂风暴雨后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又戛然停止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夏天突然变得既老迈又衰弱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然后尴尬地消失无踪。但这几年则有好几个星期都没有暴风雨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甚至也没有雨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那样安静而友善的夏日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就和施蒂弗特作品中所描写的夏日一样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是如此地澄蓝、金黄、平和与温柔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间或穿插着焚风对着树木吹上一两天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提早摇落栗树绿色多刺的果实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将蓝色更添上一层蓝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让暖紫、明亮的山脉显得更明亮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为蝉翼般剔透的空气增添了一分透明。渐渐地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树叶在数周里悄悄变色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葡萄叶变成黄、褐或紫色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樱桃树转为绯红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桑树染上金黄色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在深蓝的金合欢中提早变黄的椭圆叶片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就像涣散的星光闪烁着。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写秋日的到来。本部分由夏天写起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写出了夏天的炙热和暴风雨的特点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突然变得既老迈又衰弱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然后尴尬地消失无踪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过渡到秋日。夏秋之间的变化表现为色彩的变化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葡萄叶变成黄、褐或紫色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樱桃树转为绯红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桑树染上金黄色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在深蓝的金合欢中提早变黄的椭圆叶片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就像涣散的星光闪烁着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23110644"/>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69750"/>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当葡萄开始采收时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妇女们的红头巾和小伙子们的欢呼声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会在金褐色的葡萄叶及蓝紫色的葡萄间出现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在某个无风、微阴的日子里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广阔的山谷里升起的一道属于秋日乡间的蓝色轻烟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笼罩着四下。此时此景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总令我觉得羡慕或感伤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那是属于旅人在秋天或晚年的感触。越过篱笆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看着居有定所的人采收葡萄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酿酒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将马铃薯放入地窖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嫁女儿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或在花园里随意生一小堆火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然后将森林周围刚掉落的栗子放进火中烤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这都会令我感到羡慕与感伤。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连续两个句子写作者看到这样的乡间美景有些羡慕与感伤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这与作者的经历有关。在战争及苦难日子的阴影里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妻子的精神崩溃和家庭支离破碎的双重压力下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作者为寻求解脱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才来到了这瑞士南方、靠近意大利的堤契诺。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3042168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无论如何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一切就随缘吧。在生命之中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有时幸运降临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理想得以实现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内心得以满足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即使并未持续太久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也无所谓。此时此刻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我有着定居的感觉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有家的感觉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有与花木、泥土、泉水为伍的感觉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有对一小块土地负责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以及对五十株树、几畦花圃、无花果树、桃树负责的感觉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这样的感觉真好。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典型的抒情段落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但这种抒情也不是空洞的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与花木、泥土、泉水为伍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五十株树、几畦花圃、无花果树、桃树负责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这又是具体的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可见作者的乐趣是在这具体的乡间劳动中体会出来的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真是乐哉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953881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每天早上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我在书房窗前挑拣无花果实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以便享用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拿起草帽、篮子、锄头、耙及篱笆剪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走入秋色之中。我站在篱笆旁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剪去高约一米、干扰篱笆的木贼属和车前属等杂草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将它们一堆堆、一团团地聚集在一起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在地上点起火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添些树枝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盖上些绿草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让火闷烧得久一点。看着袅袅轻烟如泉水般缓缓浮动着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在金色的桑树树梢间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与蓝色的湖水、山脉及天空融为一体。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作者的劳动是具体的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农人的日常生活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在作者笔下是那么动人而迷人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袅袅轻烟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都与周围的景物融为一体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充满诗情画意。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1638541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多里欧看着他的牛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他已是个不大不小的十一岁少年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因为这种生活的基石是虔诚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是对土地、水、空气、四季、植物、动物活力的信仰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散文的灵魂在于神韵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贯串本文的主线便是作者对大自然的亲切情感。尽管文章描写了很多景物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笔调甚至有些漫不经心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但有了大自然引发的勃勃诗情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一切景物便都有了生命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获得了一种情感上的统一。这段文字从少年多里欧写起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写他试奏的悠闲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写他吹奏的简单原始的旋律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由此联系了堤契诺的秋景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联系到了古人和诸神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落实到对大自然的虔诚。有了对大自然的这种虔诚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便可以容纳人世间的一切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亲近自然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亲近生活。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21514144"/>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79509"/>
            <a:ext cx="8128000" cy="492981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《京都四季》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比方说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今天已是三月十日了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京都的花背和鞍马那儿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积雪多半还未化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高石阶旁大杉树脚下仍残留着污雪。我心目中的这片景物随即变成了春光明媚的贺茂川的水面。出町上游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两岸铺着沙土的小径映照在阳光下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浮泳在淙淙流水上的赤味鸥如点点纸屑。到了下游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河滩的春景为栉比鳞次的商家后门所取代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再往下就是七条、九条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伏见中书岛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三栖的河口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观月桥了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一直延伸到淀川的新开辟的市街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以及垃圾焚烧场所在的辽阔原野。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由三月的积雪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到了阳光明媚的春天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出町上游和下游的不同景色总是让人流连忘返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铺着沙土的小径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浮泳在淙淙流水上的赤味鸥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垃圾焚烧场所在的辽阔原野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这一切是多么熟悉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2581805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在这种种景色的两侧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也就是在我眼帘的边缘上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还出现遥远的西山和近在咫尺的东山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均作墨绿色。这边残雪未消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那边呢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身穿连衣裙的大娘正站在晒台上仰望着天空。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这是写远景。这里的景物之间跳跃性较大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由遥远的西山和近在咫尺的东山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一直写到站在晒台上仰望天空的大娘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共同点都在作者的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8386704"/>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6413" y="1295581"/>
            <a:ext cx="8980083"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五十来户村民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对这座无人主持的无名小刹里长着一棵三百来年的老樱树一事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竟然熟视无睹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时或有个老爷爷牵着小孙孙的手到这里徜徉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在花瓣纷飞中流着鼻涕。为什么没有人郑重其事地来赏花呢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那是因为古刹的地势居高临下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家家户户都能从后门眺望得到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就无需爬到坡上来。何况衬托着后山茂密的黛绿色杉树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远眺之下反倒更显出老树的秀拔。村民知道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一旦走上石阶去看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这就只不过是一棵普普通通的樱树了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没什么了不起。但从远处看来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它太标致了。这个只有一座正殿、无人主持的小刹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也显得那么孤寂高雅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一霎时让人误以为是中国四川省深山里的什么寺庙了。但是一旦樱花凋谢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它就又恢复了不值一顾的破庙的本来面目。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集中写这棵三百来年的老樱树。这里有特写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是老爷爷牵着自己的小孙子来这里玩耍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但不是来看樱花的。我们读这段时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似乎能看到作者的无奈与遗憾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这样的美景竟然无人欣赏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看到了它的美丽之处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也可以说弥补了这样的遗憾。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5570852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61276"/>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住在京都的人们有自己的风俗习惯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我认为宁静的京都就是建立在匠人和主顾之间的这种持续不断的关系上的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这一部分写得很有趣。各地风俗习惯不一样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听来总觉得有趣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好奇心也会大增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希望深入了解。作者对京都的风俗描写极为细致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从祭祀写起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处处显示着京都人的生活特色。在写法上不急不缓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像是一个高明的说书人。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简而言之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最近的京都之行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纯粹是孤独的散步而已。本文开头我曾说过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京都这个地方是那么奥妙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真是具有无限的情趣。独自漫步时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我就让这含有无限情趣的京都的风吹拂着自己的肌肤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像傻瓜一般徘徊着。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独自漫步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是为了更好地欣赏这里的一切。远离嘈杂的东京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远离嘈杂的京都市中心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来到这有些偏僻之处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陶醉于这无限的美之中。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94537408"/>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春季到来绿满窗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夏季到来柳丝长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秋季到来荷花香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冬季到来雪茫茫。大自然巧妙地将一年划分为四季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而四季的风光又各有千秋。本单元的两篇自主阅读篇目将为我们描述其不同的风光。学习这两篇课文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鉴赏文中精心而细腻的景色描绘。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0529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《堤契诺秋日》以农牧田园为表现对象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处处充溢着对大自然的亲近与眷恋之情。细读全文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找出作者所描绘的田园景物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看他是如何融入情感的。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作者是画家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笔下的文字也色彩斑斓。本文犹如一幅优美的风景画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再现了堤契诺明丽、澄澈、健康的秋天。试看如下两段文字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那样安静而友善的夏日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就和施蒂弗特作品中所描写的夏日一样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是如此地澄蓝、金黄、平和与温柔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间或穿插着焚风对着树木吹上一两天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提早摇落栗树绿色多刺的果实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将蓝色更添上一层蓝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让暖紫、明亮的山脉显得更明亮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为蝉翼般剔透的空气增添了一分透明。渐渐地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树叶在数周里悄悄变色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葡萄叶变成黄、褐或紫色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樱桃树转为绯红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桑树染上金黄色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在深蓝的金合欢中提早变黄的椭圆叶片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就像涣散的星光闪烁着。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褐色亮丽的小蟾蜍为了避开我的手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躲到一旁伸伸脖子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以宝石般的眼睛看着我。灰色的蝗虫飞了起来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飞翔时展开那蓝色砖红的翅膀。草莓丛小巧、精细的叶子里长着小白花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黄色小星星般的花蕊闪耀着。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短短两段文字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就基本色而言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就有蓝、黄、绿、红、紫等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更细微处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如暖紫、绯红、砖红、澄蓝、金黄等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都反映了作者对色彩的娴熟把握。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7242791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散文的灵魂在于神韵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贯串本文的主线便是作者那种对大自然的亲切情感。尽管文章描写了很多景物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笔调甚至有些漫不经心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但有了大自然引发的勃勃诗情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一切景物便都有了生命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获得了一种情感上的统一。最为典型的是倒数第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这段文字从少年多里欧写起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写他试奏的悠闲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写他吹奏的简单原始的旋律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由此联系了堤契诺的秋景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联系到了古人和诸神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落实到对大自然的虔诚。有了对大自然的这种虔诚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便可以容纳人世间的一切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亲近自然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亲近生活。其他文中的景物描写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也大多由饱含情感的句子来引领。如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我觉得羡慕或感伤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令人羡慕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也值得效法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一切就随缘吧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4161673"/>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《京都四季》给人一种散漫的感觉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不仅体现在遣词造句上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还体现在描写对象的选取上。请结合具体语段理解。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散文本身就有一种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形散而神不散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而最能体现这一点的就是这种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随手写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看似漫不经心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几种景物的选取看似没有关联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却有着一个共同点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那便是作者赋予文章的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如这两段文字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你就怀着这样的念头去观察一下好像没有什么特色的街道吧。这里有一座格子门紧闭、房檐低矮的房屋。完全摸不清它是造什么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卖什么的。你姑且停下脚步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挨近门口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朝屋里望望吧。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4817017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179512" y="1367589"/>
            <a:ext cx="8784976"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要么是一个戴夹鼻眼镜的老匠人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正在那里打磨刨子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要么是一个领子上搭着手绢的老婆婆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在用炭火烘烤年糕片。招牌很不显眼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一般游客漫不经心地就走过去了。其实这些静悄悄地营着业的专门的店铺都有一些老主顾经常来上门。不论是木梳、扇子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还是冲澡用的木桶、厨房用具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乃至化妆品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都是在这些阴暗的店铺里凭着手工制造出来的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活计一般是顾客一年前就定下的。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格子门紧闭、房檐低矮的房屋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戴夹鼻眼镜的老匠人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领子上搭着手绢的老婆婆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很不显眼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都给人一种由来已久的感觉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怀旧的情愫油然而生。再加上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完全摸不清它是造什么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卖什么的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手工制造出来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一年前就定下的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更给人一种慢节奏的舒缓之感。就是连作者的动作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都是那么轻微、细致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停下脚步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挨近门口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朝屋里望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没有一点必然如此的意思。总之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漫不经心地就走过去了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作者却捕捉住并细致地表现出来了。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7773039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读着黑塞娓娓道来的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堤契诺之歌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不禁叫人想起陶渊明笔下的世外桃源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而身处其间的黑塞俨然就是陶渊明了。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过起了有如隐士般的生活。美丽的堤契诺让黑塞过上了简单而舒服的生活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也激发了他极大的创作欲望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它的宽广、博大与无私治疗了他本已受伤的文学神经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洗净了他心灵里的尘埃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吹散了他记忆中的烦忧。他拿着画笔观察大自然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描绘着圈留在视线中的树木、教堂、花园和村庄。黑塞的创作是文学与绘画两种艺术的融合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相互辉映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使黑塞的语言更加绚丽与清新。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黑塞带给人们的不仅仅是安宁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更多的是掺杂了激情与浪漫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他的诗、散文以及几幅精美的水彩无不展现出作者与大自然的沟通和心灵的对话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字里行间透露出丝丝缕缕的浪漫情怀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让人心生感激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生活原来也可这样过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作者作为一位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历经沧桑的旅人、沉静的旁观者及画家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长年体验着堤契诺的美丽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又用一种看似漫不经心却细腻健朗的笔触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描绘了他所体验到的安详宁静与闲情逸致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表现出作者随遇而安的人生态度。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158143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68666792"/>
              </p:ext>
            </p:extLst>
          </p:nvPr>
        </p:nvGraphicFramePr>
        <p:xfrm>
          <a:off x="6732240" y="1556792"/>
          <a:ext cx="2120900" cy="2216150"/>
        </p:xfrm>
        <a:graphic>
          <a:graphicData uri="http://schemas.openxmlformats.org/presentationml/2006/ole">
            <mc:AlternateContent xmlns:mc="http://schemas.openxmlformats.org/markup-compatibility/2006">
              <mc:Choice xmlns:v="urn:schemas-microsoft-com:vml" Requires="v">
                <p:oleObj spid="_x0000_s1030" name="Document" r:id="rId5" imgW="1003193" imgH="1048120" progId="Word.Document.12">
                  <p:embed/>
                </p:oleObj>
              </mc:Choice>
              <mc:Fallback>
                <p:oleObj name="Document" r:id="rId5" imgW="1003193" imgH="1048120" progId="Word.Document.12">
                  <p:embed/>
                  <p:pic>
                    <p:nvPicPr>
                      <p:cNvPr id="0" name=""/>
                      <p:cNvPicPr/>
                      <p:nvPr/>
                    </p:nvPicPr>
                    <p:blipFill>
                      <a:blip r:embed="rId6"/>
                      <a:stretch>
                        <a:fillRect/>
                      </a:stretch>
                    </p:blipFill>
                    <p:spPr>
                      <a:xfrm>
                        <a:off x="6732240" y="1556792"/>
                        <a:ext cx="2120900" cy="2216150"/>
                      </a:xfrm>
                      <a:prstGeom prst="rect">
                        <a:avLst/>
                      </a:prstGeom>
                    </p:spPr>
                  </p:pic>
                </p:oleObj>
              </mc:Fallback>
            </mc:AlternateContent>
          </a:graphicData>
        </a:graphic>
      </p:graphicFrame>
      <p:sp>
        <p:nvSpPr>
          <p:cNvPr id="3" name="矩形 2"/>
          <p:cNvSpPr>
            <a:spLocks noChangeAspect="1"/>
          </p:cNvSpPr>
          <p:nvPr/>
        </p:nvSpPr>
        <p:spPr>
          <a:xfrm>
            <a:off x="508000" y="1412776"/>
            <a:ext cx="6224240"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黑塞</a:t>
            </a:r>
            <a:r>
              <a:rPr lang="en-US" altLang="zh-CN" sz="2200" dirty="0">
                <a:solidFill>
                  <a:srgbClr val="000000"/>
                </a:solidFill>
                <a:latin typeface="Times New Roman" panose="02020603050405020304" pitchFamily="18" charset="0"/>
                <a:cs typeface="Times New Roman" panose="02020603050405020304" pitchFamily="18" charset="0"/>
              </a:rPr>
              <a:t>(1877—1962),</a:t>
            </a:r>
            <a:r>
              <a:rPr lang="zh-CN" altLang="zh-CN" sz="2200" dirty="0">
                <a:solidFill>
                  <a:srgbClr val="000000"/>
                </a:solidFill>
                <a:latin typeface="Times New Roman" panose="02020603050405020304" pitchFamily="18" charset="0"/>
                <a:cs typeface="Times New Roman" panose="02020603050405020304" pitchFamily="18" charset="0"/>
              </a:rPr>
              <a:t>诗人、小说家。生于德国</a:t>
            </a:r>
            <a:r>
              <a:rPr lang="en-US" altLang="zh-CN" sz="2200" dirty="0">
                <a:solidFill>
                  <a:srgbClr val="000000"/>
                </a:solidFill>
                <a:latin typeface="Times New Roman" panose="02020603050405020304" pitchFamily="18" charset="0"/>
                <a:cs typeface="Times New Roman" panose="02020603050405020304" pitchFamily="18" charset="0"/>
              </a:rPr>
              <a:t>,1923</a:t>
            </a:r>
            <a:r>
              <a:rPr lang="zh-CN" altLang="zh-CN" sz="2200" dirty="0">
                <a:solidFill>
                  <a:srgbClr val="000000"/>
                </a:solidFill>
                <a:latin typeface="Times New Roman" panose="02020603050405020304" pitchFamily="18" charset="0"/>
                <a:cs typeface="Times New Roman" panose="02020603050405020304" pitchFamily="18" charset="0"/>
              </a:rPr>
              <a:t>年加入瑞士籍。他始终是一位求索者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那些于</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cs typeface="Times New Roman" panose="02020603050405020304" pitchFamily="18" charset="0"/>
              </a:rPr>
              <a:t>年给他带来诺贝尔奖的伟大文学作品和他的生平可以为此作证。</a:t>
            </a:r>
            <a:r>
              <a:rPr lang="en-US" altLang="zh-CN" sz="2200" dirty="0">
                <a:solidFill>
                  <a:srgbClr val="000000"/>
                </a:solidFill>
                <a:latin typeface="Times New Roman" panose="02020603050405020304" pitchFamily="18" charset="0"/>
                <a:cs typeface="Times New Roman" panose="02020603050405020304" pitchFamily="18" charset="0"/>
              </a:rPr>
              <a:t>1904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他搬入波登湖畔盖恩霍芬的一所旧农舍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过着自由作家的生活。</a:t>
            </a:r>
            <a:r>
              <a:rPr lang="en-US" altLang="zh-CN" sz="2200" dirty="0">
                <a:solidFill>
                  <a:srgbClr val="000000"/>
                </a:solidFill>
                <a:latin typeface="Times New Roman" panose="02020603050405020304" pitchFamily="18" charset="0"/>
                <a:cs typeface="Times New Roman" panose="02020603050405020304" pitchFamily="18" charset="0"/>
              </a:rPr>
              <a:t>1911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他进行了一次欧洲之行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回来之后不久便移居瑞士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先搬到伯尔尼</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cs typeface="Times New Roman" panose="02020603050405020304" pitchFamily="18" charset="0"/>
              </a:rPr>
              <a:t>年最终定居蒙塔诺拉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堤契诺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他最丰富的创作期在那里开始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直到他于</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cs typeface="Times New Roman" panose="02020603050405020304" pitchFamily="18" charset="0"/>
              </a:rPr>
              <a:t>年在当地逝世。克服个人危机是黑塞作品的焦点之一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他的作品也涉及宗教和政治问题。代表作有《在轮下》《荒原狼》《纳尔齐斯与哥尔德蒙》《玻璃球游戏》等。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763997263"/>
              </p:ext>
            </p:extLst>
          </p:nvPr>
        </p:nvGraphicFramePr>
        <p:xfrm>
          <a:off x="6372200" y="1489358"/>
          <a:ext cx="2484437" cy="3189287"/>
        </p:xfrm>
        <a:graphic>
          <a:graphicData uri="http://schemas.openxmlformats.org/presentationml/2006/ole">
            <mc:AlternateContent xmlns:mc="http://schemas.openxmlformats.org/markup-compatibility/2006">
              <mc:Choice xmlns:v="urn:schemas-microsoft-com:vml" Requires="v">
                <p:oleObj spid="_x0000_s2054" name="Document" r:id="rId5" imgW="1174531" imgH="1505076" progId="Word.Document.12">
                  <p:embed/>
                </p:oleObj>
              </mc:Choice>
              <mc:Fallback>
                <p:oleObj name="Document" r:id="rId5" imgW="1174531" imgH="1505076" progId="Word.Document.12">
                  <p:embed/>
                  <p:pic>
                    <p:nvPicPr>
                      <p:cNvPr id="0" name=""/>
                      <p:cNvPicPr/>
                      <p:nvPr/>
                    </p:nvPicPr>
                    <p:blipFill>
                      <a:blip r:embed="rId6"/>
                      <a:stretch>
                        <a:fillRect/>
                      </a:stretch>
                    </p:blipFill>
                    <p:spPr>
                      <a:xfrm>
                        <a:off x="6372200" y="1489358"/>
                        <a:ext cx="2484437" cy="3189287"/>
                      </a:xfrm>
                      <a:prstGeom prst="rect">
                        <a:avLst/>
                      </a:prstGeom>
                    </p:spPr>
                  </p:pic>
                </p:oleObj>
              </mc:Fallback>
            </mc:AlternateContent>
          </a:graphicData>
        </a:graphic>
      </p:graphicFrame>
      <p:sp>
        <p:nvSpPr>
          <p:cNvPr id="6" name="矩形 5"/>
          <p:cNvSpPr>
            <a:spLocks noChangeAspect="1"/>
          </p:cNvSpPr>
          <p:nvPr/>
        </p:nvSpPr>
        <p:spPr>
          <a:xfrm>
            <a:off x="323398" y="1412776"/>
            <a:ext cx="5904656" cy="3342453"/>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水上勉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日本当代著名小说家、剧作家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a:t>
            </a:r>
            <a:r>
              <a:rPr lang="en-US" altLang="zh-CN" sz="2200" dirty="0">
                <a:solidFill>
                  <a:srgbClr val="000000"/>
                </a:solidFill>
                <a:latin typeface="Times New Roman" panose="02020603050405020304" pitchFamily="18" charset="0"/>
                <a:cs typeface="Times New Roman" panose="02020603050405020304" pitchFamily="18" charset="0"/>
              </a:rPr>
              <a:t>1911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卒年不详。小时家境贫寒</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岁时入相国寺为僧徒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几年后逃出寺院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靠半工半读念完中学。曾就读于日本立命馆大学。</a:t>
            </a:r>
            <a:r>
              <a:rPr lang="en-US" altLang="zh-CN" sz="2200" dirty="0">
                <a:solidFill>
                  <a:srgbClr val="000000"/>
                </a:solidFill>
                <a:latin typeface="Times New Roman" panose="02020603050405020304" pitchFamily="18" charset="0"/>
                <a:cs typeface="Times New Roman" panose="02020603050405020304" pitchFamily="18" charset="0"/>
              </a:rPr>
              <a:t>1938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出版了第一部小说《煎锅之歌》。后从事过送报、编辑等多种职业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为日后的创作打下了基础。</a:t>
            </a:r>
            <a:r>
              <a:rPr lang="en-US" altLang="zh-CN" sz="2200" dirty="0">
                <a:solidFill>
                  <a:srgbClr val="000000"/>
                </a:solidFill>
                <a:latin typeface="Times New Roman" panose="02020603050405020304" pitchFamily="18" charset="0"/>
                <a:cs typeface="Times New Roman" panose="02020603050405020304" pitchFamily="18" charset="0"/>
              </a:rPr>
              <a:t>1959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小说《雾与影》出版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并获成功。尔后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他的文学作品多次获奖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成为日本当代著名的文学家。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25429213"/>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水上勉的剧作与他的小说一样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在日本享有盛誉。从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他创作了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多部戏剧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多为人间悲剧。《饥饿的海峡》于</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cs typeface="Times New Roman" panose="02020603050405020304" pitchFamily="18" charset="0"/>
              </a:rPr>
              <a:t>年被中央戏剧学院搬上中国话剧舞台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从此被中国观众所熟悉。小说《越前竹偶》也被改成同名话剧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通过女主人公的悲惨遭遇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反映了日本社会底层人民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尤其是妇女的生活。《寺塔》则通过寺院住持表面上道貌岸然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背地里却男盗女娼的故事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揭露了人间的虚伪。</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35378298"/>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02273548"/>
              </p:ext>
            </p:extLst>
          </p:nvPr>
        </p:nvGraphicFramePr>
        <p:xfrm>
          <a:off x="508000" y="1529855"/>
          <a:ext cx="8128000" cy="4635449"/>
        </p:xfrm>
        <a:graphic>
          <a:graphicData uri="http://schemas.openxmlformats.org/presentationml/2006/ole">
            <mc:AlternateContent xmlns:mc="http://schemas.openxmlformats.org/markup-compatibility/2006">
              <mc:Choice xmlns:v="urn:schemas-microsoft-com:vml" Requires="v">
                <p:oleObj spid="_x0000_s3076" name="Document" r:id="rId5" imgW="3838193" imgH="2188710" progId="Word.Document.12">
                  <p:embed/>
                </p:oleObj>
              </mc:Choice>
              <mc:Fallback>
                <p:oleObj name="Document" r:id="rId5" imgW="3838193" imgH="2188710" progId="Word.Document.12">
                  <p:embed/>
                  <p:pic>
                    <p:nvPicPr>
                      <p:cNvPr id="0" name=""/>
                      <p:cNvPicPr/>
                      <p:nvPr/>
                    </p:nvPicPr>
                    <p:blipFill>
                      <a:blip r:embed="rId6"/>
                      <a:stretch>
                        <a:fillRect/>
                      </a:stretch>
                    </p:blipFill>
                    <p:spPr>
                      <a:xfrm>
                        <a:off x="508000" y="1529855"/>
                        <a:ext cx="8128000" cy="4635449"/>
                      </a:xfrm>
                      <a:prstGeom prst="rect">
                        <a:avLst/>
                      </a:prstGeom>
                    </p:spPr>
                  </p:pic>
                </p:oleObj>
              </mc:Fallback>
            </mc:AlternateContent>
          </a:graphicData>
        </a:graphic>
      </p:graphicFrame>
      <p:sp>
        <p:nvSpPr>
          <p:cNvPr id="6" name="矩形 5"/>
          <p:cNvSpPr/>
          <p:nvPr/>
        </p:nvSpPr>
        <p:spPr>
          <a:xfrm>
            <a:off x="1403840" y="1892942"/>
            <a:ext cx="45630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3725729" y="1903828"/>
            <a:ext cx="377111"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5984937" y="1896170"/>
            <a:ext cx="377111"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403542" y="2356199"/>
            <a:ext cx="864201"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2990149" y="2356199"/>
            <a:ext cx="552127"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5004048" y="2356199"/>
            <a:ext cx="45630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1383055" y="2797684"/>
            <a:ext cx="60734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237923" y="2797684"/>
            <a:ext cx="89783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5047191" y="2797684"/>
            <a:ext cx="45630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1383055" y="3260941"/>
            <a:ext cx="236617"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3314124" y="3260941"/>
            <a:ext cx="32177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1441451" y="3811608"/>
            <a:ext cx="52280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1755826" y="4277837"/>
            <a:ext cx="522803"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p:nvSpPr>
        <p:spPr>
          <a:xfrm>
            <a:off x="4611500" y="3822494"/>
            <a:ext cx="52280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p:nvSpPr>
        <p:spPr>
          <a:xfrm>
            <a:off x="4328327" y="4270847"/>
            <a:ext cx="43792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矩形 21"/>
          <p:cNvSpPr/>
          <p:nvPr/>
        </p:nvSpPr>
        <p:spPr>
          <a:xfrm>
            <a:off x="3259103" y="5096262"/>
            <a:ext cx="26140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矩形 22"/>
          <p:cNvSpPr/>
          <p:nvPr/>
        </p:nvSpPr>
        <p:spPr>
          <a:xfrm>
            <a:off x="3257510" y="5641669"/>
            <a:ext cx="28754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4467729" y="5107148"/>
            <a:ext cx="28754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矩形 24"/>
          <p:cNvSpPr/>
          <p:nvPr/>
        </p:nvSpPr>
        <p:spPr>
          <a:xfrm>
            <a:off x="4948625" y="5636549"/>
            <a:ext cx="26140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矩形 25"/>
          <p:cNvSpPr/>
          <p:nvPr/>
        </p:nvSpPr>
        <p:spPr>
          <a:xfrm>
            <a:off x="5901204" y="5112914"/>
            <a:ext cx="26140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矩形 26"/>
          <p:cNvSpPr/>
          <p:nvPr/>
        </p:nvSpPr>
        <p:spPr>
          <a:xfrm>
            <a:off x="6131120" y="5634021"/>
            <a:ext cx="28754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22"/>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07504" y="1413814"/>
            <a:ext cx="8964488"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亘古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整个古代。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徜徉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安闲自在地步行。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醍醐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古代指从牛奶中提炼出来的精华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佛教比喻最高的佛法。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噪聒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吵闹。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栉比鳞次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像梳子的齿和鱼鳞一样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一个挨着一个地排列着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多形容房屋等密集。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闲情逸致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闲适的情致。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刻骨铭心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形容感念很深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永远不忘。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耳鬓厮磨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两人的耳朵和鬓发互相接触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形容亲密相处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多指小儿女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熟视无睹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虽然经常看见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还跟没看见一样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指对应关心的事物漠不关心。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秘而不宣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保守秘密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不对外宣扬。</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115432" y="1916832"/>
            <a:ext cx="170660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1115431" y="2334959"/>
            <a:ext cx="295251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1115432" y="2725776"/>
            <a:ext cx="691295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1125641" y="3136291"/>
            <a:ext cx="2272459"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691497" y="3532455"/>
            <a:ext cx="720098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07504" y="3940016"/>
            <a:ext cx="170660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1691497" y="4321824"/>
            <a:ext cx="1706603"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1691496" y="4703632"/>
            <a:ext cx="3096528"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1669725" y="5149786"/>
            <a:ext cx="6984959"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1669048" y="5531594"/>
            <a:ext cx="7262782"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1669048" y="5913402"/>
            <a:ext cx="319098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881147498"/>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安详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慈祥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祥和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我聆听着小男孩吹奏的曲调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在燃尽的火堆上铺层落叶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希望就这么永无止境地站着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安详</a:t>
            </a:r>
            <a:r>
              <a:rPr lang="zh-CN" altLang="zh-CN" sz="2200" dirty="0">
                <a:solidFill>
                  <a:srgbClr val="000000"/>
                </a:solidFill>
                <a:latin typeface="Times New Roman" panose="02020603050405020304" pitchFamily="18" charset="0"/>
                <a:cs typeface="Times New Roman" panose="02020603050405020304" pitchFamily="18" charset="0"/>
              </a:rPr>
              <a:t>的眼光越过金色的桑葚树梢。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总给人醇厚的感觉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所以很难有人拒绝他们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慈祥</a:t>
            </a:r>
            <a:r>
              <a:rPr lang="zh-CN" altLang="zh-CN" sz="2200" dirty="0">
                <a:solidFill>
                  <a:srgbClr val="000000"/>
                </a:solidFill>
                <a:latin typeface="Times New Roman" panose="02020603050405020304" pitchFamily="18" charset="0"/>
                <a:cs typeface="Times New Roman" panose="02020603050405020304" pitchFamily="18" charset="0"/>
              </a:rPr>
              <a:t>的笑脸。</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春节期间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大亚湾处处洋溢着欢乐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祥和</a:t>
            </a:r>
            <a:r>
              <a:rPr lang="zh-CN" altLang="zh-CN" sz="2200" dirty="0">
                <a:solidFill>
                  <a:srgbClr val="000000"/>
                </a:solidFill>
                <a:latin typeface="Times New Roman" panose="02020603050405020304" pitchFamily="18" charset="0"/>
                <a:cs typeface="Times New Roman" panose="02020603050405020304" pitchFamily="18" charset="0"/>
              </a:rPr>
              <a:t>的气氛。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指神态平静、从容稳重。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指吉利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祥云、祥端、发祥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形容老年人的态度神色和蔼安详。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指气氛而言。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302541" y="2957602"/>
            <a:ext cx="5891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6876256" y="3354977"/>
            <a:ext cx="5891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5158950" y="3760576"/>
            <a:ext cx="5891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36630472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227"/>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徘徊</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彷徨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独自漫步时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我就让这含有无限情趣的京都的风吹拂着自己的肌肤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像傻瓜一般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徘徊</a:t>
            </a:r>
            <a:r>
              <a:rPr lang="zh-CN" altLang="zh-CN" sz="2200" dirty="0">
                <a:solidFill>
                  <a:srgbClr val="000000"/>
                </a:solidFill>
                <a:latin typeface="Times New Roman" panose="02020603050405020304" pitchFamily="18" charset="0"/>
                <a:cs typeface="Times New Roman" panose="02020603050405020304" pitchFamily="18" charset="0"/>
              </a:rPr>
              <a:t>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Google.cn</a:t>
            </a:r>
            <a:r>
              <a:rPr lang="zh-CN" altLang="zh-CN" sz="2200" dirty="0">
                <a:solidFill>
                  <a:srgbClr val="000000"/>
                </a:solidFill>
                <a:latin typeface="Times New Roman" panose="02020603050405020304" pitchFamily="18" charset="0"/>
                <a:cs typeface="Times New Roman" panose="02020603050405020304" pitchFamily="18" charset="0"/>
              </a:rPr>
              <a:t>度过在华的最后</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天之后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尝试性地退出了中国市场。谷歌上下游伙伴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顿时陷入一场集体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彷徨</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两者都可指在一个地方走来走去。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本义不只是指在一个地方走来走去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还兼指想到某一个地方去而不明去向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心情多是不好的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它的比喻义也强调心神不定这一层意思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用比喻义居多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是中性词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本义只指在一个地方走来走去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并不涉及是否想到某个地方去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所指的心情不一定不好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用于本义居多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用于比喻义则少见。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672142" y="2154628"/>
            <a:ext cx="53559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4899382" y="2957602"/>
            <a:ext cx="5891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45582788"/>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275</TotalTime>
  <Words>3836</Words>
  <Application>Microsoft Office PowerPoint</Application>
  <PresentationFormat>全屏显示(4:3)</PresentationFormat>
  <Paragraphs>129</Paragraphs>
  <Slides>26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8"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1.堤契诺秋日 2.京都四季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35</cp:revision>
  <dcterms:created xsi:type="dcterms:W3CDTF">2016-04-22T00:11:50Z</dcterms:created>
  <dcterms:modified xsi:type="dcterms:W3CDTF">2016-07-14T02:57:27Z</dcterms:modified>
</cp:coreProperties>
</file>