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3"/>
    <p:sldId id="271" r:id="rId4"/>
    <p:sldId id="264" r:id="rId5"/>
    <p:sldId id="353" r:id="rId7"/>
    <p:sldId id="352" r:id="rId8"/>
    <p:sldId id="263" r:id="rId9"/>
    <p:sldId id="257" r:id="rId10"/>
    <p:sldId id="274" r:id="rId11"/>
    <p:sldId id="350" r:id="rId12"/>
    <p:sldId id="386" r:id="rId13"/>
    <p:sldId id="313" r:id="rId14"/>
    <p:sldId id="258" r:id="rId15"/>
    <p:sldId id="383" r:id="rId16"/>
    <p:sldId id="276" r:id="rId17"/>
    <p:sldId id="384" r:id="rId18"/>
    <p:sldId id="269" r:id="rId19"/>
    <p:sldId id="259" r:id="rId20"/>
    <p:sldId id="385" r:id="rId21"/>
    <p:sldId id="387" r:id="rId22"/>
    <p:sldId id="388" r:id="rId23"/>
    <p:sldId id="389" r:id="rId24"/>
    <p:sldId id="390" r:id="rId25"/>
    <p:sldId id="391" r:id="rId26"/>
    <p:sldId id="392" r:id="rId27"/>
    <p:sldId id="393" r:id="rId28"/>
    <p:sldId id="394" r:id="rId29"/>
    <p:sldId id="395" r:id="rId30"/>
    <p:sldId id="396" r:id="rId31"/>
    <p:sldId id="397" r:id="rId32"/>
    <p:sldId id="399" r:id="rId33"/>
    <p:sldId id="400" r:id="rId34"/>
    <p:sldId id="401" r:id="rId35"/>
    <p:sldId id="402" r:id="rId36"/>
    <p:sldId id="403" r:id="rId37"/>
    <p:sldId id="404" r:id="rId38"/>
    <p:sldId id="405" r:id="rId39"/>
    <p:sldId id="406" r:id="rId40"/>
    <p:sldId id="407" r:id="rId41"/>
    <p:sldId id="261" r:id="rId42"/>
    <p:sldId id="408" r:id="rId43"/>
    <p:sldId id="409" r:id="rId44"/>
    <p:sldId id="411" r:id="rId45"/>
    <p:sldId id="267" r:id="rId46"/>
    <p:sldId id="380" r:id="rId47"/>
    <p:sldId id="412" r:id="rId48"/>
    <p:sldId id="381" r:id="rId4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BB"/>
    <a:srgbClr val="6DFF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1" autoAdjust="0"/>
    <p:restoredTop sz="94614" autoAdjust="0"/>
  </p:normalViewPr>
  <p:slideViewPr>
    <p:cSldViewPr>
      <p:cViewPr varScale="1">
        <p:scale>
          <a:sx n="85" d="100"/>
          <a:sy n="85" d="100"/>
        </p:scale>
        <p:origin x="-924" y="-90"/>
      </p:cViewPr>
      <p:guideLst>
        <p:guide orient="horz" pos="2160"/>
        <p:guide pos="286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2" Type="http://schemas.openxmlformats.org/officeDocument/2006/relationships/tableStyles" Target="tableStyles.xml"/><Relationship Id="rId51" Type="http://schemas.openxmlformats.org/officeDocument/2006/relationships/viewProps" Target="viewProps.xml"/><Relationship Id="rId50" Type="http://schemas.openxmlformats.org/officeDocument/2006/relationships/presProps" Target="presProps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A19D5C-0580-480D-AA2E-5596DA47B7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C30879-53BA-4D1F-9592-E77013010DB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0815" algn="l" defTabSz="685800" rtl="0" eaLnBrk="1" latinLnBrk="0" hangingPunct="1">
        <a:lnSpc>
          <a:spcPct val="90000"/>
        </a:lnSpc>
        <a:spcBef>
          <a:spcPts val="75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0815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0815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0815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0815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0815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0815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0815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0815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0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3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4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5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6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7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8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image" Target="../media/image29.jpe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2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1.xml"/><Relationship Id="rId2" Type="http://schemas.openxmlformats.org/officeDocument/2006/relationships/hyperlink" Target="https://baike.sogou.com/v73038062.htm" TargetMode="External"/><Relationship Id="rId1" Type="http://schemas.openxmlformats.org/officeDocument/2006/relationships/hyperlink" Target="https://baike.sogou.com/v8963202.htm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microsoft.com/office/2007/relationships/hdphoto" Target="../media/hdphoto1.wdp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5"/>
          <p:cNvSpPr txBox="1"/>
          <p:nvPr/>
        </p:nvSpPr>
        <p:spPr>
          <a:xfrm>
            <a:off x="1907704" y="2947591"/>
            <a:ext cx="5724296" cy="8153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latin typeface="方正大标宋简体" pitchFamily="2" charset="-122"/>
                <a:ea typeface="方正大标宋简体" pitchFamily="2" charset="-122"/>
              </a:rPr>
              <a:t>三年级</a:t>
            </a:r>
            <a:r>
              <a:rPr lang="en-US" altLang="zh-CN" sz="4400" dirty="0" smtClean="0">
                <a:latin typeface="方正大标宋简体" pitchFamily="2" charset="-122"/>
                <a:ea typeface="方正大标宋简体" pitchFamily="2" charset="-122"/>
              </a:rPr>
              <a:t>  </a:t>
            </a:r>
            <a:r>
              <a:rPr lang="zh-CN" altLang="en-US" sz="4400" dirty="0" smtClean="0">
                <a:latin typeface="方正大标宋简体" pitchFamily="2" charset="-122"/>
                <a:ea typeface="方正大标宋简体" pitchFamily="2" charset="-122"/>
              </a:rPr>
              <a:t>语文 </a:t>
            </a:r>
            <a:r>
              <a:rPr lang="en-US" altLang="zh-CN" sz="4400" dirty="0" smtClean="0">
                <a:latin typeface="方正大标宋简体" pitchFamily="2" charset="-122"/>
                <a:ea typeface="方正大标宋简体" pitchFamily="2" charset="-122"/>
              </a:rPr>
              <a:t> </a:t>
            </a:r>
            <a:r>
              <a:rPr lang="zh-CN" altLang="en-US" sz="4400" dirty="0" smtClean="0">
                <a:latin typeface="方正大标宋简体" pitchFamily="2" charset="-122"/>
                <a:ea typeface="方正大标宋简体" pitchFamily="2" charset="-122"/>
              </a:rPr>
              <a:t>上册</a:t>
            </a:r>
            <a:endParaRPr lang="zh-CN" altLang="en-US" sz="4400" dirty="0">
              <a:latin typeface="方正大标宋简体" pitchFamily="2" charset="-122"/>
              <a:ea typeface="方正大标宋简体" pitchFamily="2" charset="-122"/>
            </a:endParaRPr>
          </a:p>
        </p:txBody>
      </p:sp>
      <p:sp>
        <p:nvSpPr>
          <p:cNvPr id="8" name="TextBox 5"/>
          <p:cNvSpPr txBox="1"/>
          <p:nvPr/>
        </p:nvSpPr>
        <p:spPr>
          <a:xfrm>
            <a:off x="3347864" y="1844824"/>
            <a:ext cx="2286016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latin typeface="黑体"/>
                <a:ea typeface="黑体"/>
                <a:cs typeface="黑体"/>
              </a:rPr>
              <a:t>教科版</a:t>
            </a:r>
            <a:endParaRPr lang="zh-CN" altLang="en-US" sz="5400" b="1" dirty="0">
              <a:latin typeface="黑体"/>
              <a:ea typeface="黑体"/>
              <a:cs typeface="黑体"/>
            </a:endParaRPr>
          </a:p>
        </p:txBody>
      </p:sp>
      <p:cxnSp>
        <p:nvCxnSpPr>
          <p:cNvPr id="9" name="直线连接符 8"/>
          <p:cNvCxnSpPr/>
          <p:nvPr/>
        </p:nvCxnSpPr>
        <p:spPr>
          <a:xfrm>
            <a:off x="1512000" y="2852936"/>
            <a:ext cx="6120000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3" name="组合 5"/>
          <p:cNvGrpSpPr/>
          <p:nvPr/>
        </p:nvGrpSpPr>
        <p:grpSpPr bwMode="auto">
          <a:xfrm>
            <a:off x="468313" y="1268413"/>
            <a:ext cx="2071687" cy="661987"/>
            <a:chOff x="571127" y="1769573"/>
            <a:chExt cx="2071702" cy="661806"/>
          </a:xfrm>
        </p:grpSpPr>
        <p:cxnSp>
          <p:nvCxnSpPr>
            <p:cNvPr id="7" name="直线连接符 21"/>
            <p:cNvCxnSpPr/>
            <p:nvPr/>
          </p:nvCxnSpPr>
          <p:spPr>
            <a:xfrm flipV="1">
              <a:off x="571127" y="2425031"/>
              <a:ext cx="2071702" cy="6348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同侧圆角矩形 7"/>
            <p:cNvSpPr/>
            <p:nvPr/>
          </p:nvSpPr>
          <p:spPr>
            <a:xfrm>
              <a:off x="571127" y="1769573"/>
              <a:ext cx="2000264" cy="515796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endParaRPr>
            </a:p>
          </p:txBody>
        </p:sp>
      </p:grpSp>
      <p:sp>
        <p:nvSpPr>
          <p:cNvPr id="10" name="同侧圆角矩形 9"/>
          <p:cNvSpPr/>
          <p:nvPr/>
        </p:nvSpPr>
        <p:spPr>
          <a:xfrm>
            <a:off x="444500" y="12557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字词乐园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sp>
        <p:nvSpPr>
          <p:cNvPr id="23563" name="TextBox 28"/>
          <p:cNvSpPr txBox="1">
            <a:spLocks noChangeArrowheads="1"/>
          </p:cNvSpPr>
          <p:nvPr/>
        </p:nvSpPr>
        <p:spPr bwMode="auto">
          <a:xfrm>
            <a:off x="3609553" y="3565898"/>
            <a:ext cx="640080" cy="6400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sz="3600"/>
              <a:t>笼</a:t>
            </a:r>
            <a:endParaRPr lang="zh-CN" sz="3600"/>
          </a:p>
        </p:txBody>
      </p:sp>
      <p:sp>
        <p:nvSpPr>
          <p:cNvPr id="30" name="左大括号 29"/>
          <p:cNvSpPr/>
          <p:nvPr/>
        </p:nvSpPr>
        <p:spPr>
          <a:xfrm>
            <a:off x="4181053" y="3065835"/>
            <a:ext cx="214312" cy="1571625"/>
          </a:xfrm>
          <a:prstGeom prst="leftBrac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565" name="TextBox 30"/>
          <p:cNvSpPr txBox="1">
            <a:spLocks noChangeArrowheads="1"/>
          </p:cNvSpPr>
          <p:nvPr/>
        </p:nvSpPr>
        <p:spPr bwMode="auto">
          <a:xfrm>
            <a:off x="4466803" y="2922960"/>
            <a:ext cx="99695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sz="3600"/>
              <a:t>l</a:t>
            </a:r>
            <a:r>
              <a:rPr lang="zh-CN" altLang="en-US" sz="3600"/>
              <a:t>ǒ</a:t>
            </a:r>
            <a:r>
              <a:rPr lang="en-US" sz="3600"/>
              <a:t>ng</a:t>
            </a:r>
            <a:endParaRPr lang="en-US" sz="3600"/>
          </a:p>
        </p:txBody>
      </p:sp>
      <p:sp>
        <p:nvSpPr>
          <p:cNvPr id="23566" name="TextBox 31"/>
          <p:cNvSpPr txBox="1">
            <a:spLocks noChangeArrowheads="1"/>
          </p:cNvSpPr>
          <p:nvPr/>
        </p:nvSpPr>
        <p:spPr bwMode="auto">
          <a:xfrm>
            <a:off x="4466803" y="4061198"/>
            <a:ext cx="98425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sz="3600"/>
              <a:t>l</a:t>
            </a:r>
            <a:r>
              <a:rPr lang="zh-CN" altLang="en-US" sz="3600"/>
              <a:t>ó</a:t>
            </a:r>
            <a:r>
              <a:rPr lang="en-US" sz="3600"/>
              <a:t>ng</a:t>
            </a:r>
            <a:endParaRPr lang="en-US" sz="3600"/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5620915" y="2922960"/>
            <a:ext cx="1097280" cy="6400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Calibri" pitchFamily="34" charset="0"/>
              </a:rPr>
              <a:t>笼罩</a:t>
            </a:r>
            <a:endParaRPr lang="zh-CN" altLang="en-US" sz="3600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5620915" y="4132635"/>
            <a:ext cx="1097280" cy="6400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Calibri" pitchFamily="34" charset="0"/>
              </a:rPr>
              <a:t>蒸笼</a:t>
            </a:r>
            <a:endParaRPr lang="zh-CN" altLang="en-US" sz="3600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23569" name="TextBox 34"/>
          <p:cNvSpPr txBox="1">
            <a:spLocks noChangeArrowheads="1"/>
          </p:cNvSpPr>
          <p:nvPr/>
        </p:nvSpPr>
        <p:spPr bwMode="auto">
          <a:xfrm>
            <a:off x="1210151" y="2239378"/>
            <a:ext cx="2030412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Calibri" pitchFamily="34" charset="0"/>
              </a:rPr>
              <a:t>多音字：</a:t>
            </a:r>
            <a:endParaRPr lang="zh-CN" altLang="en-US" sz="3600" dirty="0">
              <a:latin typeface="Calibri" pitchFamily="34" charset="0"/>
            </a:endParaRPr>
          </a:p>
        </p:txBody>
      </p:sp>
      <p:pic>
        <p:nvPicPr>
          <p:cNvPr id="2" name="图片 1" descr="u=1217660558,747937936&amp;fm=21&amp;gp=0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756920" y="3934460"/>
            <a:ext cx="2936875" cy="2190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file02.16sucai.com/d/file/2014/1005/a012d422d137eddf528f3f6a3f9d831b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39552" y="2780928"/>
            <a:ext cx="4981332" cy="3384376"/>
          </a:xfrm>
          <a:prstGeom prst="rect">
            <a:avLst/>
          </a:prstGeom>
          <a:noFill/>
        </p:spPr>
      </p:pic>
      <p:grpSp>
        <p:nvGrpSpPr>
          <p:cNvPr id="2" name="组合 5"/>
          <p:cNvGrpSpPr/>
          <p:nvPr/>
        </p:nvGrpSpPr>
        <p:grpSpPr>
          <a:xfrm>
            <a:off x="467544" y="1124744"/>
            <a:ext cx="2071702" cy="661806"/>
            <a:chOff x="571127" y="1769573"/>
            <a:chExt cx="2071702" cy="661806"/>
          </a:xfrm>
        </p:grpSpPr>
        <p:cxnSp>
          <p:nvCxnSpPr>
            <p:cNvPr id="7" name="直线连接符 21"/>
            <p:cNvCxnSpPr/>
            <p:nvPr/>
          </p:nvCxnSpPr>
          <p:spPr>
            <a:xfrm flipV="1">
              <a:off x="571127" y="2425625"/>
              <a:ext cx="2071702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同侧圆角矩形 7"/>
            <p:cNvSpPr/>
            <p:nvPr/>
          </p:nvSpPr>
          <p:spPr>
            <a:xfrm>
              <a:off x="571127" y="1769573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endParaRPr>
            </a:p>
          </p:txBody>
        </p:sp>
      </p:grpSp>
      <p:sp>
        <p:nvSpPr>
          <p:cNvPr id="10" name="同侧圆角矩形 9"/>
          <p:cNvSpPr/>
          <p:nvPr/>
        </p:nvSpPr>
        <p:spPr>
          <a:xfrm>
            <a:off x="444848" y="1112215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字词乐园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707904" y="1700808"/>
            <a:ext cx="345638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3600" dirty="0" smtClean="0"/>
              <a:t>寒</a:t>
            </a:r>
            <a:r>
              <a:rPr lang="zh-CN" sz="3600" dirty="0"/>
              <a:t>山     石径  </a:t>
            </a:r>
            <a:r>
              <a:rPr lang="zh-CN" sz="3600" dirty="0" smtClean="0"/>
              <a:t>     </a:t>
            </a:r>
            <a:r>
              <a:rPr lang="zh-CN" sz="3600" dirty="0"/>
              <a:t>霜叶    </a:t>
            </a:r>
            <a:r>
              <a:rPr lang="en-US" altLang="zh-CN" sz="3600" dirty="0" smtClean="0"/>
              <a:t> </a:t>
            </a:r>
            <a:r>
              <a:rPr lang="zh-CN" sz="3600" dirty="0" smtClean="0"/>
              <a:t>坐</a:t>
            </a:r>
            <a:endParaRPr lang="en-US" altLang="zh-CN" sz="3600" dirty="0" smtClean="0"/>
          </a:p>
          <a:p>
            <a:r>
              <a:rPr lang="zh-CN" altLang="zh-CN" sz="3600" dirty="0" smtClean="0"/>
              <a:t>白云生处</a:t>
            </a:r>
            <a:endParaRPr lang="zh-CN" sz="3600" dirty="0"/>
          </a:p>
        </p:txBody>
      </p:sp>
      <p:pic>
        <p:nvPicPr>
          <p:cNvPr id="5" name="图片 4" descr="apic9562_s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6660515" y="764540"/>
            <a:ext cx="1771650" cy="2161540"/>
          </a:xfrm>
          <a:prstGeom prst="rect">
            <a:avLst/>
          </a:prstGeom>
        </p:spPr>
      </p:pic>
      <p:sp>
        <p:nvSpPr>
          <p:cNvPr id="11" name="文本框 16"/>
          <p:cNvSpPr txBox="1"/>
          <p:nvPr/>
        </p:nvSpPr>
        <p:spPr>
          <a:xfrm>
            <a:off x="5292080" y="5157192"/>
            <a:ext cx="4392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/>
              <a:t>    </a:t>
            </a:r>
            <a:r>
              <a:rPr lang="zh-CN" altLang="en-US" sz="3600" dirty="0" smtClean="0"/>
              <a:t>可采莲  何田田</a:t>
            </a:r>
            <a:endParaRPr lang="zh-CN" sz="3600" dirty="0"/>
          </a:p>
        </p:txBody>
      </p:sp>
      <p:sp>
        <p:nvSpPr>
          <p:cNvPr id="12" name="文本框 16"/>
          <p:cNvSpPr txBox="1"/>
          <p:nvPr/>
        </p:nvSpPr>
        <p:spPr>
          <a:xfrm>
            <a:off x="3851920" y="3645024"/>
            <a:ext cx="44644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 </a:t>
            </a:r>
            <a:r>
              <a:rPr lang="zh-CN" altLang="en-US" sz="3600" dirty="0" smtClean="0"/>
              <a:t>穹庐       笼盖四野</a:t>
            </a:r>
            <a:endParaRPr lang="en-US" altLang="zh-CN" sz="3600" dirty="0" smtClean="0"/>
          </a:p>
          <a:p>
            <a:r>
              <a:rPr lang="zh-CN" altLang="en-US" sz="3600" dirty="0" smtClean="0"/>
              <a:t>天苍苍    野茫茫</a:t>
            </a:r>
            <a:endParaRPr lang="zh-CN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://img0.imgtn.bdimg.com/it/u=1579781690,3609248983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AutoShape 4" descr="http://img0.imgtn.bdimg.com/it/u=1579781690,3609248983&amp;fm=214&amp;gp=0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AutoShape 6" descr="http://img0.imgtn.bdimg.com/it/u=1579781690,3609248983&amp;fm=214&amp;gp=0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5" t="9905" r="1328" b="8613"/>
          <a:stretch>
            <a:fillRect/>
          </a:stretch>
        </p:blipFill>
        <p:spPr bwMode="auto">
          <a:xfrm>
            <a:off x="461367" y="764704"/>
            <a:ext cx="8223015" cy="55218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2699792" y="1052736"/>
            <a:ext cx="417638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5400" b="1" dirty="0" smtClean="0">
                <a:solidFill>
                  <a:srgbClr val="00B0F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ea"/>
              </a:rPr>
              <a:t>一</a:t>
            </a:r>
            <a:r>
              <a:rPr kumimoji="1" lang="en-US" altLang="zh-CN" sz="5400" b="1" dirty="0" smtClean="0">
                <a:solidFill>
                  <a:srgbClr val="00B0F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ea"/>
              </a:rPr>
              <a:t>《</a:t>
            </a:r>
            <a:r>
              <a:rPr kumimoji="1" lang="zh-CN" altLang="en-US" sz="5400" b="1" dirty="0" smtClean="0">
                <a:solidFill>
                  <a:srgbClr val="00B0F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ea"/>
              </a:rPr>
              <a:t>山 行</a:t>
            </a:r>
            <a:r>
              <a:rPr kumimoji="1" lang="en-US" altLang="zh-CN" sz="5400" b="1" dirty="0" smtClean="0">
                <a:solidFill>
                  <a:srgbClr val="00B0F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ea"/>
              </a:rPr>
              <a:t>》</a:t>
            </a:r>
            <a:endParaRPr kumimoji="1" lang="zh-CN" altLang="en-US" sz="5400" b="1" dirty="0" smtClean="0">
              <a:solidFill>
                <a:srgbClr val="00B0F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507005" y="2005389"/>
            <a:ext cx="41763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800" b="1" dirty="0" smtClean="0">
                <a:solidFill>
                  <a:srgbClr val="00B0F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ea"/>
              </a:rPr>
              <a:t>唐  杜牧</a:t>
            </a:r>
            <a:endParaRPr kumimoji="1" lang="zh-CN" altLang="en-US" sz="4800" b="1" dirty="0" smtClean="0">
              <a:solidFill>
                <a:srgbClr val="00B0F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5b0988e595225.cdn.sohucs.com/images/20171022/4f92172ed628489d9673961fb1631db4.jpe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514352"/>
            <a:ext cx="8186983" cy="4789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同侧圆角矩形 4"/>
          <p:cNvSpPr/>
          <p:nvPr/>
        </p:nvSpPr>
        <p:spPr>
          <a:xfrm>
            <a:off x="467544" y="1052736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395536" y="1628800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2750813" y="1916832"/>
            <a:ext cx="388843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70C0"/>
                </a:solidFill>
              </a:rPr>
              <a:t>        山    行</a:t>
            </a:r>
            <a:endParaRPr lang="en-US" altLang="zh-CN" sz="3600" b="1" dirty="0" smtClean="0">
              <a:solidFill>
                <a:srgbClr val="0070C0"/>
              </a:solidFill>
            </a:endParaRPr>
          </a:p>
          <a:p>
            <a:r>
              <a:rPr lang="zh-CN" altLang="en-US" sz="3600" b="1" dirty="0" smtClean="0">
                <a:solidFill>
                  <a:srgbClr val="0070C0"/>
                </a:solidFill>
              </a:rPr>
              <a:t>         （唐）杜牧</a:t>
            </a:r>
            <a:endParaRPr lang="zh-CN" altLang="en-US" sz="3600" b="1" dirty="0">
              <a:solidFill>
                <a:srgbClr val="0070C0"/>
              </a:solidFill>
            </a:endParaRPr>
          </a:p>
          <a:p>
            <a:r>
              <a:rPr lang="zh-CN" altLang="en-US" sz="3600" b="1" dirty="0">
                <a:solidFill>
                  <a:srgbClr val="0070C0"/>
                </a:solidFill>
              </a:rPr>
              <a:t>远上寒山石径斜</a:t>
            </a:r>
            <a:r>
              <a:rPr lang="zh-CN" altLang="en-US" sz="3600" b="1" dirty="0" smtClean="0">
                <a:solidFill>
                  <a:srgbClr val="0070C0"/>
                </a:solidFill>
              </a:rPr>
              <a:t>，</a:t>
            </a:r>
            <a:endParaRPr lang="en-US" altLang="zh-CN" sz="3600" b="1" dirty="0" smtClean="0">
              <a:solidFill>
                <a:srgbClr val="0070C0"/>
              </a:solidFill>
            </a:endParaRPr>
          </a:p>
          <a:p>
            <a:r>
              <a:rPr lang="zh-CN" altLang="en-US" sz="3600" b="1" dirty="0" smtClean="0">
                <a:solidFill>
                  <a:srgbClr val="0070C0"/>
                </a:solidFill>
              </a:rPr>
              <a:t>白云</a:t>
            </a:r>
            <a:r>
              <a:rPr lang="zh-CN" altLang="en-US" sz="3600" b="1" dirty="0">
                <a:solidFill>
                  <a:srgbClr val="0070C0"/>
                </a:solidFill>
              </a:rPr>
              <a:t>生处有人家。</a:t>
            </a:r>
            <a:br>
              <a:rPr lang="zh-CN" altLang="en-US" sz="3600" b="1" dirty="0">
                <a:solidFill>
                  <a:srgbClr val="0070C0"/>
                </a:solidFill>
              </a:rPr>
            </a:br>
            <a:r>
              <a:rPr lang="zh-CN" altLang="en-US" sz="3600" b="1" dirty="0">
                <a:solidFill>
                  <a:srgbClr val="0070C0"/>
                </a:solidFill>
              </a:rPr>
              <a:t>停车坐爱枫林晚</a:t>
            </a:r>
            <a:r>
              <a:rPr lang="zh-CN" altLang="en-US" sz="3600" b="1" dirty="0" smtClean="0">
                <a:solidFill>
                  <a:srgbClr val="0070C0"/>
                </a:solidFill>
              </a:rPr>
              <a:t>，</a:t>
            </a:r>
            <a:endParaRPr lang="en-US" altLang="zh-CN" sz="3600" b="1" dirty="0" smtClean="0">
              <a:solidFill>
                <a:srgbClr val="0070C0"/>
              </a:solidFill>
            </a:endParaRPr>
          </a:p>
          <a:p>
            <a:r>
              <a:rPr lang="zh-CN" altLang="en-US" sz="3600" b="1" dirty="0" smtClean="0">
                <a:solidFill>
                  <a:srgbClr val="0070C0"/>
                </a:solidFill>
              </a:rPr>
              <a:t>霜叶</a:t>
            </a:r>
            <a:r>
              <a:rPr lang="zh-CN" altLang="en-US" sz="3600" b="1" dirty="0">
                <a:solidFill>
                  <a:srgbClr val="0070C0"/>
                </a:solidFill>
              </a:rPr>
              <a:t>红于二月花。</a:t>
            </a:r>
            <a:endParaRPr lang="zh-CN" altLang="en-US" sz="3600" b="1" dirty="0">
              <a:solidFill>
                <a:srgbClr val="0070C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25369" y="1052736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朗读：</a:t>
            </a:r>
            <a:endParaRPr lang="zh-CN" altLang="en-US" sz="3600" dirty="0"/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4631901" y="4797152"/>
            <a:ext cx="144016" cy="46161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3661709" y="4871536"/>
            <a:ext cx="144016" cy="46161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4631901" y="4178569"/>
            <a:ext cx="144016" cy="46161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3714375" y="4164080"/>
            <a:ext cx="144016" cy="46161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4631901" y="3678245"/>
            <a:ext cx="144016" cy="46161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3733717" y="3624992"/>
            <a:ext cx="144016" cy="46161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4695029" y="3068960"/>
            <a:ext cx="144016" cy="46161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3707904" y="3068960"/>
            <a:ext cx="144016" cy="46161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27" t="11714" r="1743" b="55556"/>
          <a:stretch>
            <a:fillRect/>
          </a:stretch>
        </p:blipFill>
        <p:spPr bwMode="auto">
          <a:xfrm>
            <a:off x="4831643" y="1072444"/>
            <a:ext cx="4112331" cy="2144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同侧圆角矩形 4"/>
          <p:cNvSpPr/>
          <p:nvPr/>
        </p:nvSpPr>
        <p:spPr>
          <a:xfrm>
            <a:off x="474719" y="1035236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74719" y="1611300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317351" y="1009316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/>
              <a:t>理解</a:t>
            </a:r>
            <a:r>
              <a:rPr lang="zh-CN" altLang="en-US" sz="3600" dirty="0" smtClean="0"/>
              <a:t>：</a:t>
            </a:r>
            <a:endParaRPr lang="zh-CN" altLang="en-US" sz="3600" dirty="0"/>
          </a:p>
        </p:txBody>
      </p:sp>
      <p:sp>
        <p:nvSpPr>
          <p:cNvPr id="8" name="矩形 7"/>
          <p:cNvSpPr/>
          <p:nvPr/>
        </p:nvSpPr>
        <p:spPr>
          <a:xfrm>
            <a:off x="1528492" y="1884961"/>
            <a:ext cx="386746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/>
              <a:t>远上寒山石径斜，</a:t>
            </a:r>
            <a:endParaRPr lang="en-US" altLang="zh-CN" sz="3600" dirty="0" smtClean="0"/>
          </a:p>
          <a:p>
            <a:r>
              <a:rPr lang="zh-CN" altLang="en-US" sz="3600" dirty="0" smtClean="0"/>
              <a:t>白云</a:t>
            </a:r>
            <a:r>
              <a:rPr lang="zh-CN" altLang="en-US" sz="3600" dirty="0"/>
              <a:t>生</a:t>
            </a:r>
            <a:r>
              <a:rPr lang="zh-CN" altLang="en-US" sz="3600" dirty="0" smtClean="0"/>
              <a:t>处</a:t>
            </a:r>
            <a:r>
              <a:rPr lang="zh-CN" altLang="en-US" sz="3600" dirty="0"/>
              <a:t>有人家。</a:t>
            </a:r>
            <a:endParaRPr lang="zh-CN" altLang="en-US" sz="36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48526" y="3356992"/>
            <a:ext cx="839544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0070C0"/>
                </a:solidFill>
              </a:rPr>
              <a:t>字义    远</a:t>
            </a:r>
            <a:r>
              <a:rPr lang="zh-CN" altLang="en-US" sz="3200" dirty="0">
                <a:solidFill>
                  <a:srgbClr val="0070C0"/>
                </a:solidFill>
              </a:rPr>
              <a:t>上：登上远处的</a:t>
            </a:r>
            <a:r>
              <a:rPr lang="zh-CN" altLang="en-US" sz="3200" dirty="0" smtClean="0">
                <a:solidFill>
                  <a:srgbClr val="0070C0"/>
                </a:solidFill>
              </a:rPr>
              <a:t>。</a:t>
            </a:r>
            <a:r>
              <a:rPr lang="zh-CN" altLang="en-US" sz="3200" dirty="0">
                <a:solidFill>
                  <a:srgbClr val="0070C0"/>
                </a:solidFill>
              </a:rPr>
              <a:t>石径：石子的小路。</a:t>
            </a:r>
            <a:endParaRPr lang="zh-CN" altLang="en-US" sz="3200" dirty="0">
              <a:solidFill>
                <a:srgbClr val="0070C0"/>
              </a:solidFill>
            </a:endParaRPr>
          </a:p>
          <a:p>
            <a:r>
              <a:rPr lang="zh-CN" altLang="en-US" sz="3200" dirty="0" smtClean="0">
                <a:solidFill>
                  <a:srgbClr val="0070C0"/>
                </a:solidFill>
              </a:rPr>
              <a:t>            寒</a:t>
            </a:r>
            <a:r>
              <a:rPr lang="zh-CN" altLang="en-US" sz="3200" dirty="0">
                <a:solidFill>
                  <a:srgbClr val="0070C0"/>
                </a:solidFill>
              </a:rPr>
              <a:t>山：深秋季节的山</a:t>
            </a:r>
            <a:r>
              <a:rPr lang="zh-CN" altLang="en-US" sz="3200" dirty="0" smtClean="0">
                <a:solidFill>
                  <a:srgbClr val="0070C0"/>
                </a:solidFill>
              </a:rPr>
              <a:t>。</a:t>
            </a:r>
            <a:r>
              <a:rPr lang="zh-CN" altLang="en-US" sz="3200" dirty="0">
                <a:solidFill>
                  <a:srgbClr val="0070C0"/>
                </a:solidFill>
              </a:rPr>
              <a:t>斜：倾斜</a:t>
            </a:r>
            <a:r>
              <a:rPr lang="zh-CN" altLang="en-US" sz="3200" dirty="0" smtClean="0">
                <a:solidFill>
                  <a:srgbClr val="0070C0"/>
                </a:solidFill>
              </a:rPr>
              <a:t>。          </a:t>
            </a:r>
            <a:endParaRPr lang="zh-CN" altLang="en-US" sz="3200" dirty="0">
              <a:solidFill>
                <a:srgbClr val="0070C0"/>
              </a:solidFill>
            </a:endParaRPr>
          </a:p>
          <a:p>
            <a:endParaRPr lang="zh-CN" altLang="en-US" sz="3200" dirty="0">
              <a:solidFill>
                <a:srgbClr val="0070C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4719" y="4797152"/>
            <a:ext cx="710731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</a:rPr>
              <a:t>句</a:t>
            </a:r>
            <a:r>
              <a:rPr lang="zh-CN" altLang="en-US" sz="3200" dirty="0" smtClean="0">
                <a:solidFill>
                  <a:srgbClr val="FF0000"/>
                </a:solidFill>
              </a:rPr>
              <a:t>义    沿着</a:t>
            </a:r>
            <a:r>
              <a:rPr lang="zh-CN" altLang="en-US" sz="3200" dirty="0">
                <a:solidFill>
                  <a:srgbClr val="FF0000"/>
                </a:solidFill>
              </a:rPr>
              <a:t>弯弯曲曲的小路上山，在</a:t>
            </a:r>
            <a:r>
              <a:rPr lang="zh-CN" altLang="en-US" sz="3200" dirty="0" smtClean="0">
                <a:solidFill>
                  <a:srgbClr val="FF0000"/>
                </a:solidFill>
              </a:rPr>
              <a:t>那   </a:t>
            </a:r>
            <a:endParaRPr lang="en-US" altLang="zh-CN" sz="3200" dirty="0" smtClean="0">
              <a:solidFill>
                <a:srgbClr val="FF0000"/>
              </a:solidFill>
            </a:endParaRPr>
          </a:p>
          <a:p>
            <a:r>
              <a:rPr lang="zh-CN" altLang="en-US" sz="3200" dirty="0" smtClean="0">
                <a:solidFill>
                  <a:srgbClr val="FF0000"/>
                </a:solidFill>
              </a:rPr>
              <a:t>            白云深处</a:t>
            </a:r>
            <a:r>
              <a:rPr lang="zh-CN" altLang="en-US" sz="3200" dirty="0">
                <a:solidFill>
                  <a:srgbClr val="FF0000"/>
                </a:solidFill>
              </a:rPr>
              <a:t>，居然还有人家。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8" grpId="0"/>
      <p:bldP spid="2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74719" y="1035236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74719" y="1611300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66911" y="1042380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/>
              <a:t>理解</a:t>
            </a:r>
            <a:r>
              <a:rPr lang="zh-CN" altLang="en-US" sz="3600" dirty="0" smtClean="0"/>
              <a:t>：</a:t>
            </a:r>
            <a:endParaRPr lang="zh-CN" altLang="en-US" sz="3600" dirty="0"/>
          </a:p>
        </p:txBody>
      </p:sp>
      <p:sp>
        <p:nvSpPr>
          <p:cNvPr id="8" name="矩形 7"/>
          <p:cNvSpPr/>
          <p:nvPr/>
        </p:nvSpPr>
        <p:spPr>
          <a:xfrm>
            <a:off x="827584" y="1916832"/>
            <a:ext cx="37274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/>
              <a:t>停车坐爱</a:t>
            </a:r>
            <a:r>
              <a:rPr lang="zh-CN" altLang="en-US" sz="3600" dirty="0"/>
              <a:t>枫林</a:t>
            </a:r>
            <a:r>
              <a:rPr lang="zh-CN" altLang="en-US" sz="3600" dirty="0" smtClean="0"/>
              <a:t>晚，霜叶红于二月</a:t>
            </a:r>
            <a:r>
              <a:rPr lang="zh-CN" altLang="en-US" sz="3600" dirty="0"/>
              <a:t>花</a:t>
            </a:r>
            <a:endParaRPr lang="zh-CN" altLang="en-US" sz="36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74719" y="3284984"/>
            <a:ext cx="813690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rgbClr val="0070C0"/>
                </a:solidFill>
              </a:rPr>
              <a:t>字义   坐</a:t>
            </a:r>
            <a:r>
              <a:rPr lang="zh-CN" altLang="en-US" sz="2800" dirty="0">
                <a:solidFill>
                  <a:srgbClr val="0070C0"/>
                </a:solidFill>
              </a:rPr>
              <a:t>：因为。</a:t>
            </a:r>
            <a:endParaRPr lang="zh-CN" altLang="en-US" sz="2800" dirty="0">
              <a:solidFill>
                <a:srgbClr val="0070C0"/>
              </a:solidFill>
            </a:endParaRPr>
          </a:p>
          <a:p>
            <a:r>
              <a:rPr lang="zh-CN" altLang="en-US" sz="2800" dirty="0" smtClean="0">
                <a:solidFill>
                  <a:srgbClr val="0070C0"/>
                </a:solidFill>
              </a:rPr>
              <a:t>           爱</a:t>
            </a:r>
            <a:r>
              <a:rPr lang="zh-CN" altLang="en-US" sz="2800" dirty="0">
                <a:solidFill>
                  <a:srgbClr val="0070C0"/>
                </a:solidFill>
              </a:rPr>
              <a:t>：真爱，留恋的意思</a:t>
            </a:r>
            <a:r>
              <a:rPr lang="zh-CN" altLang="en-US" sz="2800" dirty="0" smtClean="0">
                <a:solidFill>
                  <a:srgbClr val="0070C0"/>
                </a:solidFill>
              </a:rPr>
              <a:t>。</a:t>
            </a:r>
            <a:r>
              <a:rPr lang="zh-CN" altLang="en-US" sz="2800" dirty="0">
                <a:solidFill>
                  <a:srgbClr val="0070C0"/>
                </a:solidFill>
              </a:rPr>
              <a:t>红于：比</a:t>
            </a:r>
            <a:r>
              <a:rPr lang="en-US" altLang="zh-CN" sz="2800" dirty="0">
                <a:solidFill>
                  <a:srgbClr val="0070C0"/>
                </a:solidFill>
              </a:rPr>
              <a:t>……</a:t>
            </a:r>
            <a:r>
              <a:rPr lang="zh-CN" altLang="en-US" sz="2800" dirty="0">
                <a:solidFill>
                  <a:srgbClr val="0070C0"/>
                </a:solidFill>
              </a:rPr>
              <a:t>更红。</a:t>
            </a:r>
            <a:endParaRPr lang="zh-CN" altLang="en-US" sz="2800" dirty="0">
              <a:solidFill>
                <a:srgbClr val="0070C0"/>
              </a:solidFill>
            </a:endParaRPr>
          </a:p>
          <a:p>
            <a:r>
              <a:rPr lang="zh-CN" altLang="en-US" sz="2800" dirty="0" smtClean="0">
                <a:solidFill>
                  <a:srgbClr val="0070C0"/>
                </a:solidFill>
              </a:rPr>
              <a:t>           霜叶</a:t>
            </a:r>
            <a:r>
              <a:rPr lang="zh-CN" altLang="en-US" sz="2800" dirty="0">
                <a:solidFill>
                  <a:srgbClr val="0070C0"/>
                </a:solidFill>
              </a:rPr>
              <a:t>：经霜打过的枫叶。</a:t>
            </a:r>
            <a:endParaRPr lang="zh-CN" altLang="en-US" sz="2800" dirty="0">
              <a:solidFill>
                <a:srgbClr val="0070C0"/>
              </a:solidFill>
            </a:endParaRPr>
          </a:p>
          <a:p>
            <a:r>
              <a:rPr lang="zh-CN" altLang="en-US" sz="2800" dirty="0" smtClean="0">
                <a:solidFill>
                  <a:srgbClr val="0070C0"/>
                </a:solidFill>
              </a:rPr>
              <a:t>           枫林</a:t>
            </a:r>
            <a:r>
              <a:rPr lang="zh-CN" altLang="en-US" sz="2800" dirty="0">
                <a:solidFill>
                  <a:srgbClr val="0070C0"/>
                </a:solidFill>
              </a:rPr>
              <a:t>晚：傍晚时候的枫树林。</a:t>
            </a:r>
            <a:endParaRPr lang="zh-CN" altLang="en-US" sz="2800" dirty="0">
              <a:solidFill>
                <a:srgbClr val="0070C0"/>
              </a:solidFill>
            </a:endParaRPr>
          </a:p>
          <a:p>
            <a:r>
              <a:rPr lang="zh-CN" altLang="en-US" sz="2800" dirty="0" smtClean="0">
                <a:solidFill>
                  <a:srgbClr val="0070C0"/>
                </a:solidFill>
              </a:rPr>
              <a:t>           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4719" y="5229200"/>
            <a:ext cx="763284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</a:rPr>
              <a:t>句</a:t>
            </a:r>
            <a:r>
              <a:rPr lang="zh-CN" altLang="en-US" sz="2800" dirty="0" smtClean="0">
                <a:solidFill>
                  <a:srgbClr val="FF0000"/>
                </a:solidFill>
              </a:rPr>
              <a:t>义   停下</a:t>
            </a:r>
            <a:r>
              <a:rPr lang="zh-CN" altLang="en-US" sz="2800" dirty="0">
                <a:solidFill>
                  <a:srgbClr val="FF0000"/>
                </a:solidFill>
              </a:rPr>
              <a:t>车来，是因为喜爱这深秋</a:t>
            </a:r>
            <a:r>
              <a:rPr lang="zh-CN" altLang="en-US" sz="2800" dirty="0" smtClean="0">
                <a:solidFill>
                  <a:srgbClr val="FF0000"/>
                </a:solidFill>
              </a:rPr>
              <a:t>枫林景</a:t>
            </a:r>
            <a:r>
              <a:rPr lang="zh-CN" altLang="en-US" sz="2800" dirty="0">
                <a:solidFill>
                  <a:srgbClr val="FF0000"/>
                </a:solidFill>
              </a:rPr>
              <a:t>。</a:t>
            </a:r>
            <a:r>
              <a:rPr lang="zh-CN" altLang="en-US" sz="2800" dirty="0" smtClean="0">
                <a:solidFill>
                  <a:srgbClr val="FF0000"/>
                </a:solidFill>
              </a:rPr>
              <a:t>枫     </a:t>
            </a:r>
            <a:endParaRPr lang="en-US" altLang="zh-CN" sz="2800" dirty="0" smtClean="0">
              <a:solidFill>
                <a:srgbClr val="FF0000"/>
              </a:solidFill>
            </a:endParaRPr>
          </a:p>
          <a:p>
            <a:r>
              <a:rPr lang="zh-CN" altLang="en-US" sz="2800" dirty="0" smtClean="0">
                <a:solidFill>
                  <a:srgbClr val="FF0000"/>
                </a:solidFill>
              </a:rPr>
              <a:t>           叶</a:t>
            </a:r>
            <a:r>
              <a:rPr lang="zh-CN" altLang="en-US" sz="2800" dirty="0">
                <a:solidFill>
                  <a:srgbClr val="FF0000"/>
                </a:solidFill>
              </a:rPr>
              <a:t>秋霜染过，艳比二月春花。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4" t="51249" r="50000" b="8441"/>
          <a:stretch>
            <a:fillRect/>
          </a:stretch>
        </p:blipFill>
        <p:spPr bwMode="auto">
          <a:xfrm>
            <a:off x="4636571" y="836712"/>
            <a:ext cx="4176464" cy="25873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图解结构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7544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911422" y="2975997"/>
            <a:ext cx="132397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/>
              <a:t>山行</a:t>
            </a:r>
            <a:endParaRPr lang="zh-CN" altLang="en-US" sz="3600" dirty="0"/>
          </a:p>
        </p:txBody>
      </p:sp>
      <p:sp>
        <p:nvSpPr>
          <p:cNvPr id="9" name="TextBox 8"/>
          <p:cNvSpPr txBox="1"/>
          <p:nvPr/>
        </p:nvSpPr>
        <p:spPr>
          <a:xfrm>
            <a:off x="2064111" y="2255659"/>
            <a:ext cx="4593122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瞭望远景</a:t>
            </a:r>
            <a:r>
              <a:rPr lang="en-US" altLang="zh-CN" sz="3600" dirty="0" smtClean="0"/>
              <a:t>—</a:t>
            </a:r>
            <a:r>
              <a:rPr lang="zh-CN" altLang="en-US" sz="3600" dirty="0" smtClean="0"/>
              <a:t>辽阔深远      </a:t>
            </a:r>
            <a:endParaRPr lang="zh-CN" altLang="en-US" sz="3600" dirty="0"/>
          </a:p>
        </p:txBody>
      </p:sp>
      <p:sp>
        <p:nvSpPr>
          <p:cNvPr id="10" name="TextBox 9"/>
          <p:cNvSpPr txBox="1"/>
          <p:nvPr/>
        </p:nvSpPr>
        <p:spPr>
          <a:xfrm>
            <a:off x="1919966" y="3623439"/>
            <a:ext cx="4593122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驻足观赏</a:t>
            </a:r>
            <a:r>
              <a:rPr lang="en-US" altLang="zh-CN" sz="3600" dirty="0" smtClean="0"/>
              <a:t>—</a:t>
            </a:r>
            <a:r>
              <a:rPr lang="zh-CN" altLang="en-US" sz="3600" dirty="0" smtClean="0"/>
              <a:t>秋比春美</a:t>
            </a:r>
            <a:endParaRPr lang="zh-CN" altLang="en-US" sz="3600" dirty="0"/>
          </a:p>
        </p:txBody>
      </p:sp>
      <p:sp>
        <p:nvSpPr>
          <p:cNvPr id="12" name="TextBox 11"/>
          <p:cNvSpPr txBox="1"/>
          <p:nvPr/>
        </p:nvSpPr>
        <p:spPr>
          <a:xfrm>
            <a:off x="6312097" y="2615952"/>
            <a:ext cx="1637030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+mn-ea"/>
              </a:rPr>
              <a:t>晚秋美景图</a:t>
            </a:r>
            <a:endParaRPr lang="zh-CN" altLang="en-US" sz="3600" dirty="0">
              <a:latin typeface="+mn-ea"/>
            </a:endParaRPr>
          </a:p>
        </p:txBody>
      </p:sp>
      <p:sp>
        <p:nvSpPr>
          <p:cNvPr id="13" name="左大括号 12"/>
          <p:cNvSpPr/>
          <p:nvPr/>
        </p:nvSpPr>
        <p:spPr>
          <a:xfrm>
            <a:off x="1848047" y="2615952"/>
            <a:ext cx="127000" cy="1138555"/>
          </a:xfrm>
          <a:prstGeom prst="leftBrace">
            <a:avLst>
              <a:gd name="adj1" fmla="val 0"/>
              <a:gd name="adj2" fmla="val 50000"/>
            </a:avLst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左大括号 13"/>
          <p:cNvSpPr/>
          <p:nvPr/>
        </p:nvSpPr>
        <p:spPr>
          <a:xfrm flipH="1">
            <a:off x="6240342" y="2687707"/>
            <a:ext cx="76200" cy="1200150"/>
          </a:xfrm>
          <a:prstGeom prst="leftBrac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4" t="51249" r="50000" b="8441"/>
          <a:stretch>
            <a:fillRect/>
          </a:stretch>
        </p:blipFill>
        <p:spPr bwMode="auto">
          <a:xfrm>
            <a:off x="911422" y="4281739"/>
            <a:ext cx="3074911" cy="19049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2" grpId="0"/>
      <p:bldP spid="13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概括主题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7544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683260" y="2205355"/>
            <a:ext cx="7094855" cy="1737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+mn-ea"/>
              </a:rPr>
              <a:t>    《山行》通过一幅秋景图，既颂扬了秋天的美丽，又让人体验和意识到秋天的萧条中也有勃勃生机。</a:t>
            </a:r>
            <a:endParaRPr lang="zh-CN" altLang="en-US" sz="3600" dirty="0">
              <a:latin typeface="+mn-ea"/>
            </a:endParaRPr>
          </a:p>
        </p:txBody>
      </p:sp>
      <p:sp>
        <p:nvSpPr>
          <p:cNvPr id="4" name="AutoShape 2" descr="http://img0.imgtn.bdimg.com/it/u=117267570,384906816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4" t="51249" r="50000" b="8441"/>
          <a:stretch>
            <a:fillRect/>
          </a:stretch>
        </p:blipFill>
        <p:spPr bwMode="auto">
          <a:xfrm>
            <a:off x="1001790" y="4149080"/>
            <a:ext cx="3074911" cy="19049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51720" y="1125220"/>
            <a:ext cx="47525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800" b="1" dirty="0" smtClean="0">
                <a:solidFill>
                  <a:srgbClr val="00B0F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ea"/>
              </a:rPr>
              <a:t>（</a:t>
            </a:r>
            <a:r>
              <a:rPr kumimoji="1" lang="en-US" altLang="zh-CN" sz="4800" b="1" dirty="0" smtClean="0">
                <a:solidFill>
                  <a:srgbClr val="00B0F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ea"/>
              </a:rPr>
              <a:t>2</a:t>
            </a:r>
            <a:r>
              <a:rPr kumimoji="1" lang="zh-CN" altLang="en-US" sz="4800" b="1" dirty="0" smtClean="0">
                <a:solidFill>
                  <a:srgbClr val="00B0F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ea"/>
              </a:rPr>
              <a:t>）敕勒歌</a:t>
            </a:r>
            <a:endParaRPr kumimoji="1" lang="zh-CN" altLang="en-US" sz="4800" b="1" dirty="0" smtClean="0">
              <a:solidFill>
                <a:srgbClr val="00B0F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ea"/>
            </a:endParaRPr>
          </a:p>
        </p:txBody>
      </p:sp>
      <p:cxnSp>
        <p:nvCxnSpPr>
          <p:cNvPr id="3" name="直线连接符 21"/>
          <p:cNvCxnSpPr/>
          <p:nvPr/>
        </p:nvCxnSpPr>
        <p:spPr>
          <a:xfrm>
            <a:off x="2411760" y="1988840"/>
            <a:ext cx="4104456" cy="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/>
          <a:srcRect b="14080"/>
          <a:stretch>
            <a:fillRect/>
          </a:stretch>
        </p:blipFill>
        <p:spPr>
          <a:xfrm>
            <a:off x="521018" y="1772816"/>
            <a:ext cx="8622981" cy="4608512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161119" y="3408680"/>
            <a:ext cx="6743655" cy="3067748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5" name="同侧圆角矩形 4"/>
          <p:cNvSpPr/>
          <p:nvPr/>
        </p:nvSpPr>
        <p:spPr>
          <a:xfrm>
            <a:off x="467544" y="938307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31997" y="1520125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275856" y="1131560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导入：</a:t>
            </a:r>
            <a:endParaRPr lang="zh-CN" altLang="en-US" sz="3600" dirty="0"/>
          </a:p>
        </p:txBody>
      </p:sp>
      <p:sp>
        <p:nvSpPr>
          <p:cNvPr id="3" name="文本框 2"/>
          <p:cNvSpPr txBox="1"/>
          <p:nvPr/>
        </p:nvSpPr>
        <p:spPr>
          <a:xfrm>
            <a:off x="478621" y="1888842"/>
            <a:ext cx="7576185" cy="25545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dirty="0"/>
              <a:t>         天蓝蓝，山高高，牛羊成群，多美的画卷呀!我们有说不完的话语来形容它、赞美它。北朝有人用简单的27字概括了我们说不完的话语，让我们</a:t>
            </a:r>
            <a:r>
              <a:rPr lang="zh-CN" altLang="en-US" sz="3200" dirty="0"/>
              <a:t>一起</a:t>
            </a:r>
            <a:r>
              <a:rPr lang="zh-CN" altLang="en-US" sz="3200" dirty="0" smtClean="0"/>
              <a:t>来读</a:t>
            </a:r>
            <a:r>
              <a:rPr lang="en-US" altLang="zh-CN" sz="3200" dirty="0" smtClean="0"/>
              <a:t>《</a:t>
            </a:r>
            <a:r>
              <a:rPr lang="en-US" altLang="zh-CN" sz="3200" dirty="0" err="1"/>
              <a:t>敕勒歌》吧</a:t>
            </a:r>
            <a:r>
              <a:rPr lang="en-US" altLang="zh-CN" sz="3200" dirty="0"/>
              <a:t>!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39752" y="980728"/>
            <a:ext cx="41763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sz="4800" b="1" dirty="0" smtClean="0">
                <a:solidFill>
                  <a:srgbClr val="00B0F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ea"/>
              </a:rPr>
              <a:t>13</a:t>
            </a:r>
            <a:r>
              <a:rPr kumimoji="1" lang="zh-CN" altLang="en-US" sz="4800" b="1" dirty="0" smtClean="0">
                <a:solidFill>
                  <a:srgbClr val="00B0F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ea"/>
              </a:rPr>
              <a:t>、古诗三首</a:t>
            </a:r>
            <a:endParaRPr kumimoji="1" lang="zh-CN" altLang="en-US" sz="4800" b="1" dirty="0" smtClean="0">
              <a:solidFill>
                <a:srgbClr val="00B0F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ea"/>
            </a:endParaRPr>
          </a:p>
        </p:txBody>
      </p:sp>
      <p:cxnSp>
        <p:nvCxnSpPr>
          <p:cNvPr id="3" name="直线连接符 21"/>
          <p:cNvCxnSpPr/>
          <p:nvPr/>
        </p:nvCxnSpPr>
        <p:spPr>
          <a:xfrm>
            <a:off x="2411760" y="1844824"/>
            <a:ext cx="4104456" cy="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4818" name="Picture 2" descr="http://p1.so.qhmsg.com/t019c4f676a0496d006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115616" y="1988840"/>
            <a:ext cx="7157592" cy="42484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b="14751"/>
          <a:stretch>
            <a:fillRect/>
          </a:stretch>
        </p:blipFill>
        <p:spPr>
          <a:xfrm>
            <a:off x="1029335" y="2214245"/>
            <a:ext cx="7228840" cy="3951059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5" name="同侧圆角矩形 4"/>
          <p:cNvSpPr/>
          <p:nvPr/>
        </p:nvSpPr>
        <p:spPr>
          <a:xfrm>
            <a:off x="538637" y="1189462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538637" y="176552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1261251" y="2636912"/>
            <a:ext cx="701230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3600" dirty="0" smtClean="0">
                <a:solidFill>
                  <a:srgbClr val="FF0000"/>
                </a:solidFill>
                <a:latin typeface="+mn-ea"/>
              </a:rPr>
              <a:t>         </a:t>
            </a:r>
            <a:r>
              <a:rPr lang="zh-CN" altLang="en-US" sz="3600" dirty="0" smtClean="0">
                <a:solidFill>
                  <a:srgbClr val="FF0000"/>
                </a:solidFill>
                <a:latin typeface="+mn-ea"/>
              </a:rPr>
              <a:t>敕勒歌</a:t>
            </a:r>
            <a:endParaRPr lang="en-US" altLang="zh-CN" sz="3600" dirty="0" smtClean="0">
              <a:solidFill>
                <a:srgbClr val="FF0000"/>
              </a:solidFill>
              <a:latin typeface="+mn-ea"/>
            </a:endParaRPr>
          </a:p>
          <a:p>
            <a:pPr algn="l"/>
            <a:r>
              <a:rPr lang="en-US" altLang="zh-CN" sz="3600" dirty="0" smtClean="0">
                <a:solidFill>
                  <a:srgbClr val="FF0000"/>
                </a:solidFill>
                <a:latin typeface="+mn-ea"/>
              </a:rPr>
              <a:t>    </a:t>
            </a:r>
            <a:r>
              <a:rPr lang="en-US" altLang="zh-CN" sz="3600" dirty="0" err="1" smtClean="0">
                <a:solidFill>
                  <a:srgbClr val="FF0000"/>
                </a:solidFill>
                <a:latin typeface="+mn-ea"/>
              </a:rPr>
              <a:t>敕勒川，阴山下</a:t>
            </a:r>
            <a:r>
              <a:rPr lang="en-US" altLang="zh-CN" sz="3600" dirty="0" smtClean="0">
                <a:solidFill>
                  <a:srgbClr val="FF0000"/>
                </a:solidFill>
                <a:latin typeface="+mn-ea"/>
              </a:rPr>
              <a:t>。</a:t>
            </a:r>
            <a:endParaRPr lang="en-US" altLang="zh-CN" sz="3600" dirty="0" smtClean="0">
              <a:solidFill>
                <a:srgbClr val="FF0000"/>
              </a:solidFill>
              <a:latin typeface="+mn-ea"/>
            </a:endParaRPr>
          </a:p>
          <a:p>
            <a:pPr algn="l"/>
            <a:r>
              <a:rPr lang="zh-CN" altLang="en-US" sz="3600" dirty="0" smtClean="0">
                <a:solidFill>
                  <a:srgbClr val="FF0000"/>
                </a:solidFill>
                <a:latin typeface="+mn-ea"/>
              </a:rPr>
              <a:t>　　天似穹庐，笼盖四野。</a:t>
            </a:r>
            <a:endParaRPr lang="zh-CN" altLang="en-US" sz="3600" dirty="0" smtClean="0">
              <a:solidFill>
                <a:srgbClr val="FF0000"/>
              </a:solidFill>
              <a:latin typeface="+mn-ea"/>
            </a:endParaRPr>
          </a:p>
          <a:p>
            <a:pPr algn="l"/>
            <a:r>
              <a:rPr lang="zh-CN" altLang="en-US" sz="3600" dirty="0" smtClean="0">
                <a:solidFill>
                  <a:srgbClr val="FF0000"/>
                </a:solidFill>
                <a:latin typeface="+mn-ea"/>
              </a:rPr>
              <a:t>　　天</a:t>
            </a:r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/</a:t>
            </a:r>
            <a:r>
              <a:rPr lang="zh-CN" altLang="en-US" sz="3600" dirty="0" smtClean="0">
                <a:solidFill>
                  <a:srgbClr val="FF0000"/>
                </a:solidFill>
                <a:latin typeface="+mn-ea"/>
              </a:rPr>
              <a:t>苍苍，野</a:t>
            </a:r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/</a:t>
            </a:r>
            <a:r>
              <a:rPr lang="zh-CN" altLang="en-US" sz="3600" dirty="0" smtClean="0">
                <a:solidFill>
                  <a:srgbClr val="FF0000"/>
                </a:solidFill>
                <a:latin typeface="+mn-ea"/>
              </a:rPr>
              <a:t>茫茫，</a:t>
            </a:r>
            <a:endParaRPr lang="zh-CN" altLang="en-US" sz="3600" dirty="0" smtClean="0">
              <a:solidFill>
                <a:srgbClr val="FF0000"/>
              </a:solidFill>
              <a:latin typeface="+mn-ea"/>
            </a:endParaRPr>
          </a:p>
          <a:p>
            <a:pPr algn="l"/>
            <a:r>
              <a:rPr lang="zh-CN" altLang="en-US" sz="3600" dirty="0" smtClean="0">
                <a:solidFill>
                  <a:srgbClr val="FF0000"/>
                </a:solidFill>
                <a:latin typeface="+mn-ea"/>
              </a:rPr>
              <a:t>　　风吹草低</a:t>
            </a:r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/</a:t>
            </a:r>
            <a:r>
              <a:rPr lang="zh-CN" altLang="en-US" sz="3600" dirty="0" smtClean="0">
                <a:solidFill>
                  <a:srgbClr val="FF0000"/>
                </a:solidFill>
                <a:latin typeface="+mn-ea"/>
              </a:rPr>
              <a:t>见牛羊。</a:t>
            </a:r>
            <a:endParaRPr lang="zh-CN" altLang="en-US" sz="3600" dirty="0" smtClean="0">
              <a:solidFill>
                <a:srgbClr val="FF0000"/>
              </a:solidFill>
              <a:latin typeface="+mn-ea"/>
            </a:endParaRPr>
          </a:p>
          <a:p>
            <a:pPr algn="l"/>
            <a:endParaRPr lang="zh-CN" altLang="en-US" sz="36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084630" y="1137422"/>
            <a:ext cx="37206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朗读：</a:t>
            </a:r>
            <a:endParaRPr lang="zh-CN" altLang="en-US" sz="3600" dirty="0"/>
          </a:p>
        </p:txBody>
      </p:sp>
      <p:sp>
        <p:nvSpPr>
          <p:cNvPr id="3" name="矩形 2"/>
          <p:cNvSpPr/>
          <p:nvPr/>
        </p:nvSpPr>
        <p:spPr>
          <a:xfrm>
            <a:off x="579014" y="2120455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+mn-ea"/>
              </a:rPr>
              <a:t>北朝民歌</a:t>
            </a:r>
            <a:endParaRPr lang="en-US" altLang="zh-CN" sz="3600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9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2771800" y="3501008"/>
            <a:ext cx="4392488" cy="2750652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5" name="同侧圆角矩形 4"/>
          <p:cNvSpPr/>
          <p:nvPr/>
        </p:nvSpPr>
        <p:spPr>
          <a:xfrm>
            <a:off x="503090" y="90826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503090" y="1484325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131840" y="908261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理解：</a:t>
            </a:r>
            <a:endParaRPr lang="zh-CN" altLang="en-US" sz="3600" dirty="0"/>
          </a:p>
        </p:txBody>
      </p:sp>
      <p:sp>
        <p:nvSpPr>
          <p:cNvPr id="3" name="文本框 2"/>
          <p:cNvSpPr txBox="1"/>
          <p:nvPr/>
        </p:nvSpPr>
        <p:spPr>
          <a:xfrm>
            <a:off x="1018560" y="1844824"/>
            <a:ext cx="42265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600" dirty="0"/>
              <a:t>1</a:t>
            </a:r>
            <a:r>
              <a:rPr lang="zh-CN" altLang="en-US" sz="3600" dirty="0"/>
              <a:t>、你看到了什么？</a:t>
            </a:r>
            <a:endParaRPr lang="zh-CN" altLang="en-US" sz="3600" dirty="0"/>
          </a:p>
        </p:txBody>
      </p:sp>
      <p:sp>
        <p:nvSpPr>
          <p:cNvPr id="7" name="文本框 6"/>
          <p:cNvSpPr txBox="1"/>
          <p:nvPr/>
        </p:nvSpPr>
        <p:spPr>
          <a:xfrm>
            <a:off x="478528" y="2592863"/>
            <a:ext cx="72728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600" b="1" dirty="0">
                <a:solidFill>
                  <a:srgbClr val="FF0000"/>
                </a:solidFill>
              </a:rPr>
              <a:t> 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     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草原</a:t>
            </a:r>
            <a:r>
              <a:rPr lang="zh-CN" altLang="en-US" sz="3600" b="1" dirty="0">
                <a:solidFill>
                  <a:srgbClr val="FF0000"/>
                </a:solidFill>
              </a:rPr>
              <a:t>上，高高的青山下，有许多的蒙古包。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499359" y="2637155"/>
            <a:ext cx="5934075" cy="371602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5" name="同侧圆角矩形 4"/>
          <p:cNvSpPr/>
          <p:nvPr/>
        </p:nvSpPr>
        <p:spPr>
          <a:xfrm>
            <a:off x="503090" y="1038173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503090" y="1614237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1907704" y="2780928"/>
            <a:ext cx="4909820" cy="11938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3600" b="1" dirty="0">
                <a:solidFill>
                  <a:srgbClr val="FF0000"/>
                </a:solidFill>
                <a:sym typeface="+mn-ea"/>
              </a:rPr>
              <a:t>         </a:t>
            </a:r>
            <a:r>
              <a:rPr lang="zh-CN" altLang="en-US" sz="3600" b="1" dirty="0">
                <a:solidFill>
                  <a:srgbClr val="FF0000"/>
                </a:solidFill>
                <a:sym typeface="+mn-ea"/>
              </a:rPr>
              <a:t>敕勒川，阴山下。天似穹庐，笼盖四野。</a:t>
            </a:r>
            <a:endParaRPr lang="zh-CN" altLang="en-US" sz="3600" b="1" dirty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77688" y="1916798"/>
            <a:ext cx="657034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600" dirty="0"/>
              <a:t>2</a:t>
            </a:r>
            <a:r>
              <a:rPr lang="zh-CN" altLang="en-US" sz="3600" dirty="0"/>
              <a:t>、诗中哪句是描写图中的内容?</a:t>
            </a:r>
            <a:endParaRPr lang="zh-CN" altLang="en-US" sz="3600" dirty="0"/>
          </a:p>
        </p:txBody>
      </p:sp>
      <p:sp>
        <p:nvSpPr>
          <p:cNvPr id="10" name="TextBox 9"/>
          <p:cNvSpPr txBox="1"/>
          <p:nvPr/>
        </p:nvSpPr>
        <p:spPr>
          <a:xfrm>
            <a:off x="3131840" y="1071635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理解：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068705" y="3145790"/>
            <a:ext cx="6991985" cy="3180715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5" name="同侧圆角矩形 4"/>
          <p:cNvSpPr/>
          <p:nvPr/>
        </p:nvSpPr>
        <p:spPr>
          <a:xfrm>
            <a:off x="467544" y="1041377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7544" y="1629981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467544" y="1844824"/>
            <a:ext cx="7340600" cy="1188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latin typeface="+mn-ea"/>
              </a:rPr>
              <a:t>   3</a:t>
            </a:r>
            <a:r>
              <a:rPr lang="zh-CN" altLang="en-US" sz="3600" dirty="0" smtClean="0">
                <a:latin typeface="+mn-ea"/>
              </a:rPr>
              <a:t>、一句“敕勒川，阴山下”，给我们交代了什么？ </a:t>
            </a:r>
            <a:endParaRPr lang="zh-CN" altLang="en-US" sz="3600" dirty="0">
              <a:latin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93340" y="3284984"/>
            <a:ext cx="6749415" cy="2291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3600" b="1" dirty="0" smtClean="0">
                <a:solidFill>
                  <a:srgbClr val="FF0000"/>
                </a:solidFill>
              </a:rPr>
              <a:t>         不仅交代了敕勒族人生活的地点，而且描绘出了一望无际的草原，连绵起伏的群山，给人以无限辽阔无比雄伟的印象。</a:t>
            </a:r>
            <a:endParaRPr lang="zh-CN" altLang="en-US" sz="3600" b="1" dirty="0" smtClean="0">
              <a:solidFill>
                <a:srgbClr val="FF00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-9464040" y="3108960"/>
            <a:ext cx="640080" cy="6400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dirty="0" smtClean="0">
                <a:latin typeface="+mn-ea"/>
                <a:sym typeface="+mn-ea"/>
              </a:rPr>
              <a:t>。</a:t>
            </a:r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3131840" y="1071635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理解：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538605" y="3156585"/>
            <a:ext cx="6085205" cy="320675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5" name="同侧圆角矩形 4"/>
          <p:cNvSpPr/>
          <p:nvPr/>
        </p:nvSpPr>
        <p:spPr>
          <a:xfrm>
            <a:off x="538300" y="1071635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538300" y="1660239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745490" y="1989455"/>
            <a:ext cx="7723505" cy="1737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latin typeface="+mn-ea"/>
              </a:rPr>
              <a:t>4</a:t>
            </a:r>
            <a:r>
              <a:rPr lang="zh-CN" altLang="en-US" sz="3600" dirty="0" smtClean="0">
                <a:latin typeface="+mn-ea"/>
              </a:rPr>
              <a:t>、请你想想看，“天似穹庐”，是说天空像什么？到底像不像呢？让我们闭上眼睛来想象一下？ </a:t>
            </a:r>
            <a:endParaRPr lang="zh-CN" altLang="en-US" sz="3600" dirty="0">
              <a:latin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11505" y="3717290"/>
            <a:ext cx="7518400" cy="1742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3600" b="1" dirty="0" smtClean="0">
                <a:solidFill>
                  <a:srgbClr val="FF0000"/>
                </a:solidFill>
              </a:rPr>
              <a:t>         “穹庐”就是这些白色的、供敕勒族人生活的毡帐，也就是我们今天讲的蒙古包。</a:t>
            </a:r>
            <a:endParaRPr lang="zh-CN" altLang="en-US" sz="3600" b="1" dirty="0" smtClean="0">
              <a:solidFill>
                <a:srgbClr val="FF00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-9464040" y="3108960"/>
            <a:ext cx="640080" cy="6400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dirty="0" smtClean="0">
                <a:latin typeface="+mn-ea"/>
                <a:sym typeface="+mn-ea"/>
              </a:rPr>
              <a:t>。</a:t>
            </a:r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3131840" y="1071635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理解：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538605" y="3156585"/>
            <a:ext cx="6085205" cy="320675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5" name="同侧圆角矩形 4"/>
          <p:cNvSpPr/>
          <p:nvPr/>
        </p:nvSpPr>
        <p:spPr>
          <a:xfrm>
            <a:off x="538300" y="1071635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538300" y="1660239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745490" y="1989455"/>
            <a:ext cx="7723505" cy="1737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latin typeface="+mn-ea"/>
              </a:rPr>
              <a:t>5</a:t>
            </a:r>
            <a:r>
              <a:rPr lang="zh-CN" altLang="en-US" sz="3600" dirty="0" smtClean="0">
                <a:latin typeface="+mn-ea"/>
              </a:rPr>
              <a:t>、你知道为什么在敕勒族人的眼里，他们觉得天空像自己生活的蒙古包，也就是像他们的家呢？ </a:t>
            </a:r>
            <a:endParaRPr lang="zh-CN" altLang="en-US" sz="3600" dirty="0">
              <a:latin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55650" y="4005580"/>
            <a:ext cx="7518400" cy="11938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3600" b="1" dirty="0" smtClean="0">
                <a:solidFill>
                  <a:srgbClr val="FF0000"/>
                </a:solidFill>
              </a:rPr>
              <a:t>         这说明天空、草原在他们的眼里就是他们的——（家）。</a:t>
            </a:r>
            <a:endParaRPr lang="zh-CN" altLang="en-US" sz="3600" b="1" dirty="0" smtClean="0">
              <a:solidFill>
                <a:srgbClr val="FF00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-9464040" y="3108960"/>
            <a:ext cx="640080" cy="6400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dirty="0" smtClean="0">
                <a:latin typeface="+mn-ea"/>
                <a:sym typeface="+mn-ea"/>
              </a:rPr>
              <a:t>。</a:t>
            </a:r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3131840" y="1071635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理解：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961208" y="3356992"/>
            <a:ext cx="5275555" cy="3185132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4" name="文本框 3"/>
          <p:cNvSpPr txBox="1"/>
          <p:nvPr/>
        </p:nvSpPr>
        <p:spPr>
          <a:xfrm>
            <a:off x="683568" y="908720"/>
            <a:ext cx="7351395" cy="2834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600" b="1" dirty="0">
                <a:solidFill>
                  <a:srgbClr val="FF0000"/>
                </a:solidFill>
                <a:latin typeface="宋体" charset="0"/>
                <a:ea typeface="宋体" charset="0"/>
              </a:rPr>
              <a:t>    敕勒是一种族名，敕勒川是这种族人居住的地方，它位于高耸云霄的阴山脚下。阴山，多么雄伟壮阔呀!看天空就像圆顶大帐篷，盖住了草原的四面八方。</a:t>
            </a:r>
            <a:endParaRPr lang="zh-CN" altLang="en-US" sz="3600" b="1" dirty="0">
              <a:solidFill>
                <a:srgbClr val="FF0000"/>
              </a:solidFill>
              <a:latin typeface="宋体" charset="0"/>
              <a:ea typeface="宋体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2483768" y="903019"/>
            <a:ext cx="3240360" cy="2154654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2" name="TextBox 11"/>
          <p:cNvSpPr txBox="1"/>
          <p:nvPr/>
        </p:nvSpPr>
        <p:spPr>
          <a:xfrm>
            <a:off x="611560" y="3057673"/>
            <a:ext cx="751459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600" b="1" dirty="0">
                <a:solidFill>
                  <a:srgbClr val="FF0000"/>
                </a:solidFill>
              </a:rPr>
              <a:t>         家在我们的心中，永远是我们最感温馨和亲切的地方，所以，“天似穹庐”这个比喻，既写出了草原的空旷与辽阔，也表达出敕勒族人对于草原的喜爱之情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。</a:t>
            </a:r>
            <a:endParaRPr lang="zh-CN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7544" y="185736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628987" y="2164918"/>
            <a:ext cx="540027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latin typeface="+mn-ea"/>
              </a:rPr>
              <a:t>   6</a:t>
            </a:r>
            <a:r>
              <a:rPr lang="zh-CN" altLang="en-US" sz="3600" dirty="0">
                <a:latin typeface="+mn-ea"/>
              </a:rPr>
              <a:t>、齐读最后</a:t>
            </a:r>
            <a:r>
              <a:rPr lang="zh-CN" altLang="en-US" sz="3600" dirty="0" smtClean="0">
                <a:latin typeface="+mn-ea"/>
              </a:rPr>
              <a:t>一句，看草原上更加令人喜爱的是什么——风吹草低，现</a:t>
            </a:r>
            <a:r>
              <a:rPr lang="zh-CN" altLang="en-US" sz="3600" dirty="0" smtClean="0">
                <a:solidFill>
                  <a:srgbClr val="FF0000"/>
                </a:solidFill>
                <a:latin typeface="+mn-ea"/>
              </a:rPr>
              <a:t>牛羊</a:t>
            </a:r>
            <a:r>
              <a:rPr lang="zh-CN" altLang="en-US" sz="3600" dirty="0">
                <a:latin typeface="+mn-ea"/>
              </a:rPr>
              <a:t>。有牛羊的地方，就会有什么人？</a:t>
            </a:r>
            <a:endParaRPr lang="zh-CN" altLang="en-US" sz="3600" dirty="0">
              <a:latin typeface="+mn-ea"/>
            </a:endParaRPr>
          </a:p>
          <a:p>
            <a:endParaRPr lang="zh-CN" altLang="en-US" sz="3600" dirty="0">
              <a:latin typeface="+mn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940234" y="1216787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理解：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-9464040" y="3108960"/>
            <a:ext cx="640080" cy="6400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dirty="0" smtClean="0">
                <a:latin typeface="+mn-ea"/>
                <a:sym typeface="+mn-ea"/>
              </a:rPr>
              <a:t>。</a:t>
            </a:r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5796136" y="1946770"/>
            <a:ext cx="3121992" cy="3886835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14" name="文本框 1"/>
          <p:cNvSpPr txBox="1"/>
          <p:nvPr/>
        </p:nvSpPr>
        <p:spPr>
          <a:xfrm>
            <a:off x="2627784" y="4941158"/>
            <a:ext cx="1097280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牧民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470708" y="3108960"/>
            <a:ext cx="5765588" cy="3200360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5" name="同侧圆角矩形 4"/>
          <p:cNvSpPr/>
          <p:nvPr/>
        </p:nvSpPr>
        <p:spPr>
          <a:xfrm>
            <a:off x="467544" y="101055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7544" y="159915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491749" y="1844824"/>
            <a:ext cx="772350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latin typeface="+mn-ea"/>
              </a:rPr>
              <a:t>    7</a:t>
            </a:r>
            <a:r>
              <a:rPr lang="zh-CN" altLang="en-US" sz="3600" dirty="0" smtClean="0">
                <a:latin typeface="+mn-ea"/>
              </a:rPr>
              <a:t>、“天苍苍”,”苍”是什么颜色？</a:t>
            </a:r>
            <a:r>
              <a:rPr lang="en-US" altLang="zh-CN" sz="3600" dirty="0" smtClean="0">
                <a:latin typeface="+mn-ea"/>
              </a:rPr>
              <a:t>“</a:t>
            </a:r>
            <a:r>
              <a:rPr lang="zh-CN" altLang="en-US" sz="3600" dirty="0" smtClean="0">
                <a:latin typeface="+mn-ea"/>
              </a:rPr>
              <a:t>野茫茫”，“茫茫”是什么意思？ </a:t>
            </a:r>
            <a:endParaRPr lang="zh-CN" altLang="en-US" sz="3600" dirty="0">
              <a:latin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43608" y="3732568"/>
            <a:ext cx="794066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3600" b="1" dirty="0" smtClean="0">
                <a:solidFill>
                  <a:srgbClr val="FF0000"/>
                </a:solidFill>
              </a:rPr>
              <a:t>        “苍”是湛蓝的颜色。茫茫”是说，草原和天空的界线看不清楚。</a:t>
            </a:r>
            <a:endParaRPr lang="en-US" altLang="zh-CN" sz="3600" b="1" dirty="0" smtClean="0">
              <a:solidFill>
                <a:srgbClr val="FF00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-9464040" y="3108960"/>
            <a:ext cx="640080" cy="6400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dirty="0" smtClean="0">
                <a:latin typeface="+mn-ea"/>
                <a:sym typeface="+mn-ea"/>
              </a:rPr>
              <a:t>。</a:t>
            </a:r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2940234" y="1216787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理解：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467544" y="1052736"/>
            <a:ext cx="2256668" cy="571008"/>
            <a:chOff x="386506" y="1792176"/>
            <a:chExt cx="2256668" cy="571008"/>
          </a:xfrm>
        </p:grpSpPr>
        <p:cxnSp>
          <p:nvCxnSpPr>
            <p:cNvPr id="22" name="直线连接符 21"/>
            <p:cNvCxnSpPr/>
            <p:nvPr/>
          </p:nvCxnSpPr>
          <p:spPr>
            <a:xfrm flipV="1">
              <a:off x="386506" y="2357430"/>
              <a:ext cx="2256668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4" name="同侧圆角矩形 23"/>
            <p:cNvSpPr/>
            <p:nvPr/>
          </p:nvSpPr>
          <p:spPr>
            <a:xfrm>
              <a:off x="571126" y="1792176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3000" b="1" dirty="0" smtClean="0">
                  <a:latin typeface="华文新魏" pitchFamily="2" charset="-122"/>
                  <a:ea typeface="华文新魏" pitchFamily="2" charset="-122"/>
                  <a:cs typeface="黑体"/>
                </a:rPr>
                <a:t>资料宝袋</a:t>
              </a:r>
              <a:endPara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3419872" y="2276872"/>
            <a:ext cx="525658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/>
              <a:t>      </a:t>
            </a:r>
            <a:r>
              <a:rPr lang="zh-CN" altLang="en-US" sz="3600" dirty="0" smtClean="0">
                <a:solidFill>
                  <a:srgbClr val="FF0000"/>
                </a:solidFill>
              </a:rPr>
              <a:t>杜牧</a:t>
            </a:r>
            <a:r>
              <a:rPr lang="zh-CN" altLang="en-US" sz="3600" dirty="0" smtClean="0"/>
              <a:t>（</a:t>
            </a:r>
            <a:r>
              <a:rPr lang="en-US" altLang="zh-CN" sz="3600" dirty="0" smtClean="0"/>
              <a:t>803-853</a:t>
            </a:r>
            <a:r>
              <a:rPr lang="zh-CN" altLang="en-US" sz="3600" dirty="0" smtClean="0"/>
              <a:t>）</a:t>
            </a:r>
            <a:endParaRPr lang="zh-CN" altLang="en-US" sz="3600" dirty="0" smtClean="0"/>
          </a:p>
          <a:p>
            <a:r>
              <a:rPr lang="zh-CN" sz="3600" dirty="0"/>
              <a:t>      唐代文学家，字牧之，号樊川居士</a:t>
            </a:r>
            <a:r>
              <a:rPr lang="zh-CN" sz="3600" dirty="0" smtClean="0"/>
              <a:t>，京</a:t>
            </a:r>
            <a:r>
              <a:rPr lang="zh-CN" sz="3600" dirty="0"/>
              <a:t>兆万年（今陕西西安）人</a:t>
            </a:r>
            <a:r>
              <a:rPr lang="zh-CN" sz="3600" dirty="0" smtClean="0"/>
              <a:t>。唐</a:t>
            </a:r>
            <a:r>
              <a:rPr lang="zh-CN" sz="3600" dirty="0"/>
              <a:t>代杰出的诗人、散文家，著有《樊川文集》。</a:t>
            </a:r>
            <a:endParaRPr lang="zh-CN" sz="36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683568" y="2132856"/>
            <a:ext cx="2664296" cy="3455073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8" name="TextBox 7"/>
          <p:cNvSpPr txBox="1"/>
          <p:nvPr/>
        </p:nvSpPr>
        <p:spPr>
          <a:xfrm>
            <a:off x="3491880" y="1196752"/>
            <a:ext cx="28803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作者简介：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691680" y="3582937"/>
            <a:ext cx="4968552" cy="2681347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5" name="同侧圆角矩形 4"/>
          <p:cNvSpPr/>
          <p:nvPr/>
        </p:nvSpPr>
        <p:spPr>
          <a:xfrm>
            <a:off x="467544" y="923126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7544" y="1499190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590832" y="1700808"/>
            <a:ext cx="7819390" cy="1737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3600" dirty="0" smtClean="0">
                <a:latin typeface="+mn-ea"/>
              </a:rPr>
              <a:t>   8</a:t>
            </a:r>
            <a:r>
              <a:rPr lang="zh-CN" altLang="en-US" sz="3600" dirty="0" smtClean="0">
                <a:latin typeface="+mn-ea"/>
              </a:rPr>
              <a:t>、</a:t>
            </a:r>
            <a:r>
              <a:rPr lang="en-US" altLang="zh-CN" sz="3600" dirty="0" smtClean="0">
                <a:latin typeface="+mn-ea"/>
              </a:rPr>
              <a:t> 为什么只有当风吹过，草低伏，才能现出成群的牛羊呢？这说明草长得怎样</a:t>
            </a:r>
            <a:r>
              <a:rPr lang="zh-CN" altLang="en-US" sz="3600" dirty="0" smtClean="0">
                <a:latin typeface="+mn-ea"/>
              </a:rPr>
              <a:t>，你还会想到什么？</a:t>
            </a:r>
            <a:endParaRPr lang="zh-CN" altLang="en-US" sz="3600" dirty="0" smtClean="0">
              <a:latin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50662" y="3582937"/>
            <a:ext cx="7793355" cy="1742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         牧草长得非常茂盛，那么牛羊一定长得十分的肥壮。牧民生活的很富足。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40234" y="1216787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理解：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图解结构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7544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683895" y="2853055"/>
            <a:ext cx="847090" cy="1737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/>
              <a:t>敕勒川</a:t>
            </a:r>
            <a:endParaRPr lang="zh-CN" altLang="en-US" sz="3600" dirty="0"/>
          </a:p>
        </p:txBody>
      </p:sp>
      <p:sp>
        <p:nvSpPr>
          <p:cNvPr id="9" name="TextBox 8"/>
          <p:cNvSpPr txBox="1"/>
          <p:nvPr/>
        </p:nvSpPr>
        <p:spPr>
          <a:xfrm>
            <a:off x="1835949" y="2565152"/>
            <a:ext cx="4593122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阴山下</a:t>
            </a:r>
            <a:r>
              <a:rPr lang="en-US" altLang="zh-CN" sz="3600" dirty="0" smtClean="0"/>
              <a:t>—</a:t>
            </a:r>
            <a:r>
              <a:rPr lang="zh-CN" altLang="en-US" sz="3600" dirty="0" smtClean="0"/>
              <a:t>地理位置      </a:t>
            </a:r>
            <a:endParaRPr lang="zh-CN" altLang="en-US" sz="3600" dirty="0"/>
          </a:p>
        </p:txBody>
      </p:sp>
      <p:sp>
        <p:nvSpPr>
          <p:cNvPr id="10" name="TextBox 9"/>
          <p:cNvSpPr txBox="1"/>
          <p:nvPr/>
        </p:nvSpPr>
        <p:spPr>
          <a:xfrm>
            <a:off x="1691804" y="3932932"/>
            <a:ext cx="4593122" cy="1193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似穹庐</a:t>
            </a:r>
            <a:r>
              <a:rPr lang="en-US" altLang="zh-CN" sz="3600" dirty="0" smtClean="0"/>
              <a:t>—</a:t>
            </a:r>
            <a:r>
              <a:rPr lang="zh-CN" altLang="en-US" sz="3600" dirty="0" smtClean="0">
                <a:sym typeface="+mn-ea"/>
              </a:rPr>
              <a:t>苍苍、茫茫</a:t>
            </a:r>
            <a:endParaRPr lang="en-US" altLang="zh-CN" sz="3600" dirty="0" smtClean="0"/>
          </a:p>
          <a:p>
            <a:r>
              <a:rPr lang="zh-CN" altLang="en-US" sz="3600" dirty="0" smtClean="0"/>
              <a:t>盖四野</a:t>
            </a:r>
            <a:r>
              <a:rPr lang="en-US" altLang="zh-CN" sz="3600" dirty="0" smtClean="0"/>
              <a:t>—</a:t>
            </a:r>
            <a:r>
              <a:rPr lang="zh-CN" altLang="en-US" sz="3600" dirty="0" smtClean="0"/>
              <a:t>草低见牛羊</a:t>
            </a:r>
            <a:endParaRPr lang="zh-CN" altLang="en-US" sz="3600" dirty="0" smtClean="0"/>
          </a:p>
        </p:txBody>
      </p:sp>
      <p:sp>
        <p:nvSpPr>
          <p:cNvPr id="12" name="TextBox 11"/>
          <p:cNvSpPr txBox="1"/>
          <p:nvPr/>
        </p:nvSpPr>
        <p:spPr>
          <a:xfrm>
            <a:off x="6083935" y="2925445"/>
            <a:ext cx="2294890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+mn-ea"/>
              </a:rPr>
              <a:t>充满生机</a:t>
            </a:r>
            <a:endParaRPr lang="zh-CN" altLang="en-US" sz="3600" dirty="0">
              <a:latin typeface="+mn-ea"/>
            </a:endParaRPr>
          </a:p>
          <a:p>
            <a:r>
              <a:rPr lang="zh-CN" altLang="en-US" sz="3600" dirty="0">
                <a:latin typeface="+mn-ea"/>
              </a:rPr>
              <a:t>热爱生活</a:t>
            </a:r>
            <a:endParaRPr lang="zh-CN" altLang="en-US" sz="3600" dirty="0">
              <a:latin typeface="+mn-ea"/>
            </a:endParaRPr>
          </a:p>
        </p:txBody>
      </p:sp>
      <p:sp>
        <p:nvSpPr>
          <p:cNvPr id="13" name="左大括号 12"/>
          <p:cNvSpPr/>
          <p:nvPr/>
        </p:nvSpPr>
        <p:spPr>
          <a:xfrm>
            <a:off x="1619885" y="2925445"/>
            <a:ext cx="127000" cy="1138555"/>
          </a:xfrm>
          <a:prstGeom prst="leftBrace">
            <a:avLst>
              <a:gd name="adj1" fmla="val 0"/>
              <a:gd name="adj2" fmla="val 50000"/>
            </a:avLst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左大括号 13"/>
          <p:cNvSpPr/>
          <p:nvPr/>
        </p:nvSpPr>
        <p:spPr>
          <a:xfrm flipH="1">
            <a:off x="6012180" y="2997200"/>
            <a:ext cx="76200" cy="1200150"/>
          </a:xfrm>
          <a:prstGeom prst="leftBrac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2" grpId="0"/>
      <p:bldP spid="13" grpId="0" animBg="1"/>
      <p:bldP spid="1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764030" y="3377565"/>
            <a:ext cx="5885180" cy="291338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3" name="同侧圆角矩形 2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概括主题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7544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755650" y="2132965"/>
            <a:ext cx="7369175" cy="2834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+mn-ea"/>
              </a:rPr>
              <a:t>    《敕勒川》通过描绘我国内蒙古阴山脚下土地辽阔、牧草丰茂、牛羊肥壮的草原风光，反映了北部少数民族的生活，表现了他们对生活、对家乡的热爱。</a:t>
            </a:r>
            <a:endParaRPr lang="zh-CN" altLang="en-US" sz="3600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wkretype.bdimg.com/retype/zoom/2931ba4c336c1eb91a375d55?pn=4&amp;o=jpg_6&amp;md5sum=7fd8d06f603fa30d7396e0001ab11f48&amp;sign=93636f79ef&amp;png=807345-934937&amp;jpg=664338-910457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763748"/>
            <a:ext cx="7704856" cy="5387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59632" y="812858"/>
            <a:ext cx="59046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800" b="1" dirty="0" smtClean="0">
                <a:solidFill>
                  <a:srgbClr val="00B0F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ea"/>
              </a:rPr>
              <a:t>（</a:t>
            </a:r>
            <a:r>
              <a:rPr kumimoji="1" lang="en-US" altLang="zh-CN" sz="4800" b="1" dirty="0" smtClean="0">
                <a:solidFill>
                  <a:srgbClr val="00B0F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ea"/>
              </a:rPr>
              <a:t>3</a:t>
            </a:r>
            <a:r>
              <a:rPr kumimoji="1" lang="zh-CN" altLang="en-US" sz="4800" b="1" dirty="0" smtClean="0">
                <a:solidFill>
                  <a:srgbClr val="00B0F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ea"/>
              </a:rPr>
              <a:t>）江南可采莲</a:t>
            </a:r>
            <a:endParaRPr kumimoji="1" lang="zh-CN" altLang="en-US" sz="4800" b="1" dirty="0" smtClean="0">
              <a:solidFill>
                <a:srgbClr val="00B0F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wkretype.bdimg.com/retype/zoom/2931ba4c336c1eb91a375d55?pn=7&amp;o=jpg_6&amp;md5sum=7fd8d06f603fa30d7396e0001ab11f48&amp;sign=93636f79ef&amp;png=1826847-2007744&amp;jpg=1534479-1740098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75"/>
          <a:stretch>
            <a:fillRect/>
          </a:stretch>
        </p:blipFill>
        <p:spPr bwMode="auto">
          <a:xfrm>
            <a:off x="611560" y="2167461"/>
            <a:ext cx="3978537" cy="3925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同侧圆角矩形 4"/>
          <p:cNvSpPr/>
          <p:nvPr/>
        </p:nvSpPr>
        <p:spPr>
          <a:xfrm>
            <a:off x="467544" y="1052736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395536" y="1628800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4860032" y="2054594"/>
            <a:ext cx="388843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70C0"/>
                </a:solidFill>
              </a:rPr>
              <a:t>江南</a:t>
            </a:r>
            <a:r>
              <a:rPr lang="zh-CN" altLang="en-US" sz="3600" b="1" dirty="0">
                <a:solidFill>
                  <a:srgbClr val="0070C0"/>
                </a:solidFill>
              </a:rPr>
              <a:t>可采莲，</a:t>
            </a:r>
            <a:endParaRPr lang="zh-CN" altLang="en-US" sz="3600" b="1" dirty="0">
              <a:solidFill>
                <a:srgbClr val="0070C0"/>
              </a:solidFill>
            </a:endParaRPr>
          </a:p>
          <a:p>
            <a:r>
              <a:rPr lang="zh-CN" altLang="en-US" sz="3600" b="1" dirty="0">
                <a:solidFill>
                  <a:srgbClr val="0070C0"/>
                </a:solidFill>
              </a:rPr>
              <a:t>莲叶何田田，</a:t>
            </a:r>
            <a:endParaRPr lang="zh-CN" altLang="en-US" sz="3600" b="1" dirty="0">
              <a:solidFill>
                <a:srgbClr val="0070C0"/>
              </a:solidFill>
            </a:endParaRPr>
          </a:p>
          <a:p>
            <a:r>
              <a:rPr lang="zh-CN" altLang="en-US" sz="3600" b="1" dirty="0">
                <a:solidFill>
                  <a:srgbClr val="0070C0"/>
                </a:solidFill>
              </a:rPr>
              <a:t>鱼戏莲叶间。</a:t>
            </a:r>
            <a:endParaRPr lang="zh-CN" altLang="en-US" sz="3600" b="1" dirty="0">
              <a:solidFill>
                <a:srgbClr val="0070C0"/>
              </a:solidFill>
            </a:endParaRPr>
          </a:p>
          <a:p>
            <a:r>
              <a:rPr lang="zh-CN" altLang="en-US" sz="3600" b="1" dirty="0">
                <a:solidFill>
                  <a:srgbClr val="0070C0"/>
                </a:solidFill>
              </a:rPr>
              <a:t>鱼戏莲叶东，</a:t>
            </a:r>
            <a:endParaRPr lang="zh-CN" altLang="en-US" sz="3600" b="1" dirty="0">
              <a:solidFill>
                <a:srgbClr val="0070C0"/>
              </a:solidFill>
            </a:endParaRPr>
          </a:p>
          <a:p>
            <a:r>
              <a:rPr lang="zh-CN" altLang="en-US" sz="3600" b="1" dirty="0">
                <a:solidFill>
                  <a:srgbClr val="0070C0"/>
                </a:solidFill>
              </a:rPr>
              <a:t>鱼戏莲叶西。</a:t>
            </a:r>
            <a:endParaRPr lang="zh-CN" altLang="en-US" sz="3600" b="1" dirty="0">
              <a:solidFill>
                <a:srgbClr val="0070C0"/>
              </a:solidFill>
            </a:endParaRPr>
          </a:p>
          <a:p>
            <a:r>
              <a:rPr lang="zh-CN" altLang="en-US" sz="3600" b="1" dirty="0">
                <a:solidFill>
                  <a:srgbClr val="0070C0"/>
                </a:solidFill>
              </a:rPr>
              <a:t>鱼戏莲叶南，</a:t>
            </a:r>
            <a:endParaRPr lang="zh-CN" altLang="en-US" sz="3600" b="1" dirty="0">
              <a:solidFill>
                <a:srgbClr val="0070C0"/>
              </a:solidFill>
            </a:endParaRPr>
          </a:p>
          <a:p>
            <a:r>
              <a:rPr lang="zh-CN" altLang="en-US" sz="3600" b="1" dirty="0">
                <a:solidFill>
                  <a:srgbClr val="0070C0"/>
                </a:solidFill>
              </a:rPr>
              <a:t>鱼戏莲叶北。</a:t>
            </a:r>
            <a:endParaRPr lang="zh-CN" altLang="en-US" sz="3600" b="1" dirty="0">
              <a:solidFill>
                <a:srgbClr val="0070C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25369" y="1052736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朗读：</a:t>
            </a:r>
            <a:endParaRPr lang="zh-CN" altLang="en-US" sz="3600" dirty="0"/>
          </a:p>
        </p:txBody>
      </p:sp>
      <p:cxnSp>
        <p:nvCxnSpPr>
          <p:cNvPr id="15" name="直接连接符 14"/>
          <p:cNvCxnSpPr/>
          <p:nvPr/>
        </p:nvCxnSpPr>
        <p:spPr>
          <a:xfrm flipH="1">
            <a:off x="5874116" y="5552621"/>
            <a:ext cx="144016" cy="46161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5857403" y="4934914"/>
            <a:ext cx="144016" cy="46161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5847704" y="4358850"/>
            <a:ext cx="144016" cy="46161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5882224" y="3808945"/>
            <a:ext cx="144016" cy="46161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5829834" y="3278730"/>
            <a:ext cx="144016" cy="46161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5815254" y="2702666"/>
            <a:ext cx="144016" cy="46161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5847704" y="2069774"/>
            <a:ext cx="144016" cy="46161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7544" y="1052736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395536" y="1628800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683568" y="1988840"/>
            <a:ext cx="756084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/>
              <a:t>可</a:t>
            </a:r>
            <a:r>
              <a:rPr lang="zh-CN" altLang="en-US" sz="3600" dirty="0" smtClean="0"/>
              <a:t>采莲：到了采莲子的时候了。</a:t>
            </a:r>
            <a:endParaRPr lang="en-US" altLang="zh-CN" sz="3600" dirty="0" smtClean="0"/>
          </a:p>
          <a:p>
            <a:r>
              <a:rPr lang="zh-CN" altLang="en-US" sz="3600" dirty="0" smtClean="0"/>
              <a:t>田田：指</a:t>
            </a:r>
            <a:r>
              <a:rPr lang="zh-CN" altLang="en-US" sz="3600" dirty="0"/>
              <a:t>荷叶茂盛的样子</a:t>
            </a:r>
            <a:r>
              <a:rPr lang="zh-CN" altLang="en-US" sz="3600" dirty="0" smtClean="0"/>
              <a:t>。</a:t>
            </a:r>
            <a:endParaRPr lang="en-US" altLang="zh-CN" sz="3600" dirty="0" smtClean="0"/>
          </a:p>
          <a:p>
            <a:r>
              <a:rPr lang="zh-CN" altLang="en-US" sz="3600" dirty="0" smtClean="0"/>
              <a:t>何：多么。</a:t>
            </a:r>
            <a:endParaRPr lang="zh-CN" altLang="en-US" sz="3600" dirty="0"/>
          </a:p>
        </p:txBody>
      </p:sp>
      <p:sp>
        <p:nvSpPr>
          <p:cNvPr id="8" name="TextBox 7"/>
          <p:cNvSpPr txBox="1"/>
          <p:nvPr/>
        </p:nvSpPr>
        <p:spPr>
          <a:xfrm>
            <a:off x="3125369" y="1052736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/>
              <a:t>注释</a:t>
            </a:r>
            <a:r>
              <a:rPr lang="zh-CN" altLang="en-US" sz="3600" dirty="0" smtClean="0"/>
              <a:t>：</a:t>
            </a:r>
            <a:endParaRPr lang="zh-CN" altLang="en-US" sz="3600" dirty="0"/>
          </a:p>
        </p:txBody>
      </p:sp>
      <p:pic>
        <p:nvPicPr>
          <p:cNvPr id="22" name="Picture 2" descr="https://wkretype.bdimg.com/retype/zoom/2931ba4c336c1eb91a375d55?pn=13&amp;o=jpg_6&amp;md5sum=7fd8d06f603fa30d7396e0001ab11f48&amp;sign=93636f79ef&amp;png=4817390-5810782&amp;jpg=3167323-3342481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284984"/>
            <a:ext cx="3600400" cy="27003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7544" y="1052736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395536" y="1628800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575556" y="2132856"/>
            <a:ext cx="756084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/>
              <a:t>        江南</a:t>
            </a:r>
            <a:r>
              <a:rPr lang="zh-CN" altLang="en-US" sz="3600" dirty="0"/>
              <a:t>水上可以采莲，莲叶多么茂盛，鱼儿在莲叶间嬉戏。一会儿嬉戏在莲叶东面，一会儿嬉戏在莲叶西面</a:t>
            </a:r>
            <a:r>
              <a:rPr lang="zh-CN" altLang="en-US" sz="3600" dirty="0" smtClean="0"/>
              <a:t>，一会儿</a:t>
            </a:r>
            <a:r>
              <a:rPr lang="zh-CN" altLang="en-US" sz="3600" dirty="0"/>
              <a:t>嬉戏在莲叶南面，一会儿嬉戏在莲叶北面</a:t>
            </a:r>
            <a:r>
              <a:rPr lang="zh-CN" altLang="en-US" sz="3600" dirty="0" smtClean="0"/>
              <a:t>。</a:t>
            </a:r>
            <a:endParaRPr lang="zh-CN" altLang="en-US" sz="3600" dirty="0"/>
          </a:p>
        </p:txBody>
      </p:sp>
      <p:sp>
        <p:nvSpPr>
          <p:cNvPr id="8" name="TextBox 7"/>
          <p:cNvSpPr txBox="1"/>
          <p:nvPr/>
        </p:nvSpPr>
        <p:spPr>
          <a:xfrm>
            <a:off x="3125369" y="1052736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诗意：</a:t>
            </a:r>
            <a:endParaRPr lang="zh-CN" altLang="en-US" sz="3600" dirty="0"/>
          </a:p>
        </p:txBody>
      </p:sp>
      <p:pic>
        <p:nvPicPr>
          <p:cNvPr id="22" name="Picture 2" descr="https://wkretype.bdimg.com/retype/zoom/2931ba4c336c1eb91a375d55?pn=14&amp;o=jpg_6&amp;md5sum=7fd8d06f603fa30d7396e0001ab11f48&amp;sign=93636f79ef&amp;png=5810783-6140150&amp;jpg=3342482-3507084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4" t="15755" r="1134" b="4820"/>
          <a:stretch>
            <a:fillRect/>
          </a:stretch>
        </p:blipFill>
        <p:spPr bwMode="auto">
          <a:xfrm>
            <a:off x="4199136" y="4437112"/>
            <a:ext cx="3038065" cy="18900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图解结构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7544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689803" y="3207017"/>
            <a:ext cx="13234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江南</a:t>
            </a:r>
            <a:endParaRPr lang="zh-CN" altLang="en-US" sz="3600" dirty="0"/>
          </a:p>
        </p:txBody>
      </p:sp>
      <p:sp>
        <p:nvSpPr>
          <p:cNvPr id="9" name="TextBox 8"/>
          <p:cNvSpPr txBox="1"/>
          <p:nvPr/>
        </p:nvSpPr>
        <p:spPr>
          <a:xfrm>
            <a:off x="2123728" y="2739726"/>
            <a:ext cx="4593122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可采莲   何田田</a:t>
            </a:r>
            <a:endParaRPr lang="zh-CN" altLang="en-US" sz="3600" dirty="0"/>
          </a:p>
        </p:txBody>
      </p:sp>
      <p:sp>
        <p:nvSpPr>
          <p:cNvPr id="10" name="TextBox 9"/>
          <p:cNvSpPr txBox="1"/>
          <p:nvPr/>
        </p:nvSpPr>
        <p:spPr>
          <a:xfrm>
            <a:off x="2167561" y="3674007"/>
            <a:ext cx="45931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鱼戏莲叶间</a:t>
            </a:r>
            <a:endParaRPr lang="zh-CN" altLang="en-US" sz="3600" dirty="0" smtClean="0"/>
          </a:p>
        </p:txBody>
      </p:sp>
      <p:sp>
        <p:nvSpPr>
          <p:cNvPr id="12" name="TextBox 11"/>
          <p:cNvSpPr txBox="1"/>
          <p:nvPr/>
        </p:nvSpPr>
        <p:spPr>
          <a:xfrm>
            <a:off x="6156176" y="3062306"/>
            <a:ext cx="22948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+mn-ea"/>
              </a:rPr>
              <a:t>江南水乡</a:t>
            </a:r>
            <a:endParaRPr lang="en-US" altLang="zh-CN" sz="3600" dirty="0" smtClean="0">
              <a:latin typeface="+mn-ea"/>
            </a:endParaRPr>
          </a:p>
          <a:p>
            <a:r>
              <a:rPr lang="zh-CN" altLang="en-US" sz="3600" dirty="0">
                <a:latin typeface="+mn-ea"/>
              </a:rPr>
              <a:t>之美</a:t>
            </a:r>
            <a:endParaRPr lang="zh-CN" altLang="en-US" sz="3600" dirty="0">
              <a:latin typeface="+mn-ea"/>
            </a:endParaRPr>
          </a:p>
        </p:txBody>
      </p:sp>
      <p:sp>
        <p:nvSpPr>
          <p:cNvPr id="13" name="左大括号 12"/>
          <p:cNvSpPr/>
          <p:nvPr/>
        </p:nvSpPr>
        <p:spPr>
          <a:xfrm>
            <a:off x="1996728" y="2883852"/>
            <a:ext cx="127000" cy="1138555"/>
          </a:xfrm>
          <a:prstGeom prst="leftBrace">
            <a:avLst>
              <a:gd name="adj1" fmla="val 0"/>
              <a:gd name="adj2" fmla="val 50000"/>
            </a:avLst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左大括号 13"/>
          <p:cNvSpPr/>
          <p:nvPr/>
        </p:nvSpPr>
        <p:spPr>
          <a:xfrm flipH="1">
            <a:off x="5748346" y="2989916"/>
            <a:ext cx="76200" cy="1200150"/>
          </a:xfrm>
          <a:prstGeom prst="leftBrac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124" name="Picture 4" descr="https://wkretype.bdimg.com/retype/zoom/2931ba4c336c1eb91a375d55?pn=4&amp;o=jpg_6&amp;md5sum=7fd8d06f603fa30d7396e0001ab11f48&amp;sign=93636f79ef&amp;png=807345-934937&amp;jpg=664338-910457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7400" y="837939"/>
            <a:ext cx="2772442" cy="20252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2" grpId="0"/>
      <p:bldP spid="13" grpId="0" animBg="1"/>
      <p:bldP spid="1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概括主题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7544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611560" y="2112713"/>
            <a:ext cx="736917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+mn-ea"/>
              </a:rPr>
              <a:t>    </a:t>
            </a:r>
            <a:r>
              <a:rPr lang="en-US" altLang="zh-CN" sz="3600" dirty="0">
                <a:latin typeface="+mn-ea"/>
              </a:rPr>
              <a:t>《</a:t>
            </a:r>
            <a:r>
              <a:rPr lang="zh-CN" altLang="en-US" sz="3600" dirty="0">
                <a:latin typeface="+mn-ea"/>
              </a:rPr>
              <a:t>江南可采莲</a:t>
            </a:r>
            <a:r>
              <a:rPr lang="en-US" altLang="zh-CN" sz="3600" dirty="0">
                <a:latin typeface="+mn-ea"/>
              </a:rPr>
              <a:t>》</a:t>
            </a:r>
            <a:r>
              <a:rPr lang="zh-CN" altLang="en-US" sz="3600" dirty="0">
                <a:latin typeface="+mn-ea"/>
              </a:rPr>
              <a:t>为汉代民歌，汉乐府作品。诗中大量运用重复的句式和字眼，表现了古代民歌朴素明朗的风格。诗歌描绘了江南采莲的热闹欢乐场面，从穿来穿去、欣然戏乐的游鱼中，我们似乎也听到了采莲人的欢笑。</a:t>
            </a:r>
            <a:endParaRPr lang="zh-CN" altLang="en-US" sz="3600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拓展提升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7544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633095" y="2925445"/>
            <a:ext cx="7787005" cy="2286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+mn-ea"/>
              </a:rPr>
              <a:t>                秋夕</a:t>
            </a:r>
            <a:endParaRPr lang="zh-CN" altLang="en-US" sz="3600" dirty="0" smtClean="0">
              <a:latin typeface="+mn-ea"/>
            </a:endParaRPr>
          </a:p>
          <a:p>
            <a:r>
              <a:rPr lang="zh-CN" altLang="en-US" sz="3600" dirty="0">
                <a:latin typeface="+mn-ea"/>
              </a:rPr>
              <a:t>            （唐）杜牧</a:t>
            </a:r>
            <a:endParaRPr lang="zh-CN" altLang="en-US" sz="3600" dirty="0">
              <a:latin typeface="+mn-ea"/>
            </a:endParaRPr>
          </a:p>
          <a:p>
            <a:r>
              <a:rPr lang="zh-CN" altLang="en-US" sz="3600" dirty="0">
                <a:latin typeface="+mn-ea"/>
              </a:rPr>
              <a:t>  银烛秋光冷画屏，轻罗小扇扑流萤。</a:t>
            </a:r>
            <a:endParaRPr lang="zh-CN" altLang="en-US" sz="3600" dirty="0">
              <a:latin typeface="+mn-ea"/>
            </a:endParaRPr>
          </a:p>
          <a:p>
            <a:r>
              <a:rPr lang="zh-CN" altLang="en-US" sz="3600" dirty="0">
                <a:latin typeface="+mn-ea"/>
              </a:rPr>
              <a:t>  天阶月色凉如水，坐看牵牛织女星。</a:t>
            </a:r>
            <a:endParaRPr lang="zh-CN" altLang="en-US" sz="3600" dirty="0">
              <a:latin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39552" y="2071678"/>
            <a:ext cx="6624736" cy="640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/>
              <a:t>描写秋天的诗句。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267839" y="1124744"/>
            <a:ext cx="2256668" cy="571008"/>
            <a:chOff x="386506" y="1792176"/>
            <a:chExt cx="2256668" cy="571008"/>
          </a:xfrm>
        </p:grpSpPr>
        <p:cxnSp>
          <p:nvCxnSpPr>
            <p:cNvPr id="22" name="直线连接符 21"/>
            <p:cNvCxnSpPr/>
            <p:nvPr/>
          </p:nvCxnSpPr>
          <p:spPr>
            <a:xfrm flipV="1">
              <a:off x="386506" y="2357430"/>
              <a:ext cx="2256668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4" name="同侧圆角矩形 23"/>
            <p:cNvSpPr/>
            <p:nvPr/>
          </p:nvSpPr>
          <p:spPr>
            <a:xfrm>
              <a:off x="571126" y="1792176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3000" b="1" dirty="0" smtClean="0">
                  <a:latin typeface="华文新魏" pitchFamily="2" charset="-122"/>
                  <a:ea typeface="华文新魏" pitchFamily="2" charset="-122"/>
                  <a:cs typeface="黑体"/>
                </a:rPr>
                <a:t>资料宝袋</a:t>
              </a:r>
              <a:endPara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827584" y="1844675"/>
            <a:ext cx="4761230" cy="3937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/>
              <a:t>         </a:t>
            </a:r>
            <a:r>
              <a:rPr lang="zh-CN" altLang="en-US" sz="3600" dirty="0" smtClean="0">
                <a:solidFill>
                  <a:srgbClr val="FF0000"/>
                </a:solidFill>
              </a:rPr>
              <a:t>北朝民歌</a:t>
            </a:r>
            <a:r>
              <a:rPr lang="en-US" altLang="zh-CN" sz="3600" dirty="0" smtClean="0"/>
              <a:t>:</a:t>
            </a:r>
            <a:r>
              <a:rPr lang="zh-CN" altLang="en-US" sz="3600" dirty="0" smtClean="0"/>
              <a:t>是指南北朝时期北方文人所创作的作品。</a:t>
            </a:r>
            <a:r>
              <a:rPr lang="zh-CN" altLang="en-US" sz="3600" dirty="0" smtClean="0">
                <a:sym typeface="+mn-ea"/>
              </a:rPr>
              <a:t>北朝民歌粗犷质朴、坦率真诚</a:t>
            </a:r>
            <a:r>
              <a:rPr lang="zh-CN" altLang="en-US" sz="3600" dirty="0" smtClean="0"/>
              <a:t>，以它特有的韵味和美学思想，在我国民歌史上独呈异彩。</a:t>
            </a:r>
            <a:endParaRPr lang="zh-CN" altLang="en-US" sz="3600" dirty="0" smtClean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5868670" y="764540"/>
            <a:ext cx="2706370" cy="3531870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拓展提升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7544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683895" y="2708910"/>
            <a:ext cx="7969250" cy="2834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+mn-ea"/>
              </a:rPr>
              <a:t>    男儿欲作健，结伴不须多。鹞子经天飞，群雀两向波。    </a:t>
            </a:r>
            <a:r>
              <a:rPr lang="en-US" altLang="zh-CN" sz="3600" dirty="0" smtClean="0">
                <a:latin typeface="+mn-ea"/>
              </a:rPr>
              <a:t>—</a:t>
            </a:r>
            <a:r>
              <a:rPr lang="zh-CN" altLang="en-US" sz="3600" dirty="0" smtClean="0">
                <a:latin typeface="+mn-ea"/>
              </a:rPr>
              <a:t>《企喻歌》</a:t>
            </a:r>
            <a:endParaRPr lang="zh-CN" altLang="en-US" sz="3600" dirty="0" smtClean="0">
              <a:latin typeface="+mn-ea"/>
            </a:endParaRPr>
          </a:p>
          <a:p>
            <a:endParaRPr lang="zh-CN" altLang="en-US" sz="3600" dirty="0" smtClean="0">
              <a:latin typeface="+mn-ea"/>
            </a:endParaRPr>
          </a:p>
          <a:p>
            <a:r>
              <a:rPr lang="zh-CN" altLang="en-US" sz="3600" dirty="0" smtClean="0">
                <a:latin typeface="+mn-ea"/>
              </a:rPr>
              <a:t>    新买五尺刀，悬著中梁柱。一日三摩娑，剧于十五女。  </a:t>
            </a:r>
            <a:r>
              <a:rPr lang="en-US" altLang="zh-CN" sz="3600" dirty="0" smtClean="0">
                <a:latin typeface="+mn-ea"/>
              </a:rPr>
              <a:t>—</a:t>
            </a:r>
            <a:r>
              <a:rPr lang="zh-CN" altLang="en-US" sz="3600" dirty="0" smtClean="0">
                <a:latin typeface="+mn-ea"/>
              </a:rPr>
              <a:t>《琅琊王》</a:t>
            </a:r>
            <a:endParaRPr lang="zh-CN" altLang="en-US" sz="3600" dirty="0">
              <a:latin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40385" y="1917065"/>
            <a:ext cx="2658745" cy="640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/>
              <a:t>北朝民歌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写法点拨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7544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602231" y="2250873"/>
            <a:ext cx="7541895" cy="2839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/>
              <a:t>         比喻是一种常见的修辞手法。在《敕勒川》中</a:t>
            </a:r>
            <a:r>
              <a:rPr lang="en-US" altLang="zh-CN" sz="3600" dirty="0" smtClean="0"/>
              <a:t>“</a:t>
            </a:r>
            <a:r>
              <a:rPr lang="zh-CN" altLang="en-US" sz="3600" dirty="0" smtClean="0"/>
              <a:t>天似穹庐，笼盖四野</a:t>
            </a:r>
            <a:r>
              <a:rPr lang="en-US" altLang="zh-CN" sz="3600" dirty="0" smtClean="0"/>
              <a:t>”</a:t>
            </a:r>
            <a:r>
              <a:rPr lang="zh-CN" altLang="en-US" sz="3600" dirty="0" smtClean="0"/>
              <a:t>就是运用比喻的手法将天空比作一个大帐蓬，笼罩住草原的四面八方，形象地描绘了草原的广阔。</a:t>
            </a:r>
            <a:endParaRPr lang="zh-CN" altLang="en-US" sz="3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467544" y="931458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心灵</a:t>
            </a: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感悟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7544" y="1507522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971600" y="1989252"/>
            <a:ext cx="691769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/>
              <a:t>          这三首诗让我们充分感受到祖国河山的壮丽美景！</a:t>
            </a:r>
            <a:endParaRPr lang="zh-CN" altLang="en-US" sz="3600" dirty="0" smtClean="0"/>
          </a:p>
        </p:txBody>
      </p:sp>
      <p:grpSp>
        <p:nvGrpSpPr>
          <p:cNvPr id="4" name="组合 3"/>
          <p:cNvGrpSpPr/>
          <p:nvPr/>
        </p:nvGrpSpPr>
        <p:grpSpPr>
          <a:xfrm>
            <a:off x="661518" y="3179280"/>
            <a:ext cx="7795030" cy="3087220"/>
            <a:chOff x="661518" y="3179280"/>
            <a:chExt cx="7795030" cy="3087220"/>
          </a:xfrm>
        </p:grpSpPr>
        <p:pic>
          <p:nvPicPr>
            <p:cNvPr id="6146" name="Picture 2" descr="https://wkretype.bdimg.com/retype/zoom/2931ba4c336c1eb91a375d55?pn=6&amp;o=jpg_6&amp;md5sum=7fd8d06f603fa30d7396e0001ab11f48&amp;sign=93636f79ef&amp;png=1369067-1826846&amp;jpg=1179270-1534478"/>
            <p:cNvPicPr>
              <a:picLocks noChangeAspect="1" noChangeArrowheads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7671"/>
            <a:stretch>
              <a:fillRect/>
            </a:stretch>
          </p:blipFill>
          <p:spPr bwMode="auto">
            <a:xfrm>
              <a:off x="4279062" y="3179280"/>
              <a:ext cx="4177486" cy="30872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148" name="Picture 4" descr="https://wkretype.bdimg.com/retype/zoom/779108826bec0975f465e2ee?pn=4&amp;o=jpg_6&amp;md5sum=e03800d9a4d234aeb4d4e2fa95cc40e4&amp;sign=ee6bb1b00d&amp;png=307146-608264&amp;jpg=571596-779371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02" t="50000" r="7307"/>
            <a:stretch>
              <a:fillRect/>
            </a:stretch>
          </p:blipFill>
          <p:spPr bwMode="auto">
            <a:xfrm>
              <a:off x="661518" y="3179280"/>
              <a:ext cx="3613269" cy="15124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150" name="Picture 6" descr="https://wkretype.bdimg.com/retype/zoom/b490ccc1c1c708a1294a4409?pn=11&amp;o=jpg_6&amp;md5sum=dc330a4267434829aa271408c1821a4c&amp;sign=ddafa497ab&amp;png=3856197-4298968&amp;jpg=2577429-2972198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9692" b="22814"/>
            <a:stretch>
              <a:fillRect/>
            </a:stretch>
          </p:blipFill>
          <p:spPr bwMode="auto">
            <a:xfrm>
              <a:off x="670868" y="4712452"/>
              <a:ext cx="3603919" cy="15540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随堂练习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7544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755575" y="2204864"/>
            <a:ext cx="743902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latin typeface="+mn-ea"/>
              </a:rPr>
              <a:t>1</a:t>
            </a:r>
            <a:r>
              <a:rPr lang="zh-CN" altLang="en-US" sz="3600" dirty="0" smtClean="0">
                <a:latin typeface="+mn-ea"/>
              </a:rPr>
              <a:t>、填空。</a:t>
            </a:r>
            <a:endParaRPr lang="en-US" altLang="zh-CN" sz="3600" dirty="0" smtClean="0">
              <a:latin typeface="+mn-ea"/>
            </a:endParaRPr>
          </a:p>
          <a:p>
            <a:r>
              <a:rPr lang="en-US" altLang="zh-CN" sz="3600" dirty="0">
                <a:latin typeface="+mn-ea"/>
              </a:rPr>
              <a:t> </a:t>
            </a:r>
            <a:r>
              <a:rPr lang="en-US" altLang="zh-CN" sz="3600" dirty="0" smtClean="0">
                <a:latin typeface="+mn-ea"/>
              </a:rPr>
              <a:t>    </a:t>
            </a:r>
            <a:r>
              <a:rPr lang="zh-CN" altLang="en-US" sz="3600" dirty="0" smtClean="0">
                <a:latin typeface="+mn-ea"/>
              </a:rPr>
              <a:t>《山行》向我们展现了一幅（        ）图，作者登山看到的景物有石径、白云、（     ）、（     ）。      </a:t>
            </a:r>
            <a:endParaRPr lang="en-US" altLang="zh-CN" sz="3600" dirty="0" smtClean="0">
              <a:latin typeface="+mn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51844" y="4427106"/>
            <a:ext cx="1097280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枫林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14726" y="3315985"/>
            <a:ext cx="2011680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山林秋色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418936" y="3869040"/>
            <a:ext cx="1097280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人家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538637" y="108382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随堂练习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538637" y="1700808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612140" y="2060848"/>
            <a:ext cx="720344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latin typeface="+mn-ea"/>
              </a:rPr>
              <a:t> </a:t>
            </a:r>
            <a:r>
              <a:rPr lang="en-US" altLang="zh-CN" sz="3600" dirty="0" smtClean="0">
                <a:latin typeface="+mn-ea"/>
              </a:rPr>
              <a:t>   </a:t>
            </a:r>
            <a:r>
              <a:rPr lang="zh-CN" altLang="en-US" sz="3600" dirty="0" smtClean="0">
                <a:latin typeface="+mn-ea"/>
              </a:rPr>
              <a:t>《敕勒歌》是（            ）的代表作之一，它形象地展示出一幅（         ）、（         ）的北方大草原的画面。      </a:t>
            </a:r>
            <a:endParaRPr lang="en-US" altLang="zh-CN" sz="3600" dirty="0" smtClean="0">
              <a:latin typeface="+mn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76190" y="3212423"/>
            <a:ext cx="2011680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美丽富饶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598248" y="2060851"/>
            <a:ext cx="2926080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FF0000"/>
                </a:solidFill>
              </a:rPr>
              <a:t>北朝乐府民歌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548432" y="3140668"/>
            <a:ext cx="2011680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辽阔雄伟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5" grpId="0"/>
      <p:bldP spid="22" grpId="0"/>
      <p:bldP spid="2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517399" y="1100327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随堂练习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517399" y="1676391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679024" y="1988840"/>
            <a:ext cx="798457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+mn-ea"/>
              </a:rPr>
              <a:t>    2</a:t>
            </a:r>
            <a:r>
              <a:rPr lang="zh-CN" altLang="en-US" sz="3200" dirty="0" smtClean="0">
                <a:latin typeface="+mn-ea"/>
              </a:rPr>
              <a:t>、</a:t>
            </a:r>
            <a:r>
              <a:rPr lang="zh-CN" altLang="en-US" sz="3200" dirty="0">
                <a:latin typeface="+mn-ea"/>
              </a:rPr>
              <a:t>判断</a:t>
            </a:r>
            <a:r>
              <a:rPr lang="zh-CN" altLang="en-US" sz="3200" dirty="0" smtClean="0">
                <a:latin typeface="+mn-ea"/>
              </a:rPr>
              <a:t>题</a:t>
            </a:r>
            <a:r>
              <a:rPr lang="zh-CN" altLang="en-US" sz="3200" dirty="0">
                <a:latin typeface="+mn-ea"/>
              </a:rPr>
              <a:t>。</a:t>
            </a:r>
            <a:endParaRPr lang="zh-CN" altLang="en-US" sz="3200" dirty="0">
              <a:latin typeface="+mn-ea"/>
            </a:endParaRPr>
          </a:p>
          <a:p>
            <a:r>
              <a:rPr lang="zh-CN" altLang="en-US" sz="3200" dirty="0" smtClean="0">
                <a:latin typeface="+mn-ea"/>
              </a:rPr>
              <a:t>   （</a:t>
            </a:r>
            <a:r>
              <a:rPr lang="en-US" altLang="zh-CN" sz="3200" dirty="0" smtClean="0">
                <a:latin typeface="+mn-ea"/>
              </a:rPr>
              <a:t>1</a:t>
            </a:r>
            <a:r>
              <a:rPr lang="zh-CN" altLang="en-US" sz="3200" dirty="0" smtClean="0">
                <a:latin typeface="+mn-ea"/>
              </a:rPr>
              <a:t>）</a:t>
            </a:r>
            <a:r>
              <a:rPr lang="en-US" altLang="zh-CN" sz="3200" dirty="0" smtClean="0">
                <a:latin typeface="+mn-ea"/>
              </a:rPr>
              <a:t>《</a:t>
            </a:r>
            <a:r>
              <a:rPr lang="zh-CN" altLang="en-US" sz="3200" dirty="0" smtClean="0">
                <a:latin typeface="+mn-ea"/>
              </a:rPr>
              <a:t>江南</a:t>
            </a:r>
            <a:r>
              <a:rPr lang="en-US" altLang="zh-CN" sz="3200" dirty="0" smtClean="0">
                <a:latin typeface="+mn-ea"/>
              </a:rPr>
              <a:t>》</a:t>
            </a:r>
            <a:r>
              <a:rPr lang="zh-CN" altLang="en-US" sz="3200" dirty="0">
                <a:latin typeface="+mn-ea"/>
              </a:rPr>
              <a:t>是一首与劳动相结合的情歌</a:t>
            </a:r>
            <a:r>
              <a:rPr lang="zh-CN" altLang="en-US" sz="3200" dirty="0" smtClean="0">
                <a:latin typeface="+mn-ea"/>
              </a:rPr>
              <a:t>。</a:t>
            </a:r>
            <a:r>
              <a:rPr lang="en-US" altLang="zh-CN" sz="3200" dirty="0" smtClean="0">
                <a:latin typeface="+mn-ea"/>
              </a:rPr>
              <a:t>(    </a:t>
            </a:r>
            <a:r>
              <a:rPr lang="en-US" altLang="zh-CN" sz="3200" dirty="0">
                <a:latin typeface="+mn-ea"/>
              </a:rPr>
              <a:t>)</a:t>
            </a:r>
            <a:endParaRPr lang="en-US" altLang="zh-CN" sz="3200" dirty="0">
              <a:latin typeface="+mn-ea"/>
            </a:endParaRPr>
          </a:p>
          <a:p>
            <a:r>
              <a:rPr lang="zh-CN" altLang="en-US" sz="3200" dirty="0" smtClean="0">
                <a:latin typeface="+mn-ea"/>
              </a:rPr>
              <a:t>   （</a:t>
            </a:r>
            <a:r>
              <a:rPr lang="en-US" altLang="zh-CN" sz="3200" dirty="0" smtClean="0">
                <a:latin typeface="+mn-ea"/>
              </a:rPr>
              <a:t>2</a:t>
            </a:r>
            <a:r>
              <a:rPr lang="zh-CN" altLang="en-US" sz="3200" dirty="0" smtClean="0">
                <a:latin typeface="+mn-ea"/>
              </a:rPr>
              <a:t>）</a:t>
            </a:r>
            <a:r>
              <a:rPr lang="en-US" altLang="zh-CN" sz="3200" dirty="0" smtClean="0">
                <a:latin typeface="+mn-ea"/>
              </a:rPr>
              <a:t>《</a:t>
            </a:r>
            <a:r>
              <a:rPr lang="zh-CN" altLang="en-US" sz="3200" dirty="0" smtClean="0">
                <a:latin typeface="+mn-ea"/>
              </a:rPr>
              <a:t>江南</a:t>
            </a:r>
            <a:r>
              <a:rPr lang="en-US" altLang="zh-CN" sz="3200" dirty="0" smtClean="0">
                <a:latin typeface="+mn-ea"/>
              </a:rPr>
              <a:t>》</a:t>
            </a:r>
            <a:r>
              <a:rPr lang="zh-CN" altLang="en-US" sz="3200" dirty="0">
                <a:latin typeface="+mn-ea"/>
              </a:rPr>
              <a:t>一诗中没有一处写到人，是为突出对莲叶与鱼儿的描绘。</a:t>
            </a:r>
            <a:r>
              <a:rPr lang="en-US" altLang="zh-CN" sz="3200" dirty="0" smtClean="0">
                <a:latin typeface="+mn-ea"/>
              </a:rPr>
              <a:t>(    </a:t>
            </a:r>
            <a:r>
              <a:rPr lang="en-US" altLang="zh-CN" sz="3200" dirty="0">
                <a:latin typeface="+mn-ea"/>
              </a:rPr>
              <a:t>)</a:t>
            </a:r>
            <a:endParaRPr lang="en-US" altLang="zh-CN" sz="3200" dirty="0">
              <a:latin typeface="+mn-ea"/>
            </a:endParaRPr>
          </a:p>
          <a:p>
            <a:r>
              <a:rPr lang="zh-CN" altLang="en-US" sz="3200" dirty="0" smtClean="0">
                <a:latin typeface="+mn-ea"/>
              </a:rPr>
              <a:t>   （</a:t>
            </a:r>
            <a:r>
              <a:rPr lang="en-US" altLang="zh-CN" sz="3200" dirty="0" smtClean="0">
                <a:latin typeface="+mn-ea"/>
              </a:rPr>
              <a:t>3</a:t>
            </a:r>
            <a:r>
              <a:rPr lang="zh-CN" altLang="en-US" sz="3200" dirty="0" smtClean="0">
                <a:latin typeface="+mn-ea"/>
              </a:rPr>
              <a:t>）北朝</a:t>
            </a:r>
            <a:r>
              <a:rPr lang="zh-CN" altLang="en-US" sz="3200" dirty="0">
                <a:latin typeface="+mn-ea"/>
              </a:rPr>
              <a:t>民歌多妩媚纤巧</a:t>
            </a:r>
            <a:r>
              <a:rPr lang="zh-CN" altLang="en-US" sz="3200" dirty="0" smtClean="0">
                <a:latin typeface="+mn-ea"/>
              </a:rPr>
              <a:t>，南朝</a:t>
            </a:r>
            <a:r>
              <a:rPr lang="zh-CN" altLang="en-US" sz="3200" dirty="0">
                <a:latin typeface="+mn-ea"/>
              </a:rPr>
              <a:t>民歌多</a:t>
            </a:r>
            <a:r>
              <a:rPr lang="zh-CN" altLang="en-US" sz="3200" dirty="0" smtClean="0">
                <a:latin typeface="+mn-ea"/>
              </a:rPr>
              <a:t>雄浑豪迈。</a:t>
            </a:r>
            <a:r>
              <a:rPr lang="en-US" altLang="zh-CN" sz="3200" dirty="0" smtClean="0">
                <a:latin typeface="+mn-ea"/>
              </a:rPr>
              <a:t>(   </a:t>
            </a:r>
            <a:r>
              <a:rPr lang="en-US" altLang="zh-CN" sz="3200" dirty="0">
                <a:latin typeface="+mn-ea"/>
              </a:rPr>
              <a:t>)</a:t>
            </a:r>
            <a:endParaRPr lang="en-US" altLang="zh-CN" sz="3200" dirty="0">
              <a:latin typeface="+mn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908103" y="3933056"/>
            <a:ext cx="4395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</a:rPr>
              <a:t>X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63688" y="2951480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/>
                <a:ea typeface="楷体"/>
              </a:rPr>
              <a:t>√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63580" y="4856886"/>
            <a:ext cx="4395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</a:rPr>
              <a:t>X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 descr="c:\users\administrator\appdata\roaming\360se6\User Data\temp\330881-1409101K6074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419872" y="2348880"/>
            <a:ext cx="5328592" cy="3996444"/>
          </a:xfrm>
          <a:prstGeom prst="rect">
            <a:avLst/>
          </a:prstGeom>
          <a:noFill/>
        </p:spPr>
      </p:pic>
      <p:sp>
        <p:nvSpPr>
          <p:cNvPr id="3" name="同侧圆角矩形 2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作业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7544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1133872" y="231734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3600" dirty="0" smtClean="0">
                <a:latin typeface="+mn-ea"/>
              </a:rPr>
              <a:t>1</a:t>
            </a:r>
            <a:r>
              <a:rPr lang="zh-CN" altLang="en-US" sz="3600" dirty="0" smtClean="0">
                <a:latin typeface="+mn-ea"/>
              </a:rPr>
              <a:t>．背诵三首诗。</a:t>
            </a:r>
            <a:br>
              <a:rPr lang="zh-CN" altLang="en-US" sz="3600" dirty="0" smtClean="0">
                <a:latin typeface="+mn-ea"/>
              </a:rPr>
            </a:br>
            <a:r>
              <a:rPr lang="en-US" altLang="zh-CN" sz="3600" dirty="0" smtClean="0">
                <a:latin typeface="+mn-ea"/>
              </a:rPr>
              <a:t>2</a:t>
            </a:r>
            <a:r>
              <a:rPr lang="zh-CN" altLang="en-US" sz="3600" dirty="0" smtClean="0">
                <a:latin typeface="+mn-ea"/>
              </a:rPr>
              <a:t>．抄写生字和词语。</a:t>
            </a:r>
            <a:endParaRPr lang="zh-CN" altLang="en-US" sz="3600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0"/>
          <p:cNvGrpSpPr/>
          <p:nvPr/>
        </p:nvGrpSpPr>
        <p:grpSpPr>
          <a:xfrm>
            <a:off x="467544" y="1052736"/>
            <a:ext cx="2256668" cy="571008"/>
            <a:chOff x="386506" y="1792176"/>
            <a:chExt cx="2256668" cy="571008"/>
          </a:xfrm>
        </p:grpSpPr>
        <p:cxnSp>
          <p:nvCxnSpPr>
            <p:cNvPr id="22" name="直线连接符 21"/>
            <p:cNvCxnSpPr/>
            <p:nvPr/>
          </p:nvCxnSpPr>
          <p:spPr>
            <a:xfrm flipV="1">
              <a:off x="386506" y="2357430"/>
              <a:ext cx="2256668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4" name="同侧圆角矩形 23"/>
            <p:cNvSpPr/>
            <p:nvPr/>
          </p:nvSpPr>
          <p:spPr>
            <a:xfrm>
              <a:off x="571126" y="1792176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3000" b="1" dirty="0" smtClean="0">
                  <a:latin typeface="华文新魏" pitchFamily="2" charset="-122"/>
                  <a:ea typeface="华文新魏" pitchFamily="2" charset="-122"/>
                  <a:cs typeface="黑体"/>
                </a:rPr>
                <a:t>资料宝袋</a:t>
              </a:r>
              <a:endPara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611560" y="2132856"/>
            <a:ext cx="799288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      </a:t>
            </a:r>
            <a:r>
              <a:rPr lang="zh-CN" altLang="en-US" sz="3200" dirty="0" smtClean="0">
                <a:solidFill>
                  <a:srgbClr val="FF0000"/>
                </a:solidFill>
              </a:rPr>
              <a:t> 汉乐府：</a:t>
            </a:r>
            <a:r>
              <a:rPr lang="zh-CN" altLang="en-US" sz="3200" dirty="0" smtClean="0"/>
              <a:t>是指由朝廷乐府系统或相当于乐府职能的音乐管理机关搜集、保存而流传下来的汉代诗歌。汉乐府掌管的诗歌按作用主要分为两部分，一部分是供</a:t>
            </a:r>
            <a:r>
              <a:rPr lang="zh-CN" altLang="en-US" sz="3200" dirty="0" smtClean="0">
                <a:hlinkClick r:id="rId1"/>
              </a:rPr>
              <a:t>执政者</a:t>
            </a:r>
            <a:r>
              <a:rPr lang="zh-CN" altLang="en-US" sz="3200" dirty="0" smtClean="0"/>
              <a:t>祭祀祖先使用的效庙歌辞；另一部分则是采集民间流传的无主名的</a:t>
            </a:r>
            <a:r>
              <a:rPr lang="zh-CN" altLang="en-US" sz="3200" dirty="0" smtClean="0">
                <a:hlinkClick r:id="rId2"/>
              </a:rPr>
              <a:t>俗乐</a:t>
            </a:r>
            <a:r>
              <a:rPr lang="zh-CN" altLang="en-US" sz="3200" dirty="0" smtClean="0"/>
              <a:t>，世称之为乐府民歌。</a:t>
            </a:r>
            <a:endParaRPr lang="zh-CN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683568" y="1094369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预习检查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683568" y="1750421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043608" y="2097645"/>
            <a:ext cx="457048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latin typeface="+mn-ea"/>
              </a:rPr>
              <a:t>1</a:t>
            </a:r>
            <a:r>
              <a:rPr lang="zh-CN" altLang="en-US" sz="3600" dirty="0" smtClean="0">
                <a:latin typeface="+mn-ea"/>
              </a:rPr>
              <a:t>、指名朗读三首诗。</a:t>
            </a:r>
            <a:endParaRPr lang="en-US" altLang="zh-CN" sz="3600" dirty="0" smtClean="0">
              <a:latin typeface="+mn-ea"/>
            </a:endParaRPr>
          </a:p>
          <a:p>
            <a:r>
              <a:rPr lang="en-US" altLang="zh-CN" sz="3600" dirty="0" smtClean="0">
                <a:latin typeface="+mn-ea"/>
              </a:rPr>
              <a:t>2</a:t>
            </a:r>
            <a:r>
              <a:rPr lang="zh-CN" altLang="en-US" sz="3600" dirty="0" smtClean="0">
                <a:latin typeface="+mn-ea"/>
              </a:rPr>
              <a:t>、认读生字和词语。</a:t>
            </a:r>
            <a:endParaRPr lang="en-US" altLang="zh-CN" sz="3600" dirty="0" smtClean="0">
              <a:latin typeface="+mn-ea"/>
            </a:endParaRPr>
          </a:p>
        </p:txBody>
      </p:sp>
      <p:pic>
        <p:nvPicPr>
          <p:cNvPr id="7170" name="Picture 2" descr="https://wkretype.bdimg.com/retype/zoom/9d4ed95de45c3b3567ec8b3d?pn=1&amp;o=jpg_6&amp;md5sum=d971e81fa4a928a55f5697557efb9944&amp;sign=e86591c924&amp;png=0-214400&amp;jpg=0-172515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4" t="5359" r="2563" b="24192"/>
          <a:stretch>
            <a:fillRect/>
          </a:stretch>
        </p:blipFill>
        <p:spPr bwMode="auto">
          <a:xfrm>
            <a:off x="1633225" y="3290334"/>
            <a:ext cx="5289937" cy="29955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67544" y="1268760"/>
            <a:ext cx="2071702" cy="661806"/>
            <a:chOff x="571127" y="1769573"/>
            <a:chExt cx="2071702" cy="661806"/>
          </a:xfrm>
        </p:grpSpPr>
        <p:cxnSp>
          <p:nvCxnSpPr>
            <p:cNvPr id="7" name="直线连接符 21"/>
            <p:cNvCxnSpPr/>
            <p:nvPr/>
          </p:nvCxnSpPr>
          <p:spPr>
            <a:xfrm flipV="1">
              <a:off x="571127" y="2425625"/>
              <a:ext cx="2071702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同侧圆角矩形 7"/>
            <p:cNvSpPr/>
            <p:nvPr/>
          </p:nvSpPr>
          <p:spPr>
            <a:xfrm>
              <a:off x="571127" y="1769573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endParaRPr>
            </a:p>
          </p:txBody>
        </p:sp>
      </p:grpSp>
      <p:sp>
        <p:nvSpPr>
          <p:cNvPr id="10" name="同侧圆角矩形 9"/>
          <p:cNvSpPr/>
          <p:nvPr/>
        </p:nvSpPr>
        <p:spPr>
          <a:xfrm>
            <a:off x="444848" y="12562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字词乐园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790" b="89685" l="4167" r="9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9459" b="23184"/>
          <a:stretch>
            <a:fillRect/>
          </a:stretch>
        </p:blipFill>
        <p:spPr>
          <a:xfrm>
            <a:off x="1043305" y="1916430"/>
            <a:ext cx="7078345" cy="429704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771800" y="4221088"/>
            <a:ext cx="50405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/>
              <a:t>斜     枫     霜     笼</a:t>
            </a:r>
            <a:endParaRPr lang="en-US" altLang="zh-CN" sz="3600" dirty="0" smtClean="0"/>
          </a:p>
          <a:p>
            <a:pPr>
              <a:lnSpc>
                <a:spcPct val="150000"/>
              </a:lnSpc>
            </a:pPr>
            <a:r>
              <a:rPr lang="zh-CN" altLang="en-US" sz="3600" dirty="0" smtClean="0"/>
              <a:t>苍     茫     莲     何</a:t>
            </a:r>
            <a:endParaRPr lang="zh-CN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/>
          <p:nvPr/>
        </p:nvGrpSpPr>
        <p:grpSpPr>
          <a:xfrm>
            <a:off x="467544" y="1268760"/>
            <a:ext cx="2071702" cy="661806"/>
            <a:chOff x="571127" y="1769573"/>
            <a:chExt cx="2071702" cy="661806"/>
          </a:xfrm>
        </p:grpSpPr>
        <p:cxnSp>
          <p:nvCxnSpPr>
            <p:cNvPr id="7" name="直线连接符 21"/>
            <p:cNvCxnSpPr/>
            <p:nvPr/>
          </p:nvCxnSpPr>
          <p:spPr>
            <a:xfrm flipV="1">
              <a:off x="571127" y="2425625"/>
              <a:ext cx="2071702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同侧圆角矩形 7"/>
            <p:cNvSpPr/>
            <p:nvPr/>
          </p:nvSpPr>
          <p:spPr>
            <a:xfrm>
              <a:off x="571127" y="1769573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endParaRPr>
            </a:p>
          </p:txBody>
        </p:sp>
      </p:grpSp>
      <p:sp>
        <p:nvSpPr>
          <p:cNvPr id="10" name="同侧圆角矩形 9"/>
          <p:cNvSpPr/>
          <p:nvPr/>
        </p:nvSpPr>
        <p:spPr>
          <a:xfrm>
            <a:off x="444848" y="12562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字词乐园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83568" y="2276872"/>
            <a:ext cx="771969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00B0F0"/>
                </a:solidFill>
                <a:latin typeface="+mn-ea"/>
              </a:rPr>
              <a:t>斜：</a:t>
            </a:r>
            <a:r>
              <a:rPr lang="en-US" altLang="zh-CN" sz="3600" dirty="0" smtClean="0">
                <a:latin typeface="+mn-ea"/>
              </a:rPr>
              <a:t>“</a:t>
            </a:r>
            <a:r>
              <a:rPr lang="zh-CN" altLang="en-US" sz="3600" dirty="0" smtClean="0">
                <a:latin typeface="+mn-ea"/>
              </a:rPr>
              <a:t>余</a:t>
            </a:r>
            <a:r>
              <a:rPr lang="en-US" altLang="zh-CN" sz="3600" dirty="0" smtClean="0">
                <a:latin typeface="+mn-ea"/>
              </a:rPr>
              <a:t>”</a:t>
            </a:r>
            <a:r>
              <a:rPr lang="zh-CN" altLang="en-US" sz="3600" dirty="0" smtClean="0">
                <a:latin typeface="+mn-ea"/>
              </a:rPr>
              <a:t>捺变点，</a:t>
            </a:r>
            <a:r>
              <a:rPr lang="en-US" altLang="zh-CN" sz="3600" dirty="0" smtClean="0">
                <a:latin typeface="+mn-ea"/>
              </a:rPr>
              <a:t>“</a:t>
            </a:r>
            <a:r>
              <a:rPr lang="zh-CN" altLang="en-US" sz="3600" dirty="0" smtClean="0">
                <a:latin typeface="+mn-ea"/>
              </a:rPr>
              <a:t>斗</a:t>
            </a:r>
            <a:r>
              <a:rPr lang="en-US" altLang="zh-CN" sz="3600" dirty="0" smtClean="0">
                <a:latin typeface="+mn-ea"/>
              </a:rPr>
              <a:t>”</a:t>
            </a:r>
            <a:r>
              <a:rPr lang="zh-CN" altLang="en-US" sz="3600" dirty="0" smtClean="0">
                <a:latin typeface="+mn-ea"/>
              </a:rPr>
              <a:t>竖为悬针竖。</a:t>
            </a:r>
            <a:endParaRPr lang="zh-CN" altLang="en-US" sz="3600" dirty="0" smtClean="0">
              <a:latin typeface="+mn-ea"/>
            </a:endParaRPr>
          </a:p>
          <a:p>
            <a:r>
              <a:rPr lang="zh-CN" altLang="en-US" sz="3600" dirty="0" smtClean="0">
                <a:solidFill>
                  <a:srgbClr val="00B0F0"/>
                </a:solidFill>
                <a:latin typeface="+mn-ea"/>
              </a:rPr>
              <a:t>枫：</a:t>
            </a:r>
            <a:r>
              <a:rPr lang="zh-CN" altLang="en-US" sz="3600" dirty="0" smtClean="0">
                <a:latin typeface="+mn-ea"/>
              </a:rPr>
              <a:t>左右要紧凑，右部横斜钩不要太弯。</a:t>
            </a:r>
            <a:endParaRPr lang="zh-CN" altLang="en-US" sz="3600" dirty="0" smtClean="0">
              <a:latin typeface="+mn-ea"/>
            </a:endParaRPr>
          </a:p>
          <a:p>
            <a:r>
              <a:rPr lang="zh-CN" altLang="en-US" sz="3600" dirty="0" smtClean="0">
                <a:solidFill>
                  <a:srgbClr val="00B0F0"/>
                </a:solidFill>
                <a:latin typeface="+mn-ea"/>
              </a:rPr>
              <a:t>霜：</a:t>
            </a:r>
            <a:r>
              <a:rPr lang="zh-CN" altLang="en-US" sz="3600" dirty="0" smtClean="0">
                <a:latin typeface="+mn-ea"/>
              </a:rPr>
              <a:t>上部扁宽盖下，下部</a:t>
            </a:r>
            <a:r>
              <a:rPr lang="en-US" altLang="zh-CN" sz="3600" dirty="0" smtClean="0">
                <a:latin typeface="+mn-ea"/>
              </a:rPr>
              <a:t>“</a:t>
            </a:r>
            <a:r>
              <a:rPr lang="zh-CN" altLang="en-US" sz="3600" dirty="0" smtClean="0">
                <a:latin typeface="+mn-ea"/>
              </a:rPr>
              <a:t>木</a:t>
            </a:r>
            <a:r>
              <a:rPr lang="en-US" altLang="zh-CN" sz="3600" dirty="0" smtClean="0">
                <a:latin typeface="+mn-ea"/>
              </a:rPr>
              <a:t>”“</a:t>
            </a:r>
            <a:r>
              <a:rPr lang="zh-CN" altLang="en-US" sz="3600" dirty="0" smtClean="0">
                <a:latin typeface="+mn-ea"/>
              </a:rPr>
              <a:t>目</a:t>
            </a:r>
            <a:r>
              <a:rPr lang="en-US" altLang="zh-CN" sz="3600" dirty="0" smtClean="0">
                <a:latin typeface="+mn-ea"/>
              </a:rPr>
              <a:t>”</a:t>
            </a:r>
            <a:r>
              <a:rPr lang="zh-CN" altLang="en-US" sz="3600" dirty="0" smtClean="0">
                <a:latin typeface="+mn-ea"/>
              </a:rPr>
              <a:t>等分。</a:t>
            </a:r>
            <a:br>
              <a:rPr lang="en-US" altLang="zh-CN" sz="3600" dirty="0" smtClean="0">
                <a:latin typeface="+mn-ea"/>
              </a:rPr>
            </a:br>
            <a:endParaRPr lang="zh-CN" altLang="en-US" sz="3600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pic-cdn.35pic.com/58pic/19/75/02/52C58PICEWx_1024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99592" y="1772816"/>
            <a:ext cx="6379038" cy="4320480"/>
          </a:xfrm>
          <a:prstGeom prst="rect">
            <a:avLst/>
          </a:prstGeom>
          <a:noFill/>
        </p:spPr>
      </p:pic>
      <p:grpSp>
        <p:nvGrpSpPr>
          <p:cNvPr id="2" name="组合 5"/>
          <p:cNvGrpSpPr/>
          <p:nvPr/>
        </p:nvGrpSpPr>
        <p:grpSpPr>
          <a:xfrm>
            <a:off x="467544" y="1268760"/>
            <a:ext cx="2071702" cy="661806"/>
            <a:chOff x="571127" y="1769573"/>
            <a:chExt cx="2071702" cy="661806"/>
          </a:xfrm>
        </p:grpSpPr>
        <p:cxnSp>
          <p:nvCxnSpPr>
            <p:cNvPr id="7" name="直线连接符 21"/>
            <p:cNvCxnSpPr/>
            <p:nvPr/>
          </p:nvCxnSpPr>
          <p:spPr>
            <a:xfrm flipV="1">
              <a:off x="571127" y="2425625"/>
              <a:ext cx="2071702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同侧圆角矩形 7"/>
            <p:cNvSpPr/>
            <p:nvPr/>
          </p:nvSpPr>
          <p:spPr>
            <a:xfrm>
              <a:off x="571127" y="1769573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endParaRPr>
            </a:p>
          </p:txBody>
        </p:sp>
      </p:grpSp>
      <p:sp>
        <p:nvSpPr>
          <p:cNvPr id="10" name="同侧圆角矩形 9"/>
          <p:cNvSpPr/>
          <p:nvPr/>
        </p:nvSpPr>
        <p:spPr>
          <a:xfrm>
            <a:off x="444848" y="12562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字词乐园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779912" y="2996952"/>
            <a:ext cx="28083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/>
              <a:t>径  勒 庐 莲</a:t>
            </a:r>
            <a:endParaRPr lang="zh-CN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2963</Words>
  <Application>WPS 演示</Application>
  <PresentationFormat>全屏显示(4:3)</PresentationFormat>
  <Paragraphs>344</Paragraphs>
  <Slides>46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47" baseType="lpstr"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137</cp:revision>
  <dcterms:created xsi:type="dcterms:W3CDTF">2015-12-02T11:41:00Z</dcterms:created>
  <dcterms:modified xsi:type="dcterms:W3CDTF">2018-09-03T07:52:09Z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2052-10.8.0.5648</vt:lpwstr>
  </property>
</Properties>
</file>