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59"/>
  </p:handoutMasterIdLst>
  <p:sldIdLst>
    <p:sldId id="323" r:id="rId3"/>
    <p:sldId id="523" r:id="rId5"/>
    <p:sldId id="1012" r:id="rId6"/>
    <p:sldId id="1042" r:id="rId7"/>
    <p:sldId id="1043" r:id="rId8"/>
    <p:sldId id="1003" r:id="rId9"/>
    <p:sldId id="1132" r:id="rId10"/>
    <p:sldId id="634" r:id="rId11"/>
    <p:sldId id="1086" r:id="rId12"/>
    <p:sldId id="1001" r:id="rId13"/>
    <p:sldId id="1077" r:id="rId14"/>
    <p:sldId id="748" r:id="rId15"/>
    <p:sldId id="586" r:id="rId16"/>
    <p:sldId id="1011" r:id="rId17"/>
    <p:sldId id="996" r:id="rId18"/>
    <p:sldId id="1006" r:id="rId19"/>
    <p:sldId id="991" r:id="rId20"/>
    <p:sldId id="1146" r:id="rId21"/>
    <p:sldId id="1087" r:id="rId22"/>
    <p:sldId id="1018" r:id="rId23"/>
    <p:sldId id="1019" r:id="rId24"/>
    <p:sldId id="941" r:id="rId25"/>
    <p:sldId id="1090" r:id="rId26"/>
    <p:sldId id="1134" r:id="rId27"/>
    <p:sldId id="1092" r:id="rId28"/>
    <p:sldId id="1093" r:id="rId29"/>
    <p:sldId id="1094" r:id="rId30"/>
    <p:sldId id="1095" r:id="rId31"/>
    <p:sldId id="1135" r:id="rId32"/>
    <p:sldId id="1096" r:id="rId33"/>
    <p:sldId id="1097" r:id="rId34"/>
    <p:sldId id="1098" r:id="rId35"/>
    <p:sldId id="1099" r:id="rId36"/>
    <p:sldId id="1139" r:id="rId37"/>
    <p:sldId id="1100" r:id="rId38"/>
    <p:sldId id="1141" r:id="rId39"/>
    <p:sldId id="1101" r:id="rId40"/>
    <p:sldId id="1103" r:id="rId41"/>
    <p:sldId id="1140" r:id="rId42"/>
    <p:sldId id="1110" r:id="rId43"/>
    <p:sldId id="1142" r:id="rId44"/>
    <p:sldId id="1111" r:id="rId45"/>
    <p:sldId id="1185" r:id="rId46"/>
    <p:sldId id="1112" r:id="rId47"/>
    <p:sldId id="1104" r:id="rId48"/>
    <p:sldId id="1137" r:id="rId49"/>
    <p:sldId id="1105" r:id="rId50"/>
    <p:sldId id="1138" r:id="rId51"/>
    <p:sldId id="1113" r:id="rId52"/>
    <p:sldId id="936" r:id="rId53"/>
    <p:sldId id="937" r:id="rId54"/>
    <p:sldId id="1109" r:id="rId55"/>
    <p:sldId id="939" r:id="rId56"/>
    <p:sldId id="1024" r:id="rId57"/>
    <p:sldId id="971" r:id="rId58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63"/>
    </p:embeddedFont>
    <p:embeddedFont>
      <p:font typeface="黑体" panose="02010609060101010101" pitchFamily="49" charset="-122"/>
      <p:regular r:id="rId64"/>
    </p:embeddedFont>
    <p:embeddedFont>
      <p:font typeface="幼圆" panose="02010509060101010101" pitchFamily="49" charset="-122"/>
      <p:regular r:id="rId65"/>
    </p:embeddedFont>
    <p:embeddedFont>
      <p:font typeface="微软雅黑" panose="020B0503020204020204" charset="-122"/>
      <p:regular r:id="rId66"/>
    </p:embeddedFont>
    <p:embeddedFont>
      <p:font typeface="Calibri" panose="020F0502020204030204" charset="0"/>
      <p:regular r:id="rId67"/>
      <p:bold r:id="rId68"/>
      <p:italic r:id="rId69"/>
      <p:boldItalic r:id="rId70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FFFFFF"/>
    <a:srgbClr val="FEFCDE"/>
    <a:srgbClr val="0066FF"/>
    <a:srgbClr val="A38302"/>
    <a:srgbClr val="00B050"/>
    <a:srgbClr val="FF00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>
        <p:scale>
          <a:sx n="75" d="100"/>
          <a:sy n="75" d="100"/>
        </p:scale>
        <p:origin x="-1470" y="-702"/>
      </p:cViewPr>
      <p:guideLst>
        <p:guide orient="horz" pos="3136"/>
        <p:guide pos="576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65"/>
        <p:guide pos="218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0" Type="http://schemas.openxmlformats.org/officeDocument/2006/relationships/font" Target="fonts/font8.fntdata"/><Relationship Id="rId7" Type="http://schemas.openxmlformats.org/officeDocument/2006/relationships/slide" Target="slides/slide4.xml"/><Relationship Id="rId69" Type="http://schemas.openxmlformats.org/officeDocument/2006/relationships/font" Target="fonts/font7.fntdata"/><Relationship Id="rId68" Type="http://schemas.openxmlformats.org/officeDocument/2006/relationships/font" Target="fonts/font6.fntdata"/><Relationship Id="rId67" Type="http://schemas.openxmlformats.org/officeDocument/2006/relationships/font" Target="fonts/font5.fntdata"/><Relationship Id="rId66" Type="http://schemas.openxmlformats.org/officeDocument/2006/relationships/font" Target="fonts/font4.fntdata"/><Relationship Id="rId65" Type="http://schemas.openxmlformats.org/officeDocument/2006/relationships/font" Target="fonts/font3.fntdata"/><Relationship Id="rId64" Type="http://schemas.openxmlformats.org/officeDocument/2006/relationships/font" Target="fonts/font2.fntdata"/><Relationship Id="rId63" Type="http://schemas.openxmlformats.org/officeDocument/2006/relationships/font" Target="fonts/font1.fntdata"/><Relationship Id="rId62" Type="http://schemas.openxmlformats.org/officeDocument/2006/relationships/tableStyles" Target="tableStyles.xml"/><Relationship Id="rId61" Type="http://schemas.openxmlformats.org/officeDocument/2006/relationships/viewProps" Target="viewProps.xml"/><Relationship Id="rId60" Type="http://schemas.openxmlformats.org/officeDocument/2006/relationships/presProps" Target="presProps.xml"/><Relationship Id="rId6" Type="http://schemas.openxmlformats.org/officeDocument/2006/relationships/slide" Target="slides/slide3.xml"/><Relationship Id="rId59" Type="http://schemas.openxmlformats.org/officeDocument/2006/relationships/handoutMaster" Target="handoutMasters/handoutMaster1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蚕茧 客栈 冤枉 恍惚 偏僻 纸屑 启迪 出嫁 缴费 落榜 兼职 嘲笑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蚕茧 客栈 冤枉 恍惚 偏僻 纸屑 启迪 出嫁 缴费 落榜 兼职 嘲笑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蚕茧考掀席庙屑启迪钉绸嫁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陪毕兼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魄 辞 意 颓 败 路 吊 噪 几</a:t>
            </a:r>
            <a:r>
              <a:rPr lang="zh-CN" altLang="en-US" baseline="0" dirty="0"/>
              <a:t> 军 哇 酸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502412" y="1941211"/>
            <a:ext cx="8139178" cy="674375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405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502412" y="2674620"/>
            <a:ext cx="8139178" cy="713238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8" y="714381"/>
            <a:ext cx="8139178" cy="378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02412" y="1941211"/>
            <a:ext cx="8139178" cy="674375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972000"/>
            <a:ext cx="8139178" cy="378101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2856548"/>
            <a:ext cx="8139178" cy="468634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27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02444" y="3383756"/>
            <a:ext cx="8139178" cy="808489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8" y="972000"/>
            <a:ext cx="3962432" cy="378000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972000"/>
            <a:ext cx="3962432" cy="3780000"/>
          </a:xfrm>
        </p:spPr>
        <p:txBody>
          <a:bodyPr>
            <a:noAutofit/>
          </a:bodyPr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8" y="972000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1341782"/>
            <a:ext cx="3962400" cy="341417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972000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41782"/>
            <a:ext cx="3962432" cy="341417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8" y="972000"/>
            <a:ext cx="3962432" cy="378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972000"/>
            <a:ext cx="3962432" cy="37800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5" Type="http://schemas.openxmlformats.org/officeDocument/2006/relationships/theme" Target="../theme/theme1.xml"/><Relationship Id="rId64" Type="http://schemas.openxmlformats.org/officeDocument/2006/relationships/tags" Target="../tags/tag61.xml"/><Relationship Id="rId63" Type="http://schemas.openxmlformats.org/officeDocument/2006/relationships/tags" Target="../tags/tag60.xml"/><Relationship Id="rId62" Type="http://schemas.openxmlformats.org/officeDocument/2006/relationships/tags" Target="../tags/tag59.xml"/><Relationship Id="rId61" Type="http://schemas.openxmlformats.org/officeDocument/2006/relationships/tags" Target="../tags/tag58.xml"/><Relationship Id="rId60" Type="http://schemas.openxmlformats.org/officeDocument/2006/relationships/tags" Target="../tags/tag57.xml"/><Relationship Id="rId6" Type="http://schemas.openxmlformats.org/officeDocument/2006/relationships/slideLayout" Target="../slideLayouts/slideLayout6.xml"/><Relationship Id="rId59" Type="http://schemas.openxmlformats.org/officeDocument/2006/relationships/tags" Target="../tags/tag56.xml"/><Relationship Id="rId58" Type="http://schemas.openxmlformats.org/officeDocument/2006/relationships/slideLayout" Target="../slideLayouts/slideLayout58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59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0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61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2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63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6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0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slide" Target="slide22.xml"/><Relationship Id="rId4" Type="http://schemas.openxmlformats.org/officeDocument/2006/relationships/slide" Target="slide3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hyperlink" Target="&#19971;&#24425;-&#23383;&#35789;&#21548;&#20889;-&#20154;&#20116;&#19978;%2019%20&#29238;&#29233;&#20043;&#33311;.mp4" TargetMode="Externa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4.xml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8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4.xml"/><Relationship Id="rId2" Type="http://schemas.openxmlformats.org/officeDocument/2006/relationships/image" Target="../media/image41.jpeg"/><Relationship Id="rId1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5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jpe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8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1.xml"/><Relationship Id="rId1" Type="http://schemas.openxmlformats.org/officeDocument/2006/relationships/image" Target="../media/image50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3.xml"/><Relationship Id="rId1" Type="http://schemas.openxmlformats.org/officeDocument/2006/relationships/image" Target="../media/image51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4.xml"/><Relationship Id="rId1" Type="http://schemas.openxmlformats.org/officeDocument/2006/relationships/image" Target="../media/image52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5.xml"/><Relationship Id="rId1" Type="http://schemas.openxmlformats.org/officeDocument/2006/relationships/image" Target="../media/image53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6.xml"/><Relationship Id="rId1" Type="http://schemas.openxmlformats.org/officeDocument/2006/relationships/image" Target="../media/image17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hyperlink" Target="&#19971;&#24425;-&#35838;&#25991;&#26391;&#35835;-&#20154;&#20116;&#19978;-19%20&#29238;&#29233;&#20043;&#33311;.mp4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6.png"/><Relationship Id="rId1" Type="http://schemas.openxmlformats.org/officeDocument/2006/relationships/hyperlink" Target="&#29983;&#23383;&#35270;&#39057;-&#20116;&#19978;-19%20&#29238;&#29233;&#20043;&#33311;.mp4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 descr="http://09imgmini.eastday.com/mobile/20180925/20180925155629_e94c80667c37b1032be7c7014ee8060f_1.jpe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84996" name="Picture 4" descr="http://img.mp.itc.cn/upload/20160807/d8c1c005eaec4bfea350ed7554bc3ba3_t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84998" name="Picture 6" descr="http://p0.so.qhimgs1.com/bdr/921__/t013af706db28d27fc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55576" y="1059582"/>
            <a:ext cx="7848872" cy="1546577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都说父爱如山，母爱似海。上一课我们学习了母爱的真挚伟大，这一课我们一起来看一看父爱的深沉厚重。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4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4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23746" y="1791261"/>
            <a:ext cx="2996726" cy="2508681"/>
          </a:xfrm>
          <a:prstGeom prst="rect">
            <a:avLst/>
          </a:prstGeom>
          <a:solidFill>
            <a:schemeClr val="lt1"/>
          </a:solidFill>
        </p:spPr>
      </p:pic>
      <p:cxnSp>
        <p:nvCxnSpPr>
          <p:cNvPr id="59" name="直线连接符 75"/>
          <p:cNvCxnSpPr/>
          <p:nvPr/>
        </p:nvCxnSpPr>
        <p:spPr>
          <a:xfrm>
            <a:off x="6203721" y="2719032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图片 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690" y="1851670"/>
            <a:ext cx="2206044" cy="2448272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60" y="1957070"/>
            <a:ext cx="2448560" cy="156146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2" name="文本框 64"/>
          <p:cNvSpPr txBox="1"/>
          <p:nvPr/>
        </p:nvSpPr>
        <p:spPr>
          <a:xfrm>
            <a:off x="591875" y="2277368"/>
            <a:ext cx="1800200" cy="4385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文本框 64"/>
          <p:cNvSpPr txBox="1"/>
          <p:nvPr/>
        </p:nvSpPr>
        <p:spPr>
          <a:xfrm>
            <a:off x="3635896" y="2283718"/>
            <a:ext cx="1948487" cy="4385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文本框 64"/>
          <p:cNvSpPr txBox="1"/>
          <p:nvPr/>
        </p:nvSpPr>
        <p:spPr>
          <a:xfrm>
            <a:off x="6228184" y="2283718"/>
            <a:ext cx="2160240" cy="4385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67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68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69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70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71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72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73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74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75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76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77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78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79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80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81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82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37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38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39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40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41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42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43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44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45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46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47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48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49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50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51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52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</p:grpSp>
      <p:cxnSp>
        <p:nvCxnSpPr>
          <p:cNvPr id="153" name="直线连接符 5"/>
          <p:cNvCxnSpPr/>
          <p:nvPr/>
        </p:nvCxnSpPr>
        <p:spPr>
          <a:xfrm>
            <a:off x="395536" y="2715857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直线连接符 73"/>
          <p:cNvCxnSpPr/>
          <p:nvPr/>
        </p:nvCxnSpPr>
        <p:spPr>
          <a:xfrm flipV="1">
            <a:off x="3625621" y="2715766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文本框 64"/>
          <p:cNvSpPr txBox="1"/>
          <p:nvPr/>
        </p:nvSpPr>
        <p:spPr>
          <a:xfrm>
            <a:off x="2667273" y="1142856"/>
            <a:ext cx="608489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b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糖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7" name="文本框 64"/>
          <p:cNvSpPr txBox="1"/>
          <p:nvPr/>
        </p:nvSpPr>
        <p:spPr>
          <a:xfrm>
            <a:off x="939081" y="1142697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b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考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8" name="文本框 64"/>
          <p:cNvSpPr txBox="1"/>
          <p:nvPr/>
        </p:nvSpPr>
        <p:spPr>
          <a:xfrm>
            <a:off x="3243337" y="1142697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b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屑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9" name="文本框 64"/>
          <p:cNvSpPr txBox="1"/>
          <p:nvPr/>
        </p:nvSpPr>
        <p:spPr>
          <a:xfrm>
            <a:off x="1515145" y="1143645"/>
            <a:ext cx="608488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b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疼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1" name="文本框 64"/>
          <p:cNvSpPr txBox="1"/>
          <p:nvPr/>
        </p:nvSpPr>
        <p:spPr>
          <a:xfrm>
            <a:off x="3819401" y="1142697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b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启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2" name="文本框 64"/>
          <p:cNvSpPr txBox="1"/>
          <p:nvPr/>
        </p:nvSpPr>
        <p:spPr>
          <a:xfrm>
            <a:off x="4323457" y="1124192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迪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4" name="文本框 64"/>
          <p:cNvSpPr txBox="1"/>
          <p:nvPr/>
        </p:nvSpPr>
        <p:spPr>
          <a:xfrm>
            <a:off x="2091209" y="1141908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b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席</a:t>
            </a:r>
            <a:endParaRPr lang="en-US" altLang="zh-CN" sz="3600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979373" y="111961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毕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95536" y="113184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蚕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文本框 64"/>
          <p:cNvSpPr txBox="1"/>
          <p:nvPr/>
        </p:nvSpPr>
        <p:spPr>
          <a:xfrm>
            <a:off x="4867096" y="1117873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b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钉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文本框 64"/>
          <p:cNvSpPr txBox="1"/>
          <p:nvPr/>
        </p:nvSpPr>
        <p:spPr>
          <a:xfrm>
            <a:off x="5475317" y="1117873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b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陪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6557178" y="1117873"/>
            <a:ext cx="6400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暑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72538" y="1131679"/>
            <a:ext cx="6400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煮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50343" y="1129938"/>
            <a:ext cx="6400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枕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11389 0.301852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0" y="15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567014 0.293951 " pathEditMode="relative" ptsTypes="">
                                      <p:cBhvr>
                                        <p:cTn id="10" dur="2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567014 0.293951 " pathEditMode="relative" ptsTypes="">
                                      <p:cBhvr>
                                        <p:cTn id="14" dur="2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567014 0.293951 " pathEditMode="relative" ptsTypes="">
                                      <p:cBhvr>
                                        <p:cTn id="18" dur="2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118056 0.308025 " pathEditMode="relative" ptsTypes="">
                                      <p:cBhvr>
                                        <p:cTn id="22" dur="2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307083 0.391975 " pathEditMode="relative" ptsTypes="">
                                      <p:cBhvr>
                                        <p:cTn id="26" dur="2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307083 0.391975 " pathEditMode="relative" ptsTypes="">
                                      <p:cBhvr>
                                        <p:cTn id="30" dur="2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307083 0.391975 " pathEditMode="relative" ptsTypes="">
                                      <p:cBhvr>
                                        <p:cTn id="34" dur="2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62986 0.307901 " pathEditMode="relative" ptsTypes="">
                                      <p:cBhvr>
                                        <p:cTn id="38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62986 0.307901 " pathEditMode="relative" ptsTypes="">
                                      <p:cBhvr>
                                        <p:cTn id="42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574861 0.293951 " pathEditMode="relative" ptsTypes="">
                                      <p:cBhvr>
                                        <p:cTn id="46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574861 0.293951 " pathEditMode="relative" ptsTypes="">
                                      <p:cBhvr>
                                        <p:cTn id="50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574861 0.293951 " pathEditMode="relative" ptsTypes="">
                                      <p:cBhvr>
                                        <p:cTn id="5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393750 0.391975 " pathEditMode="relative" ptsTypes="">
                                      <p:cBhvr>
                                        <p:cTn id="5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  <p:bldP spid="158" grpId="0"/>
      <p:bldP spid="159" grpId="0"/>
      <p:bldP spid="161" grpId="0"/>
      <p:bldP spid="162" grpId="0"/>
      <p:bldP spid="164" grpId="0"/>
      <p:bldP spid="55" grpId="0"/>
      <p:bldP spid="83" grpId="0"/>
      <p:bldP spid="84" grpId="0"/>
      <p:bldP spid="88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67544" y="1275606"/>
            <a:ext cx="4104456" cy="13608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：天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虫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蚕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685" y="2843883"/>
            <a:ext cx="176305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字理识字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411760" y="3037661"/>
            <a:ext cx="530531" cy="6145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嫁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411760" y="3939901"/>
            <a:ext cx="6192688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会意字。本义为女子结婚。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3729" name="Picture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35896" y="1419622"/>
            <a:ext cx="1652587" cy="1195387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softEdge rad="112500"/>
          </a:effectLst>
        </p:spPr>
      </p:pic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575" y="2787650"/>
            <a:ext cx="2533377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3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2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112076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考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462614" y="1228812"/>
            <a:ext cx="1245290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400" dirty="0" err="1">
                <a:latin typeface="黑体" panose="02010609060101010101" pitchFamily="49" charset="-122"/>
                <a:ea typeface="黑体" panose="02010609060101010101" pitchFamily="49" charset="-122"/>
              </a:rPr>
              <a:t>kǎo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83968" y="2280667"/>
            <a:ext cx="4104456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巧记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孝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顺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人不吃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亏。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47521" y="3148955"/>
            <a:ext cx="576064" cy="288032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4463973" y="1312593"/>
            <a:ext cx="297071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63990"/>
              <a:gd name="adj6" fmla="val -45880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不要多写一横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125341" y="554509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635896" y="627534"/>
            <a:ext cx="456833" cy="456366"/>
            <a:chOff x="631825" y="5181600"/>
            <a:chExt cx="1554163" cy="1552575"/>
          </a:xfrm>
        </p:grpSpPr>
        <p:sp>
          <p:nvSpPr>
            <p:cNvPr id="5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5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5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5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5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6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6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6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6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6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6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6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6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6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7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7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7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7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7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7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7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7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7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7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8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8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8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8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" grpId="0" bldLvl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07324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1974531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兼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123728" y="1091267"/>
            <a:ext cx="1872208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400" dirty="0" err="1">
                <a:latin typeface="黑体" panose="02010609060101010101" pitchFamily="49" charset="-122"/>
                <a:ea typeface="黑体" panose="02010609060101010101" pitchFamily="49" charset="-122"/>
              </a:rPr>
              <a:t>jiān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4427983" y="1091267"/>
            <a:ext cx="2160241" cy="540419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295518"/>
              <a:gd name="adj6" fmla="val -70314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竖要贯通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110480" y="2073275"/>
            <a:ext cx="1775460" cy="1570355"/>
            <a:chOff x="8067" y="3265"/>
            <a:chExt cx="2796" cy="24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067" y="3265"/>
              <a:ext cx="2796" cy="1761"/>
            </a:xfrm>
            <a:prstGeom prst="rect">
              <a:avLst/>
            </a:prstGeom>
            <a:solidFill>
              <a:schemeClr val="lt1"/>
            </a:solidFill>
          </p:spPr>
        </p:pic>
        <p:sp>
          <p:nvSpPr>
            <p:cNvPr id="3" name="文本框 2"/>
            <p:cNvSpPr txBox="1"/>
            <p:nvPr/>
          </p:nvSpPr>
          <p:spPr>
            <a:xfrm>
              <a:off x="8784" y="5255"/>
              <a:ext cx="1909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ea typeface="黑体" panose="02010609060101010101" pitchFamily="49" charset="-122"/>
                </a:rPr>
                <a:t>风雨兼程</a:t>
              </a:r>
              <a:endParaRPr lang="zh-CN" altLang="en-US"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http://bj.bcebos.com/v1/gaopin-preview/133100828725.jpg%40%21sougou305?authorization=bce-auth-v1%2F8297d8317b7e4592b641a2ee98e08e95%2F2017-12-27T09%3A40%3A28Z%2F-1%2F%2F582694ba0896ead83c631ed55422e6702c73555354861485639df746ed01f50a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0340" name="文本框 50"/>
          <p:cNvSpPr txBox="1"/>
          <p:nvPr/>
        </p:nvSpPr>
        <p:spPr>
          <a:xfrm rot="-1160763">
            <a:off x="7763471" y="5396710"/>
            <a:ext cx="264160" cy="12954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zh-CN" sz="400" dirty="0">
              <a:solidFill>
                <a:srgbClr val="DAEEB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AutoShape 1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AutoShape 3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AutoShape 5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387260" y="573514"/>
            <a:ext cx="456833" cy="456366"/>
            <a:chOff x="631825" y="5181600"/>
            <a:chExt cx="1554163" cy="1552575"/>
          </a:xfrm>
        </p:grpSpPr>
        <p:sp>
          <p:nvSpPr>
            <p:cNvPr id="5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8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9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0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1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2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3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4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5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6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7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8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9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0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1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2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3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4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5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6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7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8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9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80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81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82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83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876705" y="50162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251520" y="474807"/>
            <a:ext cx="18084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dirty="0">
                <a:solidFill>
                  <a:srgbClr val="0000FF"/>
                </a:solidFill>
                <a:ea typeface="黑体" panose="02010609060101010101" pitchFamily="49" charset="-122"/>
              </a:rPr>
              <a:t>划船渡河</a:t>
            </a:r>
            <a:endParaRPr lang="zh-CN" altLang="en-US" sz="3200" dirty="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2051720" y="4083918"/>
            <a:ext cx="1600275" cy="844699"/>
            <a:chOff x="0" y="1059582"/>
            <a:chExt cx="1600275" cy="844699"/>
          </a:xfrm>
        </p:grpSpPr>
        <p:sp>
          <p:nvSpPr>
            <p:cNvPr id="57" name="矩形 48"/>
            <p:cNvSpPr>
              <a:spLocks noChangeArrowheads="1"/>
            </p:cNvSpPr>
            <p:nvPr/>
          </p:nvSpPr>
          <p:spPr bwMode="auto">
            <a:xfrm>
              <a:off x="0" y="1059582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蚕茧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7588" name="Picture 4" descr="https://i04piccdn.sogoucdn.com/aeefa7edcb0c7483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0F0FA"/>
                </a:clrFrom>
                <a:clrTo>
                  <a:srgbClr val="F0F0F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27584" y="1131590"/>
              <a:ext cx="772691" cy="772691"/>
            </a:xfrm>
            <a:prstGeom prst="rect">
              <a:avLst/>
            </a:prstGeom>
            <a:noFill/>
          </p:spPr>
        </p:pic>
      </p:grpSp>
      <p:grpSp>
        <p:nvGrpSpPr>
          <p:cNvPr id="101" name="组合 100"/>
          <p:cNvGrpSpPr/>
          <p:nvPr/>
        </p:nvGrpSpPr>
        <p:grpSpPr>
          <a:xfrm>
            <a:off x="3203848" y="3507854"/>
            <a:ext cx="1600275" cy="772691"/>
            <a:chOff x="0" y="1995686"/>
            <a:chExt cx="1600275" cy="772691"/>
          </a:xfrm>
        </p:grpSpPr>
        <p:sp>
          <p:nvSpPr>
            <p:cNvPr id="48" name="矩形 48"/>
            <p:cNvSpPr>
              <a:spLocks noChangeArrowheads="1"/>
            </p:cNvSpPr>
            <p:nvPr/>
          </p:nvSpPr>
          <p:spPr bwMode="auto">
            <a:xfrm>
              <a:off x="0" y="1995686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考试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84" name="Picture 4" descr="https://i04piccdn.sogoucdn.com/aeefa7edcb0c7483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0F0FA"/>
                </a:clrFrom>
                <a:clrTo>
                  <a:srgbClr val="F0F0F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27584" y="1995686"/>
              <a:ext cx="772691" cy="772691"/>
            </a:xfrm>
            <a:prstGeom prst="rect">
              <a:avLst/>
            </a:prstGeom>
            <a:noFill/>
          </p:spPr>
        </p:pic>
      </p:grpSp>
      <p:grpSp>
        <p:nvGrpSpPr>
          <p:cNvPr id="102" name="组合 101"/>
          <p:cNvGrpSpPr/>
          <p:nvPr/>
        </p:nvGrpSpPr>
        <p:grpSpPr>
          <a:xfrm>
            <a:off x="2123728" y="2787774"/>
            <a:ext cx="1600275" cy="772691"/>
            <a:chOff x="0" y="2931790"/>
            <a:chExt cx="1600275" cy="772691"/>
          </a:xfrm>
        </p:grpSpPr>
        <p:sp>
          <p:nvSpPr>
            <p:cNvPr id="45" name="矩形 48"/>
            <p:cNvSpPr>
              <a:spLocks noChangeArrowheads="1"/>
            </p:cNvSpPr>
            <p:nvPr/>
          </p:nvSpPr>
          <p:spPr bwMode="auto">
            <a:xfrm>
              <a:off x="0" y="2931790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纸屑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96" name="Picture 4" descr="https://i04piccdn.sogoucdn.com/aeefa7edcb0c7483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0F0FA"/>
                </a:clrFrom>
                <a:clrTo>
                  <a:srgbClr val="F0F0F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27584" y="2931790"/>
              <a:ext cx="772691" cy="772691"/>
            </a:xfrm>
            <a:prstGeom prst="rect">
              <a:avLst/>
            </a:prstGeom>
            <a:noFill/>
          </p:spPr>
        </p:pic>
      </p:grpSp>
      <p:grpSp>
        <p:nvGrpSpPr>
          <p:cNvPr id="103" name="组合 102"/>
          <p:cNvGrpSpPr/>
          <p:nvPr/>
        </p:nvGrpSpPr>
        <p:grpSpPr>
          <a:xfrm>
            <a:off x="0" y="3867895"/>
            <a:ext cx="1528267" cy="844698"/>
            <a:chOff x="0" y="3867895"/>
            <a:chExt cx="1528267" cy="844698"/>
          </a:xfrm>
        </p:grpSpPr>
        <p:sp>
          <p:nvSpPr>
            <p:cNvPr id="43" name="矩形 48"/>
            <p:cNvSpPr>
              <a:spLocks noChangeArrowheads="1"/>
            </p:cNvSpPr>
            <p:nvPr/>
          </p:nvSpPr>
          <p:spPr bwMode="auto">
            <a:xfrm>
              <a:off x="0" y="3867895"/>
              <a:ext cx="1101090" cy="645160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煮饭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97" name="Picture 4" descr="https://i04piccdn.sogoucdn.com/aeefa7edcb0c7483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0F0FA"/>
                </a:clrFrom>
                <a:clrTo>
                  <a:srgbClr val="F0F0F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55576" y="3939902"/>
              <a:ext cx="772691" cy="772691"/>
            </a:xfrm>
            <a:prstGeom prst="rect">
              <a:avLst/>
            </a:prstGeom>
            <a:noFill/>
          </p:spPr>
        </p:pic>
      </p:grpSp>
      <p:grpSp>
        <p:nvGrpSpPr>
          <p:cNvPr id="99" name="组合 98"/>
          <p:cNvGrpSpPr/>
          <p:nvPr/>
        </p:nvGrpSpPr>
        <p:grpSpPr>
          <a:xfrm>
            <a:off x="683568" y="3147814"/>
            <a:ext cx="1564779" cy="844699"/>
            <a:chOff x="2431157" y="3671267"/>
            <a:chExt cx="1564779" cy="844699"/>
          </a:xfrm>
        </p:grpSpPr>
        <p:sp>
          <p:nvSpPr>
            <p:cNvPr id="85" name="矩形 48"/>
            <p:cNvSpPr>
              <a:spLocks noChangeArrowheads="1"/>
            </p:cNvSpPr>
            <p:nvPr/>
          </p:nvSpPr>
          <p:spPr bwMode="auto">
            <a:xfrm>
              <a:off x="2431157" y="3671267"/>
              <a:ext cx="1101090" cy="645160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启迪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98" name="Picture 4" descr="https://i04piccdn.sogoucdn.com/aeefa7edcb0c7483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0F0FA"/>
                </a:clrFrom>
                <a:clrTo>
                  <a:srgbClr val="F0F0F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23245" y="3743275"/>
              <a:ext cx="772691" cy="772691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0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4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8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2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882216" y="641906"/>
            <a:ext cx="194421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  <a:endParaRPr lang="zh-CN" altLang="en-US" sz="28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27784" y="760752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1326" y="7579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1349" y="1214932"/>
            <a:ext cx="31465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恍惚：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神志不清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精神不集中。</a:t>
            </a:r>
            <a:r>
              <a: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本文在精神朦胧中回忆到了往事。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1310" y="2955831"/>
            <a:ext cx="3083476" cy="1028680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看他神情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恍惚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的样子，我觉得他疯掉了。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5537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779912" y="1275606"/>
            <a:ext cx="460851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65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25205" y="1059582"/>
            <a:ext cx="35653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启迪：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启发；启示。</a:t>
            </a:r>
            <a:endParaRPr lang="zh-CN" altLang="en-US" sz="2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5458" y="2429128"/>
            <a:ext cx="3305713" cy="769441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小草坚忍不拔的精神给予</a:t>
            </a:r>
            <a:endParaRPr lang="en-US" altLang="zh-CN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启迪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0670" y="894715"/>
            <a:ext cx="3697605" cy="2467610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"/>
          <p:cNvSpPr txBox="1"/>
          <p:nvPr/>
        </p:nvSpPr>
        <p:spPr>
          <a:xfrm>
            <a:off x="874043" y="1563638"/>
            <a:ext cx="3193901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/>
                </a:solidFill>
              </a:rPr>
              <a:t>供客人留宿休息的地方。</a:t>
            </a:r>
            <a:endParaRPr lang="zh-CN" altLang="en-US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29" name="文本框 6"/>
          <p:cNvSpPr txBox="1"/>
          <p:nvPr/>
        </p:nvSpPr>
        <p:spPr>
          <a:xfrm>
            <a:off x="946239" y="987574"/>
            <a:ext cx="2427111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客栈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文本框 6"/>
          <p:cNvSpPr txBox="1"/>
          <p:nvPr/>
        </p:nvSpPr>
        <p:spPr>
          <a:xfrm>
            <a:off x="778599" y="2517904"/>
            <a:ext cx="2761665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蚕茧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文本框 2"/>
          <p:cNvSpPr txBox="1"/>
          <p:nvPr/>
        </p:nvSpPr>
        <p:spPr>
          <a:xfrm>
            <a:off x="874043" y="3003798"/>
            <a:ext cx="3121893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/>
                </a:solidFill>
              </a:rPr>
              <a:t>蚕蛾科昆虫家蚕蛾的茧壳。</a:t>
            </a:r>
            <a:endParaRPr lang="zh-CN" altLang="en-US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3995936" y="1635646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27" name="右箭头 26"/>
          <p:cNvSpPr/>
          <p:nvPr/>
        </p:nvSpPr>
        <p:spPr>
          <a:xfrm>
            <a:off x="4067944" y="3363838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pic>
        <p:nvPicPr>
          <p:cNvPr id="63489" name="Picture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220072" y="2643758"/>
            <a:ext cx="2808312" cy="1724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0335" y="987425"/>
            <a:ext cx="2809240" cy="1569720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63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51" grpId="0"/>
      <p:bldP spid="52" grpId="0"/>
      <p:bldP spid="4" grpId="0" animBg="1"/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4"/>
          <p:cNvSpPr txBox="1"/>
          <p:nvPr/>
        </p:nvSpPr>
        <p:spPr>
          <a:xfrm>
            <a:off x="525506" y="28121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060" y="333895"/>
            <a:ext cx="366860" cy="456338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4" name="TextBox 19"/>
          <p:cNvSpPr txBox="1"/>
          <p:nvPr/>
        </p:nvSpPr>
        <p:spPr>
          <a:xfrm>
            <a:off x="2009140" y="1796415"/>
            <a:ext cx="2263140" cy="694357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ea typeface="黑体" panose="02010609060101010101" pitchFamily="49" charset="-122"/>
              </a:rPr>
              <a:t>旅店住宿</a:t>
            </a:r>
            <a:endParaRPr lang="zh-CN" altLang="en-US" sz="2400" dirty="0">
              <a:ea typeface="黑体" panose="02010609060101010101" pitchFamily="49" charset="-122"/>
            </a:endParaRPr>
          </a:p>
        </p:txBody>
      </p:sp>
      <p:sp>
        <p:nvSpPr>
          <p:cNvPr id="5" name="TextBox 20"/>
          <p:cNvSpPr txBox="1"/>
          <p:nvPr/>
        </p:nvSpPr>
        <p:spPr>
          <a:xfrm>
            <a:off x="2276475" y="3162935"/>
            <a:ext cx="2359025" cy="1196741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ea typeface="黑体" panose="02010609060101010101" pitchFamily="49" charset="-122"/>
              </a:rPr>
              <a:t>吃豆腐脑 糊万花筒</a:t>
            </a:r>
            <a:endParaRPr lang="zh-CN" altLang="en-US" sz="2400" dirty="0">
              <a:ea typeface="黑体" panose="02010609060101010101" pitchFamily="49" charset="-122"/>
            </a:endParaRPr>
          </a:p>
        </p:txBody>
      </p:sp>
      <p:sp>
        <p:nvSpPr>
          <p:cNvPr id="6" name="TextBox 21"/>
          <p:cNvSpPr txBox="1"/>
          <p:nvPr/>
        </p:nvSpPr>
        <p:spPr>
          <a:xfrm>
            <a:off x="4136390" y="2275205"/>
            <a:ext cx="1156335" cy="1172173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ea typeface="黑体" panose="02010609060101010101" pitchFamily="49" charset="-122"/>
              </a:rPr>
              <a:t>背我上学</a:t>
            </a:r>
            <a:endParaRPr lang="zh-CN" altLang="en-US" sz="2400" dirty="0">
              <a:ea typeface="黑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605780" y="3162935"/>
            <a:ext cx="2334895" cy="595215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ea typeface="黑体" panose="02010609060101010101" pitchFamily="49" charset="-122"/>
              </a:rPr>
              <a:t>送考</a:t>
            </a:r>
            <a:r>
              <a:rPr lang="zh-CN" altLang="en-US" sz="2400" dirty="0">
                <a:ea typeface="黑体" panose="02010609060101010101" pitchFamily="49" charset="-122"/>
                <a:sym typeface="+mn-ea"/>
              </a:rPr>
              <a:t>无锡</a:t>
            </a:r>
            <a:endParaRPr lang="zh-CN" altLang="en-US" sz="2400" dirty="0">
              <a:ea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53745" y="843280"/>
            <a:ext cx="71869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55600"/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课文从分了几个场景进行描述？哪个场景让你感动？</a:t>
            </a:r>
            <a:endParaRPr lang="zh-CN" altLang="en-US" sz="28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TextBox 19"/>
          <p:cNvSpPr txBox="1"/>
          <p:nvPr/>
        </p:nvSpPr>
        <p:spPr>
          <a:xfrm>
            <a:off x="325755" y="2365375"/>
            <a:ext cx="2547620" cy="121793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ea typeface="黑体" panose="02010609060101010101" pitchFamily="49" charset="-122"/>
              </a:rPr>
              <a:t>深夜喂蚕，</a:t>
            </a:r>
            <a:endParaRPr lang="zh-CN" altLang="en-US" sz="2400" dirty="0">
              <a:ea typeface="黑体" panose="02010609060101010101" pitchFamily="49" charset="-122"/>
            </a:endParaRPr>
          </a:p>
          <a:p>
            <a:r>
              <a:rPr lang="zh-CN" altLang="en-US" sz="2400" dirty="0">
                <a:ea typeface="黑体" panose="02010609060101010101" pitchFamily="49" charset="-122"/>
              </a:rPr>
              <a:t>卖茧买枇杷</a:t>
            </a:r>
            <a:endParaRPr lang="zh-CN" altLang="en-US" sz="2400" dirty="0">
              <a:ea typeface="黑体" panose="02010609060101010101" pitchFamily="49" charset="-122"/>
            </a:endParaRPr>
          </a:p>
        </p:txBody>
      </p:sp>
      <p:sp>
        <p:nvSpPr>
          <p:cNvPr id="3" name="TextBox 19"/>
          <p:cNvSpPr txBox="1"/>
          <p:nvPr/>
        </p:nvSpPr>
        <p:spPr>
          <a:xfrm>
            <a:off x="4998085" y="1670685"/>
            <a:ext cx="2418715" cy="122844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ea typeface="黑体" panose="02010609060101010101" pitchFamily="49" charset="-122"/>
              </a:rPr>
              <a:t>攒钱缴学费</a:t>
            </a:r>
            <a:endParaRPr lang="zh-CN" altLang="en-US" sz="2400" dirty="0">
              <a:ea typeface="黑体" panose="02010609060101010101" pitchFamily="49" charset="-122"/>
            </a:endParaRPr>
          </a:p>
          <a:p>
            <a:r>
              <a:rPr lang="zh-CN" altLang="en-US" sz="2400" dirty="0">
                <a:ea typeface="黑体" panose="02010609060101010101" pitchFamily="49" charset="-122"/>
              </a:rPr>
              <a:t>为我铺床</a:t>
            </a:r>
            <a:endParaRPr lang="zh-CN" altLang="en-US" sz="2400" dirty="0"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31590" y="3925570"/>
            <a:ext cx="2600886" cy="595215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dirty="0">
                <a:ea typeface="黑体" panose="02010609060101010101" pitchFamily="49" charset="-122"/>
                <a:sym typeface="+mn-ea"/>
              </a:rPr>
              <a:t>入学途中缝被</a:t>
            </a:r>
            <a:endParaRPr lang="zh-CN" altLang="en-US" sz="2400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5" grpId="1" animBg="1"/>
      <p:bldP spid="6" grpId="1" bldLvl="0" animBg="1"/>
      <p:bldP spid="23" grpId="1" bldLvl="0" animBg="1"/>
      <p:bldP spid="2" grpId="1" animBg="1"/>
      <p:bldP spid="3" grpId="1" bldLvl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539552" y="555526"/>
            <a:ext cx="8213805" cy="1212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思考：文章是按照什么顺序写的，采用了什么样的叙述方式？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03648" y="1707654"/>
            <a:ext cx="22322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时间顺序</a:t>
            </a:r>
            <a:endParaRPr lang="zh-CN" altLang="en-US" sz="32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51920" y="1707654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倒叙</a:t>
            </a:r>
            <a:endParaRPr lang="zh-CN" altLang="en-US" sz="32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9552" y="2574772"/>
            <a:ext cx="8213805" cy="650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请找出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求学的历程：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7584" y="3363838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初小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27655" y="3395980"/>
            <a:ext cx="20478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鹅山高小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40152" y="3363838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无锡师范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1763688" y="3579862"/>
            <a:ext cx="792088" cy="216024"/>
          </a:xfrm>
          <a:prstGeom prst="rightArrow">
            <a:avLst/>
          </a:prstGeom>
          <a:solidFill>
            <a:srgbClr val="FEFCDE"/>
          </a:solidFill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5148064" y="3579862"/>
            <a:ext cx="792088" cy="216024"/>
          </a:xfrm>
          <a:prstGeom prst="rightArrow">
            <a:avLst/>
          </a:prstGeom>
          <a:solidFill>
            <a:srgbClr val="FEFCDE"/>
          </a:solidFill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/>
      <p:bldP spid="11" grpId="0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-20538"/>
            <a:ext cx="9180512" cy="5184576"/>
            <a:chOff x="-1144760" y="-1388690"/>
            <a:chExt cx="9180512" cy="5184576"/>
          </a:xfrm>
        </p:grpSpPr>
        <p:pic>
          <p:nvPicPr>
            <p:cNvPr id="2" name="Picture 2" descr="http://f1.huatiku.com/attachment/forum/201707/23/085913gv088vjfcxfypfvc.jpg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-1144760" y="-1388690"/>
              <a:ext cx="9172128" cy="5143500"/>
            </a:xfrm>
            <a:prstGeom prst="rect">
              <a:avLst/>
            </a:prstGeom>
            <a:noFill/>
          </p:spPr>
        </p:pic>
        <p:pic>
          <p:nvPicPr>
            <p:cNvPr id="13" name="Picture 2" descr="http://f1.huatiku.com/attachment/forum/201707/23/085913gv088vjfcxfypfvc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16016" y="2859782"/>
              <a:ext cx="3319736" cy="936104"/>
            </a:xfrm>
            <a:prstGeom prst="rect">
              <a:avLst/>
            </a:prstGeom>
            <a:noFill/>
          </p:spPr>
        </p:pic>
      </p:grpSp>
      <p:sp>
        <p:nvSpPr>
          <p:cNvPr id="9" name="矩形 8"/>
          <p:cNvSpPr/>
          <p:nvPr/>
        </p:nvSpPr>
        <p:spPr>
          <a:xfrm flipH="1">
            <a:off x="0" y="159510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黑体" panose="02010609060101010101" pitchFamily="49" charset="-122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10522" y="134511"/>
            <a:ext cx="21640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人教版  语文  五年级  上册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195736" y="1285622"/>
            <a:ext cx="4320480" cy="85280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  </a:t>
            </a:r>
            <a:r>
              <a:rPr lang="zh-CN" altLang="en-US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父爱之舟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2897" y="4238670"/>
            <a:ext cx="1629583" cy="378638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2897" y="4630648"/>
            <a:ext cx="1629583" cy="378638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文本框 15">
            <a:hlinkClick r:id="rId4" action="ppaction://hlinksldjump"/>
          </p:cNvPr>
          <p:cNvSpPr txBox="1"/>
          <p:nvPr/>
        </p:nvSpPr>
        <p:spPr>
          <a:xfrm>
            <a:off x="7275010" y="422793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ea typeface="黑体" panose="02010609060101010101" pitchFamily="49" charset="-122"/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20" name="文本框 14">
            <a:hlinkClick r:id="rId5" action="ppaction://hlinksldjump"/>
          </p:cNvPr>
          <p:cNvSpPr txBox="1"/>
          <p:nvPr/>
        </p:nvSpPr>
        <p:spPr>
          <a:xfrm>
            <a:off x="7275010" y="461991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ea typeface="黑体" panose="02010609060101010101" pitchFamily="49" charset="-122"/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393065" y="973455"/>
            <a:ext cx="5407025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一、判断下列说法的对错。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24428" y="41151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矩形 5"/>
          <p:cNvSpPr/>
          <p:nvPr/>
        </p:nvSpPr>
        <p:spPr>
          <a:xfrm>
            <a:off x="309880" y="1632585"/>
            <a:ext cx="8765540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本文作者罗冠中，江苏人。        （    ）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在庙会上，父亲用给我糊了一个万花筒。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（    ）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恍恍惚惚的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惚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读作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“cōng”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（    ）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本文采用了倒叙的叙述方式。      （    ）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25945" y="1632585"/>
            <a:ext cx="64198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42760" y="2419985"/>
            <a:ext cx="64198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42760" y="3267075"/>
            <a:ext cx="64198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46900" y="3775075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" grpId="0"/>
      <p:bldP spid="3" grpId="0"/>
      <p:bldP spid="5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0"/>
          <p:cNvSpPr/>
          <p:nvPr/>
        </p:nvSpPr>
        <p:spPr>
          <a:xfrm>
            <a:off x="323528" y="1431001"/>
            <a:ext cx="8455025" cy="200723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本文记录父亲挣钱的艰辛和节省，写了父亲替“我”做</a:t>
            </a:r>
            <a:r>
              <a:rPr lang="zh-CN" altLang="en-US" sz="28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万花筒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，写父亲背</a:t>
            </a:r>
            <a:r>
              <a:rPr lang="zh-CN" altLang="en-US" sz="28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“我”上学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，用船送</a:t>
            </a:r>
            <a:r>
              <a:rPr lang="zh-CN" altLang="en-US" sz="28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“我”考学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，替“我”缝补被褥等许多平淡的琐碎小事。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8" y="627534"/>
            <a:ext cx="47163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二、按照课文内容填空。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703951" y="2218442"/>
            <a:ext cx="1800200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35696" y="2218442"/>
            <a:ext cx="1008112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601" y="2858894"/>
            <a:ext cx="648072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956376" y="2156594"/>
            <a:ext cx="936104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1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6338015" y="4005376"/>
            <a:ext cx="1398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rPr>
              <a:t>字词听写</a:t>
            </a:r>
            <a:endParaRPr lang="zh-CN" altLang="en-US" sz="24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5386" y="4083918"/>
            <a:ext cx="351070" cy="380165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057708">
            <a:off x="7851344" y="4064397"/>
            <a:ext cx="335134" cy="472337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42255" y="1691732"/>
            <a:ext cx="7632849" cy="18420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上节课我们学习本文的写作顺序，今天我们继续深入课文，走进父爱之舟，感受浓浓的父爱。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077" y="546963"/>
            <a:ext cx="1629583" cy="378638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11"/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ea typeface="黑体" panose="02010609060101010101" pitchFamily="49" charset="-122"/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1824142" y="1129943"/>
            <a:ext cx="6768752" cy="1770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默读课文第三自然段，找同学学说一说：父亲为什么要摇船送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上学？从这里可以看出父亲怎样的性格？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450" y="1590040"/>
            <a:ext cx="1552575" cy="222504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14641" y="694958"/>
            <a:ext cx="68407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我又见到了姑爹那只小小渔船。父亲送我离开家乡去报考学校以及上学，总是要借用姑爹那只小渔船。他同姑爹一同摇船送我。带了米在船上做饭，晚上就睡在船上，这样可以节省饭钱和住店钱。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32212" y="3427606"/>
            <a:ext cx="1944216" cy="792088"/>
          </a:xfrm>
          <a:prstGeom prst="rect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ea typeface="黑体" panose="02010609060101010101" pitchFamily="49" charset="-122"/>
              </a:rPr>
              <a:t>勤俭节约</a:t>
            </a:r>
            <a:endParaRPr lang="zh-CN" altLang="en-US" sz="32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48436" y="3427606"/>
            <a:ext cx="2736304" cy="792088"/>
          </a:xfrm>
          <a:prstGeom prst="rect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ea typeface="黑体" panose="02010609060101010101" pitchFamily="49" charset="-122"/>
              </a:rPr>
              <a:t>不舍得花钱</a:t>
            </a:r>
            <a:endParaRPr lang="zh-CN" altLang="en-US" sz="32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2255520" y="2860040"/>
            <a:ext cx="4260850" cy="1460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圆角矩形 9"/>
          <p:cNvSpPr/>
          <p:nvPr/>
        </p:nvSpPr>
        <p:spPr>
          <a:xfrm>
            <a:off x="1045845" y="3535680"/>
            <a:ext cx="1209675" cy="57594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原因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 flipV="1">
            <a:off x="2105660" y="2874645"/>
            <a:ext cx="648335" cy="593725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1252220" y="1176020"/>
            <a:ext cx="6365875" cy="1383665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同桌一起找一找：第三、四自然段中，哪些地方还可以表现出父亲勤俭节约，不舍得花钱？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0717" y="447958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ea typeface="黑体" panose="02010609060101010101" pitchFamily="49" charset="-122"/>
              </a:rPr>
              <a:t>住店选择最便宜的</a:t>
            </a:r>
            <a:endParaRPr lang="zh-CN" altLang="en-US" sz="2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80920" y="1233170"/>
            <a:ext cx="3546475" cy="1383665"/>
          </a:xfrm>
          <a:prstGeom prst="rect">
            <a:avLst/>
          </a:prstGeom>
          <a:ln>
            <a:prstDash val="lgDashDot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有一次，父亲同我住了一间最便宜的小客栈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699542"/>
            <a:ext cx="81369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庙会中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父亲从家里带了粽子，找个偏僻的地方父子俩坐下吃凉粽子。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卖玩意儿的也不少，彩色的纸风车、布老虎、泥人、竹制的花蛇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回家后他用几片玻璃和彩色纸屑等糊了一个万花筒，这便是我童年唯一的也是最珍贵的玩具了。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60607" y="2768218"/>
            <a:ext cx="1415772" cy="46166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ea typeface="黑体" panose="02010609060101010101" pitchFamily="49" charset="-122"/>
              </a:rPr>
              <a:t>自带食物</a:t>
            </a:r>
            <a:endParaRPr lang="zh-CN" altLang="en-US" sz="2400" dirty="0"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08987" y="2767955"/>
            <a:ext cx="1723549" cy="46166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ea typeface="黑体" panose="02010609060101010101" pitchFamily="49" charset="-122"/>
              </a:rPr>
              <a:t>制作万花筒</a:t>
            </a:r>
            <a:endParaRPr lang="zh-CN" altLang="en-US" sz="2400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1762547" y="902613"/>
            <a:ext cx="6768752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父亲如此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吝啬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，那么父爱又表现在哪里呢？请同学们速读第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2-9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自然段，在文中找出相关句子。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880" y="1210945"/>
            <a:ext cx="2167255" cy="3105785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10310" y="1938655"/>
            <a:ext cx="2486025" cy="372110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2"/>
          <p:cNvSpPr txBox="1"/>
          <p:nvPr/>
        </p:nvSpPr>
        <p:spPr>
          <a:xfrm>
            <a:off x="1627505" y="3462655"/>
            <a:ext cx="4646930" cy="52197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ea typeface="黑体" panose="02010609060101010101" pitchFamily="49" charset="-122"/>
              </a:rPr>
              <a:t>卖茧子的钱立刻给我买枇杷。</a:t>
            </a:r>
            <a:endParaRPr lang="zh-CN" altLang="en-US" sz="2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42185" y="2748280"/>
            <a:ext cx="1727200" cy="464820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立刻，马上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88085" y="1924050"/>
            <a:ext cx="431800" cy="36004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13155" y="588645"/>
            <a:ext cx="614934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朦胧中，父亲和母亲半夜起来给蚕宝宝添桑叶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每年卖茧子的时候，我总跟在父亲身后，卖了茧子，父亲便给我买枇杷吃。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bldLvl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60675" y="884555"/>
            <a:ext cx="5160645" cy="3599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380" defTabSz="914400" fontAlgn="auto">
              <a:lnSpc>
                <a:spcPct val="10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吴冠中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1919—2010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），江苏宜兴人，当代著名画家、油画家、美术教育家。油画代表作品有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长江三峡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北国风光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黄山松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鲁迅的故乡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等。个人文集有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吴冠中谈艺集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吴冠中散文选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等十余种。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49" y="413037"/>
            <a:ext cx="1629583" cy="378638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文本框 11"/>
          <p:cNvSpPr txBox="1"/>
          <p:nvPr/>
        </p:nvSpPr>
        <p:spPr>
          <a:xfrm>
            <a:off x="172162" y="402301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ea typeface="黑体" panose="02010609060101010101" pitchFamily="49" charset="-122"/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pic>
        <p:nvPicPr>
          <p:cNvPr id="808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186" y="1008018"/>
            <a:ext cx="2238140" cy="2817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627534"/>
            <a:ext cx="75608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有一次，父亲同我住了一间最便宜的小客栈，夜半我被臭虫咬醒，遍体都是被咬的大红疙瘩，父亲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心疼极了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5616" y="2355726"/>
            <a:ext cx="3600400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ea typeface="黑体" panose="02010609060101010101" pitchFamily="49" charset="-122"/>
              </a:rPr>
              <a:t>咬在儿身，痛在父心。</a:t>
            </a:r>
            <a:endParaRPr lang="zh-CN" altLang="en-US" sz="2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3075806"/>
            <a:ext cx="7200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ea typeface="黑体" panose="02010609060101010101" pitchFamily="49" charset="-122"/>
              </a:rPr>
              <a:t>住旅店花钱，体验也不好，所以之后父亲就坚持划船送我，可以看出父爱之深。</a:t>
            </a:r>
            <a:endParaRPr lang="zh-CN" altLang="en-US" sz="2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71600" y="915566"/>
            <a:ext cx="73448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吃完粽子，父亲觉得我太委屈了，领我到小摊上吃了碗热豆腐脑，我叫他吃，他就是不吃。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15616" y="2355726"/>
            <a:ext cx="2016224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ea typeface="黑体" panose="02010609060101010101" pitchFamily="49" charset="-122"/>
              </a:rPr>
              <a:t>吃热豆腐脑</a:t>
            </a:r>
            <a:endParaRPr lang="zh-CN" altLang="en-US" sz="2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3075806"/>
            <a:ext cx="72008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ea typeface="黑体" panose="02010609060101010101" pitchFamily="49" charset="-122"/>
              </a:rPr>
              <a:t>“我”与父亲吃完凉粽子，父亲又领我吃热豆腐脑，可见父亲对我的疼爱。</a:t>
            </a:r>
            <a:endParaRPr lang="zh-CN" altLang="en-US" sz="2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555526"/>
            <a:ext cx="748883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卖玩意儿的也不少，彩色的纸风车、布老虎、泥人、竹制的花蛇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虽然不可能花钱买玩意儿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回家后他用几片玻璃和彩色纸屑等糊了一个万花筒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15616" y="2355726"/>
            <a:ext cx="2016224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ea typeface="黑体" panose="02010609060101010101" pitchFamily="49" charset="-122"/>
              </a:rPr>
              <a:t>糊万花筒</a:t>
            </a:r>
            <a:endParaRPr lang="zh-CN" altLang="en-US" sz="2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3075806"/>
            <a:ext cx="7200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ea typeface="黑体" panose="02010609060101010101" pitchFamily="49" charset="-122"/>
              </a:rPr>
              <a:t>“我”也爱玩玩具，父亲理解“我”的心思，所以给我制作万花筒，可见父亲对我的爱。</a:t>
            </a:r>
            <a:endParaRPr lang="zh-CN" altLang="en-US" sz="2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99845" y="746026"/>
            <a:ext cx="74888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读初小的时候，遇上大雨大雪天，路滑难走，父亲便背着我上学。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15616" y="1995686"/>
            <a:ext cx="2016224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ea typeface="黑体" panose="02010609060101010101" pitchFamily="49" charset="-122"/>
              </a:rPr>
              <a:t>背我上学</a:t>
            </a:r>
            <a:endParaRPr lang="zh-CN" altLang="en-US" sz="2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3075806"/>
            <a:ext cx="7200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ea typeface="黑体" panose="02010609060101010101" pitchFamily="49" charset="-122"/>
              </a:rPr>
              <a:t>通过父亲背“我”上学，可以看出父亲对我学业的重视，及对我的关爱。</a:t>
            </a:r>
            <a:endParaRPr lang="zh-CN" altLang="en-US" sz="2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/>
          <p:nvPr/>
        </p:nvSpPr>
        <p:spPr>
          <a:xfrm>
            <a:off x="1020366" y="3478307"/>
            <a:ext cx="2016224" cy="52197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ea typeface="黑体" panose="02010609060101010101" pitchFamily="49" charset="-122"/>
              </a:rPr>
              <a:t>为我缴学费</a:t>
            </a:r>
            <a:endParaRPr lang="zh-CN" altLang="en-US" sz="2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3195320" y="3478530"/>
            <a:ext cx="1051560" cy="52197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ea typeface="黑体" panose="02010609060101010101" pitchFamily="49" charset="-122"/>
              </a:rPr>
              <a:t>铺床</a:t>
            </a:r>
            <a:endParaRPr lang="zh-CN" altLang="en-US" sz="2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651250" y="946785"/>
            <a:ext cx="361950" cy="33718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4246880" y="299720"/>
            <a:ext cx="932815" cy="49085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卖粮食</a:t>
            </a:r>
            <a:endParaRPr lang="zh-CN" altLang="en-US" sz="1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2950" y="871220"/>
            <a:ext cx="714184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    ……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于是家里粜稻、卖猪，每学期开学要凑一笔不少的钱。钱很紧，但家里愿意把钱都花在我身上。我拿着凑来的钱去缴学费，感到十分心酸。父亲送我到学校，替我铺好床。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79695" y="3656965"/>
            <a:ext cx="74422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粜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50510" y="2926715"/>
            <a:ext cx="101663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随文识字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5795645" y="3580130"/>
            <a:ext cx="432435" cy="215900"/>
          </a:xfrm>
          <a:prstGeom prst="straightConnector1">
            <a:avLst/>
          </a:prstGeom>
          <a:ln w="28575" cmpd="sng">
            <a:solidFill>
              <a:srgbClr val="0000FF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5723890" y="4121150"/>
            <a:ext cx="448945" cy="175895"/>
          </a:xfrm>
          <a:prstGeom prst="straightConnector1">
            <a:avLst/>
          </a:prstGeom>
          <a:ln w="28575" cmpd="sng">
            <a:solidFill>
              <a:srgbClr val="0000FF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6172835" y="3043555"/>
            <a:ext cx="74422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出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72835" y="3920490"/>
            <a:ext cx="74422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米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79695" y="3443605"/>
            <a:ext cx="73723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tiào</a:t>
            </a:r>
            <a:endParaRPr lang="zh-CN" altLang="en-US" sz="1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bldLvl="0" animBg="1"/>
      <p:bldP spid="2" grpId="0"/>
      <p:bldP spid="8" grpId="0"/>
      <p:bldP spid="11" grpId="0"/>
      <p:bldP spid="12" grpId="0"/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627534"/>
            <a:ext cx="75608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不过父亲不摇橹的时候，便抓紧时间为我缝补棉被，因我那长期卧病的母亲未能给我备齐行装。我从舱里往外看，父亲那弯腰低头缝补的背影挡住了我的视线。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5616" y="2553747"/>
            <a:ext cx="2016224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ea typeface="黑体" panose="02010609060101010101" pitchFamily="49" charset="-122"/>
              </a:rPr>
              <a:t>缝补棉被</a:t>
            </a:r>
            <a:endParaRPr lang="zh-CN" altLang="en-US" sz="2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3219822"/>
            <a:ext cx="7200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ea typeface="黑体" panose="02010609060101010101" pitchFamily="49" charset="-122"/>
              </a:rPr>
              <a:t>通过父亲为我缝补棉被，可以看出父亲对我生活的关心。</a:t>
            </a:r>
            <a:endParaRPr lang="zh-CN" altLang="en-US" sz="2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9805" y="1350010"/>
            <a:ext cx="3453130" cy="214122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3" name="TextBox 2"/>
          <p:cNvSpPr txBox="1"/>
          <p:nvPr/>
        </p:nvSpPr>
        <p:spPr>
          <a:xfrm>
            <a:off x="2924175" y="671830"/>
            <a:ext cx="1588135" cy="52197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ea typeface="黑体" panose="02010609060101010101" pitchFamily="49" charset="-122"/>
              </a:rPr>
              <a:t>买枇杷</a:t>
            </a:r>
            <a:endParaRPr lang="zh-CN" altLang="en-US" sz="2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71600" y="1400458"/>
            <a:ext cx="3600400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ea typeface="黑体" panose="02010609060101010101" pitchFamily="49" charset="-122"/>
              </a:rPr>
              <a:t>咬在儿身，痛在父心。</a:t>
            </a:r>
            <a:endParaRPr lang="zh-CN" altLang="en-US" sz="2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08104" y="1419622"/>
            <a:ext cx="2016224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ea typeface="黑体" panose="02010609060101010101" pitchFamily="49" charset="-122"/>
              </a:rPr>
              <a:t>吃热豆腐脑</a:t>
            </a:r>
            <a:endParaRPr lang="zh-CN" altLang="en-US" sz="2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pic>
        <p:nvPicPr>
          <p:cNvPr id="147460" name="Picture 4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1663" y="1995686"/>
            <a:ext cx="3339845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7462" name="Picture 6" descr="http://p2.so.qhimgs1.com/bdr/_240_/t018a159acc834883a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040" y="2211710"/>
            <a:ext cx="2949677" cy="2160240"/>
          </a:xfrm>
          <a:prstGeom prst="cloud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7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7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012102" y="1011322"/>
            <a:ext cx="2016224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ea typeface="黑体" panose="02010609060101010101" pitchFamily="49" charset="-122"/>
              </a:rPr>
              <a:t>糊万花筒</a:t>
            </a:r>
            <a:endParaRPr lang="zh-CN" altLang="en-US" sz="2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13920" y="1011322"/>
            <a:ext cx="2016224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ea typeface="黑体" panose="02010609060101010101" pitchFamily="49" charset="-122"/>
              </a:rPr>
              <a:t>背我上学</a:t>
            </a:r>
            <a:endParaRPr lang="zh-CN" altLang="en-US" sz="2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012102" y="2167642"/>
            <a:ext cx="1944216" cy="857387"/>
            <a:chOff x="1691680" y="1851670"/>
            <a:chExt cx="1944216" cy="857387"/>
          </a:xfrm>
        </p:grpSpPr>
        <p:pic>
          <p:nvPicPr>
            <p:cNvPr id="154626" name="Picture 2" descr="http://p1.so.qhimgs1.com/bdr/_240_/t01a9fe4723d35a708d.jpg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91680" y="1851670"/>
              <a:ext cx="1944216" cy="857387"/>
            </a:xfrm>
            <a:prstGeom prst="rect">
              <a:avLst/>
            </a:prstGeom>
            <a:noFill/>
          </p:spPr>
        </p:pic>
        <p:pic>
          <p:nvPicPr>
            <p:cNvPr id="154627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699792" y="2139702"/>
              <a:ext cx="792088" cy="509199"/>
            </a:xfrm>
            <a:prstGeom prst="star7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5463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13920" y="1947426"/>
            <a:ext cx="1873374" cy="1248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4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038215" y="967740"/>
            <a:ext cx="2015490" cy="2272030"/>
            <a:chOff x="9509" y="1524"/>
            <a:chExt cx="3174" cy="3578"/>
          </a:xfrm>
        </p:grpSpPr>
        <p:sp>
          <p:nvSpPr>
            <p:cNvPr id="7" name="TextBox 6"/>
            <p:cNvSpPr txBox="1"/>
            <p:nvPr/>
          </p:nvSpPr>
          <p:spPr>
            <a:xfrm>
              <a:off x="9509" y="1524"/>
              <a:ext cx="3175" cy="82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FF0000"/>
                  </a:solidFill>
                  <a:ea typeface="黑体" panose="02010609060101010101" pitchFamily="49" charset="-122"/>
                </a:rPr>
                <a:t>缝补棉被</a:t>
              </a:r>
              <a:endParaRPr lang="zh-CN" altLang="en-US" sz="2800" dirty="0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  <p:pic>
          <p:nvPicPr>
            <p:cNvPr id="154631" name="Picture 7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9509" y="2998"/>
              <a:ext cx="3175" cy="2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" name="组合 5"/>
          <p:cNvGrpSpPr/>
          <p:nvPr/>
        </p:nvGrpSpPr>
        <p:grpSpPr>
          <a:xfrm>
            <a:off x="640080" y="955040"/>
            <a:ext cx="2015490" cy="2212340"/>
            <a:chOff x="1008" y="1504"/>
            <a:chExt cx="3174" cy="34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08" y="2726"/>
              <a:ext cx="3121" cy="2263"/>
            </a:xfrm>
            <a:prstGeom prst="rect">
              <a:avLst/>
            </a:prstGeom>
            <a:solidFill>
              <a:schemeClr val="lt1"/>
            </a:solidFill>
          </p:spPr>
        </p:pic>
        <p:sp>
          <p:nvSpPr>
            <p:cNvPr id="3" name="TextBox 6"/>
            <p:cNvSpPr txBox="1"/>
            <p:nvPr/>
          </p:nvSpPr>
          <p:spPr>
            <a:xfrm>
              <a:off x="1008" y="1504"/>
              <a:ext cx="3175" cy="82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FF0000"/>
                  </a:solidFill>
                  <a:ea typeface="黑体" panose="02010609060101010101" pitchFamily="49" charset="-122"/>
                </a:rPr>
                <a:t>粜粱、卖猪</a:t>
              </a:r>
              <a:endParaRPr lang="zh-CN" altLang="en-US" sz="2800" dirty="0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233420" y="955040"/>
            <a:ext cx="2264410" cy="2284730"/>
            <a:chOff x="5092" y="1504"/>
            <a:chExt cx="3566" cy="359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92" y="2726"/>
              <a:ext cx="3567" cy="2376"/>
            </a:xfrm>
            <a:prstGeom prst="rect">
              <a:avLst/>
            </a:prstGeom>
            <a:solidFill>
              <a:schemeClr val="lt1"/>
            </a:solidFill>
          </p:spPr>
        </p:pic>
        <p:sp>
          <p:nvSpPr>
            <p:cNvPr id="5" name="TextBox 6"/>
            <p:cNvSpPr txBox="1"/>
            <p:nvPr/>
          </p:nvSpPr>
          <p:spPr>
            <a:xfrm>
              <a:off x="6020" y="1504"/>
              <a:ext cx="1712" cy="82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F0000"/>
                  </a:solidFill>
                  <a:ea typeface="黑体" panose="02010609060101010101" pitchFamily="49" charset="-122"/>
                </a:rPr>
                <a:t>铺床</a:t>
              </a:r>
              <a:endParaRPr lang="zh-CN" altLang="en-US" sz="2800" dirty="0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37635" y="627380"/>
            <a:ext cx="4377690" cy="3599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散文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是一种抒发作者真情实感、写作方式灵活的记叙类文学体裁。“散文”一词大概出现在北宋太平兴国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(976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-984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时期。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特点：形散神聚、意境深邃、语言优美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32130" y="836930"/>
            <a:ext cx="3335020" cy="2800985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1101725" y="1043305"/>
            <a:ext cx="7012940" cy="1210945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父亲对我是如此的关爱，而我对父亲又抱有什么样的情感，又是怎样做的呢？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8145" y="589280"/>
            <a:ext cx="7212330" cy="134715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……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但我年纪虽小却早已深深体会到父亲挣钱的艰难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我反正已经被咬了半夜，只剩下后半夜，就不肯在家钱换房了。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8780" y="1964690"/>
            <a:ext cx="7212330" cy="134897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我多馋啊！但不敢，也不忍心叫父亲买。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我叫他吃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en-US" altLang="zh-CN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这是我童年唯一的也是最珍贵的玩具了。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8780" y="3313430"/>
            <a:ext cx="7212965" cy="932085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父亲经常说要我念好书，最好将来到外面当一个教员，所以我从来不缺课，不逃学。</a:t>
            </a:r>
            <a:endParaRPr lang="zh-CN" altLang="en-US" sz="24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 flipH="1">
            <a:off x="7902575" y="589280"/>
            <a:ext cx="910590" cy="372808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能够体谅父亲的艰难，并且努力学习。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bldLvl="0" animBg="1"/>
      <p:bldP spid="5" grpId="0" bldLvl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35181" y="852071"/>
            <a:ext cx="7704856" cy="176294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父亲送我到校，替我铺好床被，他回家时，我偷偷哭了。这是我第一次真正心酸的哭，与在家里撒娇的哭、发脾气的哭、打架吵架的哭都大不一样，是人生道路中品尝到的新滋味了。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5255" y="2484120"/>
            <a:ext cx="7705090" cy="1348568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我唯一的法宝就是考试，从未落过榜。我又要去报考无锡师范了。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老天不负苦心人，他的儿子考取了。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 flipH="1">
            <a:off x="7923530" y="602615"/>
            <a:ext cx="910590" cy="369062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能够体谅父亲的艰难，并且努力学习。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40" y="1151005"/>
            <a:ext cx="7780337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文本框 6"/>
          <p:cNvSpPr txBox="1"/>
          <p:nvPr/>
        </p:nvSpPr>
        <p:spPr>
          <a:xfrm>
            <a:off x="1330903" y="1664253"/>
            <a:ext cx="6696744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老天不负苦心人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天行健，君子以自强不息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有志者事竟成 </a:t>
            </a:r>
            <a:endParaRPr lang="en-US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锲而不舍，金石可镂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83285" y="465455"/>
            <a:ext cx="4665980" cy="539115"/>
            <a:chOff x="1391" y="733"/>
            <a:chExt cx="7348" cy="849"/>
          </a:xfrm>
        </p:grpSpPr>
        <p:sp>
          <p:nvSpPr>
            <p:cNvPr id="17" name="文本框 11"/>
            <p:cNvSpPr txBox="1"/>
            <p:nvPr/>
          </p:nvSpPr>
          <p:spPr>
            <a:xfrm>
              <a:off x="2020" y="770"/>
              <a:ext cx="6719" cy="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俗语积累</a:t>
              </a:r>
              <a:endPara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91" y="733"/>
              <a:ext cx="705" cy="849"/>
            </a:xfrm>
            <a:prstGeom prst="rect">
              <a:avLst/>
            </a:prstGeom>
            <a:solidFill>
              <a:schemeClr val="lt1"/>
            </a:solidFill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771550"/>
            <a:ext cx="7560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ea typeface="黑体" panose="02010609060101010101" pitchFamily="49" charset="-122"/>
              </a:rPr>
              <a:t>“我”为什么要哭？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5616" y="1491630"/>
            <a:ext cx="6984776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想到了父亲与我生活的点点滴滴。（如，背我上学，报考学校，筹措学费，给我缝被子中等），现在我就要脱离父亲的怀抱迈上一个新台阶了，所以我要哭。这是一种伤感的哭，不舍的哭。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971600" y="698148"/>
            <a:ext cx="7416824" cy="1210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思考：父爱与舟有又有什么关系？课文为什么以父爱之舟为题？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45515" y="2160270"/>
            <a:ext cx="7442200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这条小渔船是文章的线索。父亲摇着姑爹的小渔船把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带到一个个人生的驿站，这条船承载了父亲的爱与无尽的期望。以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父爱之舟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为题，紧扣主题，突出了父爱的伟大。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949708" y="1185694"/>
            <a:ext cx="4572000" cy="1630045"/>
          </a:xfrm>
          <a:prstGeom prst="rect">
            <a:avLst/>
          </a:prstGeom>
          <a:ln>
            <a:prstDash val="lgDashDot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文章线索</a:t>
            </a:r>
            <a:r>
              <a:rPr lang="zh-CN" altLang="en-US" sz="2000" dirty="0">
                <a:ea typeface="黑体" panose="02010609060101010101" pitchFamily="49" charset="-122"/>
              </a:rPr>
              <a:t>就是贯串一篇文章，即在文章的不同段落中都可见的词、句子或是情况等等；并且在解读文章时可以用来解读文章含义，了解文章主旨 。线索可以使文章结构严谨，浑然一体。</a:t>
            </a:r>
            <a:endParaRPr lang="zh-CN" altLang="en-US" sz="2000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86000" y="2090420"/>
            <a:ext cx="5786120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从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梦境开始，引入对往事的回忆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;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以从梦中醒来、泪湿枕边结束，首尾圆合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以梦境形式更易于抒发情感，组织情节，更好地表达主题。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89685" y="1042670"/>
            <a:ext cx="753364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再读开头和结尾，找同学说一说：以梦境的形式回忆往事有什么好处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?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675" y="1543050"/>
            <a:ext cx="1750695" cy="2510155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90955" y="2066290"/>
            <a:ext cx="621855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从这些琐碎的小事中，蕴含着父亲对儿子深切的爱，同时也蕴含着儿子对父亲的爱和感激。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1075" y="898525"/>
            <a:ext cx="70135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讨论：这篇文章所选取的都是日常小事，你觉得这样写好不好？为什么？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rot="20400000">
            <a:off x="4493260" y="3398520"/>
            <a:ext cx="4094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这种写法叫做以小见大。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09350" y="699542"/>
            <a:ext cx="77251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 smtClean="0">
                <a:ea typeface="黑体" panose="02010609060101010101" pitchFamily="49" charset="-122"/>
              </a:rPr>
              <a:t>生活中，你的亲是怎样疼爱你的呢？请说一说。</a:t>
            </a:r>
            <a:endParaRPr lang="en-US" altLang="zh-CN" sz="2800" dirty="0"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09752" y="1449209"/>
            <a:ext cx="7128792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爸爸经常带我去爬山，他说爬山可以锻炼身体，视野开阔，呼吸新鲜空气。在爬山的过程的中我也放弃过，摔跤过多次，是爸爸一直在鼓励我，让我攀登最高峰。我感觉，疼爱不是溺爱，爸爸的疼爱教会了我坚强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418415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ea typeface="黑体" panose="02010609060101010101" pitchFamily="49" charset="-122"/>
              </a:rPr>
              <a:t>父爱如山</a:t>
            </a:r>
            <a:endParaRPr lang="zh-CN" altLang="en-US" sz="3200" dirty="0">
              <a:ea typeface="黑体" panose="02010609060101010101" pitchFamily="49" charset="-122"/>
            </a:endParaRPr>
          </a:p>
        </p:txBody>
      </p:sp>
      <p:pic>
        <p:nvPicPr>
          <p:cNvPr id="78849" name="Picture 1"/>
          <p:cNvPicPr>
            <a:picLocks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3568" y="1059582"/>
            <a:ext cx="252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0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1059582"/>
            <a:ext cx="252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1" name="Picture 3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1059582"/>
            <a:ext cx="252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2" name="Picture 4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848" y="2751950"/>
            <a:ext cx="252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3" name="Picture 5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75856" y="2751950"/>
            <a:ext cx="252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4" name="Picture 6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68144" y="2787774"/>
            <a:ext cx="252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8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19" name="圆角矩形 18"/>
          <p:cNvSpPr/>
          <p:nvPr/>
        </p:nvSpPr>
        <p:spPr>
          <a:xfrm>
            <a:off x="803910" y="1059815"/>
            <a:ext cx="7179945" cy="3387725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470852" y="1837586"/>
            <a:ext cx="553998" cy="1454244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>
                <a:ea typeface="黑体" panose="02010609060101010101" pitchFamily="49" charset="-122"/>
              </a:rPr>
              <a:t>父爱之舟</a:t>
            </a:r>
            <a:endParaRPr lang="zh-CN" altLang="en-US" sz="2700" dirty="0">
              <a:ea typeface="黑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43560" y="1211724"/>
            <a:ext cx="1523494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dirty="0">
                <a:ea typeface="黑体" panose="02010609060101010101" pitchFamily="49" charset="-122"/>
              </a:rPr>
              <a:t>梦境回忆</a:t>
            </a:r>
            <a:endParaRPr lang="zh-CN" altLang="en-US" sz="2700" dirty="0">
              <a:ea typeface="黑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43560" y="2293878"/>
            <a:ext cx="1508760" cy="48387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dirty="0">
                <a:ea typeface="黑体" panose="02010609060101010101" pitchFamily="49" charset="-122"/>
              </a:rPr>
              <a:t>几件小事</a:t>
            </a:r>
            <a:endParaRPr lang="zh-CN" altLang="en-US" sz="2700" dirty="0">
              <a:ea typeface="黑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287749" y="1635517"/>
            <a:ext cx="553998" cy="1800493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>
                <a:ea typeface="黑体" panose="02010609060101010101" pitchFamily="49" charset="-122"/>
              </a:rPr>
              <a:t>感激与怀念</a:t>
            </a:r>
            <a:endParaRPr lang="zh-CN" altLang="en-US" sz="2700" dirty="0"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92430" y="3383017"/>
            <a:ext cx="1523494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dirty="0">
                <a:ea typeface="黑体" panose="02010609060101010101" pitchFamily="49" charset="-122"/>
              </a:rPr>
              <a:t>永难磨灭</a:t>
            </a:r>
            <a:endParaRPr lang="zh-CN" altLang="en-US" sz="2700" dirty="0">
              <a:ea typeface="黑体" panose="02010609060101010101" pitchFamily="49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2250222" y="1347614"/>
            <a:ext cx="216024" cy="237626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32" name="左大括号 31"/>
          <p:cNvSpPr/>
          <p:nvPr/>
        </p:nvSpPr>
        <p:spPr>
          <a:xfrm flipH="1">
            <a:off x="4569698" y="1347485"/>
            <a:ext cx="216024" cy="237626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28" grpId="0"/>
      <p:bldP spid="31" grpId="0"/>
      <p:bldP spid="14" grpId="0"/>
      <p:bldP spid="15" grpId="0" bldLvl="0" animBg="1"/>
      <p:bldP spid="32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67777" y="973552"/>
            <a:ext cx="7262635" cy="265239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本文通过回忆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与父亲之间的一些小事，通过刻画父亲的</a:t>
            </a:r>
            <a:r>
              <a:rPr lang="zh-CN" altLang="en-US" sz="28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和对我的</a:t>
            </a:r>
            <a:r>
              <a:rPr lang="zh-CN" altLang="en-US" sz="28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，以姑爹的</a:t>
            </a:r>
            <a:r>
              <a:rPr lang="zh-CN" altLang="en-US" sz="28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为线索，以“父爱”为中心，写出了父亲深沉的爱子之情，抒发了儿子对父亲深深地感谢与怀念。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文本框 1"/>
          <p:cNvSpPr txBox="1"/>
          <p:nvPr/>
        </p:nvSpPr>
        <p:spPr>
          <a:xfrm>
            <a:off x="3899535" y="1553845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极度节俭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11975" y="1553845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关爱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85035" y="2038350"/>
            <a:ext cx="1249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小渔船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975375"/>
            <a:ext cx="784887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作为一个父亲，最大的乐趣就是在于：在其有生之年，能够根据自己走过的路来启发、教育子女。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——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蒙田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父爱可以牺牲自己的一切，包括自己的的生命。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——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达芬奇</a:t>
            </a:r>
            <a:b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父爱是沉默的，如果你感觉到了那就不是父爱了！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——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冰心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100" name="文本框 99"/>
          <p:cNvSpPr txBox="1"/>
          <p:nvPr/>
        </p:nvSpPr>
        <p:spPr>
          <a:xfrm>
            <a:off x="1079500" y="1190625"/>
            <a:ext cx="735393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一、下列对父亲的说法正确的一项是（</a:t>
            </a:r>
            <a:r>
              <a:rPr lang="en-US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）。</a:t>
            </a:r>
            <a:endParaRPr lang="zh-CN" sz="2800" b="0">
              <a:ea typeface="宋体" panose="02010600030101010101" pitchFamily="2" charset="-122"/>
            </a:endParaRPr>
          </a:p>
          <a:p>
            <a:pPr indent="0"/>
            <a:endParaRPr lang="zh-CN" sz="2800" b="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/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en-US" altLang="zh-CN" sz="2800" b="0"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父亲爱儿子，处处为儿子着想。</a:t>
            </a:r>
            <a:endParaRPr lang="zh-CN" sz="2800" b="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/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en-US" altLang="zh-CN" sz="2800" b="0"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父亲溺爱儿子，家里条件那么差，还想方设法满足儿子。</a:t>
            </a:r>
            <a:endParaRPr lang="zh-CN" sz="2800" b="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/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en-US" altLang="zh-CN" sz="2800" b="0"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父亲非常懦弱，不懂得反抗儿子。</a:t>
            </a:r>
            <a:endParaRPr lang="zh-CN" altLang="en-US" sz="2800" b="0"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49465" y="1100455"/>
            <a:ext cx="6546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endParaRPr lang="en-US" altLang="zh-CN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11560" y="2427735"/>
            <a:ext cx="7344816" cy="2039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示例：可以，因为最后作者成为一个有名的画家，成为了父亲的骄傲。</a:t>
            </a:r>
            <a:endParaRPr lang="en-US" altLang="zh-CN" sz="32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不能，因为父爱是不能用图画表现出来，也表达不完整。</a:t>
            </a:r>
            <a:endParaRPr lang="en-US" altLang="zh-CN" sz="32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5593" y="888648"/>
            <a:ext cx="828092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二、文章结尾说道“我什么时候能用自己手中的笔，把那只载着父爱的小船画出来就好了！”您觉得作者能画出这只小船吗？为什么？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251520" y="539732"/>
            <a:ext cx="8208912" cy="5607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三、小练笔。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8000" y="1263650"/>
            <a:ext cx="802894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 你的父亲与作者的父亲有什么不同？他肯定也很有特点吧，请你通过一两件小事，表达一下你对父亲的爱吧。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299554" y="1222921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318545" y="1294969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黑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19923" y="1294969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黑体" panose="02010609060101010101" pitchFamily="49" charset="-122"/>
            </a:endParaRPr>
          </a:p>
        </p:txBody>
      </p:sp>
      <p:sp>
        <p:nvSpPr>
          <p:cNvPr id="33" name="文本框 14">
            <a:hlinkClick r:id="rId1" action="ppaction://hlinkfile"/>
          </p:cNvPr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30" name="矩形 29"/>
          <p:cNvSpPr/>
          <p:nvPr/>
        </p:nvSpPr>
        <p:spPr>
          <a:xfrm>
            <a:off x="811530" y="1497965"/>
            <a:ext cx="819150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蚕</a:t>
            </a:r>
            <a:r>
              <a:rPr lang="zh-CN" altLang="en-US" sz="36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茧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客</a:t>
            </a:r>
            <a:r>
              <a:rPr lang="zh-CN" altLang="en-US" sz="36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栈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冤枉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200000"/>
              </a:lnSpc>
            </a:pPr>
            <a:r>
              <a:rPr lang="zh-CN" altLang="en-US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恍</a:t>
            </a:r>
            <a:r>
              <a:rPr lang="zh-CN" altLang="en-US" sz="36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惚 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高</a:t>
            </a:r>
            <a:r>
              <a:rPr lang="zh-CN" altLang="en-US" sz="36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跷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 偏</a:t>
            </a:r>
            <a:r>
              <a:rPr lang="zh-CN" altLang="en-US" sz="36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僻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806575" y="1223010"/>
            <a:ext cx="676465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   jiǎn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zhàn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yuān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wǎng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7215" y="2536190"/>
            <a:ext cx="72834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hū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qiāo      </a:t>
            </a:r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pì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06650" y="1661795"/>
            <a:ext cx="789940" cy="3600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09775" y="2021840"/>
            <a:ext cx="504190" cy="5143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54170" y="1618615"/>
            <a:ext cx="835660" cy="3600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89680" y="2021840"/>
            <a:ext cx="504190" cy="4368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74030" y="1661795"/>
            <a:ext cx="1659890" cy="3600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20470" y="2616835"/>
            <a:ext cx="789305" cy="3600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93870" y="2665730"/>
            <a:ext cx="504190" cy="3600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63975" y="3125470"/>
            <a:ext cx="504190" cy="4235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16200" y="2616835"/>
            <a:ext cx="789305" cy="3600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86765" y="3189605"/>
            <a:ext cx="567690" cy="3600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43760" y="3157855"/>
            <a:ext cx="567690" cy="4235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5" grpId="0" bldLvl="0" animBg="1"/>
      <p:bldP spid="5" grpId="1" animBg="1"/>
      <p:bldP spid="6" grpId="0" bldLvl="0" animBg="1"/>
      <p:bldP spid="7" grpId="0" bldLvl="0" animBg="1"/>
      <p:bldP spid="7" grpId="1" animBg="1"/>
      <p:bldP spid="8" grpId="0" bldLvl="0" animBg="1"/>
      <p:bldP spid="8" grpId="1" bldLvl="0" animBg="1"/>
      <p:bldP spid="9" grpId="0" bldLvl="0" animBg="1"/>
      <p:bldP spid="9" grpId="1" animBg="1"/>
      <p:bldP spid="10" grpId="0" bldLvl="0" animBg="1"/>
      <p:bldP spid="13" grpId="0" bldLvl="0" animBg="1"/>
      <p:bldP spid="13" grpId="1" bldLvl="0" animBg="1"/>
      <p:bldP spid="14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347763" y="867673"/>
            <a:ext cx="7056784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启</a:t>
            </a:r>
            <a:r>
              <a:rPr lang="zh-CN" altLang="en-US" sz="36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迪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出</a:t>
            </a:r>
            <a:r>
              <a:rPr lang="zh-CN" altLang="en-US" sz="36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嫁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200000"/>
              </a:lnSpc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落</a:t>
            </a:r>
            <a:r>
              <a:rPr lang="zh-CN" altLang="en-US" sz="36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榜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兼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职     </a:t>
            </a:r>
            <a:r>
              <a:rPr lang="zh-CN" altLang="en-US" sz="36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嘲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笑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139315" y="871855"/>
            <a:ext cx="486473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dí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jià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84045" y="1970405"/>
            <a:ext cx="4627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bǎng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</a:t>
            </a:r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jiān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</a:t>
            </a:r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cháo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39315" y="953135"/>
            <a:ext cx="504190" cy="3600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35125" y="1312545"/>
            <a:ext cx="504190" cy="50863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45890" y="952500"/>
            <a:ext cx="622300" cy="3600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26920" y="2051050"/>
            <a:ext cx="908685" cy="3600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35125" y="2492375"/>
            <a:ext cx="504190" cy="45529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88665" y="2051685"/>
            <a:ext cx="897255" cy="3600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45890" y="2540000"/>
            <a:ext cx="504190" cy="3600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02275" y="2051685"/>
            <a:ext cx="777875" cy="3600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07735" y="2540000"/>
            <a:ext cx="504190" cy="4076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41700" y="1312545"/>
            <a:ext cx="504190" cy="50863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6674485" y="788035"/>
            <a:ext cx="1327150" cy="898525"/>
          </a:xfrm>
          <a:prstGeom prst="rect">
            <a:avLst/>
          </a:prstGeom>
          <a:solidFill>
            <a:schemeClr val="lt1"/>
          </a:solidFill>
          <a:effectLst>
            <a:softEdge rad="50800"/>
          </a:effectLst>
        </p:spPr>
      </p:pic>
      <p:sp>
        <p:nvSpPr>
          <p:cNvPr id="16" name="矩形 15"/>
          <p:cNvSpPr/>
          <p:nvPr/>
        </p:nvSpPr>
        <p:spPr>
          <a:xfrm>
            <a:off x="6372225" y="627380"/>
            <a:ext cx="1944370" cy="1368425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9" grpId="0" bldLvl="0" animBg="1"/>
      <p:bldP spid="9" grpId="1" animBg="1"/>
      <p:bldP spid="10" grpId="0" bldLvl="0" animBg="1"/>
      <p:bldP spid="11" grpId="0" bldLvl="0" animBg="1"/>
      <p:bldP spid="11" grpId="1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64"/>
          <p:cNvSpPr txBox="1"/>
          <p:nvPr/>
        </p:nvSpPr>
        <p:spPr>
          <a:xfrm>
            <a:off x="1043608" y="1364531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蚕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2386851" y="137342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考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3610987" y="1373421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疼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4835123" y="1373421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席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2" name="文本框 64"/>
          <p:cNvSpPr txBox="1"/>
          <p:nvPr/>
        </p:nvSpPr>
        <p:spPr>
          <a:xfrm>
            <a:off x="6059259" y="1373421"/>
            <a:ext cx="834658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糖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2416506" y="2954243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启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6" name="文本框 64"/>
          <p:cNvSpPr txBox="1"/>
          <p:nvPr/>
        </p:nvSpPr>
        <p:spPr>
          <a:xfrm>
            <a:off x="3640642" y="2954243"/>
            <a:ext cx="56681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迪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8" name="文本框 64"/>
          <p:cNvSpPr txBox="1"/>
          <p:nvPr/>
        </p:nvSpPr>
        <p:spPr>
          <a:xfrm>
            <a:off x="4976370" y="2954243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钉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7"/>
          <p:cNvGrpSpPr/>
          <p:nvPr/>
        </p:nvGrpSpPr>
        <p:grpSpPr>
          <a:xfrm>
            <a:off x="6059259" y="1373421"/>
            <a:ext cx="1029163" cy="1085656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1" name="组合 7"/>
          <p:cNvGrpSpPr/>
          <p:nvPr/>
        </p:nvGrpSpPr>
        <p:grpSpPr>
          <a:xfrm>
            <a:off x="2344498" y="2953499"/>
            <a:ext cx="1029163" cy="1085656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5" name="组合 7"/>
          <p:cNvGrpSpPr/>
          <p:nvPr/>
        </p:nvGrpSpPr>
        <p:grpSpPr>
          <a:xfrm>
            <a:off x="3568634" y="2953499"/>
            <a:ext cx="1029163" cy="1085656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9" name="组合 7"/>
          <p:cNvGrpSpPr/>
          <p:nvPr/>
        </p:nvGrpSpPr>
        <p:grpSpPr>
          <a:xfrm>
            <a:off x="4864778" y="2953499"/>
            <a:ext cx="1029163" cy="1085656"/>
            <a:chOff x="2437" y="2032"/>
            <a:chExt cx="1244" cy="1264"/>
          </a:xfrm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1" name="组合 7"/>
          <p:cNvGrpSpPr/>
          <p:nvPr/>
        </p:nvGrpSpPr>
        <p:grpSpPr>
          <a:xfrm>
            <a:off x="4835123" y="1373421"/>
            <a:ext cx="1029163" cy="1085656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3610987" y="1367885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2314843" y="1367885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1043608" y="1363787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7" name="TextBox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467544" y="523551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057708">
            <a:off x="1678280" y="556111"/>
            <a:ext cx="335134" cy="472337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9" name="矩形 68"/>
          <p:cNvSpPr/>
          <p:nvPr/>
        </p:nvSpPr>
        <p:spPr>
          <a:xfrm>
            <a:off x="1504535" y="59156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黑体" panose="02010609060101010101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487913" y="6170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黑体" panose="02010609060101010101" pitchFamily="49" charset="-122"/>
            </a:endParaRPr>
          </a:p>
        </p:txBody>
      </p:sp>
      <p:sp>
        <p:nvSpPr>
          <p:cNvPr id="62" name="文本框 64"/>
          <p:cNvSpPr txBox="1"/>
          <p:nvPr/>
        </p:nvSpPr>
        <p:spPr>
          <a:xfrm>
            <a:off x="1187624" y="2960906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屑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3" name="组合 7"/>
          <p:cNvGrpSpPr/>
          <p:nvPr/>
        </p:nvGrpSpPr>
        <p:grpSpPr>
          <a:xfrm>
            <a:off x="1115616" y="2960162"/>
            <a:ext cx="1029163" cy="1085656"/>
            <a:chOff x="2437" y="2032"/>
            <a:chExt cx="1244" cy="1264"/>
          </a:xfrm>
        </p:grpSpPr>
        <p:sp>
          <p:nvSpPr>
            <p:cNvPr id="6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11" name="矩形 110"/>
          <p:cNvSpPr/>
          <p:nvPr/>
        </p:nvSpPr>
        <p:spPr>
          <a:xfrm>
            <a:off x="1246068" y="843558"/>
            <a:ext cx="58724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cán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kǎo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téng    </a:t>
            </a:r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xí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táng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1187624" y="2480578"/>
            <a:ext cx="5339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xiè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qǐ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dí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dīng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  <p:bldP spid="111" grpId="1"/>
      <p:bldP spid="112" grpId="0"/>
      <p:bldP spid="11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64"/>
          <p:cNvSpPr txBox="1"/>
          <p:nvPr/>
        </p:nvSpPr>
        <p:spPr>
          <a:xfrm>
            <a:off x="3002583" y="924476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陪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4298727" y="924476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毕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7"/>
          <p:cNvGrpSpPr/>
          <p:nvPr/>
        </p:nvGrpSpPr>
        <p:grpSpPr>
          <a:xfrm>
            <a:off x="4298727" y="918940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2" name="组合 7"/>
          <p:cNvGrpSpPr/>
          <p:nvPr/>
        </p:nvGrpSpPr>
        <p:grpSpPr>
          <a:xfrm>
            <a:off x="3002583" y="923732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11" name="矩形 110"/>
          <p:cNvSpPr/>
          <p:nvPr/>
        </p:nvSpPr>
        <p:spPr>
          <a:xfrm>
            <a:off x="3205043" y="403503"/>
            <a:ext cx="23164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péi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bì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64"/>
          <p:cNvSpPr txBox="1"/>
          <p:nvPr/>
        </p:nvSpPr>
        <p:spPr>
          <a:xfrm>
            <a:off x="2488233" y="2568491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暑</a:t>
            </a:r>
            <a:endParaRPr lang="zh-CN" altLang="en-US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64"/>
          <p:cNvSpPr txBox="1"/>
          <p:nvPr/>
        </p:nvSpPr>
        <p:spPr>
          <a:xfrm>
            <a:off x="3784377" y="2568491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煮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64"/>
          <p:cNvSpPr txBox="1"/>
          <p:nvPr/>
        </p:nvSpPr>
        <p:spPr>
          <a:xfrm>
            <a:off x="5080521" y="2568491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枕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7"/>
          <p:cNvGrpSpPr/>
          <p:nvPr/>
        </p:nvGrpSpPr>
        <p:grpSpPr>
          <a:xfrm>
            <a:off x="5008513" y="2562955"/>
            <a:ext cx="1029163" cy="1085656"/>
            <a:chOff x="2437" y="2032"/>
            <a:chExt cx="1244" cy="1264"/>
          </a:xfrm>
        </p:grpSpPr>
        <p:sp>
          <p:nvSpPr>
            <p:cNvPr id="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" name="组合 7"/>
          <p:cNvGrpSpPr/>
          <p:nvPr/>
        </p:nvGrpSpPr>
        <p:grpSpPr>
          <a:xfrm>
            <a:off x="3784377" y="2562955"/>
            <a:ext cx="1029163" cy="1085656"/>
            <a:chOff x="2437" y="2032"/>
            <a:chExt cx="1244" cy="1264"/>
          </a:xfrm>
        </p:grpSpPr>
        <p:sp>
          <p:nvSpPr>
            <p:cNvPr id="1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6" name="组合 7"/>
          <p:cNvGrpSpPr/>
          <p:nvPr/>
        </p:nvGrpSpPr>
        <p:grpSpPr>
          <a:xfrm>
            <a:off x="2488233" y="2567747"/>
            <a:ext cx="1029163" cy="1085656"/>
            <a:chOff x="2437" y="2032"/>
            <a:chExt cx="1244" cy="1264"/>
          </a:xfrm>
        </p:grpSpPr>
        <p:sp>
          <p:nvSpPr>
            <p:cNvPr id="1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0" name="矩形 19"/>
          <p:cNvSpPr/>
          <p:nvPr/>
        </p:nvSpPr>
        <p:spPr>
          <a:xfrm>
            <a:off x="2766060" y="2058035"/>
            <a:ext cx="505333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shǔ   zhǔ    zhěn 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  <p:bldP spid="111" grpId="1"/>
      <p:bldP spid="20" grpId="0"/>
      <p:bldP spid="2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3799</Words>
  <Application>WPS 演示</Application>
  <PresentationFormat>全屏显示(16:9)</PresentationFormat>
  <Paragraphs>435</Paragraphs>
  <Slides>55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70" baseType="lpstr">
      <vt:lpstr>Arial</vt:lpstr>
      <vt:lpstr>宋体</vt:lpstr>
      <vt:lpstr>Wingdings</vt:lpstr>
      <vt:lpstr>楷体</vt:lpstr>
      <vt:lpstr>黑体</vt:lpstr>
      <vt:lpstr>Kaiti SC</vt:lpstr>
      <vt:lpstr>幼圆</vt:lpstr>
      <vt:lpstr>华文楷体</vt:lpstr>
      <vt:lpstr>汉语拼音</vt:lpstr>
      <vt:lpstr>Times New Roman</vt:lpstr>
      <vt:lpstr>迷你简毡笔黑</vt:lpstr>
      <vt:lpstr>微软雅黑</vt:lpstr>
      <vt:lpstr>Calibri</vt:lpstr>
      <vt:lpstr>Vijaya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111</cp:revision>
  <dcterms:created xsi:type="dcterms:W3CDTF">2017-03-17T02:28:00Z</dcterms:created>
  <dcterms:modified xsi:type="dcterms:W3CDTF">2019-11-22T02:21:28Z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