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778" r:id="rId3"/>
    <p:sldId id="873" r:id="rId4"/>
    <p:sldId id="877" r:id="rId5"/>
    <p:sldId id="876" r:id="rId6"/>
    <p:sldId id="975" r:id="rId7"/>
    <p:sldId id="979" r:id="rId9"/>
    <p:sldId id="976" r:id="rId10"/>
    <p:sldId id="978" r:id="rId11"/>
    <p:sldId id="977" r:id="rId12"/>
    <p:sldId id="980" r:id="rId13"/>
    <p:sldId id="981" r:id="rId14"/>
    <p:sldId id="1078" r:id="rId15"/>
    <p:sldId id="1081" r:id="rId16"/>
    <p:sldId id="1082" r:id="rId17"/>
    <p:sldId id="1084" r:id="rId18"/>
    <p:sldId id="1079" r:id="rId19"/>
    <p:sldId id="1085" r:id="rId20"/>
    <p:sldId id="1175" r:id="rId21"/>
    <p:sldId id="1176" r:id="rId22"/>
    <p:sldId id="1086" r:id="rId23"/>
    <p:sldId id="1087" r:id="rId24"/>
    <p:sldId id="1177" r:id="rId25"/>
    <p:sldId id="1237" r:id="rId26"/>
    <p:sldId id="1088" r:id="rId27"/>
    <p:sldId id="1090" r:id="rId28"/>
    <p:sldId id="1178" r:id="rId29"/>
    <p:sldId id="1091" r:id="rId30"/>
    <p:sldId id="1179" r:id="rId31"/>
    <p:sldId id="1180" r:id="rId32"/>
    <p:sldId id="1092" r:id="rId33"/>
    <p:sldId id="1181" r:id="rId34"/>
    <p:sldId id="1089" r:id="rId35"/>
    <p:sldId id="1182" r:id="rId36"/>
    <p:sldId id="1169" r:id="rId37"/>
    <p:sldId id="1183" r:id="rId38"/>
    <p:sldId id="1184" r:id="rId39"/>
    <p:sldId id="1166" r:id="rId40"/>
    <p:sldId id="1167" r:id="rId41"/>
    <p:sldId id="1185" r:id="rId42"/>
    <p:sldId id="1186" r:id="rId43"/>
    <p:sldId id="1238" r:id="rId44"/>
    <p:sldId id="1168" r:id="rId45"/>
    <p:sldId id="1187" r:id="rId46"/>
    <p:sldId id="1170" r:id="rId47"/>
    <p:sldId id="1189" r:id="rId48"/>
    <p:sldId id="1239" r:id="rId49"/>
    <p:sldId id="1171" r:id="rId50"/>
    <p:sldId id="1188" r:id="rId51"/>
    <p:sldId id="1240" r:id="rId52"/>
    <p:sldId id="1172" r:id="rId53"/>
    <p:sldId id="1173" r:id="rId54"/>
    <p:sldId id="1190" r:id="rId55"/>
    <p:sldId id="1192" r:id="rId56"/>
    <p:sldId id="1193" r:id="rId57"/>
    <p:sldId id="1199" r:id="rId58"/>
    <p:sldId id="1191" r:id="rId59"/>
    <p:sldId id="1198" r:id="rId60"/>
    <p:sldId id="1200" r:id="rId61"/>
    <p:sldId id="1201" r:id="rId62"/>
    <p:sldId id="1202" r:id="rId63"/>
    <p:sldId id="1203" r:id="rId64"/>
    <p:sldId id="1196" r:id="rId65"/>
    <p:sldId id="1204" r:id="rId66"/>
    <p:sldId id="1205" r:id="rId67"/>
    <p:sldId id="1206" r:id="rId68"/>
    <p:sldId id="1209" r:id="rId69"/>
    <p:sldId id="1211" r:id="rId70"/>
    <p:sldId id="1213" r:id="rId71"/>
    <p:sldId id="1212" r:id="rId72"/>
    <p:sldId id="1216" r:id="rId73"/>
    <p:sldId id="1229" r:id="rId74"/>
    <p:sldId id="1235" r:id="rId75"/>
    <p:sldId id="1232" r:id="rId76"/>
  </p:sldIdLst>
  <p:sldSz cx="9144000" cy="6858000" type="screen4x3"/>
  <p:notesSz cx="6858000" cy="9144000"/>
  <p:custDataLst>
    <p:tags r:id="rId8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65"/>
        <p:guide pos="300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tags" Target="tags/tag2.xml"/><Relationship Id="rId8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50927B-1B04-493F-AC7A-09604EB755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5E8B6-D607-4EA4-A0D6-862CA9A03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50927B-1B04-493F-AC7A-09604EB755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5E8B6-D607-4EA4-A0D6-862CA9A033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791335" y="3508375"/>
            <a:ext cx="4762500" cy="19500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743" y="2033270"/>
            <a:ext cx="732599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《论语》十二章</a:t>
            </a:r>
            <a:endParaRPr lang="zh-CN" altLang="en-US" sz="800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265" y="478790"/>
            <a:ext cx="8109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 smtClean="0">
                <a:solidFill>
                  <a:srgbClr val="A5002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sym typeface="+mn-ea"/>
              </a:rPr>
              <a:t>人民教育出版社七年级上册第</a:t>
            </a:r>
            <a:r>
              <a:rPr lang="en-US" altLang="zh-CN" sz="4000" b="1" dirty="0" smtClean="0">
                <a:solidFill>
                  <a:srgbClr val="A5002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sym typeface="+mn-ea"/>
              </a:rPr>
              <a:t>11</a:t>
            </a:r>
            <a:r>
              <a:rPr lang="zh-CN" altLang="en-US" sz="4000" b="1" dirty="0" smtClean="0">
                <a:solidFill>
                  <a:srgbClr val="A5002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sym typeface="+mn-ea"/>
              </a:rPr>
              <a:t>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08505" y="5670550"/>
            <a:ext cx="45453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 smtClean="0">
                <a:solidFill>
                  <a:srgbClr val="B01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泉港实验中学 庄梅霞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04515" y="882650"/>
            <a:ext cx="557911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>
                <a:solidFill>
                  <a:srgbClr val="0000FF"/>
                </a:solidFill>
              </a:rPr>
              <a:t>《论语》属</a:t>
            </a:r>
            <a:r>
              <a:rPr lang="zh-CN" altLang="en-US" sz="2800">
                <a:solidFill>
                  <a:srgbClr val="FF0000"/>
                </a:solidFill>
              </a:rPr>
              <a:t>语录体散文</a:t>
            </a:r>
            <a:r>
              <a:rPr lang="zh-CN" altLang="en-US" sz="2800">
                <a:solidFill>
                  <a:srgbClr val="0000FF"/>
                </a:solidFill>
              </a:rPr>
              <a:t>，是</a:t>
            </a:r>
            <a:r>
              <a:rPr lang="zh-CN" altLang="en-US" sz="2800">
                <a:solidFill>
                  <a:srgbClr val="FF0000"/>
                </a:solidFill>
              </a:rPr>
              <a:t>孔子弟子及其再传弟子记录关于孔子和他弟子言行的书籍，共20篇 。</a:t>
            </a:r>
            <a:r>
              <a:rPr lang="zh-CN" altLang="en-US" sz="2800">
                <a:solidFill>
                  <a:srgbClr val="0000FF"/>
                </a:solidFill>
              </a:rPr>
              <a:t>内容有孔子谈话，答弟子问及弟子间的相互讨论。它是研究孔子思想的主要依据。南宋时，朱熹把它列为“四书”之一，成为儒家的重要经典。宋朝宰相赵普曾赞颂说</a:t>
            </a:r>
            <a:r>
              <a:rPr lang="zh-CN" altLang="en-US" sz="2800">
                <a:solidFill>
                  <a:srgbClr val="FF0000"/>
                </a:solidFill>
              </a:rPr>
              <a:t>“半部《论语》治天下”</a:t>
            </a:r>
            <a:r>
              <a:rPr lang="zh-CN" altLang="en-US" sz="2800">
                <a:solidFill>
                  <a:srgbClr val="0000FF"/>
                </a:solidFill>
              </a:rPr>
              <a:t>。</a:t>
            </a:r>
            <a:endParaRPr lang="zh-CN" altLang="en-US" sz="2800">
              <a:solidFill>
                <a:srgbClr val="0000FF"/>
              </a:solidFill>
            </a:endParaRPr>
          </a:p>
          <a:p>
            <a:pPr indent="457200"/>
            <a:r>
              <a:rPr lang="zh-CN" altLang="en-US" sz="2800">
                <a:solidFill>
                  <a:srgbClr val="FF0000"/>
                </a:solidFill>
              </a:rPr>
              <a:t>“四书五经”，四书：《论语》、《大学》、《中庸》、《孟子》；五经：《诗》《书》《礼》《易》《春秋》。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1313815"/>
            <a:ext cx="2552700" cy="4830445"/>
          </a:xfrm>
          <a:prstGeom prst="rect">
            <a:avLst/>
          </a:prstGeom>
        </p:spPr>
      </p:pic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作品简介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99"/>
          <p:cNvSpPr/>
          <p:nvPr/>
        </p:nvSpPr>
        <p:spPr>
          <a:xfrm>
            <a:off x="456565" y="1974215"/>
            <a:ext cx="8610600" cy="2239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语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  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说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    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   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     逾 矩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      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殆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     箪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食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知之者不如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之者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诲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人不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倦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  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曲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肱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 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       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笃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志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   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3600">
                <a:latin typeface="Arial" panose="020B0604020202020204" pitchFamily="34" charset="0"/>
                <a:ea typeface="华文新魏" panose="02010800040101010101" pitchFamily="2" charset="-122"/>
              </a:rPr>
              <a:t> </a:t>
            </a:r>
            <a:r>
              <a:rPr lang="zh-CN" altLang="en-US" sz="360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哉</a:t>
            </a:r>
            <a:endParaRPr lang="zh-CN" altLang="en-US" sz="360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467" name="Rectangle 107"/>
          <p:cNvSpPr/>
          <p:nvPr/>
        </p:nvSpPr>
        <p:spPr>
          <a:xfrm>
            <a:off x="456565" y="1394460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lún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8" name="Rectangle 108"/>
          <p:cNvSpPr/>
          <p:nvPr/>
        </p:nvSpPr>
        <p:spPr>
          <a:xfrm>
            <a:off x="2021840" y="1394460"/>
            <a:ext cx="79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yuè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9" name="Rectangle 109"/>
          <p:cNvSpPr/>
          <p:nvPr/>
        </p:nvSpPr>
        <p:spPr>
          <a:xfrm>
            <a:off x="3212465" y="1394460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yùn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39565" y="1450340"/>
            <a:ext cx="1229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chuán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2" name="Rectangle 136"/>
          <p:cNvSpPr/>
          <p:nvPr/>
        </p:nvSpPr>
        <p:spPr>
          <a:xfrm>
            <a:off x="5798185" y="1316355"/>
            <a:ext cx="1160780" cy="79248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xǐng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 Box 102"/>
          <p:cNvSpPr txBox="1"/>
          <p:nvPr/>
        </p:nvSpPr>
        <p:spPr>
          <a:xfrm>
            <a:off x="7070725" y="1450340"/>
            <a:ext cx="793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yú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Rectangle 9"/>
          <p:cNvSpPr/>
          <p:nvPr/>
        </p:nvSpPr>
        <p:spPr>
          <a:xfrm>
            <a:off x="7644765" y="1450340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jǔ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70" name="Rectangle 110"/>
          <p:cNvSpPr/>
          <p:nvPr/>
        </p:nvSpPr>
        <p:spPr>
          <a:xfrm>
            <a:off x="271780" y="2730500"/>
            <a:ext cx="12525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wǎng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2" name="Text Box 102"/>
          <p:cNvSpPr txBox="1"/>
          <p:nvPr/>
        </p:nvSpPr>
        <p:spPr>
          <a:xfrm>
            <a:off x="1622425" y="2730500"/>
            <a:ext cx="793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dài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Rectangle 106"/>
          <p:cNvSpPr/>
          <p:nvPr/>
        </p:nvSpPr>
        <p:spPr>
          <a:xfrm>
            <a:off x="2686050" y="2730500"/>
            <a:ext cx="969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dān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46495" y="2786380"/>
            <a:ext cx="8147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hào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" name="Rectangle 103"/>
          <p:cNvSpPr/>
          <p:nvPr/>
        </p:nvSpPr>
        <p:spPr>
          <a:xfrm>
            <a:off x="456565" y="421449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huì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4" name="Rectangle 104"/>
          <p:cNvSpPr/>
          <p:nvPr/>
        </p:nvSpPr>
        <p:spPr>
          <a:xfrm>
            <a:off x="1622425" y="4214495"/>
            <a:ext cx="1075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juàn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4" name="Rectangle 122"/>
          <p:cNvSpPr/>
          <p:nvPr/>
        </p:nvSpPr>
        <p:spPr>
          <a:xfrm>
            <a:off x="3656330" y="4270375"/>
            <a:ext cx="9137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gōng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5" name="Rectangle 105"/>
          <p:cNvSpPr/>
          <p:nvPr/>
        </p:nvSpPr>
        <p:spPr>
          <a:xfrm>
            <a:off x="5173980" y="4270375"/>
            <a:ext cx="617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dǔ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6" name="Rectangle 106"/>
          <p:cNvSpPr/>
          <p:nvPr/>
        </p:nvSpPr>
        <p:spPr>
          <a:xfrm>
            <a:off x="6982460" y="4242435"/>
            <a:ext cx="969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zāi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2"/>
      <p:bldP spid="15467" grpId="3"/>
      <p:bldP spid="15468" grpId="4"/>
      <p:bldP spid="15469" grpId="5"/>
      <p:bldP spid="33" grpId="6"/>
      <p:bldP spid="7192" grpId="7"/>
      <p:bldP spid="34" grpId="8"/>
      <p:bldP spid="37" grpId="9"/>
      <p:bldP spid="15470" grpId="10"/>
      <p:bldP spid="15462" grpId="11"/>
      <p:bldP spid="35" grpId="12"/>
      <p:bldP spid="36" grpId="13"/>
      <p:bldP spid="15463" grpId="14"/>
      <p:bldP spid="15464" grpId="15"/>
      <p:bldP spid="7194" grpId="16"/>
      <p:bldP spid="15465" grpId="17"/>
      <p:bldP spid="15466" grpId="18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90060" y="403225"/>
            <a:ext cx="2339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注意朗读节奏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72415" y="1804035"/>
            <a:ext cx="8268970" cy="405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3200" kern="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1</a:t>
            </a:r>
            <a:r>
              <a:rPr kumimoji="0" lang="zh-CN" altLang="en-US" sz="3200" kern="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子曰：“学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而时习之，不亦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说乎？有朋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自远方来，不亦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乐乎？人不知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而不愠，不亦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君子乎？”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3200" kern="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kumimoji="0" lang="zh-CN" altLang="en-US" sz="3200" kern="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曾子曰：“吾日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三省吾身：为人谋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而不忠乎？与朋友交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而不信乎？传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不习乎？”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课文朗读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72915" y="577850"/>
            <a:ext cx="3112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注意朗读节奏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54990" y="1678940"/>
            <a:ext cx="8475980" cy="4542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、子曰：“吾十有五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而志于学，三十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而立，四十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而不惑，五十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而知天命，六十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而耳顺，七十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而从心所欲，不逾矩。”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、子曰：“温故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而知新，可以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为师矣。”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、子曰：“学而不思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则罔，思而不学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则殆。”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课文朗读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90060" y="259715"/>
            <a:ext cx="2750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注意朗读节奏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92150" y="1313815"/>
            <a:ext cx="7760335" cy="5078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 贤哉，回也！一箪食，一瓢饮，在陋巷，人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不堪其忧，回也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不改其乐。贤哉，回也！”</a:t>
            </a:r>
            <a:endParaRPr kumimoji="0" lang="en-US" altLang="zh-CN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、子曰：“知之者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不如好之者，好之者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不如乐之者。”</a:t>
            </a:r>
            <a:endParaRPr kumimoji="0" lang="zh-CN" altLang="en-US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kumimoji="0" lang="en-US" altLang="zh-CN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、子曰：“饭疏食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饮水，曲肱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而枕之，乐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亦在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其中矣。不义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富且贵，于我</a:t>
            </a:r>
            <a:r>
              <a:rPr kumimoji="0" lang="en-US" altLang="zh-CN" sz="28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28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如浮云。”</a:t>
            </a:r>
            <a:endParaRPr kumimoji="0" lang="zh-CN" altLang="en-US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defTabSz="914400" rtl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endParaRPr kumimoji="0" lang="zh-CN" altLang="en-US" sz="28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2800" kern="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课文朗读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5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49065" y="607695"/>
            <a:ext cx="3050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注意朗读节奏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6565" y="1751330"/>
            <a:ext cx="8227060" cy="4243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、子曰：“三人行，必有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我师焉。择其善者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而从之，其不善者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而改之。”</a:t>
            </a:r>
            <a:endParaRPr kumimoji="0" lang="en-US" altLang="zh-CN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、子在川上曰：“逝者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如斯夫，不舍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昼夜。”</a:t>
            </a:r>
            <a:endParaRPr kumimoji="0" lang="en-US" altLang="zh-CN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、子曰：“三军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可夺帅也，匹夫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不可夺志也。”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r>
              <a:rPr kumimoji="0" lang="en-US" altLang="zh-CN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12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、子夏曰：“博学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而笃志，切问</a:t>
            </a:r>
            <a:r>
              <a:rPr kumimoji="0" lang="en-US" altLang="zh-CN" sz="3200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kumimoji="0" lang="zh-CN" altLang="en-US" sz="32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而近思，仁在其中矣”</a:t>
            </a: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indent="-342900" defTabSz="914400" rtl="0">
              <a:spcBef>
                <a:spcPct val="20000"/>
              </a:spcBef>
              <a:buClrTx/>
              <a:buSzTx/>
              <a:defRPr/>
            </a:pPr>
            <a:endParaRPr kumimoji="0" lang="zh-CN" altLang="en-US" sz="3200" kern="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课文朗读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《论语》十二章（课文朗读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43370" y="607695"/>
            <a:ext cx="50355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36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结合注释，合作交流，疏通文意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9610" y="1236345"/>
            <a:ext cx="7768590" cy="902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1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子曰：“学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而时习之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不亦说乎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？有朋自远方来，不亦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乐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乎？人不知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，不亦</a:t>
            </a:r>
            <a:r>
              <a:rPr lang="zh-CN" altLang="en-US" sz="2400" i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君子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乎？”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780" y="2326005"/>
            <a:ext cx="668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6860" y="2326005"/>
            <a:ext cx="5248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古代对男子的尊称，这里指孔子。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610" y="2926715"/>
            <a:ext cx="864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3845" y="2926715"/>
            <a:ext cx="2913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然后，表示承接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1930" y="2926080"/>
            <a:ext cx="702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5050" y="2926080"/>
            <a:ext cx="1548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按时。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8505" y="3538220"/>
            <a:ext cx="1014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60525" y="3538220"/>
            <a:ext cx="1125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温习。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98190" y="3538220"/>
            <a:ext cx="712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68140" y="3538220"/>
            <a:ext cx="3801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代词，它，学过的知识。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505" y="4236720"/>
            <a:ext cx="2155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不亦……乎：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93695" y="4236720"/>
            <a:ext cx="489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常用于表示委婉的反问。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6925" y="4860925"/>
            <a:ext cx="955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60525" y="4860925"/>
            <a:ext cx="299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悦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，愉快。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2355" y="4860925"/>
            <a:ext cx="1471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86425" y="4860925"/>
            <a:ext cx="1263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8990" y="5382895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43710" y="5382895"/>
            <a:ext cx="3538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却，但是，表示转折。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79110" y="5382895"/>
            <a:ext cx="979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愠：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43650" y="5382895"/>
            <a:ext cx="2176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生气，恼怒。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8990" y="5990590"/>
            <a:ext cx="1360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26590" y="5990590"/>
            <a:ext cx="2609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指有才德的人。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6"/>
      <p:bldP spid="12" grpId="17"/>
      <p:bldP spid="14" grpId="18"/>
      <p:bldP spid="16" grpId="19"/>
      <p:bldP spid="18" grpId="20"/>
      <p:bldP spid="20" grpId="21"/>
      <p:bldP spid="22" grpId="22"/>
      <p:bldP spid="24" grpId="23"/>
      <p:bldP spid="26" grpId="24"/>
      <p:bldP spid="28" grpId="25"/>
      <p:bldP spid="30" grpId="26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0100" y="2056765"/>
            <a:ext cx="7353300" cy="362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32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孔子说：“学习了，然后按时温习它，不也很愉快吗？有志同道合的人从远方来，不也很快乐吗？人家不了解我，我却不因此恼怒，不也是有才德的人吗？</a:t>
            </a:r>
            <a:endParaRPr lang="zh-CN" altLang="en-US" sz="32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3570" y="1767840"/>
            <a:ext cx="78974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第一章：第一句讲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学习方法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。第二句讲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学习乐趣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。第三句讲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为人态度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，属于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个人修养范围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不断温习，（知识）方能牢固，学习之乐；志同道合的人远道而来，切磋促进，人生之乐；自求长进，不怨他人，提高修养。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4960" y="316230"/>
            <a:ext cx="59378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、第一章包含了几层意思？各表明了学习上的什么问题？</a:t>
            </a:r>
            <a:endParaRPr lang="zh-CN" altLang="en-US"/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7055" y="1799590"/>
            <a:ext cx="819594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提倡的学习，不只是纯知识的书本学习，更重要的是“为人”的学习。“学而时习之”强调知识的学习、道德的修炼都需要自觉学习，不断实践。学习又是互相切磋、互相鼓励、互相交流的事情，“有朋自远方来”就是志同道合之人，从远方而来，交流学习的心得，探索为人的道理。在孔子的眼中，修身与别人的知不知没有关系。别人不了解，并不影响一个有修养的人得心境。“人不知而不愠”，已经进入了消解名利的自在境界，这只有君子才能做到啊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5560" y="231140"/>
            <a:ext cx="6188075" cy="1308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、宋代朱熹对此章评价极高，说它是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入道之门，积德之基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，认为是引导初学者入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道德之门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，对此，你是如何理解的？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1980" y="1043940"/>
            <a:ext cx="820674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家都知道孔子被称为万世师表的圣人，但你们知道吗?孔子生非其时，一生屡遭打击，从没有获得过实现自己理想的机会。如果我们细考孔子的一生，会发现他的一生无权无势，只在很短的时间内掌握过治理国家之权。但那些声名显赫的王公贵族们早已在历史的长空中灰飞烟灭，而孔子留下的那些宝贵思想直至今天仍然闪烁着耀眼的光芒。孔子去世后，他的弟子们为他守丧三年方才洒泪而去，而子贡则整整为他守丧六年。孔子到底有怎样的人格魅力，使得人们对他这样崇敬景仰呢?这节课让我们继续走近孔子，走近他的《论语》，来探寻其深邃的思想内涵。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8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新课导入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310" y="1395095"/>
            <a:ext cx="7994650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曾子曰：“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吾日三省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吾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身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谋</a:t>
            </a:r>
            <a:r>
              <a:rPr lang="zh-CN" altLang="en-US" sz="24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乎？与朋友交</a:t>
            </a:r>
            <a:r>
              <a:rPr lang="zh-CN" altLang="en-US" sz="240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乎？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zh-CN" altLang="en-US" sz="2400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习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乎？”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880" y="2448560"/>
            <a:ext cx="756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吾：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1425" y="2448560"/>
            <a:ext cx="2468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人称代词，我。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7195" y="2448560"/>
            <a:ext cx="685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2540" y="2448560"/>
            <a:ext cx="3261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名词作状语，每天。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8935" y="3289300"/>
            <a:ext cx="872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6030" y="3289300"/>
            <a:ext cx="2453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泛指多次。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38830" y="3289300"/>
            <a:ext cx="855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04640" y="3289300"/>
            <a:ext cx="3007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自我检查，反省。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8935" y="4203700"/>
            <a:ext cx="107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1425" y="4203700"/>
            <a:ext cx="687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替。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66315" y="4203700"/>
            <a:ext cx="1072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50870" y="4203700"/>
            <a:ext cx="123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谋划。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21835" y="4203700"/>
            <a:ext cx="852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4005" y="4203700"/>
            <a:ext cx="2969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竭尽自己的心力。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0525" y="5118735"/>
            <a:ext cx="865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56030" y="5118735"/>
            <a:ext cx="1172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诚信。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55900" y="5118735"/>
            <a:ext cx="855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8220" y="5118735"/>
            <a:ext cx="4890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传授，这里指老师传授的知识。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110" y="5963920"/>
            <a:ext cx="1490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1305" y="5963920"/>
            <a:ext cx="2158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温习，复习。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3"/>
      <p:bldP spid="10" grpId="14"/>
      <p:bldP spid="12" grpId="15"/>
      <p:bldP spid="14" grpId="16"/>
      <p:bldP spid="16" grpId="17"/>
      <p:bldP spid="18" grpId="18"/>
      <p:bldP spid="20" grpId="19"/>
      <p:bldP spid="22" grpId="20"/>
      <p:bldP spid="24" grpId="21"/>
      <p:bldP spid="26" grpId="2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3125" y="1824355"/>
            <a:ext cx="760158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32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曾子说：“我每天多次反省自己：替别人谋划事情是不是尽心尽力呢？跟朋友交往是不是诚信呢？老师传授的知识是不是复习过了呢？”</a:t>
            </a:r>
            <a:endParaRPr lang="zh-CN" altLang="en-US" sz="32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7545" y="1595755"/>
            <a:ext cx="8085455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</a:rPr>
              <a:t> 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此章强调的是加强自我反省，提高自我修养。自我反省就是把外在的道德约束化为内在的自觉要求 ，不断提高自己的道德品质。曾子是孔子的高徒，曾子的话大约是源于孔子，曾子具体讲到了他自我反省的三个方面的内容，说明自省是儒家弟子的自我教育、自我修德的方法和途径。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从曾子的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三省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来看，古代治学之人非常重视品德修养。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4135" y="316230"/>
            <a:ext cx="56013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这一章主要讲了什么？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从曾子“三省”来看，古代治学之人非常重视的是什么？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467544" y="1340768"/>
            <a:ext cx="8208912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曾子从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职业、交友、学习的角度每天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反省检查自己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充满了一种积极而富有责任感的精神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可以启发人们热爱学习，加强自我修养。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吾日三省吾身”，一个“日”字，强调了反省的经常性，即每天如此；“三”强调了反省是多方面的。一个破折号，表明下文是反省的内容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中可见古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代人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十分重视品德修养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325" y="1174750"/>
            <a:ext cx="8496935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子曰：“吾十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五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志于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学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，三十而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立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，四十而不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惑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，五十而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知天命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，六十而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耳顺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，七十而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从心所欲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，不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逾矩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。”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2277110"/>
            <a:ext cx="76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825" y="2277110"/>
            <a:ext cx="553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，用于整数和零数之间。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3175" y="2277110"/>
            <a:ext cx="58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8060" y="2277110"/>
            <a:ext cx="1005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8610" y="2897505"/>
            <a:ext cx="902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9370" y="2897505"/>
            <a:ext cx="1533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做学问。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1650" y="2897505"/>
            <a:ext cx="1001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41445" y="2897505"/>
            <a:ext cx="3611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立身，指能有所成就。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9880" y="3518535"/>
            <a:ext cx="759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惑：</a:t>
            </a:r>
            <a:endParaRPr lang="zh-CN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0945" y="3518535"/>
            <a:ext cx="2308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迷惑，疑惑。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43045" y="3518535"/>
            <a:ext cx="785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28540" y="3518535"/>
            <a:ext cx="3086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知道，懂得。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9880" y="4150995"/>
            <a:ext cx="1408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天命：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09370" y="4150995"/>
            <a:ext cx="449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上天的意旨。命，命令。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9880" y="4921885"/>
            <a:ext cx="1115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耳顺：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70990" y="4921885"/>
            <a:ext cx="349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能听得进不同的意见。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9880" y="5502275"/>
            <a:ext cx="2109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从心所欲：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37740" y="5502275"/>
            <a:ext cx="1703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顺从意愿。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6565" y="6244590"/>
            <a:ext cx="1111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逾矩：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70990" y="6244590"/>
            <a:ext cx="5364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越过法度。逾，越过；矩，法度。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2" bldLvl="0" animBg="1"/>
      <p:bldP spid="5" grpId="3"/>
      <p:bldP spid="9" grpId="4"/>
      <p:bldP spid="11" grpId="5"/>
      <p:bldP spid="13" grpId="6"/>
      <p:bldP spid="15" grpId="7"/>
      <p:bldP spid="17" grpId="8"/>
      <p:bldP spid="19" grpId="9"/>
      <p:bldP spid="21" grpId="10"/>
      <p:bldP spid="23" grpId="11"/>
      <p:bldP spid="25" grpId="12"/>
      <p:bldP spid="7" grpId="13"/>
      <p:bldP spid="10" grpId="14"/>
      <p:bldP spid="12" grpId="15"/>
      <p:bldP spid="14" grpId="16"/>
      <p:bldP spid="16" grpId="17"/>
      <p:bldP spid="18" grpId="18"/>
      <p:bldP spid="20" grpId="19"/>
      <p:bldP spid="22" grpId="20"/>
      <p:bldP spid="24" grpId="21"/>
      <p:bldP spid="26" grpId="2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12165" y="1860550"/>
            <a:ext cx="802767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32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孔子说：“我十五岁时立志于做学问，三十岁时能有所成就；四十岁时能通达事理不为外物所迷惑；五十岁时知道上天的意旨；六十岁时能听得进不同的意见；七十岁时能顺从意愿而不越过法度。”</a:t>
            </a:r>
            <a:endParaRPr lang="zh-CN" altLang="en-US" sz="32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545" y="950595"/>
            <a:ext cx="880618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在本章里，孔子自述了他学习和修养的过程。这一过程，是一个随着年龄的增长，思想境界逐步提高的过程。就思想境界来讲，整个过程分为三个阶段：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十五岁到四十岁是学习领会的阶段；五十、六十岁是安心立命的阶段，也就是不受环境左右的阶段；七十岁是主观意识和做人的规则融合为一的阶段。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人的一生，学习、思考、道德完善是没有止境的，对客观事物、客观规律的认识也是没有止境的。因此，要树立终生学习的理想，要不断地调整自己的认识，以达到与外界的融合。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941320" y="428625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请你谈谈对本章内容的理解。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6860" y="1203960"/>
            <a:ext cx="475869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子曰</a:t>
            </a:r>
            <a:r>
              <a:rPr lang="en-US" altLang="zh-CN" sz="2400">
                <a:solidFill>
                  <a:schemeClr val="tx1"/>
                </a:solidFill>
                <a:sym typeface="+mn-ea"/>
              </a:rPr>
              <a:t>:“</a:t>
            </a:r>
            <a:r>
              <a:rPr lang="zh-CN" altLang="en-US" sz="2400" i="1">
                <a:solidFill>
                  <a:srgbClr val="FF0000"/>
                </a:solidFill>
                <a:sym typeface="+mn-ea"/>
              </a:rPr>
              <a:t>温故而知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新</a:t>
            </a:r>
            <a:r>
              <a:rPr lang="en-US" altLang="zh-CN" sz="2400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400" i="1">
                <a:solidFill>
                  <a:srgbClr val="FF0000"/>
                </a:solidFill>
                <a:sym typeface="+mn-ea"/>
              </a:rPr>
              <a:t>可以为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师</a:t>
            </a:r>
            <a:r>
              <a:rPr lang="zh-CN" altLang="en-US" sz="2400" i="1">
                <a:solidFill>
                  <a:srgbClr val="FF0000"/>
                </a:solidFill>
                <a:sym typeface="+mn-ea"/>
              </a:rPr>
              <a:t>矣</a:t>
            </a:r>
            <a:r>
              <a:rPr lang="en-US" altLang="zh-CN" sz="2400">
                <a:solidFill>
                  <a:schemeClr val="tx1"/>
                </a:solidFill>
                <a:sym typeface="+mn-ea"/>
              </a:rPr>
              <a:t>.”</a:t>
            </a:r>
            <a:endParaRPr lang="en-US" altLang="zh-CN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2780" y="1934210"/>
            <a:ext cx="871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温：</a:t>
            </a:r>
            <a:endParaRPr lang="zh-CN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0" y="1934210"/>
            <a:ext cx="1226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温习。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4405" y="1946275"/>
            <a:ext cx="74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21150" y="1934210"/>
            <a:ext cx="2184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旧的知识。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2780" y="2668905"/>
            <a:ext cx="846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4000" y="2668905"/>
            <a:ext cx="366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连词，表承接，然后。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8000" y="2668905"/>
            <a:ext cx="1103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5550" y="2668905"/>
            <a:ext cx="1243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领悟。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780" y="3562985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82445" y="3562985"/>
            <a:ext cx="3736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，可以；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凭借。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495" y="4346575"/>
            <a:ext cx="888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99235" y="4346575"/>
            <a:ext cx="1114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13660" y="4346575"/>
            <a:ext cx="979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矣：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22925" y="9715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395980" y="4346575"/>
            <a:ext cx="236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语气词，了。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8495" y="5106035"/>
            <a:ext cx="82448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孔子说：“温习学过的知识，可以得到新的理解和体会，可以凭借（这一点）做老师了。 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0"/>
      <p:bldP spid="10" grpId="11"/>
      <p:bldP spid="12" grpId="12"/>
      <p:bldP spid="14" grpId="13"/>
      <p:bldP spid="16" grpId="14"/>
      <p:bldP spid="18" grpId="15"/>
      <p:bldP spid="21" grpId="16"/>
      <p:bldP spid="22" grpId="17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6170" y="2093595"/>
            <a:ext cx="75044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accent2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“温故而知新”是一种正确的学习方法。“温故”不只是重复阅读，关键在于要“知新”，是在不断复习的过程中，有所发现，将知识融会贯通，思考探究，获得新体会，掌握新知识。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accent2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53110" y="1071245"/>
            <a:ext cx="82276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、你是怎样理解“温故而知新”这种学习方法的？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750" y="1995170"/>
            <a:ext cx="814387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这是强调独立思考的必要性。只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温故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而不独立思考，决然达不到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知新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的目的。一定要将知识融会贯通，能在温习旧知识中有所发现才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可以为师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。可见，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温故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知新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并非是并列的两件事，关键在于要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知新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，这就需要独立思考了。</a:t>
            </a:r>
            <a:endParaRPr lang="zh-CN" altLang="en-US" sz="2800">
              <a:solidFill>
                <a:srgbClr val="0000FF"/>
              </a:solidFill>
              <a:uFill>
                <a:solidFill>
                  <a:srgbClr val="92D05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01445" y="1270635"/>
            <a:ext cx="71551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温故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知新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是并列的两件事吗？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6930" y="1505585"/>
            <a:ext cx="794004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进一步熟悉文言文，体会其与现代文的不同。掌握一些重点词语和句式。</a:t>
            </a:r>
            <a:endParaRPr lang="zh-CN" altLang="zh-CN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、结合对孔子生平与思想的介绍，正确理解《论语》十二章的内容，体会其中倡导的修身和为学之道。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、通过学习能够正确认识并及时调整自己的学习方法和态度；激发热爱民族经典文化的热情。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385445" y="296545"/>
            <a:ext cx="2289175" cy="565896"/>
            <a:chOff x="138" y="461"/>
            <a:chExt cx="1461" cy="616"/>
          </a:xfrm>
        </p:grpSpPr>
        <p:pic>
          <p:nvPicPr>
            <p:cNvPr id="8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学习目标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8455" y="1187450"/>
            <a:ext cx="601154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子曰：</a:t>
            </a:r>
            <a:r>
              <a:rPr lang="zh-CN" altLang="en-US" sz="240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学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而</a:t>
            </a:r>
            <a:r>
              <a:rPr lang="zh-CN" altLang="en-US" sz="2400">
                <a:sym typeface="+mn-ea"/>
              </a:rPr>
              <a:t>不思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 i="1">
                <a:solidFill>
                  <a:srgbClr val="FF0000"/>
                </a:solidFill>
                <a:sym typeface="+mn-ea"/>
              </a:rPr>
              <a:t>则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罔</a:t>
            </a:r>
            <a:r>
              <a:rPr lang="zh-CN" altLang="en-US" sz="2400">
                <a:sym typeface="+mn-ea"/>
              </a:rPr>
              <a:t>，思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而</a:t>
            </a:r>
            <a:r>
              <a:rPr lang="zh-CN" altLang="en-US" sz="2400">
                <a:sym typeface="+mn-ea"/>
              </a:rPr>
              <a:t>不学则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殆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40715" y="1934210"/>
            <a:ext cx="740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8455" y="1934210"/>
            <a:ext cx="309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连词，表转折，却。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780" y="2668905"/>
            <a:ext cx="871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8455" y="2668905"/>
            <a:ext cx="78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950" y="3477260"/>
            <a:ext cx="765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罔：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1125" y="3477260"/>
            <a:ext cx="6018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迷惑，意思是感到迷茫而无所适从。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05" y="4297680"/>
            <a:ext cx="748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殆：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04315" y="4297680"/>
            <a:ext cx="1367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疑惑。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135" y="4827905"/>
            <a:ext cx="7999730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孔子：“（只）学习却不思考就会感到迷茫而无所适从；（只）空想却不学习就会留有疑惑。”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ldLvl="0" animBg="1"/>
      <p:bldP spid="5" grpId="3"/>
      <p:bldP spid="9" grpId="4"/>
      <p:bldP spid="11" grpId="5"/>
      <p:bldP spid="13" grpId="6"/>
      <p:bldP spid="7" grpId="7"/>
      <p:bldP spid="10" grpId="8"/>
      <p:bldP spid="12" grpId="9"/>
      <p:bldP spid="14" grpId="10"/>
      <p:bldP spid="15" grpId="1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3110" y="1823720"/>
            <a:ext cx="788670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en-US" altLang="zh-CN" sz="2800">
                <a:solidFill>
                  <a:srgbClr val="0000FF"/>
                </a:solidFill>
                <a:uFill>
                  <a:solidFill>
                    <a:schemeClr val="accent5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accent5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句话为孔子所提倡的一种读书及学习方法。指的是一味读书而不思考，就会因为不能深刻理解书本的意义而不能合理有效利用书本的知识，甚至会陷入迷茫。而如果一味空想而不去进行实实在在地学习和钻研，则终究是沙上建塔，一无所得。告诫我们只有把学习和思考结合起来，才能学到切实有用的知识，否则就会收效甚微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accent5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56615" y="1085215"/>
            <a:ext cx="77901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457200"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如何理解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学而不思则罔，思而不学则殆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6600" y="1240790"/>
            <a:ext cx="7667625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子曰：“ 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贤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哉，回也！一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箪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食，一瓢饮，在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陋巷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，人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不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堪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其忧，回也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不改其乐。贤哉，回也！”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330" y="2338070"/>
            <a:ext cx="810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3960" y="2338070"/>
            <a:ext cx="130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高尚。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4455" y="2338070"/>
            <a:ext cx="798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箪：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3285" y="2338070"/>
            <a:ext cx="4430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古代盛饭用的圆形竹器。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1330" y="3168015"/>
            <a:ext cx="1170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陋巷：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3835" y="3168015"/>
            <a:ext cx="257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简陋的住所。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51300" y="3168015"/>
            <a:ext cx="814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堪：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6005" y="3168015"/>
            <a:ext cx="2000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能忍受。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630" y="3867150"/>
            <a:ext cx="8460740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孔子说：“颜回是多么贤德啊！一竹筐饭，一瓢水，住在简陋的小巷子里，别人都不能忍受那种生活带来的忧苦，颜回却不改变他自有的乐趣。多么贤德啊，颜回！”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7"/>
      <p:bldP spid="10" grpId="8"/>
      <p:bldP spid="12" grpId="9"/>
      <p:bldP spid="14" grpId="10"/>
      <p:bldP spid="15" grpId="1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8870" y="2032635"/>
            <a:ext cx="74866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accent6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颜回吃着简单的饭菜，住在简陋的小巷，却能忍住贫困，不改变自己的乐趣。几句话，就表现出颜回安贫乐道的君子形象。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accent6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33525" y="883285"/>
            <a:ext cx="6295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读完这一章，想一想，在孔子众多的弟子中，他为什么最欣赏颜回？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50870" y="341630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结合注释，合作交流，疏通文意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375" y="1313815"/>
            <a:ext cx="796925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子曰：“知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之者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不如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好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之者，好之者不如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乐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之者。”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2093595"/>
            <a:ext cx="745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5065" y="2093595"/>
            <a:ext cx="4248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代词，它，指学问和事业。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" y="2877185"/>
            <a:ext cx="846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5555" y="2877185"/>
            <a:ext cx="188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……的人。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7575" y="2877185"/>
            <a:ext cx="951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2275" y="2877185"/>
            <a:ext cx="3030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喜爱，爱好。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8610" y="3698240"/>
            <a:ext cx="1115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5065" y="3698240"/>
            <a:ext cx="5966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以……为快乐。（把……作为快乐）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5300" y="4375785"/>
            <a:ext cx="81534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孔子说：“懂得某种学问的人，不如喜爱它的人；喜爱它的人，不如把研究这种学问作为快乐的人。”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7"/>
      <p:bldP spid="10" grpId="8"/>
      <p:bldP spid="12" grpId="9"/>
      <p:bldP spid="14" grpId="10"/>
      <p:bldP spid="15" grpId="1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3540" y="2068830"/>
            <a:ext cx="80746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这一章讲的是兴趣对于学习的重要性。人对客观世界的认知是和兴趣成正比的。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知之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只是一般了解，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好之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则会有更大的热情投入，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乐之</a:t>
            </a:r>
            <a:r>
              <a:rPr lang="en-US" altLang="zh-CN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92D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才能全身心的置身其中，才能有真知灼见，才能有所成就。这一章讲了学习的三层境界：知 、好、 乐。</a:t>
            </a:r>
            <a:endParaRPr lang="zh-CN" altLang="en-US" sz="2800">
              <a:solidFill>
                <a:srgbClr val="0000FF"/>
              </a:solidFill>
              <a:uFill>
                <a:solidFill>
                  <a:srgbClr val="92D05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0050" y="976630"/>
            <a:ext cx="67887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、如何理解孔子所说的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知之者不如好之者，好之者不如乐之者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8505" y="2130425"/>
            <a:ext cx="78720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习知识重要的是培养学习的兴趣，俗话说“兴趣是最好的老师”。对知识的学习感兴趣，就会变被动为主动，以学习为乐事，在快乐中学习，既能提高学习的效率，还能够加深对知识的理解，这样学到的才能够灵活地运用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tx1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44245" y="1010285"/>
            <a:ext cx="78701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、想一想，这句话对我们有着怎样的启示启示？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1205" y="1240790"/>
            <a:ext cx="7554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子曰：“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饭疏食</a:t>
            </a:r>
            <a:r>
              <a:rPr lang="zh-CN" altLang="en-US" sz="2400" i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饮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水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曲肱而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枕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之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乐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亦在其中矣。不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义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而富且贵，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于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我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如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浮云。”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473325"/>
            <a:ext cx="808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饭：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6190" y="2473325"/>
            <a:ext cx="855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50870" y="2473325"/>
            <a:ext cx="1115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疏食：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565" y="2473325"/>
            <a:ext cx="2022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粗粮。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565" y="3168650"/>
            <a:ext cx="755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1280" y="3168015"/>
            <a:ext cx="6687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文言文中称冷水为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水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，热水为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汤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565" y="4028440"/>
            <a:ext cx="1144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曲肱：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17675" y="3954780"/>
            <a:ext cx="353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弯着胳膊。肱，胳膊。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200" y="4848860"/>
            <a:ext cx="755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1280" y="4848860"/>
            <a:ext cx="2772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连词，表修饰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61510" y="4848860"/>
            <a:ext cx="793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54625" y="4848860"/>
            <a:ext cx="3520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代词，它，指胳膊。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200" y="5645150"/>
            <a:ext cx="893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51280" y="5645150"/>
            <a:ext cx="2257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乐趣。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53030" y="5645150"/>
            <a:ext cx="955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01695" y="5645150"/>
            <a:ext cx="2341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正当手段。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53685" y="5645150"/>
            <a:ext cx="788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41720" y="5645150"/>
            <a:ext cx="2894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介词，对，对于。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9580" y="6336030"/>
            <a:ext cx="81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12215" y="6336030"/>
            <a:ext cx="18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3"/>
      <p:bldP spid="10" grpId="14"/>
      <p:bldP spid="12" grpId="15"/>
      <p:bldP spid="14" grpId="16"/>
      <p:bldP spid="16" grpId="17"/>
      <p:bldP spid="18" grpId="18"/>
      <p:bldP spid="20" grpId="19"/>
      <p:bldP spid="22" grpId="20"/>
      <p:bldP spid="24" grpId="21"/>
      <p:bldP spid="26" grpId="2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3615" y="2179955"/>
            <a:ext cx="793178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en-US" altLang="zh-CN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孔子说：“吃粗粮，喝冷水，弯着胳膊当枕头，乐趣也就在这其中了。用不正当的手段得来的富贵，对于我来讲就像是天上的浮云一样。”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0585" y="2350770"/>
            <a:ext cx="752602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则语录是孔子的自我表白，讲他在“富贵”和“义”发生矛盾时，宁愿贫贱而坚守“义”。孔子并不绝对排斥富贵，并且他还认为富贵是人们正常的欲求，但如果追求富贵要以损害道德（仁、义）为代价，那就不可取了，仁者，君子是不会这样做的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71550" y="967105"/>
            <a:ext cx="68281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如何理解孔子所说的“饭疏食，饮水，曲肱而枕之，乐亦在其中矣。不义而富且贵，于我如浮云。”这句话？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1964690"/>
            <a:ext cx="2426335" cy="3550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88895" y="316230"/>
            <a:ext cx="6436360" cy="628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algn="l" defTabSz="914400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孔子（公元前</a:t>
            </a:r>
            <a:r>
              <a:rPr lang="en-US" altLang="zh-CN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551-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公元前</a:t>
            </a:r>
            <a:r>
              <a:rPr lang="en-US" altLang="zh-CN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479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），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名丘，字仲尼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春秋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时期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鲁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国陬邑（现山东曲阜）人，春秋末期的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思想家、教育家、政治家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儒家思想的创始人，</a:t>
            </a:r>
            <a:r>
              <a:rPr lang="zh-CN" altLang="en-US" sz="2800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被誉为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“万世师表”、“千古圣人”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世界十大思想家之首</a:t>
            </a:r>
            <a:r>
              <a:rPr lang="zh-CN" altLang="en-US" sz="2800" kern="0" noProof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相传他有弟子三千，贤者七十二人。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孔子一生推行“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仁政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”的主张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，曾周游各诸侯国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年，未被接受。晚年致力于教育工作和整理古典文献，编辑、整理有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诗经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尚书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周礼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礼记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仪礼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易经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乐经</a:t>
            </a:r>
            <a:r>
              <a:rPr lang="en-US" altLang="zh-CN" sz="2800" dirty="0" smtClean="0">
                <a:solidFill>
                  <a:srgbClr val="190DB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等，并编著有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春秋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孔子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后世称他为“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圣人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被尊称为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大成至圣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marR="0" lvl="0" algn="l" defTabSz="914400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800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与战国时期儒家代表人物孟子与孔子并称“孔孟”。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1625" y="1945640"/>
            <a:ext cx="8720455" cy="4078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强调对富贵财利的追求必须合乎道义。在今天，这依然是一种极富现实意义的思想。突如其来的“新冠肺炎”。数以万计的人染病入院，有的甚至被疫病夺去了生命。全国人民上下一心，掀起了抗击“新冠肺炎”的可歌可泣的斗争。然而就在这国难当头的时刻，也有极少一部分人乘机大发不义之财。这种社会现象产生的重要原因之一，是这一部分人没有正确的义利观，为牟取财利而罔顾道义，不择手段。假如他们像孔子说的那样“见得思义”“见利思义”，像卫国大夫公叔文子那样“义然后取”，就不会这样草菅人命了。 </a:t>
            </a:r>
            <a:endParaRPr lang="zh-CN" altLang="en-US" sz="2400">
              <a:solidFill>
                <a:srgbClr val="0000FF"/>
              </a:solidFill>
              <a:uFill>
                <a:solidFill>
                  <a:srgbClr val="C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08635" y="746760"/>
            <a:ext cx="77336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不义而富且贵，于我如浮云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中，我们了解到，孔子强调将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义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置于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富贵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等一切私欲之上，请你结合现今的一些社会现象，谈谈你的感想和看法。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01608" cy="47132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孔子对待贫富的态度，不太看重物质，而更珍视内心的自在充实。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他和颜回一样，不太看重物质，而更珍视内心的自在充实。因此，违背了内心的富贵，对于他而言就像浮云一样， 不必在意。孔子极力提倡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“安贫乐道”，</a:t>
            </a:r>
            <a:r>
              <a:rPr lang="zh-CN" altLang="en-US" sz="2800" b="1" dirty="0" smtClean="0">
                <a:solidFill>
                  <a:srgbClr val="00121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认为有理想、有志向的君子，不会总是为自己的吃穿住而奔波的，“饭疏食饮水，曲肱而枕之”，对于有理想的人来讲，可以说是乐在其中。同时，他还提出，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不符合于道义的富贵荣华，他是坚决不予接受的，对待这些东西，如天上的浮云一般。</a:t>
            </a:r>
            <a:r>
              <a:rPr lang="zh-CN" altLang="en-US" sz="2800" b="1" dirty="0" smtClean="0">
                <a:solidFill>
                  <a:srgbClr val="00121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这种思想深深影响了古代的知识分子，也为一般老百姓所接受。</a:t>
            </a:r>
            <a:endParaRPr lang="zh-CN" altLang="en-US" sz="2800" b="1" dirty="0" smtClean="0">
              <a:solidFill>
                <a:srgbClr val="00121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6590" y="1313815"/>
            <a:ext cx="7827010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子曰：“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人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行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必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有我师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焉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择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其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善</a:t>
            </a:r>
            <a:r>
              <a:rPr lang="zh-CN" altLang="en-US" sz="2400" i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者而从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之，其不善者而改之。”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2277745"/>
            <a:ext cx="855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7800" y="2277745"/>
            <a:ext cx="1898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泛指多数。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61435" y="2277745"/>
            <a:ext cx="106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0915" y="2277745"/>
            <a:ext cx="1653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走路。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8610" y="2876550"/>
            <a:ext cx="834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4590" y="2876550"/>
            <a:ext cx="1449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0870" y="2876550"/>
            <a:ext cx="982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3215" y="2876550"/>
            <a:ext cx="3502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于此，意思是在其中。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8610" y="3575685"/>
            <a:ext cx="797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择：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1280" y="3575685"/>
            <a:ext cx="1995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50870" y="3575685"/>
            <a:ext cx="1149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善者：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0855" y="3575685"/>
            <a:ext cx="2893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好的方面，优点。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8610" y="4286250"/>
            <a:ext cx="1178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51280" y="4286250"/>
            <a:ext cx="2681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连词，表承接。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85640" y="4286250"/>
            <a:ext cx="104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29580" y="4286250"/>
            <a:ext cx="215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跟从，学习。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820" y="4828540"/>
            <a:ext cx="8564880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孔子说：“几个人一同走路，其中必定有可以做我老师的人。（我要）选取他们的优点来学习，如果自己也有他们的缺点就加以改正。”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1"/>
      <p:bldP spid="10" grpId="12"/>
      <p:bldP spid="12" grpId="13"/>
      <p:bldP spid="14" grpId="14"/>
      <p:bldP spid="16" grpId="15"/>
      <p:bldP spid="18" grpId="16"/>
      <p:bldP spid="20" grpId="17"/>
      <p:bldP spid="22" grpId="18"/>
      <p:bldP spid="23" grpId="19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03960" y="1836420"/>
            <a:ext cx="74828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B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于发现别人身上的缺点和优点的人，也往往是善于向他人学习的人。孔子无常师，从每一个人学习他们的优点。所以孔子说三人行必有我师。可见只要抱定“择善者而从之，其不善者而改之”的学习态度，无论什么环境，无论什么人，都可从中得到提高。</a:t>
            </a:r>
            <a:endParaRPr lang="zh-CN" altLang="en-US" sz="2800">
              <a:solidFill>
                <a:srgbClr val="0000FF"/>
              </a:solidFill>
              <a:uFill>
                <a:solidFill>
                  <a:srgbClr val="00B05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22350" y="838200"/>
            <a:ext cx="7452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请说说你读了孔子的“三人行，必有我师焉。择其善者而从之，其不善者而改之。”的体会。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3125" y="1211580"/>
            <a:ext cx="609854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子在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川</a:t>
            </a:r>
            <a:r>
              <a:rPr lang="zh-CN" altLang="en-US" sz="2400" i="1">
                <a:solidFill>
                  <a:srgbClr val="C00000"/>
                </a:solidFill>
                <a:sym typeface="+mn-ea"/>
              </a:rPr>
              <a:t>上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曰：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逝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者</a:t>
            </a:r>
            <a:r>
              <a:rPr lang="zh-CN" altLang="en-US" sz="2400" i="1">
                <a:solidFill>
                  <a:srgbClr val="C00000"/>
                </a:solidFill>
                <a:sym typeface="+mn-ea"/>
              </a:rPr>
              <a:t>如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斯</a:t>
            </a:r>
            <a:r>
              <a:rPr lang="zh-CN" altLang="en-US" sz="2400" i="1">
                <a:solidFill>
                  <a:srgbClr val="C00000"/>
                </a:solidFill>
                <a:sym typeface="+mn-ea"/>
              </a:rPr>
              <a:t>夫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，不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舍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昼夜。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540" y="1995170"/>
            <a:ext cx="1369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川上：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2585" y="1995170"/>
            <a:ext cx="3122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河边。川，河流。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540" y="2705735"/>
            <a:ext cx="904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逝：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3960" y="2705735"/>
            <a:ext cx="222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往，离去。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4950" y="2693670"/>
            <a:ext cx="844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57445" y="2693670"/>
            <a:ext cx="1579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540" y="3538220"/>
            <a:ext cx="806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7595" y="3538220"/>
            <a:ext cx="3879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代词，这，指河水。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3540" y="4309745"/>
            <a:ext cx="966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77595" y="4309745"/>
            <a:ext cx="4958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语气词，用于句末，表示感叹。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63945" y="4309745"/>
            <a:ext cx="132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57390" y="4309745"/>
            <a:ext cx="914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舍弃。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9750" y="5045710"/>
            <a:ext cx="81438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孔子在河边感叹道：“逝去的一切就像这河水一样流去，日夜不停！”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0" y="1817370"/>
            <a:ext cx="2905125" cy="2492375"/>
          </a:xfrm>
          <a:prstGeom prst="rect">
            <a:avLst/>
          </a:prstGeom>
        </p:spPr>
      </p:pic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9"/>
      <p:bldP spid="10" grpId="10"/>
      <p:bldP spid="12" grpId="11"/>
      <p:bldP spid="14" grpId="12"/>
      <p:bldP spid="16" grpId="13"/>
      <p:bldP spid="18" grpId="14"/>
      <p:bldP spid="19" grpId="15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3105" y="1898015"/>
            <a:ext cx="774509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accent5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里的“逝者”可以是消逝的时光，也可理解为世间万物的变迁如流水一样昼夜不停，孔子的感喟，自然也包括对时间流逝、生命短暂的叹息。时间流逝、生命短暂、万物变迁，这是任何人都无法改变的，然而如何对待变迁，不同的人却有不同的态度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accent5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04340" y="1061085"/>
            <a:ext cx="6261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如何理解“逝者如斯夫”中的逝者?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1800101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孔子看到河流日夜奔流而发出的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时光易逝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感慨。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从中我们可以体会到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他对时光的珍视和努力把握有限人生的热切渴望。</a:t>
            </a:r>
            <a:endParaRPr lang="zh-CN" altLang="en-US" sz="28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7651" y="2911733"/>
            <a:ext cx="633670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这句话蕴含的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哲理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运动是无条件的、绝对的             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世界万物是永恒发展的                                 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运动是物质的唯一特性               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运动是离不开物质的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2510" y="1163320"/>
            <a:ext cx="704151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tx1"/>
                </a:solidFill>
                <a:sym typeface="+mn-ea"/>
              </a:rPr>
              <a:t>子曰：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三军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可</a:t>
            </a:r>
            <a:r>
              <a:rPr lang="zh-CN" altLang="en-US" sz="2400" i="1">
                <a:solidFill>
                  <a:srgbClr val="C00000"/>
                </a:solidFill>
                <a:sym typeface="+mn-ea"/>
              </a:rPr>
              <a:t>夺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帅也，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匹夫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不可夺志也。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565" y="1910715"/>
            <a:ext cx="1200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三军：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7335" y="1910715"/>
            <a:ext cx="73571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春秋时，大国的军队分为中军、上军、下军（也有称中军、左军、右军的），后泛指军队。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565" y="3012440"/>
            <a:ext cx="993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夺：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2805" y="3024505"/>
            <a:ext cx="1229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50340" y="3012440"/>
            <a:ext cx="928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565" y="3931285"/>
            <a:ext cx="90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匹夫：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6715" y="3931285"/>
            <a:ext cx="6561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指平民中的男子，这里泛指平民百姓。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2925" y="4812665"/>
            <a:ext cx="81438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孔子说：“一国军队可以改变其主帅，平民百姓的志向却是不能改变的。”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6"/>
      <p:bldP spid="11" grpId="7"/>
      <p:bldP spid="13" grpId="8"/>
      <p:bldP spid="14" grpId="9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0445" y="1762760"/>
            <a:ext cx="7590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2131060"/>
            <a:ext cx="72199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B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即使是一个普通人，也要有坚定的志向。一个人的志向能否被改变，取决于他自己，所以越是危急的时候，越要捍卫自己的人格，坚守气节。</a:t>
            </a:r>
            <a:endParaRPr lang="zh-CN" altLang="en-US" sz="2800">
              <a:solidFill>
                <a:srgbClr val="0000FF"/>
              </a:solidFill>
              <a:uFill>
                <a:solidFill>
                  <a:srgbClr val="00B05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173480" y="962025"/>
            <a:ext cx="64731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说说你对“三军 可夺帅也，匹夫 不可夺志也。”这句话的理解。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"/>
          <p:cNvSpPr txBox="1">
            <a:spLocks noChangeArrowheads="1"/>
          </p:cNvSpPr>
          <p:nvPr/>
        </p:nvSpPr>
        <p:spPr bwMode="auto">
          <a:xfrm>
            <a:off x="314325" y="1268760"/>
            <a:ext cx="8829675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孔子对人的志向的认识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。将一个人的志向与三军的统帅相比，可见志向的影响力之大，确立志向的重要。这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是孔子在表述，即使是一个普通人，也是要有坚定的志向的。所谓"江山易改，本性难移"，要改变一个人的坚定意志，是非常困难的。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目的是告诉学生，一个人应该坚定信念，矢志不渝。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37790" y="363855"/>
            <a:ext cx="6135370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孔子曾大力宣传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“仁”的学说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。在认识和教育思想方面，注重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“学”与“思”的结合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，提出了“学而不思则罔，思而不学则殆”和“温故而知新”等观点。首创私人讲学之风，主张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“有教无类”，因材施教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。相传有弟子三千，贤人七十二。在政治上主张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“君君，臣臣，父父，子子”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都应名副其实；在维护贵族统治的基础上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提倡德治和教化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。自汉以后，孔子学说成为两千余年封建文化的正统，影响极大。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244" name="Picture 4" descr="孔子墓地"/>
          <p:cNvPicPr>
            <a:picLocks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0" y="1265555"/>
            <a:ext cx="2637790" cy="4489450"/>
          </a:xfrm>
        </p:spPr>
      </p:pic>
      <p:grpSp>
        <p:nvGrpSpPr>
          <p:cNvPr id="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0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0860" y="595503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孔子墓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6635" y="1346200"/>
            <a:ext cx="710692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子夏曰：“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博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学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而笃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志，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切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问而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近思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i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仁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在其中矣”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565" y="1958975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5" y="1958975"/>
            <a:ext cx="1633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广泛。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6250" y="1958975"/>
            <a:ext cx="650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3365" y="1958975"/>
            <a:ext cx="3088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连词，表并列。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6095" y="2705735"/>
            <a:ext cx="1017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笃：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74140" y="2705735"/>
            <a:ext cx="2007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3365" y="2705735"/>
            <a:ext cx="1303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1105" y="2705735"/>
            <a:ext cx="1431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恳切。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6565" y="3489325"/>
            <a:ext cx="99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近思：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32585" y="3489325"/>
            <a:ext cx="7208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思考当前的事。近，指当前的事，思，思考。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330" y="4309745"/>
            <a:ext cx="119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仁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66850" y="4309745"/>
            <a:ext cx="191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仁德。</a:t>
            </a:r>
            <a:endParaRPr lang="zh-CN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3420" y="4831715"/>
            <a:ext cx="7753350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子夏说：“广泛地学习并且坚定自己的志向，恳切地发问求教，多思考当前的事，仁德就在其中了。”</a:t>
            </a:r>
            <a:endParaRPr lang="zh-CN" altLang="en-US" sz="2800">
              <a:solidFill>
                <a:schemeClr val="tx1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8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疏通文意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8"/>
      <p:bldP spid="10" grpId="9"/>
      <p:bldP spid="12" grpId="10"/>
      <p:bldP spid="14" grpId="11"/>
      <p:bldP spid="16" grpId="12"/>
      <p:bldP spid="18" grpId="13"/>
      <p:bldP spid="19" grpId="14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9140" y="2093595"/>
            <a:ext cx="794512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en-US" altLang="zh-CN" sz="2800">
                <a:solidFill>
                  <a:srgbClr val="0000FF"/>
                </a:solidFill>
                <a:uFill>
                  <a:solidFill>
                    <a:schemeClr val="accent3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uFill>
                  <a:solidFill>
                    <a:schemeClr val="accent3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章讲的是求仁的途径。子夏认为：博学、笃志、切问、近思，是修养的重要方法。人们知道，要进步就要博学、笃志，而对切问、近思很多人却忽视了。切问就是恳切地提出问题，如此解疑释惑，才能有真正的收益。近思就是联系现实思考自我，才能循序渐进有所活得。</a:t>
            </a:r>
            <a:endParaRPr lang="zh-CN" altLang="en-US" sz="2800">
              <a:solidFill>
                <a:srgbClr val="0000FF"/>
              </a:solidFill>
              <a:uFill>
                <a:solidFill>
                  <a:schemeClr val="accent3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01625" y="180975"/>
            <a:ext cx="2289175" cy="565896"/>
            <a:chOff x="138" y="461"/>
            <a:chExt cx="1461" cy="616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内容探究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21410" y="998855"/>
            <a:ext cx="6545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/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你是如何理解“博学而笃志，切问而近思，仁在其中矣”这句话的？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3" name="组合 2"/>
          <p:cNvGrpSpPr/>
          <p:nvPr/>
        </p:nvGrpSpPr>
        <p:grpSpPr>
          <a:xfrm>
            <a:off x="1471613" y="2306322"/>
            <a:ext cx="6300786" cy="2837180"/>
            <a:chOff x="757273" y="2165901"/>
            <a:chExt cx="6301077" cy="2836876"/>
          </a:xfrm>
        </p:grpSpPr>
        <p:sp>
          <p:nvSpPr>
            <p:cNvPr id="9" name="任意多边形 8"/>
            <p:cNvSpPr/>
            <p:nvPr/>
          </p:nvSpPr>
          <p:spPr>
            <a:xfrm>
              <a:off x="757273" y="3916724"/>
              <a:ext cx="587402" cy="853983"/>
            </a:xfrm>
            <a:custGeom>
              <a:avLst/>
              <a:gdLst>
                <a:gd name="connsiteX0" fmla="*/ 0 w 587483"/>
                <a:gd name="connsiteY0" fmla="*/ 0 h 853297"/>
                <a:gd name="connsiteX1" fmla="*/ 293741 w 587483"/>
                <a:gd name="connsiteY1" fmla="*/ 0 h 853297"/>
                <a:gd name="connsiteX2" fmla="*/ 293741 w 587483"/>
                <a:gd name="connsiteY2" fmla="*/ 853297 h 853297"/>
                <a:gd name="connsiteX3" fmla="*/ 587483 w 587483"/>
                <a:gd name="connsiteY3" fmla="*/ 853297 h 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483" h="853297">
                  <a:moveTo>
                    <a:pt x="0" y="0"/>
                  </a:moveTo>
                  <a:lnTo>
                    <a:pt x="293741" y="0"/>
                  </a:lnTo>
                  <a:lnTo>
                    <a:pt x="293741" y="853297"/>
                  </a:lnTo>
                  <a:lnTo>
                    <a:pt x="587483" y="853297"/>
                  </a:lnTo>
                </a:path>
              </a:pathLst>
            </a:custGeom>
            <a:noFill/>
          </p:spPr>
          <p:style>
            <a:lnRef idx="2">
              <a:schemeClr val="dk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80543" tIns="400749" rIns="280542" bIns="400750" anchor="ctr"/>
            <a:lstStyle/>
            <a:p>
              <a:pPr marL="0" marR="0" lvl="0" indent="0" algn="ctr" defTabSz="222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57273" y="3538305"/>
              <a:ext cx="614390" cy="107938"/>
            </a:xfrm>
            <a:custGeom>
              <a:avLst/>
              <a:gdLst>
                <a:gd name="connsiteX0" fmla="*/ 0 w 614622"/>
                <a:gd name="connsiteY0" fmla="*/ 108278 h 108278"/>
                <a:gd name="connsiteX1" fmla="*/ 307311 w 614622"/>
                <a:gd name="connsiteY1" fmla="*/ 108278 h 108278"/>
                <a:gd name="connsiteX2" fmla="*/ 307311 w 614622"/>
                <a:gd name="connsiteY2" fmla="*/ 0 h 108278"/>
                <a:gd name="connsiteX3" fmla="*/ 614622 w 614622"/>
                <a:gd name="connsiteY3" fmla="*/ 0 h 108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622" h="108278">
                  <a:moveTo>
                    <a:pt x="0" y="108278"/>
                  </a:moveTo>
                  <a:lnTo>
                    <a:pt x="307311" y="108278"/>
                  </a:lnTo>
                  <a:lnTo>
                    <a:pt x="307311" y="0"/>
                  </a:lnTo>
                  <a:lnTo>
                    <a:pt x="614622" y="0"/>
                  </a:lnTo>
                </a:path>
              </a:pathLst>
            </a:custGeom>
            <a:noFill/>
          </p:spPr>
          <p:style>
            <a:lnRef idx="2">
              <a:schemeClr val="dk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409" tIns="38537" rIns="304409" bIns="38537" anchor="ctr"/>
            <a:lstStyle/>
            <a:p>
              <a:pPr marL="0" marR="0" lvl="0" indent="0" algn="ctr" defTabSz="222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57273" y="2792895"/>
              <a:ext cx="587402" cy="1123830"/>
            </a:xfrm>
            <a:custGeom>
              <a:avLst/>
              <a:gdLst>
                <a:gd name="connsiteX0" fmla="*/ 0 w 587483"/>
                <a:gd name="connsiteY0" fmla="*/ 1123337 h 1123337"/>
                <a:gd name="connsiteX1" fmla="*/ 293741 w 587483"/>
                <a:gd name="connsiteY1" fmla="*/ 1123337 h 1123337"/>
                <a:gd name="connsiteX2" fmla="*/ 293741 w 587483"/>
                <a:gd name="connsiteY2" fmla="*/ 0 h 1123337"/>
                <a:gd name="connsiteX3" fmla="*/ 587483 w 587483"/>
                <a:gd name="connsiteY3" fmla="*/ 0 h 112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483" h="1123337">
                  <a:moveTo>
                    <a:pt x="0" y="1123337"/>
                  </a:moveTo>
                  <a:lnTo>
                    <a:pt x="293741" y="1123337"/>
                  </a:lnTo>
                  <a:lnTo>
                    <a:pt x="293741" y="0"/>
                  </a:lnTo>
                  <a:lnTo>
                    <a:pt x="587483" y="0"/>
                  </a:lnTo>
                </a:path>
              </a:pathLst>
            </a:custGeom>
            <a:noFill/>
          </p:spPr>
          <p:style>
            <a:lnRef idx="2">
              <a:schemeClr val="dk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74750" tIns="529976" rIns="274749" bIns="529977" anchor="ctr"/>
            <a:lstStyle/>
            <a:p>
              <a:pPr marL="0" marR="0" lvl="0" indent="0" algn="ctr" defTabSz="222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344991" y="2165901"/>
              <a:ext cx="5713359" cy="627948"/>
            </a:xfrm>
            <a:custGeom>
              <a:avLst/>
              <a:gdLst>
                <a:gd name="connsiteX0" fmla="*/ 0 w 5713870"/>
                <a:gd name="connsiteY0" fmla="*/ 0 h 756997"/>
                <a:gd name="connsiteX1" fmla="*/ 5713870 w 5713870"/>
                <a:gd name="connsiteY1" fmla="*/ 0 h 756997"/>
                <a:gd name="connsiteX2" fmla="*/ 5713870 w 5713870"/>
                <a:gd name="connsiteY2" fmla="*/ 756997 h 756997"/>
                <a:gd name="connsiteX3" fmla="*/ 0 w 5713870"/>
                <a:gd name="connsiteY3" fmla="*/ 756997 h 756997"/>
                <a:gd name="connsiteX4" fmla="*/ 0 w 5713870"/>
                <a:gd name="connsiteY4" fmla="*/ 0 h 75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3870" h="756997">
                  <a:moveTo>
                    <a:pt x="0" y="0"/>
                  </a:moveTo>
                  <a:lnTo>
                    <a:pt x="5713870" y="0"/>
                  </a:lnTo>
                  <a:lnTo>
                    <a:pt x="5713870" y="756997"/>
                  </a:lnTo>
                  <a:lnTo>
                    <a:pt x="0" y="756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5240" tIns="15240" rIns="15240" bIns="1524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学而时习之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371663" y="3159568"/>
              <a:ext cx="5569207" cy="757157"/>
            </a:xfrm>
            <a:custGeom>
              <a:avLst/>
              <a:gdLst>
                <a:gd name="connsiteX0" fmla="*/ 0 w 5569859"/>
                <a:gd name="connsiteY0" fmla="*/ 0 h 756997"/>
                <a:gd name="connsiteX1" fmla="*/ 5569859 w 5569859"/>
                <a:gd name="connsiteY1" fmla="*/ 0 h 756997"/>
                <a:gd name="connsiteX2" fmla="*/ 5569859 w 5569859"/>
                <a:gd name="connsiteY2" fmla="*/ 756997 h 756997"/>
                <a:gd name="connsiteX3" fmla="*/ 0 w 5569859"/>
                <a:gd name="connsiteY3" fmla="*/ 756997 h 756997"/>
                <a:gd name="connsiteX4" fmla="*/ 0 w 5569859"/>
                <a:gd name="connsiteY4" fmla="*/ 0 h 75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859" h="756997">
                  <a:moveTo>
                    <a:pt x="0" y="0"/>
                  </a:moveTo>
                  <a:lnTo>
                    <a:pt x="5569859" y="0"/>
                  </a:lnTo>
                  <a:lnTo>
                    <a:pt x="5569859" y="756997"/>
                  </a:lnTo>
                  <a:lnTo>
                    <a:pt x="0" y="756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温故而知新，可以为师矣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344991" y="4391338"/>
              <a:ext cx="5569207" cy="611439"/>
            </a:xfrm>
            <a:custGeom>
              <a:avLst/>
              <a:gdLst>
                <a:gd name="connsiteX0" fmla="*/ 0 w 5569859"/>
                <a:gd name="connsiteY0" fmla="*/ 0 h 756997"/>
                <a:gd name="connsiteX1" fmla="*/ 5569859 w 5569859"/>
                <a:gd name="connsiteY1" fmla="*/ 0 h 756997"/>
                <a:gd name="connsiteX2" fmla="*/ 5569859 w 5569859"/>
                <a:gd name="connsiteY2" fmla="*/ 756997 h 756997"/>
                <a:gd name="connsiteX3" fmla="*/ 0 w 5569859"/>
                <a:gd name="connsiteY3" fmla="*/ 756997 h 756997"/>
                <a:gd name="connsiteX4" fmla="*/ 0 w 5569859"/>
                <a:gd name="connsiteY4" fmla="*/ 0 h 75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859" h="756997">
                  <a:moveTo>
                    <a:pt x="0" y="0"/>
                  </a:moveTo>
                  <a:lnTo>
                    <a:pt x="5569859" y="0"/>
                  </a:lnTo>
                  <a:lnTo>
                    <a:pt x="5569859" y="756997"/>
                  </a:lnTo>
                  <a:lnTo>
                    <a:pt x="0" y="756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学而不思则罔，思而不学则殆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总结提升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04135" y="471170"/>
            <a:ext cx="62007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/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、齐读全文，讨论交流，十二章中，哪些是谈学习方法的，哪些是讲学习态度的，哪些是说个人修养的？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1" name="文本框 88090"/>
          <p:cNvSpPr txBox="1"/>
          <p:nvPr/>
        </p:nvSpPr>
        <p:spPr>
          <a:xfrm>
            <a:off x="998538" y="1854518"/>
            <a:ext cx="473075" cy="324008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15240" tIns="15240" rIns="15240" bIns="15240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学习方法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1" bldLvl="0" animBg="1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"/>
          <p:cNvGrpSpPr/>
          <p:nvPr/>
        </p:nvGrpSpPr>
        <p:grpSpPr>
          <a:xfrm>
            <a:off x="1623060" y="1794828"/>
            <a:ext cx="6870700" cy="2681288"/>
            <a:chOff x="757084" y="2414963"/>
            <a:chExt cx="6301267" cy="2733270"/>
          </a:xfrm>
        </p:grpSpPr>
        <p:sp>
          <p:nvSpPr>
            <p:cNvPr id="7" name="任意多边形 6"/>
            <p:cNvSpPr/>
            <p:nvPr/>
          </p:nvSpPr>
          <p:spPr>
            <a:xfrm>
              <a:off x="757084" y="3916725"/>
              <a:ext cx="586740" cy="852831"/>
            </a:xfrm>
            <a:custGeom>
              <a:avLst/>
              <a:gdLst>
                <a:gd name="connsiteX0" fmla="*/ 0 w 587483"/>
                <a:gd name="connsiteY0" fmla="*/ 0 h 853297"/>
                <a:gd name="connsiteX1" fmla="*/ 293741 w 587483"/>
                <a:gd name="connsiteY1" fmla="*/ 0 h 853297"/>
                <a:gd name="connsiteX2" fmla="*/ 293741 w 587483"/>
                <a:gd name="connsiteY2" fmla="*/ 853297 h 853297"/>
                <a:gd name="connsiteX3" fmla="*/ 587483 w 587483"/>
                <a:gd name="connsiteY3" fmla="*/ 853297 h 85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483" h="853297">
                  <a:moveTo>
                    <a:pt x="0" y="0"/>
                  </a:moveTo>
                  <a:lnTo>
                    <a:pt x="293741" y="0"/>
                  </a:lnTo>
                  <a:lnTo>
                    <a:pt x="293741" y="853297"/>
                  </a:lnTo>
                  <a:lnTo>
                    <a:pt x="587483" y="853297"/>
                  </a:lnTo>
                </a:path>
              </a:pathLst>
            </a:custGeom>
            <a:noFill/>
          </p:spPr>
          <p:style>
            <a:lnRef idx="2">
              <a:schemeClr val="dk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80543" tIns="400749" rIns="280542" bIns="400750" anchor="ctr"/>
            <a:lstStyle/>
            <a:p>
              <a:pPr marL="0" marR="0" lvl="0" indent="0" algn="ctr" defTabSz="222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57084" y="2793640"/>
              <a:ext cx="586740" cy="1123084"/>
            </a:xfrm>
            <a:custGeom>
              <a:avLst/>
              <a:gdLst>
                <a:gd name="connsiteX0" fmla="*/ 0 w 587483"/>
                <a:gd name="connsiteY0" fmla="*/ 1123337 h 1123337"/>
                <a:gd name="connsiteX1" fmla="*/ 293741 w 587483"/>
                <a:gd name="connsiteY1" fmla="*/ 1123337 h 1123337"/>
                <a:gd name="connsiteX2" fmla="*/ 293741 w 587483"/>
                <a:gd name="connsiteY2" fmla="*/ 0 h 1123337"/>
                <a:gd name="connsiteX3" fmla="*/ 587483 w 587483"/>
                <a:gd name="connsiteY3" fmla="*/ 0 h 112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483" h="1123337">
                  <a:moveTo>
                    <a:pt x="0" y="1123337"/>
                  </a:moveTo>
                  <a:lnTo>
                    <a:pt x="293741" y="1123337"/>
                  </a:lnTo>
                  <a:lnTo>
                    <a:pt x="293741" y="0"/>
                  </a:lnTo>
                  <a:lnTo>
                    <a:pt x="587483" y="0"/>
                  </a:lnTo>
                </a:path>
              </a:pathLst>
            </a:custGeom>
            <a:noFill/>
          </p:spPr>
          <p:style>
            <a:lnRef idx="2">
              <a:schemeClr val="dk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74750" tIns="529976" rIns="274749" bIns="529977" anchor="ctr"/>
            <a:lstStyle/>
            <a:p>
              <a:pPr marL="0" marR="0" lvl="0" indent="0" algn="ctr" defTabSz="222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43824" y="2414963"/>
              <a:ext cx="5714527" cy="757354"/>
            </a:xfrm>
            <a:custGeom>
              <a:avLst/>
              <a:gdLst>
                <a:gd name="connsiteX0" fmla="*/ 0 w 5713870"/>
                <a:gd name="connsiteY0" fmla="*/ 0 h 756997"/>
                <a:gd name="connsiteX1" fmla="*/ 5713870 w 5713870"/>
                <a:gd name="connsiteY1" fmla="*/ 0 h 756997"/>
                <a:gd name="connsiteX2" fmla="*/ 5713870 w 5713870"/>
                <a:gd name="connsiteY2" fmla="*/ 756997 h 756997"/>
                <a:gd name="connsiteX3" fmla="*/ 0 w 5713870"/>
                <a:gd name="connsiteY3" fmla="*/ 756997 h 756997"/>
                <a:gd name="connsiteX4" fmla="*/ 0 w 5713870"/>
                <a:gd name="connsiteY4" fmla="*/ 0 h 75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3870" h="756997">
                  <a:moveTo>
                    <a:pt x="0" y="0"/>
                  </a:moveTo>
                  <a:lnTo>
                    <a:pt x="5713870" y="0"/>
                  </a:lnTo>
                  <a:lnTo>
                    <a:pt x="5713870" y="756997"/>
                  </a:lnTo>
                  <a:lnTo>
                    <a:pt x="0" y="756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5240" tIns="15240" rIns="15240" bIns="1524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知之者不如好之者，好之者不如乐之者。</a:t>
              </a: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43824" y="4390879"/>
              <a:ext cx="5570390" cy="757354"/>
            </a:xfrm>
            <a:custGeom>
              <a:avLst/>
              <a:gdLst>
                <a:gd name="connsiteX0" fmla="*/ 0 w 5569859"/>
                <a:gd name="connsiteY0" fmla="*/ 0 h 756997"/>
                <a:gd name="connsiteX1" fmla="*/ 5569859 w 5569859"/>
                <a:gd name="connsiteY1" fmla="*/ 0 h 756997"/>
                <a:gd name="connsiteX2" fmla="*/ 5569859 w 5569859"/>
                <a:gd name="connsiteY2" fmla="*/ 756997 h 756997"/>
                <a:gd name="connsiteX3" fmla="*/ 0 w 5569859"/>
                <a:gd name="connsiteY3" fmla="*/ 756997 h 756997"/>
                <a:gd name="connsiteX4" fmla="*/ 0 w 5569859"/>
                <a:gd name="connsiteY4" fmla="*/ 0 h 75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9859" h="756997">
                  <a:moveTo>
                    <a:pt x="0" y="0"/>
                  </a:moveTo>
                  <a:lnTo>
                    <a:pt x="5569859" y="0"/>
                  </a:lnTo>
                  <a:lnTo>
                    <a:pt x="5569859" y="756997"/>
                  </a:lnTo>
                  <a:lnTo>
                    <a:pt x="0" y="75699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1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1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三人行，必有我师焉。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总结提升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8611" name="文本框 88090"/>
          <p:cNvSpPr txBox="1"/>
          <p:nvPr/>
        </p:nvSpPr>
        <p:spPr>
          <a:xfrm>
            <a:off x="1149668" y="1665923"/>
            <a:ext cx="473075" cy="324008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15240" tIns="15240" rIns="15240" bIns="15240">
            <a:spAutoFit/>
          </a:bodyPr>
          <a:p>
            <a:pPr algn="ctr" defTabSz="106680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学习态度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1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文本框 88090"/>
          <p:cNvSpPr txBox="1"/>
          <p:nvPr/>
        </p:nvSpPr>
        <p:spPr>
          <a:xfrm>
            <a:off x="694373" y="1753553"/>
            <a:ext cx="473075" cy="324008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15240" tIns="15240" rIns="15240" bIns="15240">
            <a:spAutoFit/>
          </a:bodyPr>
          <a:lstStyle/>
          <a:p>
            <a:pPr algn="ctr" defTabSz="106680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个人修养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2" name="直接连接符 88091"/>
          <p:cNvSpPr/>
          <p:nvPr/>
        </p:nvSpPr>
        <p:spPr>
          <a:xfrm>
            <a:off x="1167448" y="3136900"/>
            <a:ext cx="504825" cy="0"/>
          </a:xfrm>
          <a:prstGeom prst="line">
            <a:avLst/>
          </a:prstGeom>
          <a:ln w="25400" cap="flat" cmpd="sng">
            <a:solidFill>
              <a:srgbClr val="0A0A0A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grpSp>
        <p:nvGrpSpPr>
          <p:cNvPr id="68610" name="组合 88066"/>
          <p:cNvGrpSpPr/>
          <p:nvPr/>
        </p:nvGrpSpPr>
        <p:grpSpPr>
          <a:xfrm>
            <a:off x="1672590" y="639445"/>
            <a:ext cx="7166383" cy="5596948"/>
            <a:chOff x="634" y="436"/>
            <a:chExt cx="3873" cy="3873"/>
          </a:xfrm>
        </p:grpSpPr>
        <p:sp>
          <p:nvSpPr>
            <p:cNvPr id="68613" name="直接连接符 88067"/>
            <p:cNvSpPr/>
            <p:nvPr/>
          </p:nvSpPr>
          <p:spPr>
            <a:xfrm flipH="1">
              <a:off x="657" y="3022"/>
              <a:ext cx="0" cy="0"/>
            </a:xfrm>
            <a:prstGeom prst="line">
              <a:avLst/>
            </a:prstGeom>
            <a:ln w="25400" cap="flat" cmpd="sng">
              <a:solidFill>
                <a:srgbClr val="0A0A0A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68614" name="直接连接符 88068"/>
            <p:cNvSpPr/>
            <p:nvPr/>
          </p:nvSpPr>
          <p:spPr>
            <a:xfrm flipH="1">
              <a:off x="657" y="618"/>
              <a:ext cx="0" cy="3583"/>
            </a:xfrm>
            <a:prstGeom prst="line">
              <a:avLst/>
            </a:prstGeom>
            <a:ln w="25400" cap="flat" cmpd="sng">
              <a:solidFill>
                <a:srgbClr val="0A0A0A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68615" name="组合 88069"/>
            <p:cNvGrpSpPr/>
            <p:nvPr/>
          </p:nvGrpSpPr>
          <p:grpSpPr>
            <a:xfrm>
              <a:off x="657" y="4020"/>
              <a:ext cx="3811" cy="289"/>
              <a:chOff x="657" y="3521"/>
              <a:chExt cx="3811" cy="289"/>
            </a:xfrm>
          </p:grpSpPr>
          <p:sp>
            <p:nvSpPr>
              <p:cNvPr id="68634" name="直接连接符 88070"/>
              <p:cNvSpPr/>
              <p:nvPr/>
            </p:nvSpPr>
            <p:spPr>
              <a:xfrm>
                <a:off x="657" y="3702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35" name="文本框 88071"/>
              <p:cNvSpPr txBox="1"/>
              <p:nvPr/>
            </p:nvSpPr>
            <p:spPr>
              <a:xfrm>
                <a:off x="1020" y="3521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博学而笃志，切问而近思，仁在其中矣</a:t>
                </a:r>
                <a:endParaRPr lang="zh-CN" altLang="en-US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8616" name="组合 88072"/>
            <p:cNvGrpSpPr/>
            <p:nvPr/>
          </p:nvGrpSpPr>
          <p:grpSpPr>
            <a:xfrm>
              <a:off x="657" y="1207"/>
              <a:ext cx="3811" cy="278"/>
              <a:chOff x="657" y="3521"/>
              <a:chExt cx="3811" cy="278"/>
            </a:xfrm>
          </p:grpSpPr>
          <p:sp>
            <p:nvSpPr>
              <p:cNvPr id="68632" name="直接连接符 88073"/>
              <p:cNvSpPr/>
              <p:nvPr/>
            </p:nvSpPr>
            <p:spPr>
              <a:xfrm>
                <a:off x="657" y="3702"/>
                <a:ext cx="363" cy="0"/>
              </a:xfrm>
              <a:prstGeom prst="line">
                <a:avLst/>
              </a:prstGeom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33" name="文本框 88074"/>
              <p:cNvSpPr txBox="1"/>
              <p:nvPr/>
            </p:nvSpPr>
            <p:spPr>
              <a:xfrm>
                <a:off x="1020" y="3521"/>
                <a:ext cx="3448" cy="278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endParaRPr lang="zh-CN" altLang="en-US" sz="2800">
                  <a:solidFill>
                    <a:srgbClr val="0000FF"/>
                  </a:solidFill>
                  <a:latin typeface="仿宋" panose="02010609060101010101" charset="-122"/>
                  <a:ea typeface="仿宋" panose="02010609060101010101" charset="-122"/>
                </a:endParaRPr>
              </a:p>
            </p:txBody>
          </p:sp>
        </p:grpSp>
        <p:grpSp>
          <p:nvGrpSpPr>
            <p:cNvPr id="68617" name="组合 88075"/>
            <p:cNvGrpSpPr/>
            <p:nvPr/>
          </p:nvGrpSpPr>
          <p:grpSpPr>
            <a:xfrm>
              <a:off x="634" y="1063"/>
              <a:ext cx="3834" cy="289"/>
              <a:chOff x="634" y="3739"/>
              <a:chExt cx="3834" cy="289"/>
            </a:xfrm>
          </p:grpSpPr>
          <p:sp>
            <p:nvSpPr>
              <p:cNvPr id="68630" name="直接连接符 88076"/>
              <p:cNvSpPr/>
              <p:nvPr/>
            </p:nvSpPr>
            <p:spPr>
              <a:xfrm>
                <a:off x="634" y="3883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31" name="文本框 88077"/>
              <p:cNvSpPr txBox="1"/>
              <p:nvPr/>
            </p:nvSpPr>
            <p:spPr>
              <a:xfrm>
                <a:off x="1020" y="3739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吾日 三省吾身。 </a:t>
                </a:r>
                <a:endParaRPr lang="zh-CN" altLang="en-US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grpSp>
          <p:nvGrpSpPr>
            <p:cNvPr id="68618" name="组合 88078"/>
            <p:cNvGrpSpPr/>
            <p:nvPr/>
          </p:nvGrpSpPr>
          <p:grpSpPr>
            <a:xfrm>
              <a:off x="657" y="436"/>
              <a:ext cx="3811" cy="289"/>
              <a:chOff x="657" y="3521"/>
              <a:chExt cx="3811" cy="289"/>
            </a:xfrm>
          </p:grpSpPr>
          <p:sp>
            <p:nvSpPr>
              <p:cNvPr id="68628" name="直接连接符 88079"/>
              <p:cNvSpPr/>
              <p:nvPr/>
            </p:nvSpPr>
            <p:spPr>
              <a:xfrm>
                <a:off x="657" y="3702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29" name="文本框 88080"/>
              <p:cNvSpPr txBox="1"/>
              <p:nvPr/>
            </p:nvSpPr>
            <p:spPr>
              <a:xfrm>
                <a:off x="1020" y="3521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人不知而不愠，不亦君子乎</a:t>
                </a:r>
                <a:endParaRPr lang="zh-CN" altLang="en-US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8619" name="组合 88081"/>
            <p:cNvGrpSpPr/>
            <p:nvPr/>
          </p:nvGrpSpPr>
          <p:grpSpPr>
            <a:xfrm>
              <a:off x="634" y="2877"/>
              <a:ext cx="3834" cy="289"/>
              <a:chOff x="634" y="3920"/>
              <a:chExt cx="3834" cy="289"/>
            </a:xfrm>
          </p:grpSpPr>
          <p:sp>
            <p:nvSpPr>
              <p:cNvPr id="68626" name="直接连接符 88082"/>
              <p:cNvSpPr/>
              <p:nvPr/>
            </p:nvSpPr>
            <p:spPr>
              <a:xfrm>
                <a:off x="634" y="4065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27" name="文本框 88083"/>
              <p:cNvSpPr txBox="1"/>
              <p:nvPr/>
            </p:nvSpPr>
            <p:spPr>
              <a:xfrm>
                <a:off x="1020" y="3920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altLang="zh-CN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“</a:t>
                </a: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贤哉回也</a:t>
                </a:r>
                <a:r>
                  <a:rPr lang="en-US" altLang="zh-CN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…….</a:t>
                </a: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贤哉回也。”</a:t>
                </a:r>
                <a:r>
                  <a:rPr lang="en-US" altLang="zh-CN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《</a:t>
                </a: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雍也</a:t>
                </a:r>
                <a:r>
                  <a:rPr lang="en-US" altLang="zh-CN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》</a:t>
                </a:r>
                <a:endParaRPr lang="en-US" altLang="zh-CN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grpSp>
          <p:nvGrpSpPr>
            <p:cNvPr id="68620" name="组合 88084"/>
            <p:cNvGrpSpPr/>
            <p:nvPr/>
          </p:nvGrpSpPr>
          <p:grpSpPr>
            <a:xfrm>
              <a:off x="657" y="2359"/>
              <a:ext cx="3850" cy="289"/>
              <a:chOff x="657" y="4038"/>
              <a:chExt cx="3850" cy="289"/>
            </a:xfrm>
          </p:grpSpPr>
          <p:sp>
            <p:nvSpPr>
              <p:cNvPr id="68624" name="直接连接符 88085"/>
              <p:cNvSpPr/>
              <p:nvPr/>
            </p:nvSpPr>
            <p:spPr>
              <a:xfrm>
                <a:off x="657" y="4183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25" name="文本框 88086"/>
              <p:cNvSpPr txBox="1"/>
              <p:nvPr/>
            </p:nvSpPr>
            <p:spPr>
              <a:xfrm>
                <a:off x="1059" y="4038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饭疏食，饮 水，</a:t>
                </a:r>
                <a:r>
                  <a:rPr lang="en-US" altLang="zh-CN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…….</a:t>
                </a: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于我如浮云。 </a:t>
                </a:r>
                <a:endParaRPr lang="zh-CN" altLang="en-US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grpSp>
          <p:nvGrpSpPr>
            <p:cNvPr id="68621" name="组合 88087"/>
            <p:cNvGrpSpPr/>
            <p:nvPr/>
          </p:nvGrpSpPr>
          <p:grpSpPr>
            <a:xfrm>
              <a:off x="657" y="3379"/>
              <a:ext cx="3811" cy="289"/>
              <a:chOff x="657" y="3521"/>
              <a:chExt cx="3811" cy="289"/>
            </a:xfrm>
          </p:grpSpPr>
          <p:sp>
            <p:nvSpPr>
              <p:cNvPr id="68622" name="直接连接符 88088"/>
              <p:cNvSpPr/>
              <p:nvPr/>
            </p:nvSpPr>
            <p:spPr>
              <a:xfrm>
                <a:off x="657" y="3702"/>
                <a:ext cx="363" cy="0"/>
              </a:xfrm>
              <a:prstGeom prst="line">
                <a:avLst/>
              </a:prstGeom>
              <a:ln w="25400" cap="flat" cmpd="sng">
                <a:solidFill>
                  <a:srgbClr val="0A0A0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623" name="文本框 88089"/>
              <p:cNvSpPr txBox="1"/>
              <p:nvPr/>
            </p:nvSpPr>
            <p:spPr>
              <a:xfrm>
                <a:off x="1020" y="3521"/>
                <a:ext cx="3448" cy="289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15240" tIns="15240" rIns="15240" bIns="15240">
                <a:sp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80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三军可夺帅也，匹夫不可夺志也。 </a:t>
                </a:r>
                <a:endParaRPr lang="zh-CN" altLang="en-US" sz="280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</p:grpSp>
      <p:sp>
        <p:nvSpPr>
          <p:cNvPr id="8" name="直接连接符 88076"/>
          <p:cNvSpPr/>
          <p:nvPr/>
        </p:nvSpPr>
        <p:spPr>
          <a:xfrm>
            <a:off x="1644015" y="2610247"/>
            <a:ext cx="671675" cy="0"/>
          </a:xfrm>
          <a:prstGeom prst="line">
            <a:avLst/>
          </a:prstGeom>
          <a:ln w="25400" cap="flat" cmpd="sng">
            <a:solidFill>
              <a:srgbClr val="0A0A0A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" name="文本框 88077"/>
          <p:cNvSpPr txBox="1"/>
          <p:nvPr/>
        </p:nvSpPr>
        <p:spPr>
          <a:xfrm>
            <a:off x="2315703" y="2401515"/>
            <a:ext cx="6379987" cy="41719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5240" tIns="15240" rIns="15240" bIns="15240">
            <a:spAutoFit/>
          </a:bodyPr>
          <a:lstStyle/>
          <a:p>
            <a:pPr defTabSz="1066800">
              <a:lnSpc>
                <a:spcPct val="90000"/>
              </a:lnSpc>
              <a:spcAft>
                <a:spcPct val="35000"/>
              </a:spcAft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吾十有五而志于学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不逾矩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总结提升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86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8610" y="1313815"/>
            <a:ext cx="852932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B05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首先，《论语》中包含着许多超越特定时代的内容，例如本课所选的各章，有的谈学习态度和学习方法，有的提出个人修养的要求，在今天都是可以借鉴的，对我们的学习、成长有重要的意义。其次，《论语》在两千多年的中国历史上长期占据重要的位置，是中国文化的核心典籍之一。阅读《论语》，有助于我们更好地理解自身的文化传统，消除与经典的隔阂，吸取其中的文化营养，培养我们对经典文化的阅读兴趣。</a:t>
            </a:r>
            <a:endParaRPr lang="zh-CN" altLang="en-US" sz="2800">
              <a:solidFill>
                <a:srgbClr val="0000FF"/>
              </a:solidFill>
              <a:uFill>
                <a:solidFill>
                  <a:srgbClr val="00B05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总结提升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05760" y="272415"/>
            <a:ext cx="5555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、《论语》是两千多年前的典籍，今天学习它，有怎样的意义？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18160" y="1616075"/>
            <a:ext cx="8321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4635" y="838200"/>
          <a:ext cx="8635365" cy="5949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1570"/>
                <a:gridCol w="1893570"/>
                <a:gridCol w="5610225"/>
              </a:tblGrid>
              <a:tr h="60007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序号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成语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现在义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不亦乐乎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常用来表示极度、非常的意思。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2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新宋体" panose="02010609030101010101" charset="-122"/>
                        </a:rPr>
                        <a:t>三十而立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常用来指人开始有所成就。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3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新宋体" panose="02010609030101010101" charset="-122"/>
                        </a:rPr>
                        <a:t>不舍昼夜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比喻夜以继日。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4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新宋体" panose="02010609030101010101" charset="-122"/>
                        </a:rPr>
                        <a:t>逝者如斯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形容光阴如流水一去不返。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23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5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新宋体" panose="02010609030101010101" charset="-122"/>
                        </a:rPr>
                        <a:t>温故知新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温习学过的知识，可以得到新的理解和体会。</a:t>
                      </a: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71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6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三人行必有我师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指应该不耻下问，虚心向别人学习。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40000"/>
                        </a:lnSpc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7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新宋体" panose="02010609030101010101" charset="-122"/>
                        </a:rPr>
                        <a:t>择善而从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指选择好的学，按照好的做。</a:t>
                      </a:r>
                      <a:endParaRPr lang="zh-CN" altLang="en-US" sz="28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406525" y="3850005"/>
            <a:ext cx="63093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050" b="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14960" y="272415"/>
            <a:ext cx="2289175" cy="565896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总结提升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16630" y="167640"/>
            <a:ext cx="4199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请找出出自本文的成语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00175" y="1884680"/>
            <a:ext cx="69888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、知之为知之，不知为不知，是知也。——《论语·为政》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4570" y="3646805"/>
            <a:ext cx="71354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【名句赏析】：</a:t>
            </a:r>
            <a:r>
              <a:rPr lang="zh-CN" altLang="en-US" sz="28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知道就是知道，不知道就是不知道，这才是真正的聪明智慧。</a:t>
            </a:r>
            <a:endParaRPr lang="zh-CN" altLang="en-US" sz="280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延伸拓展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28445" y="1054100"/>
            <a:ext cx="6860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《论语》名句赏析——品读经典智慧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7" grpId="3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57985" y="1522730"/>
            <a:ext cx="63563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、子曰：“见贤思齐焉，见不贤而内自省也。”——《论语·里仁》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2890" y="3122295"/>
            <a:ext cx="64814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【名句赏析】：</a:t>
            </a:r>
            <a:r>
              <a:rPr lang="zh-CN" altLang="en-US" sz="28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孔子说：“见到贤人，就应该向他学习、看齐；见到不贤的人，就应该自我反省（自己有没有与他相类似的错误）。”</a:t>
            </a:r>
            <a:endParaRPr lang="zh-CN" altLang="en-US" sz="280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延伸拓展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7" grpId="3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51280" y="1530350"/>
            <a:ext cx="70307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子曰：“知者乐水，仁者乐山；知者动，仁者静；知者乐，仁者寿。”——《论语·雍也》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180" y="3560445"/>
            <a:ext cx="70256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【名句赏析】：</a:t>
            </a:r>
            <a:r>
              <a:rPr lang="zh-CN" altLang="en-US" sz="28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孔子说：“聪明人喜爱水，有仁德者喜爱山；聪明人好活动，有仁德者沉静；聪明人快乐，有仁德者长寿。”</a:t>
            </a:r>
            <a:endParaRPr lang="zh-CN" altLang="en-US" sz="280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延伸拓展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7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32505" y="608965"/>
            <a:ext cx="5323205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后世对孔子有非常崇高的赞誉，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唐代的韩愈曾经有诗：“天不生仲尼，万古如长夜。”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后代的统治者为了巩固政权的需要，也一再的追封孔子，封其为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“至圣先师”“大成文宣王”“文宣帝君”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等。中国各地都有孔庙。山东曲阜的孔府是我国北方除北京外另一重要的宫殿建筑，也是著名的旅游名胜。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313815"/>
            <a:ext cx="3261360" cy="3171825"/>
          </a:xfrm>
          <a:prstGeom prst="rect">
            <a:avLst/>
          </a:prstGeom>
        </p:spPr>
      </p:pic>
      <p:grpSp>
        <p:nvGrpSpPr>
          <p:cNvPr id="10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8975" y="4729480"/>
            <a:ext cx="18161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德配天地</a:t>
            </a:r>
            <a:endParaRPr lang="zh-CN" altLang="en-US" sz="32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道冠古今</a:t>
            </a:r>
            <a:endParaRPr lang="zh-CN" altLang="en-US" sz="32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06170" y="1554480"/>
            <a:ext cx="73520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、子曰：“默而识之，学而不厌，诲人不倦，何有于我哉？”——《论语·述而》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3000" y="3428365"/>
            <a:ext cx="76962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660066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【名句赏析】：</a:t>
            </a:r>
            <a:r>
              <a:rPr lang="zh-CN" altLang="en-US" sz="2800">
                <a:solidFill>
                  <a:srgbClr val="FF0000"/>
                </a:solidFill>
                <a:uFill>
                  <a:solidFill>
                    <a:srgbClr val="660066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孔子说：“默默地记住（所学的知识），学习不觉得厌烦，教人不知道疲倦，对我而言又做到了哪些呢？”</a:t>
            </a:r>
            <a:endParaRPr lang="zh-CN" altLang="en-US" sz="2800">
              <a:solidFill>
                <a:srgbClr val="FF0000"/>
              </a:solidFill>
              <a:uFill>
                <a:solidFill>
                  <a:srgbClr val="660066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延伸拓展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7" grpId="3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40790" y="1640205"/>
            <a:ext cx="63792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、子曰：“其身正，不令而行；其身不正，虽令不从。”——《论语·子路》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8850" y="3465195"/>
            <a:ext cx="71183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【名句赏析】：</a:t>
            </a:r>
            <a:r>
              <a:rPr lang="zh-CN" altLang="en-US" sz="28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孔子说：“自身品行态度端正，即使不发布命令，老百姓也会施行；自身品行态度不端正，即使发布命令，老百姓也不会服从。”</a:t>
            </a:r>
            <a:endParaRPr lang="zh-CN" altLang="en-US" sz="280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延伸拓展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708910" y="336550"/>
            <a:ext cx="309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9" grpId="3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/>
          </p:cNvSpPr>
          <p:nvPr/>
        </p:nvSpPr>
        <p:spPr>
          <a:xfrm>
            <a:off x="3138170" y="274320"/>
            <a:ext cx="2463165" cy="10394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5" name="Rectangle 3"/>
          <p:cNvSpPr>
            <a:spLocks noGrp="1"/>
          </p:cNvSpPr>
          <p:nvPr/>
        </p:nvSpPr>
        <p:spPr>
          <a:xfrm>
            <a:off x="585470" y="1313815"/>
            <a:ext cx="8229600" cy="31178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乎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吾十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五而志于学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8180" y="4588510"/>
            <a:ext cx="4464685" cy="1627505"/>
          </a:xfrm>
          <a:prstGeom prst="rect">
            <a:avLst/>
          </a:prstGeom>
        </p:spPr>
      </p:pic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70890" y="2028190"/>
            <a:ext cx="4830445" cy="7804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60000"/>
              </a:lnSpc>
              <a:spcBef>
                <a:spcPct val="2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说：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同“悦”，愉快、高兴。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0890" y="3651250"/>
            <a:ext cx="6260465" cy="7804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60000"/>
              </a:lnSpc>
              <a:spcBef>
                <a:spcPct val="2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同“又”，放在整数与零数之间。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1"/>
      <p:bldP spid="74755" grpId="2"/>
      <p:bldP spid="2" grpId="0"/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/>
        </p:nvSpPr>
        <p:spPr>
          <a:xfrm>
            <a:off x="3493135" y="490855"/>
            <a:ext cx="3281045" cy="7054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二、古今异义</a:t>
            </a:r>
            <a:endParaRPr lang="zh-CN" altLang="en-US" sz="2800" b="1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79" name="Rectangle 3"/>
          <p:cNvSpPr>
            <a:spLocks noGrp="1"/>
          </p:cNvSpPr>
          <p:nvPr/>
        </p:nvSpPr>
        <p:spPr>
          <a:xfrm>
            <a:off x="689610" y="1298575"/>
            <a:ext cx="6084570" cy="29387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/>
              <a:t>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为师矣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2290" y="3156585"/>
            <a:ext cx="3330575" cy="3397885"/>
          </a:xfrm>
          <a:prstGeom prst="rect">
            <a:avLst/>
          </a:prstGeom>
        </p:spPr>
      </p:pic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36320" y="1817370"/>
            <a:ext cx="4392295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指有才能的人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泛指品德高尚的人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6320" y="4095750"/>
            <a:ext cx="4912360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可以、凭借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可能、许可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1"/>
      <p:bldP spid="75779" grpId="2"/>
      <p:bldP spid="2" grpId="0"/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/>
          </p:cNvSpPr>
          <p:nvPr/>
        </p:nvSpPr>
        <p:spPr>
          <a:xfrm>
            <a:off x="456565" y="1490345"/>
            <a:ext cx="5977890" cy="28009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食饮水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饭疏食饮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6" name="Rectangle 2"/>
          <p:cNvSpPr>
            <a:spLocks noGrp="1"/>
          </p:cNvSpPr>
          <p:nvPr/>
        </p:nvSpPr>
        <p:spPr>
          <a:xfrm>
            <a:off x="3493135" y="490855"/>
            <a:ext cx="3281045" cy="7054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二、古今异义</a:t>
            </a:r>
            <a:endParaRPr lang="zh-CN" altLang="en-US" sz="2800" b="1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0250" y="2173605"/>
            <a:ext cx="5158105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粗劣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疏通、疏散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5470" y="4163695"/>
            <a:ext cx="5303520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冷水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无色无味无臭的液体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1"/>
      <p:bldP spid="80899" grpId="2"/>
      <p:bldP spid="2" grpId="0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/>
          </p:cNvSpPr>
          <p:nvPr/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匹夫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不可夺志也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吾日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省吾身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6" name="Rectangle 2"/>
          <p:cNvSpPr>
            <a:spLocks noGrp="1"/>
          </p:cNvSpPr>
          <p:nvPr/>
        </p:nvSpPr>
        <p:spPr>
          <a:xfrm>
            <a:off x="3493135" y="490855"/>
            <a:ext cx="3281045" cy="7054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二、古今异义</a:t>
            </a:r>
            <a:endParaRPr lang="zh-CN" altLang="en-US" sz="2800" b="1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255" y="4098925"/>
            <a:ext cx="4182110" cy="2628900"/>
          </a:xfrm>
          <a:prstGeom prst="rect">
            <a:avLst/>
          </a:prstGeom>
        </p:spPr>
      </p:pic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2000" y="2051050"/>
            <a:ext cx="5341620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普通人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无学识、无智谋的人</a:t>
            </a:r>
            <a:endParaRPr lang="zh-CN" altLang="en-US" sz="2800" spc="15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075" y="4213225"/>
            <a:ext cx="2540000" cy="133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多次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  <a:buNone/>
            </a:pPr>
            <a:r>
              <a:rPr lang="zh-CN" altLang="en-US" sz="2800" spc="15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今：</a:t>
            </a:r>
            <a:r>
              <a:rPr lang="zh-CN" altLang="en-US" sz="2800" spc="15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数词，三</a:t>
            </a:r>
            <a:endParaRPr lang="zh-CN" altLang="en-US" sz="2800" spc="15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1"/>
      <p:bldP spid="81923" grpId="2"/>
      <p:bldP spid="2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04260" y="528955"/>
            <a:ext cx="3723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三、词类活用</a:t>
            </a:r>
            <a:endParaRPr lang="zh-CN" altLang="en-US" sz="280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70" y="1257935"/>
            <a:ext cx="79616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、学而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时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习之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、吾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日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三省吾身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传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不习乎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、好之者不如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之者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饭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疏食饮水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、择其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者而从之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、温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故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新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2370" y="1535430"/>
            <a:ext cx="4100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名词作状语  按时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4605" y="2127250"/>
            <a:ext cx="3895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名词作状语  每天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64180" y="2688590"/>
            <a:ext cx="5974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动词活用作名词，老师传授的知识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24605" y="3305175"/>
            <a:ext cx="5331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形容词活用作动词  以……为乐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6120" y="3982085"/>
            <a:ext cx="4692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名词活用作动词  吃饭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87420" y="4596765"/>
            <a:ext cx="5668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形容词活用作名词  指优点，长处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08680" y="5057140"/>
            <a:ext cx="5278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86785" y="5231130"/>
            <a:ext cx="4930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形容词活用作名词 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旧的知识，新的知识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2"/>
      <p:bldP spid="8" grpId="3"/>
      <p:bldP spid="9" grpId="4"/>
      <p:bldP spid="10" grpId="5"/>
      <p:bldP spid="11" grpId="6"/>
      <p:bldP spid="12" grpId="7"/>
      <p:bldP spid="13" grpId="8"/>
      <p:bldP spid="15" grpId="9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431540" y="499110"/>
            <a:ext cx="3723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四、一词多义</a:t>
            </a:r>
            <a:endParaRPr lang="zh-CN" altLang="en-US" sz="280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875" name="Rectangle 3"/>
          <p:cNvSpPr>
            <a:spLocks noGrp="1"/>
          </p:cNvSpPr>
          <p:nvPr/>
        </p:nvSpPr>
        <p:spPr>
          <a:xfrm>
            <a:off x="456565" y="1126490"/>
            <a:ext cx="3649980" cy="51879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师矣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人谋而不忠乎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而不愠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温故而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不亦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好之者不如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之者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3450" y="1711960"/>
            <a:ext cx="1689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（做）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8685" y="2270760"/>
            <a:ext cx="1148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（替）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9770" y="3459480"/>
            <a:ext cx="1566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（了解）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3305" y="5130800"/>
            <a:ext cx="1166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39920" y="4171315"/>
            <a:ext cx="1579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（懂得）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4675" y="4977130"/>
            <a:ext cx="3185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（愉快，快乐）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39920" y="5792470"/>
            <a:ext cx="307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（以……为乐）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1313815"/>
            <a:ext cx="2284730" cy="2857500"/>
          </a:xfrm>
          <a:prstGeom prst="rect">
            <a:avLst/>
          </a:prstGeom>
        </p:spPr>
      </p:pic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9875" grpId="2"/>
      <p:bldP spid="8" grpId="3"/>
      <p:bldP spid="9" grpId="4"/>
      <p:bldP spid="10" grpId="5"/>
      <p:bldP spid="12" grpId="6"/>
      <p:bldP spid="3" grpId="7"/>
      <p:bldP spid="5" grpId="8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/>
          <p:nvPr/>
        </p:nvSpPr>
        <p:spPr>
          <a:xfrm>
            <a:off x="351790" y="1795145"/>
            <a:ext cx="820896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）人不知而不愠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）为人谋而不忠乎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）与朋友交而不信乎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）吾十有五而志于学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）三十而立，四十而不惑，五十而知天命，六十而耳顺，七十而从心所欲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3235" name="Text Box 3"/>
          <p:cNvSpPr txBox="1"/>
          <p:nvPr/>
        </p:nvSpPr>
        <p:spPr>
          <a:xfrm>
            <a:off x="4716463" y="1794828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（表转折）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4818698" y="2718118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（表转折）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5007928" y="3495358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（表转折）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238" name="Text Box 6"/>
          <p:cNvSpPr txBox="1"/>
          <p:nvPr/>
        </p:nvSpPr>
        <p:spPr>
          <a:xfrm>
            <a:off x="5008245" y="4375150"/>
            <a:ext cx="2808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（表承接）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5257800" y="5721350"/>
            <a:ext cx="2808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（表承接）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63545" y="566420"/>
            <a:ext cx="51879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判断下列句中“而”字的用法：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3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3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3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3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3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3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3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3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3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3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1"/>
      <p:bldP spid="8" grpId="2"/>
      <p:bldP spid="9" grpId="3"/>
      <p:bldP spid="223238" grpId="4"/>
      <p:bldP spid="11" grpId="5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/>
          <p:nvPr/>
        </p:nvSpPr>
        <p:spPr>
          <a:xfrm>
            <a:off x="539750" y="1341755"/>
            <a:ext cx="64947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）学而不思则罔，思而不学则殆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）曲肱而枕之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）不义而富且贵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）择其善者而从之，其不善者而改之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）博学而笃志，切问而近思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4259" name="Text Box 3"/>
          <p:cNvSpPr txBox="1"/>
          <p:nvPr/>
        </p:nvSpPr>
        <p:spPr>
          <a:xfrm>
            <a:off x="6732588" y="1341438"/>
            <a:ext cx="2160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（表转折）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260" name="Text Box 4"/>
          <p:cNvSpPr txBox="1"/>
          <p:nvPr/>
        </p:nvSpPr>
        <p:spPr>
          <a:xfrm>
            <a:off x="6804025" y="2133600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（表修饰）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261" name="Text Box 5"/>
          <p:cNvSpPr txBox="1"/>
          <p:nvPr/>
        </p:nvSpPr>
        <p:spPr>
          <a:xfrm>
            <a:off x="6804025" y="2998788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（表承接）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262" name="Text Box 6"/>
          <p:cNvSpPr txBox="1"/>
          <p:nvPr/>
        </p:nvSpPr>
        <p:spPr>
          <a:xfrm>
            <a:off x="6804025" y="3862388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（表承接）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263" name="Text Box 7"/>
          <p:cNvSpPr txBox="1"/>
          <p:nvPr/>
        </p:nvSpPr>
        <p:spPr>
          <a:xfrm>
            <a:off x="6804025" y="4725988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（表并列）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1"/>
      <p:bldP spid="224259" grpId="2"/>
      <p:bldP spid="224260" grpId="3"/>
      <p:bldP spid="224261" grpId="4"/>
      <p:bldP spid="224262" grpId="5"/>
      <p:bldP spid="224263" grpId="6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1130300"/>
            <a:ext cx="4248150" cy="285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45" y="4091305"/>
            <a:ext cx="4862830" cy="2606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210" y="1068705"/>
            <a:ext cx="3942715" cy="2919095"/>
          </a:xfrm>
          <a:prstGeom prst="rect">
            <a:avLst/>
          </a:prstGeom>
        </p:spPr>
      </p:pic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助学资讯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34765" y="42862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山东曲阜</a:t>
            </a:r>
            <a:r>
              <a:rPr lang="en-US" altLang="zh-CN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三孔</a:t>
            </a:r>
            <a:r>
              <a:rPr lang="en-US" altLang="zh-CN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endParaRPr lang="en-US" altLang="zh-CN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110" y="437769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孔府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7685" y="593915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孔庙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5710" y="409130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孔林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7200" y="1407795"/>
            <a:ext cx="8474710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 阐述“学”和“思”辩证关系的句子是：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 求学应该谦虚，正如《论语》中所说：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 复习是学习的重要方法，且对学习者有重要的意义：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 当别人不了解自己、误解自己时，孔子提出不要焦虑：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 孔子在《述而》篇中论述君子对富贵的正确态度是：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47090" y="1889125"/>
            <a:ext cx="5358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学而不思则罔，死而不学则殆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480" y="2851785"/>
            <a:ext cx="4328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三人行，必有我师焉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35125" y="3707765"/>
            <a:ext cx="457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温故而知新，可以为师矣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5125" y="4752975"/>
            <a:ext cx="631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人不知而不愠，不亦君子乎？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2880" y="5715635"/>
            <a:ext cx="5271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不义而富且贵，于我如浮云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761105" y="428625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五、理解型默写</a:t>
            </a:r>
            <a:endParaRPr lang="zh-CN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5" grpId="3"/>
      <p:bldP spid="7" grpId="4"/>
      <p:bldP spid="8" grpId="5"/>
      <p:bldP spid="9" grpId="6"/>
      <p:bldP spid="10" grpId="7"/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0025" y="1163320"/>
            <a:ext cx="879157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6. 表示既要从正面学习，又要从反面学习：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7. 《论语》中强调复习重要性的句子是：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8. 朋友从外地来看望你，你可以引用孔子的那一句话来表达你的心情：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9. 孔子感叹时光易逝，以勉励自己和学生要珍惜时间求学的句子是：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10. 军队的首领可以被改变，但是男子汉的志气是不能被改变的。用《论语》的话就是：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11. 《论语》中说既要广博地学习各方面的知识，又要切合实际地多想与自己生活密切相关的事的句子是：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400"/>
              <a:t>________________________________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915035" y="1473200"/>
            <a:ext cx="7103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择其善者而从之，其不善者而改之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885" y="2216785"/>
            <a:ext cx="5111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温故而知新，可以为师矣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4305" y="3012440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有朋自远方来，不亦乐乎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7275" y="3710305"/>
            <a:ext cx="488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逝者如斯夫，不舍昼夜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7430" y="4457700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sym typeface="+mn-ea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三军可夺帅也，匹夫不可夺志也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3885" y="5522595"/>
            <a:ext cx="4970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博学而笃志，切问而近思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文言知识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228975" y="504825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五、理解型默写</a:t>
            </a:r>
            <a:endParaRPr lang="zh-CN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5" grpId="3"/>
      <p:bldP spid="7" grpId="4"/>
      <p:bldP spid="8" grpId="5"/>
      <p:bldP spid="9" grpId="6"/>
      <p:bldP spid="10" grpId="7"/>
      <p:bldP spid="11" grpId="8"/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10"/>
          <p:cNvSpPr/>
          <p:nvPr/>
        </p:nvSpPr>
        <p:spPr>
          <a:xfrm>
            <a:off x="585708" y="1665684"/>
            <a:ext cx="7855744" cy="3538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700"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论语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的思想内容博大精深，我国古代有“半部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论语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治天下”之说。我们学的这一部分主要谈的是修养问题。大家不仅要懂得它的意思，更重要的是联系实际，指导自己的言行。今后我们要多接触一点文言文，了解我们民族的历史，继承祖国的文化，陶冶自己的情操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课堂小结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形 2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43508" y="1674095"/>
            <a:ext cx="653890" cy="3563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7136" y="1994037"/>
            <a:ext cx="2752572" cy="3442073"/>
          </a:xfrm>
          <a:prstGeom prst="rect">
            <a:avLst/>
          </a:prstGeom>
        </p:spPr>
      </p:pic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891500" y="2424294"/>
            <a:ext cx="4915458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、背诵全篇，并学会翻译。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、完成《课课练》。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131445" y="180340"/>
            <a:ext cx="2303780" cy="565785"/>
            <a:chOff x="138" y="461"/>
            <a:chExt cx="1461" cy="616"/>
          </a:xfrm>
        </p:grpSpPr>
        <p:pic>
          <p:nvPicPr>
            <p:cNvPr id="3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布置作业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071880"/>
            <a:ext cx="3733165" cy="23139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020" y="1072515"/>
            <a:ext cx="4205605" cy="23126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60" y="3509645"/>
            <a:ext cx="3733800" cy="3219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8020" y="3509645"/>
            <a:ext cx="4538345" cy="3171825"/>
          </a:xfrm>
          <a:prstGeom prst="rect">
            <a:avLst/>
          </a:prstGeom>
        </p:spPr>
      </p:pic>
      <p:grpSp>
        <p:nvGrpSpPr>
          <p:cNvPr id="5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助学资讯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27450" y="316230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祭祀孔子大典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2006211114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1062355"/>
            <a:ext cx="3554095" cy="4617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335" y="1062990"/>
            <a:ext cx="4283075" cy="4616450"/>
          </a:xfrm>
          <a:prstGeom prst="rect">
            <a:avLst/>
          </a:prstGeom>
        </p:spPr>
      </p:pic>
      <p:grpSp>
        <p:nvGrpSpPr>
          <p:cNvPr id="16" name="Group 19"/>
          <p:cNvGrpSpPr/>
          <p:nvPr/>
        </p:nvGrpSpPr>
        <p:grpSpPr bwMode="auto">
          <a:xfrm>
            <a:off x="299720" y="272415"/>
            <a:ext cx="2289175" cy="565896"/>
            <a:chOff x="138" y="461"/>
            <a:chExt cx="1461" cy="616"/>
          </a:xfrm>
        </p:grpSpPr>
        <p:pic>
          <p:nvPicPr>
            <p:cNvPr id="1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8" y="461"/>
              <a:ext cx="1461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426" y="509"/>
              <a:ext cx="1080" cy="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助学资讯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75995" y="593915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孔子圣象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0" y="593915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孔子讲学雕塑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{dd5ba3ec-f922-47ff-b99b-9482a390b74b}"/>
</p:tagLst>
</file>

<file path=ppt/tags/tag2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9876</Words>
  <Application>WPS 演示</Application>
  <PresentationFormat>On-screen Show (4:3)</PresentationFormat>
  <Paragraphs>1044</Paragraphs>
  <Slides>73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9" baseType="lpstr">
      <vt:lpstr>Arial</vt:lpstr>
      <vt:lpstr>宋体</vt:lpstr>
      <vt:lpstr>Wingdings</vt:lpstr>
      <vt:lpstr>叶根友毛笔行书2.0版</vt:lpstr>
      <vt:lpstr>楷体</vt:lpstr>
      <vt:lpstr>黑体</vt:lpstr>
      <vt:lpstr>微软雅黑</vt:lpstr>
      <vt:lpstr>Arial Unicode MS</vt:lpstr>
      <vt:lpstr>Calibri</vt:lpstr>
      <vt:lpstr>华文新魏</vt:lpstr>
      <vt:lpstr>Times New Roman</vt:lpstr>
      <vt:lpstr>仿宋</vt:lpstr>
      <vt:lpstr>新宋体</vt:lpstr>
      <vt:lpstr>Wingdings</vt:lpstr>
      <vt:lpstr>华文行楷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19</cp:revision>
  <cp:lastPrinted>2020-10-21T15:13:00Z</cp:lastPrinted>
  <dcterms:created xsi:type="dcterms:W3CDTF">2020-10-21T15:13:00Z</dcterms:created>
  <dcterms:modified xsi:type="dcterms:W3CDTF">2021-09-21T01:25:15Z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