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840" r:id="rId1"/>
  </p:sldMasterIdLst>
  <p:notesMasterIdLst>
    <p:notesMasterId r:id="rId13"/>
  </p:notesMasterIdLst>
  <p:handoutMasterIdLst>
    <p:handoutMasterId r:id="rId14"/>
  </p:handoutMasterIdLst>
  <p:sldIdLst>
    <p:sldId id="256" r:id="rId2"/>
    <p:sldId id="277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</p:sldIdLst>
  <p:sldSz cx="12192000" cy="6858000"/>
  <p:notesSz cx="6858000" cy="9144000"/>
  <p:embeddedFontLst>
    <p:embeddedFont>
      <p:font typeface="Calibri Light" charset="0"/>
      <p:regular r:id="rId15"/>
      <p:italic r:id="rId16"/>
    </p:embeddedFont>
    <p:embeddedFont>
      <p:font typeface="隶书" pitchFamily="49" charset="-122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黑体" pitchFamily="49" charset="-122"/>
      <p:regular r:id="rId22"/>
    </p:embeddedFont>
    <p:embeddedFont>
      <p:font typeface="幼圆" pitchFamily="49" charset="-122"/>
      <p:regular r:id="rId23"/>
    </p:embeddedFont>
    <p:embeddedFont>
      <p:font typeface="微软雅黑" pitchFamily="34" charset="-122"/>
      <p:regular r:id="rId24"/>
      <p:bold r:id="rId25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CC0000"/>
    <a:srgbClr val="000000"/>
    <a:srgbClr val="FF0066"/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7" autoAdjust="0"/>
    <p:restoredTop sz="98267" autoAdjust="0"/>
  </p:normalViewPr>
  <p:slideViewPr>
    <p:cSldViewPr>
      <p:cViewPr>
        <p:scale>
          <a:sx n="63" d="100"/>
          <a:sy n="63" d="100"/>
        </p:scale>
        <p:origin x="-126" y="-58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00" d="100"/>
          <a:sy n="100" d="100"/>
        </p:scale>
        <p:origin x="2592" y="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openxmlformats.org/officeDocument/2006/relationships/font" Target="fonts/font8.fntdata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47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47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4DF0D0FC-54E1-4916-AF83-8829E0C52FC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074733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6F476C7-B2C4-4202-AA2A-E09FB6AF4ADC}" type="datetimeFigureOut">
              <a:rPr lang="zh-CN" altLang="en-US"/>
              <a:pPr>
                <a:defRPr/>
              </a:pPr>
              <a:t>2016/12/19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9CEC8EB9-2181-4084-9D25-570454779B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9221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EC8EB9-2181-4084-9D25-570454779B8D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6946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EC8EB9-2181-4084-9D25-570454779B8D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5328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EC8EB9-2181-4084-9D25-570454779B8D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668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 userDrawn="1"/>
        </p:nvSpPr>
        <p:spPr>
          <a:xfrm rot="10800000">
            <a:off x="2148622" y="-3"/>
            <a:ext cx="2237847" cy="1132201"/>
          </a:xfrm>
          <a:prstGeom prst="triangle">
            <a:avLst/>
          </a:prstGeom>
          <a:solidFill>
            <a:srgbClr val="FDE5D9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 userDrawn="1"/>
        </p:nvSpPr>
        <p:spPr>
          <a:xfrm rot="10800000">
            <a:off x="1068945" y="-3"/>
            <a:ext cx="1730986" cy="875763"/>
          </a:xfrm>
          <a:prstGeom prst="triangle">
            <a:avLst/>
          </a:prstGeom>
          <a:solidFill>
            <a:srgbClr val="01AB94">
              <a:alpha val="40000"/>
            </a:srgb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 userDrawn="1"/>
        </p:nvSpPr>
        <p:spPr>
          <a:xfrm flipH="1" flipV="1">
            <a:off x="10586434" y="-2"/>
            <a:ext cx="1605566" cy="1605566"/>
          </a:xfrm>
          <a:prstGeom prst="rtTriangl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 userDrawn="1"/>
        </p:nvSpPr>
        <p:spPr>
          <a:xfrm rot="10800000" flipV="1">
            <a:off x="8599798" y="5125307"/>
            <a:ext cx="3592198" cy="1732692"/>
          </a:xfrm>
          <a:prstGeom prst="triangle">
            <a:avLst/>
          </a:prstGeom>
          <a:solidFill>
            <a:srgbClr val="01AB94">
              <a:alpha val="40000"/>
            </a:srgb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 userDrawn="1"/>
        </p:nvSpPr>
        <p:spPr>
          <a:xfrm rot="10800000" flipV="1">
            <a:off x="1159932" y="4084601"/>
            <a:ext cx="5749780" cy="2773399"/>
          </a:xfrm>
          <a:prstGeom prst="triangle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3590603" y="3124200"/>
            <a:ext cx="8309476" cy="0"/>
          </a:xfrm>
          <a:prstGeom prst="line">
            <a:avLst/>
          </a:prstGeom>
          <a:ln>
            <a:solidFill>
              <a:srgbClr val="01AB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 userDrawn="1"/>
        </p:nvSpPr>
        <p:spPr>
          <a:xfrm>
            <a:off x="9458385" y="230932"/>
            <a:ext cx="244169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50000" endA="300" endPos="50000" dist="60007" dir="5400000" sy="-100000" algn="bl" rotWithShape="0"/>
                </a:effectLst>
              </a:rPr>
              <a:t>四清导航</a:t>
            </a:r>
            <a:endParaRPr lang="zh-CN" altLang="en-US" sz="44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  <a:reflection blurRad="6350" stA="50000" endA="300" endPos="50000" dist="60007" dir="5400000" sy="-100000" algn="bl" rotWithShape="0"/>
              </a:effectLst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1159931" y="2149705"/>
            <a:ext cx="34820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b="1" dirty="0" smtClean="0">
                <a:solidFill>
                  <a:srgbClr val="01AB9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七年级上  配人教</a:t>
            </a:r>
            <a:endParaRPr lang="zh-CN" altLang="en-US" sz="3200" b="1" dirty="0">
              <a:solidFill>
                <a:srgbClr val="01AB9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1695719" y="1017503"/>
            <a:ext cx="23391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4800" b="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语   文</a:t>
            </a:r>
          </a:p>
        </p:txBody>
      </p:sp>
    </p:spTree>
    <p:extLst>
      <p:ext uri="{BB962C8B-B14F-4D97-AF65-F5344CB8AC3E}">
        <p14:creationId xmlns:p14="http://schemas.microsoft.com/office/powerpoint/2010/main" val="1763992391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 userDrawn="1"/>
        </p:nvSpPr>
        <p:spPr>
          <a:xfrm rot="10800000">
            <a:off x="2488973" y="-12"/>
            <a:ext cx="1773890" cy="897470"/>
          </a:xfrm>
          <a:prstGeom prst="triangle">
            <a:avLst/>
          </a:prstGeom>
          <a:solidFill>
            <a:srgbClr val="FDE5D9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 userDrawn="1"/>
        </p:nvSpPr>
        <p:spPr>
          <a:xfrm rot="10800000">
            <a:off x="1360737" y="-3"/>
            <a:ext cx="1439194" cy="728136"/>
          </a:xfrm>
          <a:prstGeom prst="triangle">
            <a:avLst/>
          </a:prstGeom>
          <a:solidFill>
            <a:srgbClr val="01AB94">
              <a:alpha val="40000"/>
            </a:srgb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 userDrawn="1"/>
        </p:nvSpPr>
        <p:spPr>
          <a:xfrm flipH="1" flipV="1">
            <a:off x="10878355" y="0"/>
            <a:ext cx="1313645" cy="1313645"/>
          </a:xfrm>
          <a:prstGeom prst="rtTriangl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9747868" y="302879"/>
            <a:ext cx="223651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50000" endA="300" endPos="50000" dist="60007" dir="5400000" sy="-100000" algn="bl" rotWithShape="0"/>
                </a:effectLst>
              </a:rPr>
              <a:t>四清导航</a:t>
            </a:r>
            <a:endParaRPr lang="zh-CN" altLang="en-US" sz="40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  <a:reflection blurRad="6350" stA="50000" endA="300" endPos="50000" dist="60007" dir="5400000" sy="-100000" algn="bl" rotWithShape="0"/>
              </a:effectLst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-12232" y="6279502"/>
            <a:ext cx="12204232" cy="578498"/>
          </a:xfrm>
          <a:prstGeom prst="rect">
            <a:avLst/>
          </a:prstGeom>
          <a:gradFill flip="none" rotWithShape="1">
            <a:gsLst>
              <a:gs pos="0">
                <a:srgbClr val="01AB94">
                  <a:tint val="66000"/>
                  <a:satMod val="160000"/>
                </a:srgbClr>
              </a:gs>
              <a:gs pos="29000">
                <a:srgbClr val="01AB94">
                  <a:tint val="44500"/>
                  <a:satMod val="160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361700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 userDrawn="1"/>
        </p:nvSpPr>
        <p:spPr>
          <a:xfrm rot="10800000">
            <a:off x="2488973" y="-12"/>
            <a:ext cx="1773890" cy="897470"/>
          </a:xfrm>
          <a:prstGeom prst="triangle">
            <a:avLst/>
          </a:prstGeom>
          <a:solidFill>
            <a:srgbClr val="FDE5D9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 userDrawn="1"/>
        </p:nvSpPr>
        <p:spPr>
          <a:xfrm rot="10800000">
            <a:off x="1360737" y="-3"/>
            <a:ext cx="1439194" cy="728136"/>
          </a:xfrm>
          <a:prstGeom prst="triangle">
            <a:avLst/>
          </a:prstGeom>
          <a:solidFill>
            <a:srgbClr val="01AB94">
              <a:alpha val="40000"/>
            </a:srgb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 userDrawn="1"/>
        </p:nvSpPr>
        <p:spPr>
          <a:xfrm flipH="1" flipV="1">
            <a:off x="10878355" y="0"/>
            <a:ext cx="1313645" cy="1313645"/>
          </a:xfrm>
          <a:prstGeom prst="rtTriangl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9747868" y="302879"/>
            <a:ext cx="223651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50000" endA="300" endPos="50000" dist="60007" dir="5400000" sy="-100000" algn="bl" rotWithShape="0"/>
                </a:effectLst>
              </a:rPr>
              <a:t>四清导航</a:t>
            </a:r>
            <a:endParaRPr lang="zh-CN" altLang="en-US" sz="40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  <a:reflection blurRad="6350" stA="50000" endA="300" endPos="50000" dist="60007" dir="5400000" sy="-100000" algn="bl" rotWithShape="0"/>
              </a:effectLst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12232" y="6279502"/>
            <a:ext cx="12204232" cy="578498"/>
          </a:xfrm>
          <a:prstGeom prst="rect">
            <a:avLst/>
          </a:prstGeom>
          <a:gradFill flip="none" rotWithShape="1">
            <a:gsLst>
              <a:gs pos="0">
                <a:srgbClr val="01AB94">
                  <a:tint val="66000"/>
                  <a:satMod val="160000"/>
                </a:srgbClr>
              </a:gs>
              <a:gs pos="29000">
                <a:srgbClr val="01AB94">
                  <a:tint val="44500"/>
                  <a:satMod val="160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00336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 userDrawn="1"/>
        </p:nvSpPr>
        <p:spPr>
          <a:xfrm rot="10800000">
            <a:off x="2488973" y="-12"/>
            <a:ext cx="1773890" cy="897470"/>
          </a:xfrm>
          <a:prstGeom prst="triangle">
            <a:avLst/>
          </a:prstGeom>
          <a:solidFill>
            <a:srgbClr val="FDE5D9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 userDrawn="1"/>
        </p:nvSpPr>
        <p:spPr>
          <a:xfrm rot="10800000">
            <a:off x="1360737" y="-3"/>
            <a:ext cx="1439194" cy="728136"/>
          </a:xfrm>
          <a:prstGeom prst="triangle">
            <a:avLst/>
          </a:prstGeom>
          <a:solidFill>
            <a:srgbClr val="01AB94">
              <a:alpha val="40000"/>
            </a:srgb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 userDrawn="1"/>
        </p:nvSpPr>
        <p:spPr>
          <a:xfrm flipH="1" flipV="1">
            <a:off x="10878355" y="0"/>
            <a:ext cx="1313645" cy="1313645"/>
          </a:xfrm>
          <a:prstGeom prst="rtTriangl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9747868" y="302879"/>
            <a:ext cx="223651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0" cap="none" spc="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50000" endA="300" endPos="50000" dist="60007" dir="5400000" sy="-100000" algn="bl" rotWithShape="0"/>
                </a:effectLst>
              </a:rPr>
              <a:t>四清导航</a:t>
            </a:r>
            <a:endParaRPr lang="zh-CN" altLang="en-US" sz="4000" b="0" cap="none" spc="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  <a:reflection blurRad="6350" stA="50000" endA="300" endPos="50000" dist="60007" dir="5400000" sy="-100000" algn="bl" rotWithShape="0"/>
              </a:effectLst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12232" y="6279502"/>
            <a:ext cx="12204232" cy="578498"/>
          </a:xfrm>
          <a:prstGeom prst="rect">
            <a:avLst/>
          </a:prstGeom>
          <a:gradFill flip="none" rotWithShape="1">
            <a:gsLst>
              <a:gs pos="0">
                <a:srgbClr val="01AB94">
                  <a:tint val="66000"/>
                  <a:satMod val="160000"/>
                </a:srgbClr>
              </a:gs>
              <a:gs pos="29000">
                <a:srgbClr val="01AB94">
                  <a:tint val="44500"/>
                  <a:satMod val="160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9" r:id="rId1"/>
    <p:sldLayoutId id="2147484100" r:id="rId2"/>
    <p:sldLayoutId id="2147484101" r:id="rId3"/>
  </p:sldLayoutIdLst>
  <p:transition spd="slow">
    <p:cover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"/>
          <p:cNvSpPr txBox="1"/>
          <p:nvPr/>
        </p:nvSpPr>
        <p:spPr>
          <a:xfrm>
            <a:off x="3678516" y="3429000"/>
            <a:ext cx="83610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r"/>
            <a:r>
              <a:rPr lang="zh-CN" altLang="en-US" sz="4000" b="1" dirty="0" smtClean="0">
                <a:solidFill>
                  <a:srgbClr val="01816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第</a:t>
            </a:r>
            <a:r>
              <a:rPr lang="en-US" altLang="zh-CN" sz="4000" b="1" dirty="0">
                <a:solidFill>
                  <a:srgbClr val="01816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2</a:t>
            </a:r>
            <a:r>
              <a:rPr lang="zh-CN" altLang="en-US" sz="4000" b="1" dirty="0" smtClean="0">
                <a:solidFill>
                  <a:srgbClr val="01816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课：济南的冬天</a:t>
            </a:r>
            <a:endParaRPr lang="zh-CN" altLang="en-US" sz="4000" b="1" dirty="0">
              <a:solidFill>
                <a:srgbClr val="01816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8686800" y="2233527"/>
            <a:ext cx="335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5400" b="1" dirty="0" smtClean="0">
                <a:solidFill>
                  <a:srgbClr val="E938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第一单元</a:t>
            </a:r>
            <a:r>
              <a:rPr lang="zh-CN" altLang="en-US" sz="5400" b="1" dirty="0">
                <a:solidFill>
                  <a:srgbClr val="E938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2400" y="1143000"/>
            <a:ext cx="118110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 algn="just">
              <a:spcAft>
                <a:spcPts val="0"/>
              </a:spcAft>
            </a:pPr>
            <a:r>
              <a:rPr lang="zh-CN" altLang="zh-CN" kern="100" dirty="0">
                <a:solidFill>
                  <a:prstClr val="black"/>
                </a:solidFill>
                <a:latin typeface="宋体" panose="02010600030101010101" pitchFamily="2" charset="-122"/>
                <a:ea typeface="楷体_GB2312"/>
                <a:cs typeface="Times New Roman" panose="02020603050405020304" pitchFamily="18" charset="0"/>
              </a:rPr>
              <a:t>④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雪地并不很滑，不像结冰的地面，而孩子们穿的棉鞋大都是胶鞋底子或布鞋底子，有阻力。学完功课的孩子们不安分了：边走，边玩雪球，边打雪仗。戴着棉手套，团出小雪球，狠狠地朝对方头上、脸上掷去，一般打不中，但打中的话，很疼，却没人哭。追着闹着，偶尔击中脸，甚至精确到鼻子，那可惨了，谁闯的</a:t>
            </a:r>
            <a:r>
              <a:rPr lang="zh-CN" altLang="zh-CN" kern="100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祸</a:t>
            </a:r>
            <a:r>
              <a:rPr lang="zh-CN" altLang="zh-CN" kern="100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谁去收拾。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/>
                <a:cs typeface="Courier New" panose="02070309020205020404" pitchFamily="49" charset="0"/>
              </a:rPr>
              <a:t> 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ts val="0"/>
              </a:spcAft>
            </a:pPr>
            <a:r>
              <a:rPr lang="en-US" altLang="zh-CN" kern="100" dirty="0">
                <a:solidFill>
                  <a:prstClr val="black"/>
                </a:solidFill>
                <a:latin typeface="宋体" panose="02010600030101010101" pitchFamily="2" charset="-122"/>
                <a:ea typeface="楷体_GB2312"/>
                <a:cs typeface="Times New Roman" panose="02020603050405020304" pitchFamily="18" charset="0"/>
              </a:rPr>
              <a:t>⑤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那是内蒙古小兴安岭的冬天。经历过那样的冬天，后来不管到哪里，都找不到冬天的感觉了。即便有一点，又总觉得意犹未尽，不够味儿。比如兰州和济南的冬天属于干冷，也下一点儿雪，却很短暂，又很快地消融了，有时如果不能完全消融，夜晚就会彻底结冰。而广州或者深圳呢，雪是见不到的，仿佛那是另外一个世界的风物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ts val="0"/>
              </a:spcAft>
            </a:pPr>
            <a:r>
              <a:rPr lang="en-US" altLang="zh-CN" kern="100" dirty="0">
                <a:solidFill>
                  <a:prstClr val="black"/>
                </a:solidFill>
                <a:latin typeface="宋体" panose="02010600030101010101" pitchFamily="2" charset="-122"/>
                <a:ea typeface="楷体_GB2312"/>
                <a:cs typeface="Times New Roman" panose="02020603050405020304" pitchFamily="18" charset="0"/>
              </a:rPr>
              <a:t>⑥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北方的冬天总归是有雪的，尤其是农村，外面大雪飘飘，城里的亲戚回到乡下，和爹妈兄弟姐妹们坐在热炕头上，孩子们则见缝插针地躺了、坐了。旺火上煮上热茶，烧上烈酒，炖上一大锅猪排骨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/>
                <a:cs typeface="Courier New" panose="02070309020205020404" pitchFamily="49" charset="0"/>
              </a:rPr>
              <a:t>——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其他调料都不要，有点盐就够了。一大口烈酒下肚，胃都滚了。不喝酒的喝茶，东北人唠嗑，西北人喧话，都是一个意思，再听着窗外呼啸的北风和偶尔门开时捎进来的雪花——感情，好极了。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410001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8600" y="1128927"/>
            <a:ext cx="11430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12140" algn="just">
              <a:spcAft>
                <a:spcPts val="0"/>
              </a:spcAft>
            </a:pPr>
            <a:r>
              <a:rPr lang="en-US" altLang="zh-CN" b="1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11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．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文章从哪些方面描写北方的冬天？请结合文意分别概括回答。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(5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ts val="0"/>
              </a:spcAft>
            </a:pP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 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ts val="0"/>
              </a:spcAft>
            </a:pP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 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2140" algn="just">
              <a:spcAft>
                <a:spcPts val="0"/>
              </a:spcAft>
            </a:pPr>
            <a:r>
              <a:rPr lang="en-US" altLang="zh-CN" b="1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12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．赏析句子：城市里白雪皑皑，山野里苍茫一片，真是</a:t>
            </a:r>
            <a:r>
              <a:rPr lang="en-US" altLang="zh-CN" kern="100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千里冰封，万里雪飘</a:t>
            </a:r>
            <a:r>
              <a:rPr lang="en-US" altLang="zh-CN" kern="100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(6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ts val="0"/>
              </a:spcAft>
            </a:pP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 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ts val="0"/>
              </a:spcAft>
            </a:pP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 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2140" algn="just">
              <a:spcAft>
                <a:spcPts val="0"/>
              </a:spcAft>
            </a:pPr>
            <a:r>
              <a:rPr lang="en-US" altLang="zh-CN" b="1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13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．文章第</a:t>
            </a:r>
            <a:r>
              <a:rPr lang="en-US" altLang="zh-CN" kern="100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段中描写南方的冬天有什么作用？请结合文意简要回答。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(5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ts val="0"/>
              </a:spcAft>
            </a:pP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 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ts val="0"/>
              </a:spcAft>
            </a:pP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 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2140" algn="just">
              <a:spcAft>
                <a:spcPts val="0"/>
              </a:spcAft>
            </a:pPr>
            <a:r>
              <a:rPr lang="en-US" altLang="zh-CN" b="1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14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．本文作者认为济南的冬天不</a:t>
            </a:r>
            <a:r>
              <a:rPr lang="en-US" altLang="zh-CN" kern="100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够味儿</a:t>
            </a:r>
            <a:r>
              <a:rPr lang="en-US" altLang="zh-CN" kern="100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。你同意吗？请结合课文简要阐述理由。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(6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66800" y="1536445"/>
            <a:ext cx="9982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北方的雪；孩子们雪中玩耍嬉戏的情景；北方人坐炕话家常的家庭生活。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8700" y="3110397"/>
            <a:ext cx="10058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引用诗句，生动地表现了北方冬天的特征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漫天飞雪，大地一片苍茫。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28700" y="4079290"/>
            <a:ext cx="104775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妙用对比的修辞手法，为下文写北方的雪做铺垫；凸显北方的雪遮天蔽日的特点，抒发了作者对北方的雪的热爱和怀念。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90600" y="5491358"/>
            <a:ext cx="110843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示例：同意。小兴安岭的冬天：寒冷，漫山遍野白雪皑皑，没有绿色；济南的冬天：温晴，下点小雪，但依然绿色遍地。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81259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0堂堂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90600"/>
            <a:ext cx="5181600" cy="743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椭圆 4"/>
          <p:cNvSpPr/>
          <p:nvPr/>
        </p:nvSpPr>
        <p:spPr>
          <a:xfrm flipV="1">
            <a:off x="1706485" y="2989692"/>
            <a:ext cx="45719" cy="477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 flipV="1">
            <a:off x="3429000" y="2986670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 flipV="1">
            <a:off x="1424623" y="3558408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 flipV="1">
            <a:off x="3484379" y="3561705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 flipV="1">
            <a:off x="5943600" y="3565710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 flipV="1">
            <a:off x="1729344" y="4114800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 flipV="1">
            <a:off x="5639112" y="4666970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 flipV="1">
            <a:off x="1433342" y="4645679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 flipV="1">
            <a:off x="3810000" y="4666971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09600" y="1926405"/>
            <a:ext cx="40857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612140" algn="just">
              <a:spcAft>
                <a:spcPts val="0"/>
              </a:spcAft>
            </a:pPr>
            <a:r>
              <a:rPr lang="en-US" altLang="zh-CN" b="1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1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．注音或写汉字。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(6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42434" y="2457267"/>
            <a:ext cx="8305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伦敦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着落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</a:t>
            </a:r>
            <a:r>
              <a:rPr lang="en-US" altLang="zh-CN" kern="100" dirty="0" err="1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jì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看护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         </a:t>
            </a:r>
            <a:r>
              <a:rPr lang="zh-CN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镶上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          )        </a:t>
            </a:r>
            <a:r>
              <a:rPr lang="zh-CN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狭窄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 smtClean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宽敞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       </a:t>
            </a:r>
            <a:r>
              <a:rPr lang="zh-CN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kern="1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zǎo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        </a:t>
            </a:r>
            <a:r>
              <a:rPr lang="en-US" altLang="zh-CN" kern="1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zhù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en-US" altLang="zh-CN" kern="1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xù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 smtClean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澄清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       </a:t>
            </a:r>
            <a:r>
              <a:rPr lang="zh-CN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地毯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  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        </a:t>
            </a:r>
            <a:r>
              <a:rPr lang="zh-CN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济南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913596" y="2649631"/>
            <a:ext cx="6992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dūn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985726" y="2593462"/>
            <a:ext cx="8531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solidFill>
                  <a:srgbClr val="FF0000"/>
                </a:solidFill>
              </a:rPr>
              <a:t>zhuó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278914" y="2570723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</a:rPr>
              <a:t>髻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970870" y="3151823"/>
            <a:ext cx="6815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solidFill>
                  <a:srgbClr val="FF0000"/>
                </a:solidFill>
              </a:rPr>
              <a:t>kān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278914" y="3151823"/>
            <a:ext cx="7505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solidFill>
                  <a:srgbClr val="FF0000"/>
                </a:solidFill>
              </a:rPr>
              <a:t>zhǎi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870168" y="3668924"/>
            <a:ext cx="10246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solidFill>
                  <a:srgbClr val="FF0000"/>
                </a:solidFill>
              </a:rPr>
              <a:t>chǎnɡ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 flipH="1">
            <a:off x="4237575" y="3698854"/>
            <a:ext cx="4686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</a:rPr>
              <a:t>藻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400327" y="3736848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</a:rPr>
              <a:t>贮蓄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898888" y="4249899"/>
            <a:ext cx="10246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solidFill>
                  <a:srgbClr val="FF0000"/>
                </a:solidFill>
              </a:rPr>
              <a:t>chénɡ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139971" y="4264039"/>
            <a:ext cx="6126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solidFill>
                  <a:srgbClr val="FF0000"/>
                </a:solidFill>
              </a:rPr>
              <a:t>tǎn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298459" y="4249898"/>
            <a:ext cx="3225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solidFill>
                  <a:srgbClr val="FF0000"/>
                </a:solidFill>
              </a:rPr>
              <a:t>jǐ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967886" y="3157177"/>
            <a:ext cx="9989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solidFill>
                  <a:srgbClr val="FF0000"/>
                </a:solidFill>
              </a:rPr>
              <a:t>xiānɡ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67087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1" grpId="0"/>
      <p:bldP spid="32" grpId="0"/>
      <p:bldP spid="33" grpId="0"/>
      <p:bldP spid="34" grpId="0"/>
      <p:bldP spid="35" grpId="0"/>
      <p:bldP spid="37" grpId="0"/>
      <p:bldP spid="39" grpId="0"/>
      <p:bldP spid="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9600" y="1219200"/>
            <a:ext cx="56246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612140" algn="just">
              <a:spcAft>
                <a:spcPts val="0"/>
              </a:spcAft>
            </a:pPr>
            <a:r>
              <a:rPr lang="en-US" altLang="zh-CN" b="1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2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．多音字注音，形近字组词。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(6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4042" y="1828797"/>
            <a:ext cx="4800600" cy="9923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9218" y="1850002"/>
            <a:ext cx="5336365" cy="9923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1400" y="1828800"/>
            <a:ext cx="5336365" cy="99231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44912" y="2094122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06775" y="2094122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济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6982" y="2980824"/>
            <a:ext cx="98286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12140" algn="just">
              <a:spcAft>
                <a:spcPts val="0"/>
              </a:spcAft>
            </a:pPr>
            <a:r>
              <a:rPr lang="en-US" altLang="zh-CN" b="1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3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．文学常识。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(6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ts val="0"/>
              </a:spcAft>
            </a:pP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本文作者老舍，原名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________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，字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________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，现代著名作家。代表作有长篇小说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____________________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___</a:t>
            </a:r>
            <a:r>
              <a:rPr lang="zh-CN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话剧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_________________</a:t>
            </a:r>
            <a:r>
              <a:rPr lang="zh-CN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8132" y="4340866"/>
            <a:ext cx="101334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12140" algn="just">
              <a:spcAft>
                <a:spcPts val="0"/>
              </a:spcAft>
            </a:pPr>
            <a:r>
              <a:rPr lang="en-US" altLang="zh-CN" b="1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4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．选词填空。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只填序号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)(6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ts val="0"/>
              </a:spcAft>
            </a:pPr>
            <a:r>
              <a:rPr lang="zh-CN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闭上眼想：一个老城，有山有水，全在蓝天下很暖和安适地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________(A.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睡着　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．躺着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；只等春风来把他们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________(A.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吹醒　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．唤醒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，这是不是个理想的境界？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91587" y="1863287"/>
            <a:ext cx="6286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kān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33398" y="2253832"/>
            <a:ext cx="6286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kàn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51131" y="1858794"/>
            <a:ext cx="3545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jǐ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964244" y="2279338"/>
            <a:ext cx="3626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jì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799708" y="1830379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贮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藏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788710" y="2280164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伫立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943600" y="84985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241719" y="3304863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舒庆春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234217" y="330486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舍予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858000" y="3692856"/>
            <a:ext cx="3505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《龙须沟》《茶馆》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376657" y="3713522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《骆驼祥子》《四世同堂》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772400" y="5097416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129871" y="5052438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14000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779" y="743932"/>
            <a:ext cx="122682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12140" algn="just">
              <a:spcAft>
                <a:spcPts val="0"/>
              </a:spcAft>
            </a:pPr>
            <a:r>
              <a:rPr lang="en-US" altLang="zh-CN" b="1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5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．下列句子没有语病的一项是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)(5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ts val="0"/>
              </a:spcAft>
            </a:pP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．有没有正确的环保观，是低碳生活能否实现的关键。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ts val="0"/>
              </a:spcAft>
            </a:pP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．为充分调动广大群众的积极性，济南市公安局制定出台打假行动公民举报奖励，列举了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17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种侵权假冒犯罪类型供市民参考。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ts val="0"/>
              </a:spcAft>
            </a:pP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C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．我们在心里由衷地感谢老师多年来的辛勤劳动</a:t>
            </a:r>
            <a:r>
              <a:rPr lang="zh-CN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ts val="0"/>
              </a:spcAft>
            </a:pP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D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．破解信任危机，最关键的举措是培养环保数据的公信力。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2140" algn="just">
              <a:spcAft>
                <a:spcPts val="0"/>
              </a:spcAft>
            </a:pPr>
            <a:r>
              <a:rPr lang="en-US" altLang="zh-CN" b="1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6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．下列句子排序最恰当的一项是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)(5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ts val="0"/>
              </a:spcAft>
            </a:pPr>
            <a:r>
              <a:rPr lang="en-US" altLang="zh-CN" kern="100" dirty="0">
                <a:solidFill>
                  <a:prstClr val="black"/>
                </a:solidFill>
                <a:latin typeface="宋体" panose="02010600030101010101" pitchFamily="2" charset="-122"/>
                <a:ea typeface="楷体_GB2312"/>
                <a:cs typeface="Times New Roman" panose="02020603050405020304" pitchFamily="18" charset="0"/>
              </a:rPr>
              <a:t>①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活着就应该对生命保持一种敬畏和尊重。只要我们还拥有生命，就得对生命负责，让生命焕发出光彩。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ts val="0"/>
              </a:spcAft>
            </a:pPr>
            <a:r>
              <a:rPr lang="en-US" altLang="zh-CN" kern="100" dirty="0">
                <a:solidFill>
                  <a:prstClr val="black"/>
                </a:solidFill>
                <a:latin typeface="宋体" panose="02010600030101010101" pitchFamily="2" charset="-122"/>
                <a:ea typeface="楷体_GB2312"/>
                <a:cs typeface="Times New Roman" panose="02020603050405020304" pitchFamily="18" charset="0"/>
              </a:rPr>
              <a:t>②</a:t>
            </a:r>
            <a:r>
              <a:rPr lang="en-US" altLang="zh-CN" kern="100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水清鱼读月，山静鸟听风</a:t>
            </a:r>
            <a:r>
              <a:rPr lang="en-US" altLang="zh-CN" kern="100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，能领悟山月对话的静谧，活着就是一种幸福体验。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ts val="0"/>
              </a:spcAft>
            </a:pPr>
            <a:r>
              <a:rPr lang="en-US" altLang="zh-CN" kern="100" dirty="0">
                <a:solidFill>
                  <a:prstClr val="black"/>
                </a:solidFill>
                <a:latin typeface="宋体" panose="02010600030101010101" pitchFamily="2" charset="-122"/>
                <a:ea typeface="楷体_GB2312"/>
                <a:cs typeface="Times New Roman" panose="02020603050405020304" pitchFamily="18" charset="0"/>
              </a:rPr>
              <a:t>③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我们为什么活着？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ts val="0"/>
              </a:spcAft>
            </a:pPr>
            <a:r>
              <a:rPr lang="en-US" altLang="zh-CN" kern="100" dirty="0">
                <a:solidFill>
                  <a:prstClr val="black"/>
                </a:solidFill>
                <a:latin typeface="宋体" panose="02010600030101010101" pitchFamily="2" charset="-122"/>
                <a:ea typeface="楷体_GB2312"/>
                <a:cs typeface="Times New Roman" panose="02020603050405020304" pitchFamily="18" charset="0"/>
              </a:rPr>
              <a:t>④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观看潮涌大江的壮阔，品味人间真情的美好，活着就是一种快乐享受。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ts val="0"/>
              </a:spcAft>
            </a:pPr>
            <a:r>
              <a:rPr lang="en-US" altLang="zh-CN" kern="100" dirty="0">
                <a:solidFill>
                  <a:prstClr val="black"/>
                </a:solidFill>
                <a:latin typeface="宋体" panose="02010600030101010101" pitchFamily="2" charset="-122"/>
                <a:ea typeface="楷体_GB2312"/>
                <a:cs typeface="Times New Roman" panose="02020603050405020304" pitchFamily="18" charset="0"/>
              </a:rPr>
              <a:t>⑤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同时，活着就是对生命过程的幸福体验和快乐享受。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ts val="0"/>
              </a:spcAft>
            </a:pP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kern="100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③①④②⑤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kern="100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②⑤①④③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ts val="0"/>
              </a:spcAft>
            </a:pP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C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kern="100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④①⑤③②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  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       D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kern="100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③①⑤②④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29200" y="743932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13117" y="2971800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15899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课内精读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838200"/>
            <a:ext cx="6477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52400" y="1524000"/>
            <a:ext cx="113157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12140" algn="just">
              <a:spcAft>
                <a:spcPts val="0"/>
              </a:spcAft>
            </a:pPr>
            <a:r>
              <a:rPr lang="en-US" altLang="zh-CN" b="1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7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．阅读短文，回答下列问题。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(10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ts val="0"/>
              </a:spcAft>
            </a:pP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最妙的是下点儿小雪呀。看吧，山上的矮松越发的青黑，树尖上顶着一髻儿白花，好像日本看护妇。山尖全白了，给蓝天镶上一道银边。山坡上有的地方雪厚点儿，有的地方草色还露着；这样，一道儿白，一道儿暗黄，给山们穿上一件带水纹的花衣；看着看着，这件花衣好像被风儿吹动，叫你希望看见一点儿更美的山的肌肤。等到快日落的时候，微黄的阳光斜射在山腰上，那点儿薄雪好像忽然害了羞，微微露出点儿粉色。就是下小雪吧，济南是受不住大雪的，那些小山太秀气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ts val="0"/>
              </a:spcAft>
            </a:pP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(1)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请用简洁的话概括文段内容。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ts val="0"/>
              </a:spcAft>
            </a:pP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 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ts val="0"/>
              </a:spcAft>
            </a:pP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 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ts val="0"/>
              </a:spcAft>
            </a:pP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(2)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文段是按怎样的顺序描写景物的？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ts val="0"/>
              </a:spcAft>
            </a:pP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 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ts val="0"/>
              </a:spcAft>
            </a:pP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 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66800" y="4648200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小雪后的山色。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43000" y="5638800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山上、山尖、山坡、山腰。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88892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5800" y="1066800"/>
            <a:ext cx="8534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 algn="just">
              <a:spcAft>
                <a:spcPts val="0"/>
              </a:spcAft>
            </a:pP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(3)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文段开头</a:t>
            </a:r>
            <a:r>
              <a:rPr lang="en-US" altLang="zh-CN" kern="100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最妙的是下点儿小雪呀</a:t>
            </a:r>
            <a:r>
              <a:rPr lang="en-US" altLang="zh-CN" kern="100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，究竟</a:t>
            </a:r>
            <a:r>
              <a:rPr lang="en-US" altLang="zh-CN" kern="100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妙</a:t>
            </a:r>
            <a:r>
              <a:rPr lang="en-US" altLang="zh-CN" kern="100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在哪里？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ts val="0"/>
              </a:spcAft>
            </a:pP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 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ts val="0"/>
              </a:spcAft>
            </a:pP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 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ts val="0"/>
              </a:spcAft>
            </a:pP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(4)</a:t>
            </a:r>
            <a:r>
              <a:rPr lang="en-US" altLang="zh-CN" kern="100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树尖上顶着一髻儿白花，好像日本看护妇</a:t>
            </a:r>
            <a:r>
              <a:rPr lang="en-US" altLang="zh-CN" kern="100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一句中的</a:t>
            </a:r>
            <a:r>
              <a:rPr lang="en-US" altLang="zh-CN" kern="100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顶</a:t>
            </a:r>
            <a:r>
              <a:rPr lang="en-US" altLang="zh-CN" kern="100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字用得好吗？好在哪里？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5800" y="3962400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09600" algn="just">
              <a:spcAft>
                <a:spcPts val="0"/>
              </a:spcAft>
            </a:pP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(5)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读完文段，你体会到了作者怎样的思想感情？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ts val="0"/>
              </a:spcAft>
            </a:pP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 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ts val="0"/>
              </a:spcAft>
            </a:pP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 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71600" y="1905000"/>
            <a:ext cx="44935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小雪可以把小山装点得更秀美。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19200" y="3253264"/>
            <a:ext cx="8686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</a:t>
            </a: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。因为一个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顶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字点明雪少，位置高。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顶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字写出了雪之美。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4985" y="4970860"/>
            <a:ext cx="868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对小山的爱护与赞美之情，以及对冬天的济南的赞美之情。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70416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2400" y="1219200"/>
            <a:ext cx="11277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12140" algn="just">
              <a:spcAft>
                <a:spcPts val="0"/>
              </a:spcAft>
            </a:pPr>
            <a:r>
              <a:rPr lang="en-US" altLang="zh-CN" b="1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8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老舍笔下济南的水真清啊，就连那些长枝的垂柳也要在水里照个影呢！可是如今济南的水风光不再，水面上常见漂浮物。为了让济南的水找回昔日的容颜，济南市政府准备制作一块告示牌，请你为其拟写一段文字。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不超过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50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个字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)(8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pic>
        <p:nvPicPr>
          <p:cNvPr id="2050" name="Picture 2" descr="30日日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267388"/>
            <a:ext cx="4800600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52400" y="3950732"/>
            <a:ext cx="9448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12140" algn="just">
              <a:spcAft>
                <a:spcPts val="0"/>
              </a:spcAft>
            </a:pPr>
            <a:r>
              <a:rPr lang="en-US" altLang="zh-CN" b="1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9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．下列加点字注音全对的一项是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)(5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ts val="0"/>
              </a:spcAft>
            </a:pP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．看护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en-US" altLang="zh-CN" kern="100" dirty="0" err="1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kàn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澄清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en-US" altLang="zh-CN" kern="100" dirty="0" err="1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chéng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宽敞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en-US" altLang="zh-CN" kern="100" dirty="0" err="1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chǎng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ts val="0"/>
              </a:spcAft>
            </a:pP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．狭窄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en-US" altLang="zh-CN" kern="100" dirty="0" err="1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zhǎi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  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      </a:t>
            </a:r>
            <a:r>
              <a:rPr lang="zh-CN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发髻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en-US" altLang="zh-CN" kern="100" dirty="0" err="1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jì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  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         </a:t>
            </a:r>
            <a:r>
              <a:rPr lang="zh-CN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镶边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en-US" altLang="zh-CN" kern="100" dirty="0" err="1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xiāng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ts val="0"/>
              </a:spcAft>
            </a:pP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C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．垂柳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en-US" altLang="zh-CN" kern="100" dirty="0" err="1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chuí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  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      </a:t>
            </a:r>
            <a:r>
              <a:rPr lang="zh-CN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济南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en-US" altLang="zh-CN" kern="100" dirty="0" err="1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jǐ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   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        </a:t>
            </a:r>
            <a:r>
              <a:rPr lang="zh-CN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暖和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en-US" altLang="zh-CN" kern="100" dirty="0" err="1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hé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ts val="0"/>
              </a:spcAft>
            </a:pP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D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．着落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en-US" altLang="zh-CN" kern="100" dirty="0" err="1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zháo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  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     </a:t>
            </a:r>
            <a:r>
              <a:rPr lang="zh-CN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贮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蓄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en-US" altLang="zh-CN" kern="100" dirty="0" err="1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zhù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   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    </a:t>
            </a:r>
            <a:r>
              <a:rPr lang="zh-CN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地毯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en-US" altLang="zh-CN" kern="100" dirty="0" err="1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tǎn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9600" y="2459504"/>
            <a:ext cx="10058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示例：我和你一样需要洁净的脸庞。</a:t>
            </a:r>
            <a:r>
              <a:rPr lang="zh-CN" altLang="zh-CN" dirty="0">
                <a:solidFill>
                  <a:srgbClr val="FF0000"/>
                </a:solidFill>
                <a:ea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你追求的是绚丽多彩，我追求的是清澈见底。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  </a:t>
            </a: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让我们共同为鱼儿创造一个洁净的空间。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43875" y="3995147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5800" y="5791200"/>
            <a:ext cx="9067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【解析】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kān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huo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zhuó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 flipV="1">
            <a:off x="1524000" y="4724400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 flipV="1">
            <a:off x="3452327" y="4695716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 flipV="1">
            <a:off x="5582788" y="4695716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 flipV="1">
            <a:off x="1828800" y="5055428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 flipV="1">
            <a:off x="3733800" y="5061704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 flipV="1">
            <a:off x="5219700" y="5071130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 flipV="1">
            <a:off x="1501608" y="5430350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 flipV="1">
            <a:off x="3475187" y="5454348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 flipV="1">
            <a:off x="5555095" y="5415365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 flipV="1">
            <a:off x="5509376" y="5801950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 flipV="1">
            <a:off x="3423264" y="5801949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 flipV="1">
            <a:off x="1524000" y="5824808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18082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37094" y="968039"/>
            <a:ext cx="1003090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12140" algn="just">
              <a:spcAft>
                <a:spcPts val="0"/>
              </a:spcAft>
            </a:pPr>
            <a:r>
              <a:rPr lang="en-US" altLang="zh-CN" b="1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10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．改正下列句中的错别字。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(6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ts val="0"/>
              </a:spcAft>
            </a:pP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．在北中国的冬天，而能有温情的天气，济南真得算个保地。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ts val="0"/>
              </a:spcAft>
            </a:pP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．那水呢，不但不结冰，反倒在绿苹上冒着点热气，水藻真绿，把终年伫蓄的绿色全拿出来了。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ts val="0"/>
              </a:spcAft>
            </a:pP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C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．山尖全白了，给篮天壤上一道银边</a:t>
            </a:r>
            <a:r>
              <a:rPr lang="zh-CN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1050" kern="100" dirty="0" smtClean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ts val="0"/>
              </a:spcAft>
            </a:pP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A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B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C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pic>
        <p:nvPicPr>
          <p:cNvPr id="3074" name="Picture 2" descr="阅读之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21" y="3506705"/>
            <a:ext cx="5326674" cy="492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4114800"/>
            <a:ext cx="10820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 algn="ctr">
              <a:spcAft>
                <a:spcPts val="0"/>
              </a:spcAft>
            </a:pP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北方的冬天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ts val="0"/>
              </a:spcAft>
            </a:pPr>
            <a:r>
              <a:rPr lang="en-US" altLang="zh-CN" kern="100" dirty="0">
                <a:solidFill>
                  <a:prstClr val="black"/>
                </a:solidFill>
                <a:latin typeface="宋体" panose="02010600030101010101" pitchFamily="2" charset="-122"/>
                <a:ea typeface="楷体_GB2312"/>
                <a:cs typeface="Times New Roman" panose="02020603050405020304" pitchFamily="18" charset="0"/>
              </a:rPr>
              <a:t>①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没有雪，似乎就不是冬天。南方的冬天，除了山区，一般城市里是不见雪的。有的人一辈子都没见过雪。有的人去过人造的冰窟，大夏天的，一张门票几十块钱。那叫雪吗？混杂着煤灰一样的杂质，了无生机。看的人太多了，踩的人太多了，雪就没了形状，没了精髓</a:t>
            </a:r>
            <a:r>
              <a:rPr lang="zh-CN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24000" y="2821768"/>
            <a:ext cx="2895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—</a:t>
            </a:r>
            <a:r>
              <a:rPr lang="zh-CN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晴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—</a:t>
            </a:r>
            <a:r>
              <a:rPr lang="zh-CN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宝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24400" y="2841132"/>
            <a:ext cx="2514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苹</a:t>
            </a:r>
            <a:r>
              <a:rPr lang="en-US" altLang="zh-CN" kern="100" dirty="0">
                <a:solidFill>
                  <a:srgbClr val="FF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—</a:t>
            </a:r>
            <a:r>
              <a:rPr lang="zh-CN" altLang="zh-CN" kern="1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萍</a:t>
            </a:r>
            <a:r>
              <a:rPr lang="en-US" altLang="zh-CN" kern="100" dirty="0" smtClean="0">
                <a:solidFill>
                  <a:srgbClr val="FF0000"/>
                </a:solidFill>
                <a:latin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伫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—</a:t>
            </a:r>
            <a:r>
              <a:rPr lang="zh-CN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贮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53400" y="2829348"/>
            <a:ext cx="21082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篮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—</a:t>
            </a:r>
            <a:r>
              <a:rPr lang="zh-CN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蓝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壤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—</a:t>
            </a: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镶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25572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8600" y="1447800"/>
            <a:ext cx="116586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 algn="just">
              <a:spcAft>
                <a:spcPts val="0"/>
              </a:spcAft>
            </a:pPr>
            <a:r>
              <a:rPr lang="zh-CN" altLang="zh-CN" kern="100" dirty="0">
                <a:solidFill>
                  <a:prstClr val="black"/>
                </a:solidFill>
                <a:latin typeface="宋体" panose="02010600030101010101" pitchFamily="2" charset="-122"/>
                <a:ea typeface="楷体_GB2312"/>
                <a:cs typeface="Times New Roman" panose="02020603050405020304" pitchFamily="18" charset="0"/>
              </a:rPr>
              <a:t>②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看雪还是要去北方。进入冬天，雪就成了北方唯一的风景。城市里白雪皑皑，山野里苍茫一片，真是</a:t>
            </a:r>
            <a:r>
              <a:rPr lang="zh-CN" altLang="zh-CN" kern="100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千里冰封，万里雪飘</a:t>
            </a:r>
            <a:r>
              <a:rPr lang="zh-CN" altLang="zh-CN" kern="100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。尤其是在林区，倘若大雪遮天蔽日地下上几天几夜，清早起来，透过窗户霜花的缝隙，猛地发现雪停了，世间万般寂静，无声无息，连鸟叫都没有——那么冷的天，鸟如何抵挡得了？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ts val="0"/>
              </a:spcAft>
            </a:pPr>
            <a:r>
              <a:rPr lang="zh-CN" altLang="zh-CN" kern="100" dirty="0">
                <a:solidFill>
                  <a:prstClr val="black"/>
                </a:solidFill>
                <a:latin typeface="宋体" panose="02010600030101010101" pitchFamily="2" charset="-122"/>
                <a:ea typeface="楷体_GB2312"/>
                <a:cs typeface="Times New Roman" panose="02020603050405020304" pitchFamily="18" charset="0"/>
              </a:rPr>
              <a:t>③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若是孩子，心里就乐了。孩子们要结伴去上学，他们穿得像熊似的出门，路上的雪太厚，厚度和他们的个子几乎一般高，一不小心掉进雪里，却没什么恐惧。孩子们都希望自己满头满脸都是雪，跟白胡子老人似的。当然，一般都是小心翼翼地手牵着手顺着树根走。无风，说不上有阳光，天却是晴的，抬头望去，干枯的枝头都挂着雪，像棉花糖。孩子们的小拳头捶在树干上，雪受到惊吓，都纷纷扬扬地落了，如柳絮飘飞。孩子们笑着，松开了小手，手舞足蹈，声音惊醒了寂静的林区，树上的雪都矜持不住，更是飘洒不已</a:t>
            </a:r>
            <a:r>
              <a:rPr lang="zh-CN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76329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紫红色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1845</TotalTime>
  <Words>1517</Words>
  <Application/>
  <PresentationFormat>自定义</PresentationFormat>
  <Paragraphs>115</Paragraphs>
  <Slides>11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Calibri Light</vt:lpstr>
      <vt:lpstr>隶书</vt:lpstr>
      <vt:lpstr>楷体_GB2312</vt:lpstr>
      <vt:lpstr>Calibri</vt:lpstr>
      <vt:lpstr>黑体</vt:lpstr>
      <vt:lpstr>Courier New</vt:lpstr>
      <vt:lpstr>Times New Roman</vt:lpstr>
      <vt:lpstr>幼圆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Windows User</cp:lastModifiedBy>
  <cp:lastPrinted>1601-01-01T00:00:00Z</cp:lastPrinted>
  <dcterms:created xsi:type="dcterms:W3CDTF">2015-03-09T07:57:25Z</dcterms:created>
  <dcterms:modified xsi:type="dcterms:W3CDTF">2016-12-19T03:52:21Z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