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63" r:id="rId6"/>
    <p:sldId id="281" r:id="rId7"/>
    <p:sldId id="282" r:id="rId8"/>
    <p:sldId id="283" r:id="rId9"/>
    <p:sldId id="284" r:id="rId10"/>
    <p:sldId id="285" r:id="rId11"/>
    <p:sldId id="286" r:id="rId12"/>
    <p:sldId id="287" r:id="rId13"/>
    <p:sldId id="288" r:id="rId14"/>
    <p:sldId id="272" r:id="rId15"/>
    <p:sldId id="292" r:id="rId16"/>
    <p:sldId id="293" r:id="rId17"/>
    <p:sldId id="294" r:id="rId18"/>
    <p:sldId id="295" r:id="rId19"/>
    <p:sldId id="296" r:id="rId20"/>
    <p:sldId id="297" r:id="rId21"/>
    <p:sldId id="298" r:id="rId22"/>
    <p:sldId id="299" r:id="rId23"/>
    <p:sldId id="300" r:id="rId24"/>
    <p:sldId id="262" r:id="rId25"/>
  </p:sldIdLst>
  <p:sldSz cx="12192000" cy="6858000"/>
  <p:notesSz cx="6858000" cy="9144000"/>
  <p:embeddedFontLst>
    <p:embeddedFont>
      <p:font typeface="微软雅黑" panose="020B0503020204020204" charset="-122"/>
      <p:regular r:id="rId30"/>
    </p:embeddedFont>
    <p:embeddedFont>
      <p:font typeface="楷体" panose="02010609060101010101" charset="-122"/>
      <p:regular r:id="rId31"/>
    </p:embeddedFont>
    <p:embeddedFont>
      <p:font typeface="等线" panose="02010600030101010101" charset="-122"/>
      <p:regular r:id="rId32"/>
    </p:embeddedFont>
    <p:embeddedFont>
      <p:font typeface="等线 Light" panose="02010600030101010101" charset="-122"/>
      <p:regular r:id="rId33"/>
    </p:embeddedFont>
    <p:embeddedFont>
      <p:font typeface="黑体" panose="02010609060101010101" charset="-122"/>
      <p:regular r:id="rId34"/>
    </p:embeddedFont>
    <p:embeddedFont>
      <p:font typeface="Pinyin Adjust" panose="02000500000000000000" pitchFamily="2" charset="0"/>
      <p:regular r:id="rId35"/>
    </p:embeddedFont>
    <p:embeddedFont>
      <p:font typeface="汉语拼音" panose="020B0604020202020204" pitchFamily="34" charset="0"/>
      <p:regular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李渊" initials="李"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1A99B"/>
    <a:srgbClr val="95B8C3"/>
    <a:srgbClr val="595959"/>
    <a:srgbClr val="BCCFC3"/>
    <a:srgbClr val="ADC4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8" d="100"/>
          <a:sy n="68" d="100"/>
        </p:scale>
        <p:origin x="816" y="5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font" Target="fonts/font7.fntdata"/><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FBF3DD-7A2B-4537-BCEC-0173C53DD37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B53483-8399-42A7-9C1E-661A08C651B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DCD2828-9F57-4C8B-ACC5-59F74C643EF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DCD2828-9F57-4C8B-ACC5-59F74C643EF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DCD2828-9F57-4C8B-ACC5-59F74C643EF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DCD2828-9F57-4C8B-ACC5-59F74C643EF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DCD2828-9F57-4C8B-ACC5-59F74C643EF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0B53483-8399-42A7-9C1E-661A08C651B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B86C47E-7BA9-4CA2-B1C8-CB500D4CA16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CF183-ADE5-45E6-A006-94E96C29818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86C47E-7BA9-4CA2-B1C8-CB500D4CA16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ACF183-ADE5-45E6-A006-94E96C29818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B86C47E-7BA9-4CA2-B1C8-CB500D4CA16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CF183-ADE5-45E6-A006-94E96C298183}" type="slidenum">
              <a:rPr lang="zh-CN" altLang="en-US" smtClean="0"/>
            </a:fld>
            <a:endParaRPr lang="zh-CN" altLang="en-US"/>
          </a:p>
        </p:txBody>
      </p:sp>
      <p:sp>
        <p:nvSpPr>
          <p:cNvPr id="7" name="矩形 6"/>
          <p:cNvSpPr/>
          <p:nvPr userDrawn="1"/>
        </p:nvSpPr>
        <p:spPr>
          <a:xfrm>
            <a:off x="488559" y="411480"/>
            <a:ext cx="11214882" cy="6035040"/>
          </a:xfrm>
          <a:prstGeom prst="rect">
            <a:avLst/>
          </a:prstGeom>
          <a:noFill/>
          <a:ln w="28575">
            <a:solidFill>
              <a:srgbClr val="BCCF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a:srcRect l="58792"/>
          <a:stretch>
            <a:fillRect/>
          </a:stretch>
        </p:blipFill>
        <p:spPr>
          <a:xfrm flipV="1">
            <a:off x="9523052" y="5486399"/>
            <a:ext cx="2668948" cy="1378778"/>
          </a:xfrm>
          <a:custGeom>
            <a:avLst/>
            <a:gdLst>
              <a:gd name="connsiteX0" fmla="*/ 0 w 4187483"/>
              <a:gd name="connsiteY0" fmla="*/ 2163253 h 2163253"/>
              <a:gd name="connsiteX1" fmla="*/ 4187483 w 4187483"/>
              <a:gd name="connsiteY1" fmla="*/ 2163253 h 2163253"/>
              <a:gd name="connsiteX2" fmla="*/ 4187483 w 4187483"/>
              <a:gd name="connsiteY2" fmla="*/ 0 h 2163253"/>
              <a:gd name="connsiteX3" fmla="*/ 0 w 4187483"/>
              <a:gd name="connsiteY3" fmla="*/ 0 h 2163253"/>
            </a:gdLst>
            <a:ahLst/>
            <a:cxnLst>
              <a:cxn ang="0">
                <a:pos x="connsiteX0" y="connsiteY0"/>
              </a:cxn>
              <a:cxn ang="0">
                <a:pos x="connsiteX1" y="connsiteY1"/>
              </a:cxn>
              <a:cxn ang="0">
                <a:pos x="connsiteX2" y="connsiteY2"/>
              </a:cxn>
              <a:cxn ang="0">
                <a:pos x="connsiteX3" y="connsiteY3"/>
              </a:cxn>
            </a:cxnLst>
            <a:rect l="l" t="t" r="r" b="b"/>
            <a:pathLst>
              <a:path w="4187483" h="2163253">
                <a:moveTo>
                  <a:pt x="0" y="2163253"/>
                </a:moveTo>
                <a:lnTo>
                  <a:pt x="4187483" y="2163253"/>
                </a:lnTo>
                <a:lnTo>
                  <a:pt x="4187483" y="0"/>
                </a:lnTo>
                <a:lnTo>
                  <a:pt x="0" y="0"/>
                </a:lnTo>
                <a:close/>
              </a:path>
            </a:pathLst>
          </a:custGeom>
        </p:spPr>
      </p:pic>
      <p:pic>
        <p:nvPicPr>
          <p:cNvPr id="9" name="图片 8"/>
          <p:cNvPicPr>
            <a:picLocks noChangeAspect="1"/>
          </p:cNvPicPr>
          <p:nvPr userDrawn="1"/>
        </p:nvPicPr>
        <p:blipFill>
          <a:blip r:embed="rId2"/>
          <a:srcRect l="58792"/>
          <a:stretch>
            <a:fillRect/>
          </a:stretch>
        </p:blipFill>
        <p:spPr>
          <a:xfrm flipH="1">
            <a:off x="0" y="0"/>
            <a:ext cx="2668948" cy="1378778"/>
          </a:xfrm>
          <a:custGeom>
            <a:avLst/>
            <a:gdLst>
              <a:gd name="connsiteX0" fmla="*/ 0 w 4187483"/>
              <a:gd name="connsiteY0" fmla="*/ 2163253 h 2163253"/>
              <a:gd name="connsiteX1" fmla="*/ 4187483 w 4187483"/>
              <a:gd name="connsiteY1" fmla="*/ 2163253 h 2163253"/>
              <a:gd name="connsiteX2" fmla="*/ 4187483 w 4187483"/>
              <a:gd name="connsiteY2" fmla="*/ 0 h 2163253"/>
              <a:gd name="connsiteX3" fmla="*/ 0 w 4187483"/>
              <a:gd name="connsiteY3" fmla="*/ 0 h 2163253"/>
            </a:gdLst>
            <a:ahLst/>
            <a:cxnLst>
              <a:cxn ang="0">
                <a:pos x="connsiteX0" y="connsiteY0"/>
              </a:cxn>
              <a:cxn ang="0">
                <a:pos x="connsiteX1" y="connsiteY1"/>
              </a:cxn>
              <a:cxn ang="0">
                <a:pos x="connsiteX2" y="connsiteY2"/>
              </a:cxn>
              <a:cxn ang="0">
                <a:pos x="connsiteX3" y="connsiteY3"/>
              </a:cxn>
            </a:cxnLst>
            <a:rect l="l" t="t" r="r" b="b"/>
            <a:pathLst>
              <a:path w="4187483" h="2163253">
                <a:moveTo>
                  <a:pt x="0" y="2163253"/>
                </a:moveTo>
                <a:lnTo>
                  <a:pt x="4187483" y="2163253"/>
                </a:lnTo>
                <a:lnTo>
                  <a:pt x="4187483" y="0"/>
                </a:lnTo>
                <a:lnTo>
                  <a:pt x="0" y="0"/>
                </a:lnTo>
                <a:close/>
              </a:path>
            </a:pathLst>
          </a:cu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86C47E-7BA9-4CA2-B1C8-CB500D4CA16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ACF183-ADE5-45E6-A006-94E96C29818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86C47E-7BA9-4CA2-B1C8-CB500D4CA16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ACF183-ADE5-45E6-A006-94E96C29818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86C47E-7BA9-4CA2-B1C8-CB500D4CA16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ACF183-ADE5-45E6-A006-94E96C29818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86C47E-7BA9-4CA2-B1C8-CB500D4CA16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ACF183-ADE5-45E6-A006-94E96C29818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86C47E-7BA9-4CA2-B1C8-CB500D4CA16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ACF183-ADE5-45E6-A006-94E96C29818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86C47E-7BA9-4CA2-B1C8-CB500D4CA16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ACF183-ADE5-45E6-A006-94E96C29818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86C47E-7BA9-4CA2-B1C8-CB500D4CA16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ACF183-ADE5-45E6-A006-94E96C29818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86C47E-7BA9-4CA2-B1C8-CB500D4CA16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ACF183-ADE5-45E6-A006-94E96C29818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88559" y="411480"/>
            <a:ext cx="11214882" cy="6035040"/>
          </a:xfrm>
          <a:prstGeom prst="rect">
            <a:avLst/>
          </a:prstGeom>
          <a:noFill/>
          <a:ln w="28575">
            <a:solidFill>
              <a:srgbClr val="BCCF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1"/>
          <a:srcRect l="-769" t="19728" r="100000" b="1042"/>
          <a:stretch>
            <a:fillRect/>
          </a:stretch>
        </p:blipFill>
        <p:spPr>
          <a:xfrm>
            <a:off x="8666329" y="3922046"/>
            <a:ext cx="71359" cy="2935955"/>
          </a:xfrm>
          <a:custGeom>
            <a:avLst/>
            <a:gdLst>
              <a:gd name="connsiteX0" fmla="*/ 0 w 71359"/>
              <a:gd name="connsiteY0" fmla="*/ 0 h 2935955"/>
              <a:gd name="connsiteX1" fmla="*/ 71359 w 71359"/>
              <a:gd name="connsiteY1" fmla="*/ 0 h 2935955"/>
              <a:gd name="connsiteX2" fmla="*/ 71359 w 71359"/>
              <a:gd name="connsiteY2" fmla="*/ 2935955 h 2935955"/>
              <a:gd name="connsiteX3" fmla="*/ 0 w 71359"/>
              <a:gd name="connsiteY3" fmla="*/ 2935955 h 2935955"/>
              <a:gd name="connsiteX4" fmla="*/ 0 w 71359"/>
              <a:gd name="connsiteY4" fmla="*/ 0 h 29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59" h="2935955">
                <a:moveTo>
                  <a:pt x="0" y="0"/>
                </a:moveTo>
                <a:lnTo>
                  <a:pt x="71359" y="0"/>
                </a:lnTo>
                <a:lnTo>
                  <a:pt x="71359" y="2935955"/>
                </a:lnTo>
                <a:lnTo>
                  <a:pt x="0" y="2935955"/>
                </a:lnTo>
                <a:lnTo>
                  <a:pt x="0" y="0"/>
                </a:lnTo>
                <a:close/>
              </a:path>
            </a:pathLst>
          </a:custGeom>
          <a:effectLst/>
        </p:spPr>
      </p:pic>
      <p:pic>
        <p:nvPicPr>
          <p:cNvPr id="45" name="图片 44"/>
          <p:cNvPicPr>
            <a:picLocks noChangeAspect="1"/>
          </p:cNvPicPr>
          <p:nvPr/>
        </p:nvPicPr>
        <p:blipFill>
          <a:blip r:embed="rId2"/>
          <a:srcRect l="49559" r="42659" b="28650"/>
          <a:stretch>
            <a:fillRect/>
          </a:stretch>
        </p:blipFill>
        <p:spPr>
          <a:xfrm rot="3600000">
            <a:off x="4010794" y="4909699"/>
            <a:ext cx="948969" cy="1852157"/>
          </a:xfrm>
          <a:custGeom>
            <a:avLst/>
            <a:gdLst>
              <a:gd name="connsiteX0" fmla="*/ 328093 w 948969"/>
              <a:gd name="connsiteY0" fmla="*/ 0 h 1852157"/>
              <a:gd name="connsiteX1" fmla="*/ 948969 w 948969"/>
              <a:gd name="connsiteY1" fmla="*/ 0 h 1852157"/>
              <a:gd name="connsiteX2" fmla="*/ 948969 w 948969"/>
              <a:gd name="connsiteY2" fmla="*/ 1852157 h 1852157"/>
              <a:gd name="connsiteX3" fmla="*/ 874852 w 948969"/>
              <a:gd name="connsiteY3" fmla="*/ 1848082 h 1852157"/>
              <a:gd name="connsiteX4" fmla="*/ 0 w 948969"/>
              <a:gd name="connsiteY4" fmla="*/ 792506 h 1852157"/>
              <a:gd name="connsiteX5" fmla="*/ 285421 w 948969"/>
              <a:gd name="connsiteY5" fmla="*/ 42228 h 1852157"/>
              <a:gd name="connsiteX6" fmla="*/ 328093 w 948969"/>
              <a:gd name="connsiteY6" fmla="*/ 0 h 185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8969" h="1852157">
                <a:moveTo>
                  <a:pt x="328093" y="0"/>
                </a:moveTo>
                <a:lnTo>
                  <a:pt x="948969" y="0"/>
                </a:lnTo>
                <a:lnTo>
                  <a:pt x="948969" y="1852157"/>
                </a:lnTo>
                <a:lnTo>
                  <a:pt x="874852" y="1848082"/>
                </a:lnTo>
                <a:cubicBezTo>
                  <a:pt x="383461" y="1793745"/>
                  <a:pt x="0" y="1341885"/>
                  <a:pt x="0" y="792506"/>
                </a:cubicBezTo>
                <a:cubicBezTo>
                  <a:pt x="0" y="499504"/>
                  <a:pt x="109073" y="234241"/>
                  <a:pt x="285421" y="42228"/>
                </a:cubicBezTo>
                <a:lnTo>
                  <a:pt x="328093" y="0"/>
                </a:lnTo>
                <a:close/>
              </a:path>
            </a:pathLst>
          </a:custGeom>
        </p:spPr>
      </p:pic>
      <p:pic>
        <p:nvPicPr>
          <p:cNvPr id="44" name="图片 43"/>
          <p:cNvPicPr>
            <a:picLocks noChangeAspect="1"/>
          </p:cNvPicPr>
          <p:nvPr/>
        </p:nvPicPr>
        <p:blipFill>
          <a:blip r:embed="rId2"/>
          <a:srcRect l="52249" t="-10345" r="34458" b="28596"/>
          <a:stretch>
            <a:fillRect/>
          </a:stretch>
        </p:blipFill>
        <p:spPr>
          <a:xfrm rot="20958805" flipH="1">
            <a:off x="-163268" y="4776579"/>
            <a:ext cx="1945615" cy="2547257"/>
          </a:xfrm>
          <a:custGeom>
            <a:avLst/>
            <a:gdLst>
              <a:gd name="connsiteX0" fmla="*/ 646395 w 1620883"/>
              <a:gd name="connsiteY0" fmla="*/ 0 h 2122108"/>
              <a:gd name="connsiteX1" fmla="*/ 1620883 w 1620883"/>
              <a:gd name="connsiteY1" fmla="*/ 1061054 h 2122108"/>
              <a:gd name="connsiteX2" fmla="*/ 646395 w 1620883"/>
              <a:gd name="connsiteY2" fmla="*/ 2122108 h 2122108"/>
              <a:gd name="connsiteX3" fmla="*/ 620876 w 1620883"/>
              <a:gd name="connsiteY3" fmla="*/ 2120705 h 2122108"/>
              <a:gd name="connsiteX4" fmla="*/ 620876 w 1620883"/>
              <a:gd name="connsiteY4" fmla="*/ 268548 h 2122108"/>
              <a:gd name="connsiteX5" fmla="*/ 0 w 1620883"/>
              <a:gd name="connsiteY5" fmla="*/ 268548 h 2122108"/>
              <a:gd name="connsiteX6" fmla="*/ 26530 w 1620883"/>
              <a:gd name="connsiteY6" fmla="*/ 242293 h 2122108"/>
              <a:gd name="connsiteX7" fmla="*/ 646395 w 1620883"/>
              <a:gd name="connsiteY7" fmla="*/ 0 h 212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0883" h="2122108">
                <a:moveTo>
                  <a:pt x="646395" y="0"/>
                </a:moveTo>
                <a:cubicBezTo>
                  <a:pt x="1184590" y="0"/>
                  <a:pt x="1620883" y="475050"/>
                  <a:pt x="1620883" y="1061054"/>
                </a:cubicBezTo>
                <a:cubicBezTo>
                  <a:pt x="1620883" y="1647058"/>
                  <a:pt x="1184590" y="2122108"/>
                  <a:pt x="646395" y="2122108"/>
                </a:cubicBezTo>
                <a:lnTo>
                  <a:pt x="620876" y="2120705"/>
                </a:lnTo>
                <a:lnTo>
                  <a:pt x="620876" y="268548"/>
                </a:lnTo>
                <a:lnTo>
                  <a:pt x="0" y="268548"/>
                </a:lnTo>
                <a:lnTo>
                  <a:pt x="26530" y="242293"/>
                </a:lnTo>
                <a:cubicBezTo>
                  <a:pt x="194979" y="90928"/>
                  <a:pt x="410935" y="0"/>
                  <a:pt x="646395" y="0"/>
                </a:cubicBezTo>
                <a:close/>
              </a:path>
            </a:pathLst>
          </a:custGeom>
        </p:spPr>
      </p:pic>
      <p:pic>
        <p:nvPicPr>
          <p:cNvPr id="43" name="图片 42"/>
          <p:cNvPicPr>
            <a:picLocks noChangeAspect="1"/>
          </p:cNvPicPr>
          <p:nvPr/>
        </p:nvPicPr>
        <p:blipFill>
          <a:blip r:embed="rId2"/>
          <a:srcRect r="42659" b="18251"/>
          <a:stretch>
            <a:fillRect/>
          </a:stretch>
        </p:blipFill>
        <p:spPr>
          <a:xfrm>
            <a:off x="0" y="-7179"/>
            <a:ext cx="6992202" cy="2122107"/>
          </a:xfrm>
          <a:custGeom>
            <a:avLst/>
            <a:gdLst>
              <a:gd name="connsiteX0" fmla="*/ 0 w 6992202"/>
              <a:gd name="connsiteY0" fmla="*/ 0 h 2122107"/>
              <a:gd name="connsiteX1" fmla="*/ 6371326 w 6992202"/>
              <a:gd name="connsiteY1" fmla="*/ 0 h 2122107"/>
              <a:gd name="connsiteX2" fmla="*/ 6328654 w 6992202"/>
              <a:gd name="connsiteY2" fmla="*/ 42228 h 2122107"/>
              <a:gd name="connsiteX3" fmla="*/ 6043233 w 6992202"/>
              <a:gd name="connsiteY3" fmla="*/ 792506 h 2122107"/>
              <a:gd name="connsiteX4" fmla="*/ 6918085 w 6992202"/>
              <a:gd name="connsiteY4" fmla="*/ 1848082 h 2122107"/>
              <a:gd name="connsiteX5" fmla="*/ 6992202 w 6992202"/>
              <a:gd name="connsiteY5" fmla="*/ 1852157 h 2122107"/>
              <a:gd name="connsiteX6" fmla="*/ 6992202 w 6992202"/>
              <a:gd name="connsiteY6" fmla="*/ 2122107 h 2122107"/>
              <a:gd name="connsiteX7" fmla="*/ 0 w 6992202"/>
              <a:gd name="connsiteY7" fmla="*/ 2122107 h 2122107"/>
              <a:gd name="connsiteX8" fmla="*/ 0 w 6992202"/>
              <a:gd name="connsiteY8" fmla="*/ 0 h 212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92202" h="2122107">
                <a:moveTo>
                  <a:pt x="0" y="0"/>
                </a:moveTo>
                <a:lnTo>
                  <a:pt x="6371326" y="0"/>
                </a:lnTo>
                <a:lnTo>
                  <a:pt x="6328654" y="42228"/>
                </a:lnTo>
                <a:cubicBezTo>
                  <a:pt x="6152306" y="234241"/>
                  <a:pt x="6043233" y="499504"/>
                  <a:pt x="6043233" y="792506"/>
                </a:cubicBezTo>
                <a:cubicBezTo>
                  <a:pt x="6043233" y="1341885"/>
                  <a:pt x="6426694" y="1793745"/>
                  <a:pt x="6918085" y="1848082"/>
                </a:cubicBezTo>
                <a:lnTo>
                  <a:pt x="6992202" y="1852157"/>
                </a:lnTo>
                <a:lnTo>
                  <a:pt x="6992202" y="2122107"/>
                </a:lnTo>
                <a:lnTo>
                  <a:pt x="0" y="2122107"/>
                </a:lnTo>
                <a:lnTo>
                  <a:pt x="0" y="0"/>
                </a:lnTo>
                <a:close/>
              </a:path>
            </a:pathLst>
          </a:custGeom>
        </p:spPr>
      </p:pic>
      <p:pic>
        <p:nvPicPr>
          <p:cNvPr id="41" name="图片 40"/>
          <p:cNvPicPr>
            <a:picLocks noChangeAspect="1"/>
          </p:cNvPicPr>
          <p:nvPr/>
        </p:nvPicPr>
        <p:blipFill>
          <a:blip r:embed="rId2"/>
          <a:srcRect l="11861"/>
          <a:stretch>
            <a:fillRect/>
          </a:stretch>
        </p:blipFill>
        <p:spPr>
          <a:xfrm flipV="1">
            <a:off x="139966" y="3950456"/>
            <a:ext cx="12155617" cy="2935955"/>
          </a:xfrm>
          <a:custGeom>
            <a:avLst/>
            <a:gdLst>
              <a:gd name="connsiteX0" fmla="*/ 0 w 10747668"/>
              <a:gd name="connsiteY0" fmla="*/ 2595892 h 2595892"/>
              <a:gd name="connsiteX1" fmla="*/ 10747668 w 10747668"/>
              <a:gd name="connsiteY1" fmla="*/ 2595892 h 2595892"/>
              <a:gd name="connsiteX2" fmla="*/ 10747668 w 10747668"/>
              <a:gd name="connsiteY2" fmla="*/ 0 h 2595892"/>
              <a:gd name="connsiteX3" fmla="*/ 5545887 w 10747668"/>
              <a:gd name="connsiteY3" fmla="*/ 0 h 2595892"/>
              <a:gd name="connsiteX4" fmla="*/ 5545887 w 10747668"/>
              <a:gd name="connsiteY4" fmla="*/ 2122107 h 2595892"/>
              <a:gd name="connsiteX5" fmla="*/ 98214 w 10747668"/>
              <a:gd name="connsiteY5" fmla="*/ 2122107 h 2595892"/>
              <a:gd name="connsiteX6" fmla="*/ 123160 w 10747668"/>
              <a:gd name="connsiteY6" fmla="*/ 2163986 h 2595892"/>
              <a:gd name="connsiteX7" fmla="*/ 148455 w 10747668"/>
              <a:gd name="connsiteY7" fmla="*/ 2294747 h 2595892"/>
              <a:gd name="connsiteX8" fmla="*/ 50612 w 10747668"/>
              <a:gd name="connsiteY8" fmla="*/ 2547300 h 259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668" h="2595892">
                <a:moveTo>
                  <a:pt x="0" y="2595892"/>
                </a:moveTo>
                <a:lnTo>
                  <a:pt x="10747668" y="2595892"/>
                </a:lnTo>
                <a:lnTo>
                  <a:pt x="10747668" y="0"/>
                </a:lnTo>
                <a:lnTo>
                  <a:pt x="5545887" y="0"/>
                </a:lnTo>
                <a:lnTo>
                  <a:pt x="5545887" y="2122107"/>
                </a:lnTo>
                <a:lnTo>
                  <a:pt x="98214" y="2122107"/>
                </a:lnTo>
                <a:lnTo>
                  <a:pt x="123160" y="2163986"/>
                </a:lnTo>
                <a:cubicBezTo>
                  <a:pt x="139745" y="2206223"/>
                  <a:pt x="148455" y="2249955"/>
                  <a:pt x="148455" y="2294747"/>
                </a:cubicBezTo>
                <a:cubicBezTo>
                  <a:pt x="148455" y="2384331"/>
                  <a:pt x="113616" y="2469675"/>
                  <a:pt x="50612" y="2547300"/>
                </a:cubicBezTo>
                <a:close/>
              </a:path>
            </a:pathLst>
          </a:custGeom>
        </p:spPr>
      </p:pic>
      <p:sp>
        <p:nvSpPr>
          <p:cNvPr id="10" name="文本框 28"/>
          <p:cNvSpPr txBox="1">
            <a:spLocks noChangeArrowheads="1"/>
          </p:cNvSpPr>
          <p:nvPr/>
        </p:nvSpPr>
        <p:spPr bwMode="auto">
          <a:xfrm>
            <a:off x="3122930" y="1711960"/>
            <a:ext cx="5965190" cy="2837180"/>
          </a:xfrm>
          <a:prstGeom prst="rect">
            <a:avLst/>
          </a:prstGeom>
          <a:noFill/>
          <a:ln w="9525">
            <a:noFill/>
            <a:miter lim="800000"/>
          </a:ln>
        </p:spPr>
        <p:txBody>
          <a:bodyPr wrap="square" lIns="68579" tIns="34289" rIns="68579" bIns="34289">
            <a:spAutoFit/>
          </a:bodyPr>
          <a:p>
            <a:pPr algn="ctr" fontAlgn="base">
              <a:lnSpc>
                <a:spcPct val="150000"/>
              </a:lnSpc>
              <a:spcBef>
                <a:spcPct val="0"/>
              </a:spcBef>
              <a:spcAft>
                <a:spcPct val="0"/>
              </a:spcAft>
              <a:buFont typeface="Arial" panose="020B0604020202020204" pitchFamily="34" charset="0"/>
              <a:buNone/>
            </a:pPr>
            <a:r>
              <a:rPr lang="zh-CN" altLang="en-US" sz="6000" b="1" dirty="0" smtClean="0">
                <a:latin typeface="微软雅黑" panose="020B0503020204020204" charset="-122"/>
                <a:ea typeface="微软雅黑" panose="020B0503020204020204" charset="-122"/>
                <a:cs typeface="微软雅黑" panose="020B0503020204020204" charset="-122"/>
              </a:rPr>
              <a:t>第</a:t>
            </a:r>
            <a:r>
              <a:rPr lang="zh-CN" altLang="en-US" sz="6000" b="1" dirty="0" smtClean="0">
                <a:latin typeface="微软雅黑" panose="020B0503020204020204" charset="-122"/>
                <a:ea typeface="微软雅黑" panose="020B0503020204020204" charset="-122"/>
                <a:cs typeface="微软雅黑" panose="020B0503020204020204" charset="-122"/>
              </a:rPr>
              <a:t>二十七课   </a:t>
            </a:r>
            <a:endParaRPr lang="zh-CN" altLang="en-US" sz="6000" b="1" dirty="0" smtClean="0">
              <a:latin typeface="微软雅黑" panose="020B0503020204020204" charset="-122"/>
              <a:ea typeface="微软雅黑" panose="020B0503020204020204" charset="-122"/>
              <a:cs typeface="微软雅黑" panose="020B0503020204020204" charset="-122"/>
            </a:endParaRPr>
          </a:p>
          <a:p>
            <a:pPr algn="ctr" fontAlgn="base">
              <a:lnSpc>
                <a:spcPct val="150000"/>
              </a:lnSpc>
              <a:spcBef>
                <a:spcPct val="0"/>
              </a:spcBef>
              <a:spcAft>
                <a:spcPct val="0"/>
              </a:spcAft>
              <a:buFont typeface="Arial" panose="020B0604020202020204" pitchFamily="34" charset="0"/>
              <a:buNone/>
            </a:pPr>
            <a:r>
              <a:rPr lang="zh-CN" altLang="en-US" sz="6000" b="1" dirty="0" smtClean="0">
                <a:latin typeface="微软雅黑" panose="020B0503020204020204" charset="-122"/>
                <a:ea typeface="微软雅黑" panose="020B0503020204020204" charset="-122"/>
                <a:cs typeface="微软雅黑" panose="020B0503020204020204" charset="-122"/>
              </a:rPr>
              <a:t>一个粗瓷大碗</a:t>
            </a:r>
            <a:endParaRPr lang="zh-CN" altLang="en-US" sz="6000" b="1" dirty="0" smtClean="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4540" y="963295"/>
            <a:ext cx="5457825" cy="706755"/>
          </a:xfrm>
          <a:prstGeom prst="rect">
            <a:avLst/>
          </a:prstGeom>
          <a:noFill/>
        </p:spPr>
        <p:txBody>
          <a:bodyPr wrap="square" rtlCol="0" anchor="t">
            <a:spAutoFit/>
            <a:scene3d>
              <a:camera prst="orthographicFront"/>
              <a:lightRig rig="threePt" dir="t"/>
            </a:scene3d>
          </a:bodyPr>
          <a:p>
            <a:pPr algn="dist"/>
            <a:r>
              <a:rPr lang="zh-CN" altLang="en-US" sz="40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charset="-122"/>
                <a:ea typeface="微软雅黑" panose="020B0503020204020204" charset="-122"/>
                <a:cs typeface="楷体" panose="02010609060101010101" charset="-122"/>
                <a:sym typeface="+mn-ea"/>
              </a:rPr>
              <a:t>运用方法，自主学习</a:t>
            </a:r>
            <a:endParaRPr lang="zh-CN" altLang="en-US" sz="40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charset="-122"/>
              <a:ea typeface="微软雅黑" panose="020B0503020204020204" charset="-122"/>
              <a:cs typeface="楷体" panose="02010609060101010101" charset="-122"/>
              <a:sym typeface="+mn-ea"/>
            </a:endParaRPr>
          </a:p>
        </p:txBody>
      </p:sp>
      <p:sp>
        <p:nvSpPr>
          <p:cNvPr id="2" name="文本框 1"/>
          <p:cNvSpPr txBox="1"/>
          <p:nvPr/>
        </p:nvSpPr>
        <p:spPr>
          <a:xfrm>
            <a:off x="1001395" y="1870710"/>
            <a:ext cx="10594340" cy="4199890"/>
          </a:xfrm>
          <a:prstGeom prst="rect">
            <a:avLst/>
          </a:prstGeom>
          <a:noFill/>
          <a:ln w="9525">
            <a:noFill/>
          </a:ln>
        </p:spPr>
        <p:txBody>
          <a:bodyPr wrap="square">
            <a:spAutoFit/>
          </a:bodyPr>
          <a:p>
            <a:pPr indent="0" algn="l">
              <a:lnSpc>
                <a:spcPct val="200000"/>
              </a:lnSpc>
            </a:pPr>
            <a:r>
              <a:rPr lang="zh-CN" sz="4000">
                <a:solidFill>
                  <a:srgbClr val="000000"/>
                </a:solidFill>
                <a:latin typeface="楷体" panose="02010609060101010101" charset="-122"/>
                <a:ea typeface="楷体" panose="02010609060101010101" charset="-122"/>
                <a:cs typeface="楷体" panose="02010609060101010101" charset="-122"/>
              </a:rPr>
              <a:t>二、</a:t>
            </a:r>
            <a:r>
              <a:rPr sz="4000">
                <a:solidFill>
                  <a:srgbClr val="000000"/>
                </a:solidFill>
                <a:latin typeface="楷体" panose="02010609060101010101" charset="-122"/>
                <a:ea typeface="楷体" panose="02010609060101010101" charset="-122"/>
                <a:cs typeface="楷体" panose="02010609060101010101" charset="-122"/>
              </a:rPr>
              <a:t>学生自主学习，答疑解惑。</a:t>
            </a:r>
            <a:endParaRPr sz="4000">
              <a:solidFill>
                <a:srgbClr val="000000"/>
              </a:solidFill>
              <a:latin typeface="楷体" panose="02010609060101010101" charset="-122"/>
              <a:ea typeface="楷体" panose="02010609060101010101" charset="-122"/>
              <a:cs typeface="楷体" panose="02010609060101010101" charset="-122"/>
            </a:endParaRPr>
          </a:p>
          <a:p>
            <a:pPr indent="0" algn="l">
              <a:lnSpc>
                <a:spcPct val="170000"/>
              </a:lnSpc>
            </a:pPr>
            <a:r>
              <a:rPr lang="en-US" sz="4000">
                <a:solidFill>
                  <a:srgbClr val="000000"/>
                </a:solidFill>
                <a:latin typeface="楷体" panose="02010609060101010101" charset="-122"/>
                <a:ea typeface="楷体" panose="02010609060101010101" charset="-122"/>
                <a:cs typeface="楷体" panose="02010609060101010101" charset="-122"/>
              </a:rPr>
              <a:t> </a:t>
            </a:r>
            <a:r>
              <a:rPr lang="en-US" sz="3500">
                <a:solidFill>
                  <a:srgbClr val="000000"/>
                </a:solidFill>
                <a:latin typeface="楷体" panose="02010609060101010101" charset="-122"/>
                <a:ea typeface="楷体" panose="02010609060101010101" charset="-122"/>
                <a:cs typeface="楷体" panose="02010609060101010101" charset="-122"/>
              </a:rPr>
              <a:t> 1. </a:t>
            </a:r>
            <a:r>
              <a:rPr sz="3500">
                <a:solidFill>
                  <a:srgbClr val="000000"/>
                </a:solidFill>
                <a:latin typeface="楷体" panose="02010609060101010101" charset="-122"/>
                <a:ea typeface="楷体" panose="02010609060101010101" charset="-122"/>
                <a:cs typeface="楷体" panose="02010609060101010101" charset="-122"/>
              </a:rPr>
              <a:t>弄清时代背景，了解当时现状。</a:t>
            </a:r>
            <a:endParaRPr sz="3500">
              <a:solidFill>
                <a:srgbClr val="000000"/>
              </a:solidFill>
              <a:latin typeface="楷体" panose="02010609060101010101" charset="-122"/>
              <a:ea typeface="楷体" panose="02010609060101010101" charset="-122"/>
              <a:cs typeface="楷体" panose="02010609060101010101" charset="-122"/>
            </a:endParaRPr>
          </a:p>
          <a:p>
            <a:pPr indent="0" algn="l">
              <a:lnSpc>
                <a:spcPct val="170000"/>
              </a:lnSpc>
            </a:pPr>
            <a:r>
              <a:rPr lang="en-US" sz="3500">
                <a:solidFill>
                  <a:srgbClr val="000000"/>
                </a:solidFill>
                <a:latin typeface="楷体" panose="02010609060101010101" charset="-122"/>
                <a:ea typeface="楷体" panose="02010609060101010101" charset="-122"/>
                <a:cs typeface="楷体" panose="02010609060101010101" charset="-122"/>
              </a:rPr>
              <a:t>  2. </a:t>
            </a:r>
            <a:r>
              <a:rPr sz="3500">
                <a:solidFill>
                  <a:srgbClr val="000000"/>
                </a:solidFill>
                <a:latin typeface="楷体" panose="02010609060101010101" charset="-122"/>
                <a:ea typeface="楷体" panose="02010609060101010101" charset="-122"/>
                <a:cs typeface="楷体" panose="02010609060101010101" charset="-122"/>
              </a:rPr>
              <a:t>走进部队内部，感受互助氛围。</a:t>
            </a:r>
            <a:endParaRPr sz="3500">
              <a:solidFill>
                <a:srgbClr val="000000"/>
              </a:solidFill>
              <a:latin typeface="楷体" panose="02010609060101010101" charset="-122"/>
              <a:ea typeface="楷体" panose="02010609060101010101" charset="-122"/>
              <a:cs typeface="楷体" panose="02010609060101010101" charset="-122"/>
            </a:endParaRPr>
          </a:p>
          <a:p>
            <a:pPr indent="0" algn="l">
              <a:lnSpc>
                <a:spcPct val="170000"/>
              </a:lnSpc>
            </a:pPr>
            <a:r>
              <a:rPr lang="en-US" sz="3500">
                <a:solidFill>
                  <a:srgbClr val="000000"/>
                </a:solidFill>
                <a:latin typeface="楷体" panose="02010609060101010101" charset="-122"/>
                <a:ea typeface="楷体" panose="02010609060101010101" charset="-122"/>
                <a:cs typeface="楷体" panose="02010609060101010101" charset="-122"/>
              </a:rPr>
              <a:t>  3. </a:t>
            </a:r>
            <a:r>
              <a:rPr sz="3500">
                <a:solidFill>
                  <a:srgbClr val="000000"/>
                </a:solidFill>
                <a:latin typeface="楷体" panose="02010609060101010101" charset="-122"/>
                <a:ea typeface="楷体" panose="02010609060101010101" charset="-122"/>
                <a:cs typeface="楷体" panose="02010609060101010101" charset="-122"/>
              </a:rPr>
              <a:t>挖掘人物内心，体会美好品质。</a:t>
            </a:r>
            <a:endParaRPr sz="3500">
              <a:solidFill>
                <a:srgbClr val="000000"/>
              </a:solidFill>
              <a:latin typeface="楷体" panose="02010609060101010101" charset="-122"/>
              <a:ea typeface="楷体" panose="02010609060101010101" charset="-122"/>
              <a:cs typeface="楷体" panose="02010609060101010101" charset="-122"/>
            </a:endParaRPr>
          </a:p>
        </p:txBody>
      </p:sp>
      <p:pic>
        <p:nvPicPr>
          <p:cNvPr id="41" name="图片 4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507092" y="4203142"/>
            <a:ext cx="2088272" cy="208827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linds(horizontal)">
                                      <p:cBhvr>
                                        <p:cTn id="10" dur="500"/>
                                        <p:tgtEl>
                                          <p:spTgt spid="2">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linds(horizontal)">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4540" y="963295"/>
            <a:ext cx="5457825" cy="706755"/>
          </a:xfrm>
          <a:prstGeom prst="rect">
            <a:avLst/>
          </a:prstGeom>
          <a:noFill/>
        </p:spPr>
        <p:txBody>
          <a:bodyPr wrap="square" rtlCol="0" anchor="t">
            <a:spAutoFit/>
            <a:scene3d>
              <a:camera prst="orthographicFront"/>
              <a:lightRig rig="threePt" dir="t"/>
            </a:scene3d>
          </a:bodyPr>
          <a:p>
            <a:pPr algn="dist"/>
            <a:r>
              <a:rPr lang="zh-CN" altLang="en-US" sz="40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charset="-122"/>
                <a:ea typeface="微软雅黑" panose="020B0503020204020204" charset="-122"/>
                <a:cs typeface="楷体" panose="02010609060101010101" charset="-122"/>
                <a:sym typeface="+mn-ea"/>
              </a:rPr>
              <a:t>运用方法，自主学习</a:t>
            </a:r>
            <a:endParaRPr lang="zh-CN" altLang="en-US" sz="40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charset="-122"/>
              <a:ea typeface="微软雅黑" panose="020B0503020204020204" charset="-122"/>
              <a:cs typeface="楷体" panose="02010609060101010101" charset="-122"/>
              <a:sym typeface="+mn-ea"/>
            </a:endParaRPr>
          </a:p>
        </p:txBody>
      </p:sp>
      <p:sp>
        <p:nvSpPr>
          <p:cNvPr id="2" name="文本框 1"/>
          <p:cNvSpPr txBox="1"/>
          <p:nvPr/>
        </p:nvSpPr>
        <p:spPr>
          <a:xfrm>
            <a:off x="514985" y="1870710"/>
            <a:ext cx="11162030" cy="4669155"/>
          </a:xfrm>
          <a:prstGeom prst="rect">
            <a:avLst/>
          </a:prstGeom>
          <a:noFill/>
          <a:ln w="9525">
            <a:noFill/>
          </a:ln>
        </p:spPr>
        <p:txBody>
          <a:bodyPr wrap="square">
            <a:spAutoFit/>
          </a:bodyPr>
          <a:p>
            <a:pPr indent="0" algn="l">
              <a:lnSpc>
                <a:spcPct val="170000"/>
              </a:lnSpc>
            </a:pPr>
            <a:r>
              <a:rPr sz="3500">
                <a:solidFill>
                  <a:srgbClr val="000000"/>
                </a:solidFill>
                <a:latin typeface="楷体" panose="02010609060101010101" charset="-122"/>
                <a:ea typeface="楷体" panose="02010609060101010101" charset="-122"/>
                <a:cs typeface="楷体" panose="02010609060101010101" charset="-122"/>
              </a:rPr>
              <a:t>①</a:t>
            </a:r>
            <a:r>
              <a:rPr lang="en-US" sz="3500">
                <a:solidFill>
                  <a:srgbClr val="000000"/>
                </a:solidFill>
                <a:latin typeface="楷体" panose="02010609060101010101" charset="-122"/>
                <a:ea typeface="楷体" panose="02010609060101010101" charset="-122"/>
                <a:cs typeface="楷体" panose="02010609060101010101" charset="-122"/>
              </a:rPr>
              <a:t> </a:t>
            </a:r>
            <a:r>
              <a:rPr sz="3500">
                <a:solidFill>
                  <a:srgbClr val="000000"/>
                </a:solidFill>
                <a:latin typeface="楷体" panose="02010609060101010101" charset="-122"/>
                <a:ea typeface="楷体" panose="02010609060101010101" charset="-122"/>
                <a:cs typeface="楷体" panose="02010609060101010101" charset="-122"/>
              </a:rPr>
              <a:t>剖析第三自然段的语言描写，体会赵一曼的正直无私。</a:t>
            </a:r>
            <a:endParaRPr sz="3500">
              <a:solidFill>
                <a:srgbClr val="000000"/>
              </a:solidFill>
              <a:latin typeface="楷体" panose="02010609060101010101" charset="-122"/>
              <a:ea typeface="楷体" panose="02010609060101010101" charset="-122"/>
              <a:cs typeface="楷体" panose="02010609060101010101" charset="-122"/>
            </a:endParaRPr>
          </a:p>
          <a:p>
            <a:pPr indent="0" algn="l">
              <a:lnSpc>
                <a:spcPct val="170000"/>
              </a:lnSpc>
            </a:pPr>
            <a:r>
              <a:rPr sz="3500">
                <a:solidFill>
                  <a:srgbClr val="000000"/>
                </a:solidFill>
                <a:latin typeface="楷体" panose="02010609060101010101" charset="-122"/>
                <a:ea typeface="楷体" panose="02010609060101010101" charset="-122"/>
                <a:cs typeface="楷体" panose="02010609060101010101" charset="-122"/>
              </a:rPr>
              <a:t>②</a:t>
            </a:r>
            <a:r>
              <a:rPr lang="en-US" sz="3500">
                <a:solidFill>
                  <a:srgbClr val="000000"/>
                </a:solidFill>
                <a:latin typeface="楷体" panose="02010609060101010101" charset="-122"/>
                <a:ea typeface="楷体" panose="02010609060101010101" charset="-122"/>
                <a:cs typeface="楷体" panose="02010609060101010101" charset="-122"/>
              </a:rPr>
              <a:t> </a:t>
            </a:r>
            <a:r>
              <a:rPr sz="3500">
                <a:solidFill>
                  <a:srgbClr val="000000"/>
                </a:solidFill>
                <a:latin typeface="楷体" panose="02010609060101010101" charset="-122"/>
                <a:ea typeface="楷体" panose="02010609060101010101" charset="-122"/>
                <a:cs typeface="楷体" panose="02010609060101010101" charset="-122"/>
              </a:rPr>
              <a:t>剖析第七自然段的动作描写，体会赵一曼关爱他人的</a:t>
            </a:r>
            <a:endParaRPr sz="3500">
              <a:solidFill>
                <a:srgbClr val="000000"/>
              </a:solidFill>
              <a:latin typeface="楷体" panose="02010609060101010101" charset="-122"/>
              <a:ea typeface="楷体" panose="02010609060101010101" charset="-122"/>
              <a:cs typeface="楷体" panose="02010609060101010101" charset="-122"/>
            </a:endParaRPr>
          </a:p>
          <a:p>
            <a:pPr indent="0" algn="l">
              <a:lnSpc>
                <a:spcPct val="170000"/>
              </a:lnSpc>
            </a:pPr>
            <a:r>
              <a:rPr sz="3500">
                <a:solidFill>
                  <a:srgbClr val="000000"/>
                </a:solidFill>
                <a:latin typeface="楷体" panose="02010609060101010101" charset="-122"/>
                <a:ea typeface="楷体" panose="02010609060101010101" charset="-122"/>
                <a:cs typeface="楷体" panose="02010609060101010101" charset="-122"/>
              </a:rPr>
              <a:t> </a:t>
            </a:r>
            <a:r>
              <a:rPr lang="en-US" sz="3500">
                <a:solidFill>
                  <a:srgbClr val="000000"/>
                </a:solidFill>
                <a:latin typeface="楷体" panose="02010609060101010101" charset="-122"/>
                <a:ea typeface="楷体" panose="02010609060101010101" charset="-122"/>
                <a:cs typeface="楷体" panose="02010609060101010101" charset="-122"/>
              </a:rPr>
              <a:t>  </a:t>
            </a:r>
            <a:r>
              <a:rPr sz="3500">
                <a:solidFill>
                  <a:srgbClr val="000000"/>
                </a:solidFill>
                <a:latin typeface="楷体" panose="02010609060101010101" charset="-122"/>
                <a:ea typeface="楷体" panose="02010609060101010101" charset="-122"/>
                <a:cs typeface="楷体" panose="02010609060101010101" charset="-122"/>
              </a:rPr>
              <a:t>优秀品质。</a:t>
            </a:r>
            <a:endParaRPr sz="3500">
              <a:solidFill>
                <a:srgbClr val="000000"/>
              </a:solidFill>
              <a:latin typeface="楷体" panose="02010609060101010101" charset="-122"/>
              <a:ea typeface="楷体" panose="02010609060101010101" charset="-122"/>
              <a:cs typeface="楷体" panose="02010609060101010101" charset="-122"/>
            </a:endParaRPr>
          </a:p>
          <a:p>
            <a:pPr indent="0" algn="l">
              <a:lnSpc>
                <a:spcPct val="170000"/>
              </a:lnSpc>
            </a:pPr>
            <a:r>
              <a:rPr sz="3500">
                <a:solidFill>
                  <a:srgbClr val="000000"/>
                </a:solidFill>
                <a:latin typeface="楷体" panose="02010609060101010101" charset="-122"/>
                <a:ea typeface="楷体" panose="02010609060101010101" charset="-122"/>
                <a:cs typeface="楷体" panose="02010609060101010101" charset="-122"/>
              </a:rPr>
              <a:t>③</a:t>
            </a:r>
            <a:r>
              <a:rPr lang="en-US" sz="3500">
                <a:solidFill>
                  <a:srgbClr val="000000"/>
                </a:solidFill>
                <a:latin typeface="楷体" panose="02010609060101010101" charset="-122"/>
                <a:ea typeface="楷体" panose="02010609060101010101" charset="-122"/>
                <a:cs typeface="楷体" panose="02010609060101010101" charset="-122"/>
              </a:rPr>
              <a:t> </a:t>
            </a:r>
            <a:r>
              <a:rPr sz="3500">
                <a:solidFill>
                  <a:srgbClr val="000000"/>
                </a:solidFill>
                <a:latin typeface="楷体" panose="02010609060101010101" charset="-122"/>
                <a:ea typeface="楷体" panose="02010609060101010101" charset="-122"/>
                <a:cs typeface="楷体" panose="02010609060101010101" charset="-122"/>
              </a:rPr>
              <a:t>解读“丢”碗事件，体会赵一曼等共产党员身上具有</a:t>
            </a:r>
            <a:endParaRPr sz="3500">
              <a:solidFill>
                <a:srgbClr val="000000"/>
              </a:solidFill>
              <a:latin typeface="楷体" panose="02010609060101010101" charset="-122"/>
              <a:ea typeface="楷体" panose="02010609060101010101" charset="-122"/>
              <a:cs typeface="楷体" panose="02010609060101010101" charset="-122"/>
            </a:endParaRPr>
          </a:p>
          <a:p>
            <a:pPr indent="0" algn="l">
              <a:lnSpc>
                <a:spcPct val="170000"/>
              </a:lnSpc>
            </a:pPr>
            <a:r>
              <a:rPr sz="3500">
                <a:solidFill>
                  <a:srgbClr val="000000"/>
                </a:solidFill>
                <a:latin typeface="楷体" panose="02010609060101010101" charset="-122"/>
                <a:ea typeface="楷体" panose="02010609060101010101" charset="-122"/>
                <a:cs typeface="楷体" panose="02010609060101010101" charset="-122"/>
              </a:rPr>
              <a:t> </a:t>
            </a:r>
            <a:r>
              <a:rPr lang="en-US" sz="3500">
                <a:solidFill>
                  <a:srgbClr val="000000"/>
                </a:solidFill>
                <a:latin typeface="楷体" panose="02010609060101010101" charset="-122"/>
                <a:ea typeface="楷体" panose="02010609060101010101" charset="-122"/>
                <a:cs typeface="楷体" panose="02010609060101010101" charset="-122"/>
              </a:rPr>
              <a:t>  </a:t>
            </a:r>
            <a:r>
              <a:rPr sz="3500">
                <a:solidFill>
                  <a:srgbClr val="000000"/>
                </a:solidFill>
                <a:latin typeface="楷体" panose="02010609060101010101" charset="-122"/>
                <a:ea typeface="楷体" panose="02010609060101010101" charset="-122"/>
                <a:cs typeface="楷体" panose="02010609060101010101" charset="-122"/>
              </a:rPr>
              <a:t>的无私、美好的精神品质。</a:t>
            </a:r>
            <a:endParaRPr sz="3500">
              <a:solidFill>
                <a:srgbClr val="00000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500"/>
                                        <p:tgtEl>
                                          <p:spTgt spid="2">
                                            <p:txEl>
                                              <p:pRg st="1" end="1"/>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500"/>
                                        <p:tgtEl>
                                          <p:spTgt spid="2">
                                            <p:txEl>
                                              <p:pRg st="2" end="2"/>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500"/>
                                        <p:tgtEl>
                                          <p:spTgt spid="2">
                                            <p:txEl>
                                              <p:pRg st="3" end="3"/>
                                            </p:txEl>
                                          </p:spTgt>
                                        </p:tgtEl>
                                      </p:cBhvr>
                                    </p:animEffect>
                                  </p:childTnLst>
                                </p:cTn>
                              </p:par>
                            </p:childTnLst>
                          </p:cTn>
                        </p:par>
                        <p:par>
                          <p:cTn id="20" fill="hold">
                            <p:stCondLst>
                              <p:cond delay="2000"/>
                            </p:stCondLst>
                            <p:childTnLst>
                              <p:par>
                                <p:cTn id="21" presetID="3" presetClass="entr" presetSubtype="1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blinds(horizontal)">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0">
            <a:off x="1414145" y="1965325"/>
            <a:ext cx="9363710" cy="3963670"/>
            <a:chOff x="2274913" y="2015553"/>
            <a:chExt cx="3378288" cy="3963216"/>
          </a:xfrm>
        </p:grpSpPr>
        <p:sp>
          <p:nvSpPr>
            <p:cNvPr id="3" name="矩形: 圆角 2"/>
            <p:cNvSpPr/>
            <p:nvPr/>
          </p:nvSpPr>
          <p:spPr>
            <a:xfrm>
              <a:off x="2274913" y="2015553"/>
              <a:ext cx="3378288" cy="3963216"/>
            </a:xfrm>
            <a:prstGeom prst="roundRect">
              <a:avLst>
                <a:gd name="adj" fmla="val 3356"/>
              </a:avLst>
            </a:prstGeom>
            <a:noFill/>
            <a:ln w="12700" cap="flat" cmpd="sng" algn="ctr">
              <a:solidFill>
                <a:srgbClr val="91A99B"/>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Light" panose="020B0300000000000000"/>
                <a:ea typeface="思源黑体 CN Light" panose="020B0300000000000000"/>
                <a:cs typeface="+mn-cs"/>
              </a:endParaRPr>
            </a:p>
          </p:txBody>
        </p:sp>
        <p:sp>
          <p:nvSpPr>
            <p:cNvPr id="4" name="等腰三角形 3"/>
            <p:cNvSpPr/>
            <p:nvPr/>
          </p:nvSpPr>
          <p:spPr>
            <a:xfrm flipV="1">
              <a:off x="2727643" y="2015553"/>
              <a:ext cx="2472827" cy="693242"/>
            </a:xfrm>
            <a:prstGeom prst="triangle">
              <a:avLst/>
            </a:prstGeom>
            <a:solidFill>
              <a:srgbClr val="91A99B"/>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Light" panose="020B0300000000000000"/>
                <a:ea typeface="思源黑体 CN Light" panose="020B0300000000000000"/>
                <a:cs typeface="+mn-cs"/>
              </a:endParaRPr>
            </a:p>
          </p:txBody>
        </p:sp>
      </p:grpSp>
      <p:sp>
        <p:nvSpPr>
          <p:cNvPr id="5" name="文本框 4"/>
          <p:cNvSpPr txBox="1"/>
          <p:nvPr/>
        </p:nvSpPr>
        <p:spPr>
          <a:xfrm>
            <a:off x="764540" y="963295"/>
            <a:ext cx="5054600" cy="706755"/>
          </a:xfrm>
          <a:prstGeom prst="rect">
            <a:avLst/>
          </a:prstGeom>
          <a:noFill/>
        </p:spPr>
        <p:txBody>
          <a:bodyPr wrap="square" rtlCol="0" anchor="t">
            <a:spAutoFit/>
            <a:scene3d>
              <a:camera prst="orthographicFront"/>
              <a:lightRig rig="threePt" dir="t"/>
            </a:scene3d>
          </a:bodyPr>
          <a:p>
            <a:pPr algn="dist"/>
            <a:r>
              <a:rPr lang="zh-CN" altLang="en-US" sz="4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cs typeface="楷体" panose="02010609060101010101" charset="-122"/>
                <a:sym typeface="+mn-ea"/>
              </a:rPr>
              <a:t>总结全文，把握主题</a:t>
            </a:r>
            <a:endParaRPr lang="zh-CN" altLang="en-US" sz="4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cs typeface="楷体" panose="02010609060101010101" charset="-122"/>
              <a:sym typeface="+mn-ea"/>
            </a:endParaRPr>
          </a:p>
        </p:txBody>
      </p:sp>
      <p:sp>
        <p:nvSpPr>
          <p:cNvPr id="100" name="文本框 99"/>
          <p:cNvSpPr txBox="1"/>
          <p:nvPr/>
        </p:nvSpPr>
        <p:spPr>
          <a:xfrm>
            <a:off x="1414145" y="2494280"/>
            <a:ext cx="9364345" cy="3322955"/>
          </a:xfrm>
          <a:prstGeom prst="rect">
            <a:avLst/>
          </a:prstGeom>
          <a:noFill/>
          <a:ln w="9525">
            <a:noFill/>
          </a:ln>
        </p:spPr>
        <p:txBody>
          <a:bodyPr wrap="square">
            <a:spAutoFit/>
          </a:bodyPr>
          <a:p>
            <a:pPr indent="0">
              <a:lnSpc>
                <a:spcPct val="150000"/>
              </a:lnSpc>
            </a:pPr>
            <a:r>
              <a:rPr lang="en-US" altLang="zh-CN" sz="3500" b="0">
                <a:solidFill>
                  <a:srgbClr val="000000"/>
                </a:solidFill>
                <a:latin typeface="楷体" panose="02010609060101010101" charset="-122"/>
                <a:ea typeface="楷体" panose="02010609060101010101" charset="-122"/>
                <a:cs typeface="方正书宋_GBK" charset="0"/>
              </a:rPr>
              <a:t>    </a:t>
            </a:r>
            <a:r>
              <a:rPr lang="zh-CN" sz="3500" b="0">
                <a:solidFill>
                  <a:srgbClr val="000000"/>
                </a:solidFill>
                <a:latin typeface="楷体" panose="02010609060101010101" charset="-122"/>
                <a:ea typeface="楷体" panose="02010609060101010101" charset="-122"/>
                <a:cs typeface="方正书宋_GBK" charset="0"/>
              </a:rPr>
              <a:t>同学们，通过本课的学习，我们了解了赵一曼在艰苦中如何关心战士，和他们同甘共苦、坚持革命的，从中我们体会到了一个共产党员的高贵品质。</a:t>
            </a:r>
            <a:endParaRPr lang="zh-CN" altLang="en-US" sz="3500" b="0">
              <a:solidFill>
                <a:srgbClr val="000000"/>
              </a:solidFill>
              <a:latin typeface="楷体" panose="02010609060101010101" charset="-122"/>
              <a:ea typeface="楷体" panose="02010609060101010101" charset="-122"/>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6" hidden="1"/>
          <p:cNvSpPr/>
          <p:nvPr/>
        </p:nvSpPr>
        <p:spPr>
          <a:xfrm>
            <a:off x="3693715" y="907044"/>
            <a:ext cx="5420849" cy="790790"/>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270" b="1" dirty="0">
                <a:latin typeface="黑体" panose="02010609060101010101" charset="-122"/>
                <a:ea typeface="黑体" panose="02010609060101010101" charset="-122"/>
              </a:rPr>
              <a:t>表现爱国主题的诗句</a:t>
            </a:r>
            <a:endParaRPr lang="zh-CN" altLang="en-US" sz="4270" b="1" dirty="0">
              <a:latin typeface="黑体" panose="02010609060101010101" charset="-122"/>
              <a:ea typeface="黑体" panose="02010609060101010101" charset="-122"/>
            </a:endParaRPr>
          </a:p>
        </p:txBody>
      </p:sp>
      <p:sp>
        <p:nvSpPr>
          <p:cNvPr id="15" name="TextBox 9"/>
          <p:cNvSpPr txBox="1"/>
          <p:nvPr/>
        </p:nvSpPr>
        <p:spPr>
          <a:xfrm>
            <a:off x="3255154" y="247238"/>
            <a:ext cx="5681693" cy="761365"/>
          </a:xfrm>
          <a:prstGeom prst="rect">
            <a:avLst/>
          </a:prstGeom>
          <a:noFill/>
        </p:spPr>
        <p:txBody>
          <a:bodyPr wrap="square" lIns="121812" tIns="60906" rIns="121812" bIns="60906" rtlCol="0">
            <a:spAutoFit/>
          </a:bodyPr>
          <a:lstStyle/>
          <a:p>
            <a:pPr algn="ctr">
              <a:lnSpc>
                <a:spcPts val="5000"/>
              </a:lnSpc>
            </a:pPr>
            <a:r>
              <a:rPr lang="zh-CN" altLang="en-US" sz="4265" b="1" dirty="0">
                <a:latin typeface="黑体" panose="02010609060101010101" charset="-122"/>
                <a:ea typeface="黑体" panose="02010609060101010101" charset="-122"/>
              </a:rPr>
              <a:t>杨靖宇</a:t>
            </a:r>
            <a:endParaRPr lang="zh-CN" altLang="en-US" sz="4265" b="1" dirty="0">
              <a:latin typeface="黑体" panose="02010609060101010101" charset="-122"/>
              <a:ea typeface="黑体" panose="02010609060101010101" charset="-122"/>
            </a:endParaRPr>
          </a:p>
        </p:txBody>
      </p:sp>
      <p:sp>
        <p:nvSpPr>
          <p:cNvPr id="16" name="TextBox 9"/>
          <p:cNvSpPr txBox="1"/>
          <p:nvPr/>
        </p:nvSpPr>
        <p:spPr>
          <a:xfrm>
            <a:off x="775606" y="1279111"/>
            <a:ext cx="10820516" cy="4921885"/>
          </a:xfrm>
          <a:prstGeom prst="rect">
            <a:avLst/>
          </a:prstGeom>
          <a:noFill/>
        </p:spPr>
        <p:txBody>
          <a:bodyPr wrap="square" lIns="121812" tIns="60906" rIns="121812" bIns="60906" rtlCol="0">
            <a:spAutoFit/>
          </a:bodyPr>
          <a:lstStyle/>
          <a:p>
            <a:pPr>
              <a:lnSpc>
                <a:spcPct val="130000"/>
              </a:lnSpc>
            </a:pPr>
            <a:r>
              <a:rPr lang="zh-CN" altLang="en-US" sz="3995" b="1" dirty="0" smtClean="0">
                <a:latin typeface="楷体" panose="02010609060101010101" charset="-122"/>
                <a:ea typeface="楷体" panose="02010609060101010101" charset="-122"/>
              </a:rPr>
              <a:t>   杨靖宇（</a:t>
            </a:r>
            <a:r>
              <a:rPr lang="en-US" altLang="zh-CN" sz="3995" b="1" dirty="0" smtClean="0">
                <a:latin typeface="楷体" panose="02010609060101010101" charset="-122"/>
                <a:ea typeface="楷体" panose="02010609060101010101" charset="-122"/>
              </a:rPr>
              <a:t>1905</a:t>
            </a:r>
            <a:r>
              <a:rPr lang="zh-CN" altLang="en-US" sz="3995" b="1" dirty="0">
                <a:latin typeface="楷体" panose="02010609060101010101" charset="-122"/>
                <a:ea typeface="楷体" panose="02010609060101010101" charset="-122"/>
              </a:rPr>
              <a:t>年</a:t>
            </a:r>
            <a:r>
              <a:rPr lang="en-US" altLang="zh-CN" sz="3995" b="1" dirty="0" smtClean="0">
                <a:latin typeface="楷体" panose="02010609060101010101" charset="-122"/>
                <a:ea typeface="楷体" panose="02010609060101010101" charset="-122"/>
              </a:rPr>
              <a:t>—1940</a:t>
            </a:r>
            <a:r>
              <a:rPr lang="zh-CN" altLang="en-US" sz="3995" b="1" dirty="0">
                <a:latin typeface="楷体" panose="02010609060101010101" charset="-122"/>
                <a:ea typeface="楷体" panose="02010609060101010101" charset="-122"/>
              </a:rPr>
              <a:t>年），</a:t>
            </a:r>
            <a:r>
              <a:rPr lang="zh-CN" altLang="en-US" sz="3995" b="1" dirty="0" smtClean="0">
                <a:latin typeface="楷体" panose="02010609060101010101" charset="-122"/>
                <a:ea typeface="楷体" panose="02010609060101010101" charset="-122"/>
              </a:rPr>
              <a:t>男</a:t>
            </a:r>
            <a:r>
              <a:rPr lang="zh-CN" altLang="en-US" sz="3995" b="1" dirty="0">
                <a:latin typeface="楷体" panose="02010609060101010101" charset="-122"/>
                <a:ea typeface="楷体" panose="02010609060101010101" charset="-122"/>
              </a:rPr>
              <a:t>，汉族，原名马尚德，字骥生，河南省确山县李湾村人，中国共产党优秀党员，无产阶级革命家、军事家、著名抗日民族英雄，鄂豫皖苏区及其红军的创始人之一，东北抗日联军的主要创建者和领导人之一。</a:t>
            </a:r>
            <a:endParaRPr lang="en-US" altLang="zh-CN" sz="3995" b="1" dirty="0">
              <a:latin typeface="楷体" panose="02010609060101010101" charset="-122"/>
              <a:ea typeface="楷体" panose="02010609060101010101" charset="-122"/>
            </a:endParaRPr>
          </a:p>
        </p:txBody>
      </p:sp>
      <p:sp>
        <p:nvSpPr>
          <p:cNvPr id="11" name="文本框 10"/>
          <p:cNvSpPr txBox="1"/>
          <p:nvPr/>
        </p:nvSpPr>
        <p:spPr>
          <a:xfrm>
            <a:off x="665480" y="0"/>
            <a:ext cx="2874010" cy="829945"/>
          </a:xfrm>
          <a:prstGeom prst="rect">
            <a:avLst/>
          </a:prstGeom>
          <a:noFill/>
          <a:effectLst/>
        </p:spPr>
        <p:txBody>
          <a:bodyPr wrap="square" rtlCol="0">
            <a:spAutoFit/>
          </a:bodyPr>
          <a:lstStyle/>
          <a:p>
            <a:r>
              <a:rPr lang="zh-CN" altLang="en-US" sz="4795" b="1" dirty="0" smtClean="0">
                <a:solidFill>
                  <a:schemeClr val="accent4">
                    <a:lumMod val="75000"/>
                  </a:schemeClr>
                </a:solidFill>
                <a:effectLst/>
                <a:latin typeface="黑体" panose="02010609060101010101" charset="-122"/>
                <a:ea typeface="黑体" panose="02010609060101010101" charset="-122"/>
              </a:rPr>
              <a:t>课外拓展</a:t>
            </a:r>
            <a:endParaRPr lang="zh-CN" altLang="en-US" sz="4795" b="1" dirty="0">
              <a:solidFill>
                <a:schemeClr val="accent4">
                  <a:lumMod val="75000"/>
                </a:schemeClr>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6" hidden="1"/>
          <p:cNvSpPr/>
          <p:nvPr/>
        </p:nvSpPr>
        <p:spPr>
          <a:xfrm>
            <a:off x="3693715" y="907044"/>
            <a:ext cx="5420849" cy="790790"/>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270" b="1" dirty="0">
                <a:latin typeface="黑体" panose="02010609060101010101" charset="-122"/>
                <a:ea typeface="黑体" panose="02010609060101010101" charset="-122"/>
              </a:rPr>
              <a:t>表现爱国主题的诗句</a:t>
            </a:r>
            <a:endParaRPr lang="zh-CN" altLang="en-US" sz="4270" b="1" dirty="0">
              <a:latin typeface="黑体" panose="02010609060101010101" charset="-122"/>
              <a:ea typeface="黑体" panose="02010609060101010101" charset="-122"/>
            </a:endParaRPr>
          </a:p>
        </p:txBody>
      </p:sp>
      <p:sp>
        <p:nvSpPr>
          <p:cNvPr id="16" name="TextBox 9"/>
          <p:cNvSpPr txBox="1"/>
          <p:nvPr/>
        </p:nvSpPr>
        <p:spPr>
          <a:xfrm>
            <a:off x="625225" y="768720"/>
            <a:ext cx="11052287" cy="5721985"/>
          </a:xfrm>
          <a:prstGeom prst="rect">
            <a:avLst/>
          </a:prstGeom>
          <a:noFill/>
        </p:spPr>
        <p:txBody>
          <a:bodyPr wrap="square" lIns="121812" tIns="60906" rIns="121812" bIns="60906" rtlCol="0">
            <a:spAutoFit/>
          </a:bodyPr>
          <a:lstStyle/>
          <a:p>
            <a:pPr>
              <a:lnSpc>
                <a:spcPct val="130000"/>
              </a:lnSpc>
            </a:pPr>
            <a:r>
              <a:rPr lang="en-US" altLang="zh-CN" sz="3995" b="1" dirty="0">
                <a:latin typeface="楷体" panose="02010609060101010101" charset="-122"/>
                <a:ea typeface="楷体" panose="02010609060101010101" charset="-122"/>
              </a:rPr>
              <a:t>    1932</a:t>
            </a:r>
            <a:r>
              <a:rPr lang="zh-CN" altLang="en-US" sz="3995" b="1" dirty="0">
                <a:latin typeface="楷体" panose="02010609060101010101" charset="-122"/>
                <a:ea typeface="楷体" panose="02010609060101010101" charset="-122"/>
              </a:rPr>
              <a:t>年，受命党中央委托到东北组织抗日联军，历任抗日联军总指挥政委等职。率领东北军民与日寇血战于白山黑水之间。</a:t>
            </a:r>
            <a:endParaRPr lang="en-US" altLang="zh-CN" sz="3995" b="1" dirty="0">
              <a:latin typeface="楷体" panose="02010609060101010101" charset="-122"/>
              <a:ea typeface="楷体" panose="02010609060101010101" charset="-122"/>
            </a:endParaRPr>
          </a:p>
          <a:p>
            <a:pPr>
              <a:lnSpc>
                <a:spcPct val="130000"/>
              </a:lnSpc>
            </a:pPr>
            <a:r>
              <a:rPr lang="en-US" altLang="zh-CN" sz="3995" b="1" dirty="0">
                <a:latin typeface="楷体" panose="02010609060101010101" charset="-122"/>
                <a:ea typeface="楷体" panose="02010609060101010101" charset="-122"/>
              </a:rPr>
              <a:t>    1939</a:t>
            </a:r>
            <a:r>
              <a:rPr lang="zh-CN" altLang="en-US" sz="3995" b="1" dirty="0">
                <a:latin typeface="楷体" panose="02010609060101010101" charset="-122"/>
                <a:ea typeface="楷体" panose="02010609060101010101" charset="-122"/>
              </a:rPr>
              <a:t>年</a:t>
            </a:r>
            <a:r>
              <a:rPr lang="en-US" altLang="zh-CN" sz="3995" b="1" dirty="0">
                <a:latin typeface="楷体" panose="02010609060101010101" charset="-122"/>
                <a:ea typeface="楷体" panose="02010609060101010101" charset="-122"/>
              </a:rPr>
              <a:t>10</a:t>
            </a:r>
            <a:r>
              <a:rPr lang="zh-CN" altLang="en-US" sz="3995" b="1" dirty="0">
                <a:latin typeface="楷体" panose="02010609060101010101" charset="-122"/>
                <a:ea typeface="楷体" panose="02010609060101010101" charset="-122"/>
              </a:rPr>
              <a:t>月，日本关东军制定了针对杨靖宇率领的东北抗日联军第一路军的作战计划。在日军疯狂镇压下，杨靖宇带领抗联第一路军进行了艰苦卓绝的战斗。</a:t>
            </a:r>
            <a:endParaRPr lang="en-US" altLang="zh-CN" sz="3995"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6" hidden="1"/>
          <p:cNvSpPr/>
          <p:nvPr/>
        </p:nvSpPr>
        <p:spPr>
          <a:xfrm>
            <a:off x="3693715" y="907044"/>
            <a:ext cx="5420849" cy="790790"/>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270" b="1" dirty="0">
                <a:latin typeface="黑体" panose="02010609060101010101" charset="-122"/>
                <a:ea typeface="黑体" panose="02010609060101010101" charset="-122"/>
              </a:rPr>
              <a:t>表现爱国主题的诗句</a:t>
            </a:r>
            <a:endParaRPr lang="zh-CN" altLang="en-US" sz="4270" b="1" dirty="0">
              <a:latin typeface="黑体" panose="02010609060101010101" charset="-122"/>
              <a:ea typeface="黑体" panose="02010609060101010101" charset="-122"/>
            </a:endParaRPr>
          </a:p>
        </p:txBody>
      </p:sp>
      <p:sp>
        <p:nvSpPr>
          <p:cNvPr id="16" name="TextBox 9"/>
          <p:cNvSpPr txBox="1"/>
          <p:nvPr/>
        </p:nvSpPr>
        <p:spPr>
          <a:xfrm>
            <a:off x="569856" y="1064027"/>
            <a:ext cx="11052287" cy="4921885"/>
          </a:xfrm>
          <a:prstGeom prst="rect">
            <a:avLst/>
          </a:prstGeom>
          <a:noFill/>
        </p:spPr>
        <p:txBody>
          <a:bodyPr wrap="square" lIns="121812" tIns="60906" rIns="121812" bIns="60906" rtlCol="0">
            <a:spAutoFit/>
          </a:bodyPr>
          <a:lstStyle/>
          <a:p>
            <a:pPr>
              <a:lnSpc>
                <a:spcPct val="130000"/>
              </a:lnSpc>
            </a:pPr>
            <a:r>
              <a:rPr lang="en-US" altLang="zh-CN" sz="3995" b="1" dirty="0">
                <a:latin typeface="楷体" panose="02010609060101010101" charset="-122"/>
                <a:ea typeface="楷体" panose="02010609060101010101" charset="-122"/>
              </a:rPr>
              <a:t>    1940</a:t>
            </a:r>
            <a:r>
              <a:rPr lang="zh-CN" altLang="en-US" sz="3995" b="1" dirty="0">
                <a:latin typeface="楷体" panose="02010609060101010101" charset="-122"/>
                <a:ea typeface="楷体" panose="02010609060101010101" charset="-122"/>
              </a:rPr>
              <a:t>年</a:t>
            </a:r>
            <a:r>
              <a:rPr lang="en-US" altLang="zh-CN" sz="3995" b="1" dirty="0">
                <a:latin typeface="楷体" panose="02010609060101010101" charset="-122"/>
                <a:ea typeface="楷体" panose="02010609060101010101" charset="-122"/>
              </a:rPr>
              <a:t>2</a:t>
            </a:r>
            <a:r>
              <a:rPr lang="zh-CN" altLang="en-US" sz="3995" b="1" dirty="0">
                <a:latin typeface="楷体" panose="02010609060101010101" charset="-122"/>
                <a:ea typeface="楷体" panose="02010609060101010101" charset="-122"/>
              </a:rPr>
              <a:t>月</a:t>
            </a:r>
            <a:r>
              <a:rPr lang="en-US" altLang="zh-CN" sz="3995" b="1" dirty="0">
                <a:latin typeface="楷体" panose="02010609060101010101" charset="-122"/>
                <a:ea typeface="楷体" panose="02010609060101010101" charset="-122"/>
              </a:rPr>
              <a:t>23</a:t>
            </a:r>
            <a:r>
              <a:rPr lang="zh-CN" altLang="en-US" sz="3995" b="1" dirty="0">
                <a:latin typeface="楷体" panose="02010609060101010101" charset="-122"/>
                <a:ea typeface="楷体" panose="02010609060101010101" charset="-122"/>
              </a:rPr>
              <a:t>日，杨靖宇在冰天雪地、弹尽粮绝的情况下，孤身一人与大量日寇周旋，战斗几昼夜后，在濛江县（今吉林省靖宇县）壮烈牺牲。 </a:t>
            </a:r>
            <a:endParaRPr lang="en-US" altLang="zh-CN" sz="3995" b="1" dirty="0">
              <a:latin typeface="楷体" panose="02010609060101010101" charset="-122"/>
              <a:ea typeface="楷体" panose="02010609060101010101" charset="-122"/>
            </a:endParaRPr>
          </a:p>
          <a:p>
            <a:pPr>
              <a:lnSpc>
                <a:spcPct val="130000"/>
              </a:lnSpc>
            </a:pPr>
            <a:r>
              <a:rPr lang="en-US" altLang="zh-CN" sz="3995" b="1" dirty="0">
                <a:latin typeface="楷体" panose="02010609060101010101" charset="-122"/>
                <a:ea typeface="楷体" panose="02010609060101010101" charset="-122"/>
              </a:rPr>
              <a:t>    2014</a:t>
            </a:r>
            <a:r>
              <a:rPr lang="zh-CN" altLang="en-US" sz="3995" b="1" dirty="0">
                <a:latin typeface="楷体" panose="02010609060101010101" charset="-122"/>
                <a:ea typeface="楷体" panose="02010609060101010101" charset="-122"/>
              </a:rPr>
              <a:t>年</a:t>
            </a:r>
            <a:r>
              <a:rPr lang="en-US" altLang="zh-CN" sz="3995" b="1" dirty="0">
                <a:latin typeface="楷体" panose="02010609060101010101" charset="-122"/>
                <a:ea typeface="楷体" panose="02010609060101010101" charset="-122"/>
              </a:rPr>
              <a:t>9</a:t>
            </a:r>
            <a:r>
              <a:rPr lang="zh-CN" altLang="en-US" sz="3995" b="1" dirty="0">
                <a:latin typeface="楷体" panose="02010609060101010101" charset="-122"/>
                <a:ea typeface="楷体" panose="02010609060101010101" charset="-122"/>
              </a:rPr>
              <a:t>月</a:t>
            </a:r>
            <a:r>
              <a:rPr lang="en-US" altLang="zh-CN" sz="3995" b="1" dirty="0">
                <a:latin typeface="楷体" panose="02010609060101010101" charset="-122"/>
                <a:ea typeface="楷体" panose="02010609060101010101" charset="-122"/>
              </a:rPr>
              <a:t>1</a:t>
            </a:r>
            <a:r>
              <a:rPr lang="zh-CN" altLang="en-US" sz="3995" b="1" dirty="0">
                <a:latin typeface="楷体" panose="02010609060101010101" charset="-122"/>
                <a:ea typeface="楷体" panose="02010609060101010101" charset="-122"/>
              </a:rPr>
              <a:t>日，被列入民政部公布的第一批</a:t>
            </a:r>
            <a:r>
              <a:rPr lang="en-US" altLang="zh-CN" sz="3995" b="1" dirty="0">
                <a:latin typeface="楷体" panose="02010609060101010101" charset="-122"/>
                <a:ea typeface="楷体" panose="02010609060101010101" charset="-122"/>
              </a:rPr>
              <a:t>300</a:t>
            </a:r>
            <a:r>
              <a:rPr lang="zh-CN" altLang="en-US" sz="3995" b="1" dirty="0">
                <a:latin typeface="楷体" panose="02010609060101010101" charset="-122"/>
                <a:ea typeface="楷体" panose="02010609060101010101" charset="-122"/>
              </a:rPr>
              <a:t>名著名抗日英烈和英雄群体</a:t>
            </a:r>
            <a:r>
              <a:rPr lang="zh-CN" altLang="en-US" sz="3995" b="1" dirty="0" smtClean="0">
                <a:latin typeface="楷体" panose="02010609060101010101" charset="-122"/>
                <a:ea typeface="楷体" panose="02010609060101010101" charset="-122"/>
              </a:rPr>
              <a:t>名录。</a:t>
            </a:r>
            <a:endParaRPr lang="zh-CN" altLang="en-US" sz="3995"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775605" y="1982628"/>
            <a:ext cx="12181473" cy="981075"/>
          </a:xfrm>
          <a:prstGeom prst="rect">
            <a:avLst/>
          </a:prstGeom>
          <a:noFill/>
        </p:spPr>
        <p:txBody>
          <a:bodyPr wrap="square" lIns="162415" tIns="81207" rIns="162415" bIns="81207" rtlCol="0">
            <a:spAutoFit/>
          </a:bodyPr>
          <a:lstStyle/>
          <a:p>
            <a:r>
              <a:rPr lang="en-US" altLang="zh-CN" sz="5330" b="1" dirty="0" err="1">
                <a:latin typeface="Pinyin Adjust" panose="02000500000000000000" pitchFamily="2" charset="0"/>
                <a:cs typeface="汉语拼音" panose="020B0604020202020204" pitchFamily="34" charset="0"/>
              </a:rPr>
              <a:t>lián</a:t>
            </a:r>
            <a:r>
              <a:rPr lang="en-US" altLang="zh-CN" sz="5330" b="1" dirty="0">
                <a:latin typeface="Pinyin Adjust" panose="02000500000000000000" pitchFamily="2" charset="0"/>
                <a:cs typeface="Times New Roman" panose="02020603050405020304"/>
              </a:rPr>
              <a:t>  </a:t>
            </a:r>
            <a:r>
              <a:rPr lang="en-US" altLang="zh-CN" sz="5330" b="1" dirty="0" err="1">
                <a:latin typeface="Pinyin Adjust" panose="02000500000000000000" pitchFamily="2" charset="0"/>
                <a:cs typeface="汉语拼音" panose="020B0604020202020204" pitchFamily="34" charset="0"/>
              </a:rPr>
              <a:t>gāng</a:t>
            </a:r>
            <a:r>
              <a:rPr lang="en-US" altLang="zh-CN" sz="5330" b="1" dirty="0">
                <a:latin typeface="Pinyin Adjust" panose="02000500000000000000" pitchFamily="2" charset="0"/>
                <a:cs typeface="Times New Roman" panose="02020603050405020304"/>
              </a:rPr>
              <a:t>  </a:t>
            </a:r>
            <a:r>
              <a:rPr lang="en-US" altLang="zh-CN" sz="5330" b="1" dirty="0" err="1">
                <a:latin typeface="Pinyin Adjust" panose="02000500000000000000" pitchFamily="2" charset="0"/>
                <a:cs typeface="Times New Roman" panose="02020603050405020304"/>
              </a:rPr>
              <a:t>màn</a:t>
            </a:r>
            <a:r>
              <a:rPr lang="en-US" altLang="zh-CN" sz="5330" b="1" dirty="0">
                <a:latin typeface="Pinyin Adjust" panose="02000500000000000000" pitchFamily="2" charset="0"/>
                <a:cs typeface="Times New Roman" panose="02020603050405020304"/>
              </a:rPr>
              <a:t> </a:t>
            </a:r>
            <a:r>
              <a:rPr lang="en-US" altLang="zh-CN" sz="5330" b="1" dirty="0" err="1">
                <a:latin typeface="Pinyin Adjust" panose="02000500000000000000" pitchFamily="2" charset="0"/>
                <a:cs typeface="汉语拼音" panose="020B0604020202020204" pitchFamily="34" charset="0"/>
              </a:rPr>
              <a:t>liè</a:t>
            </a:r>
            <a:r>
              <a:rPr lang="en-US" altLang="zh-CN" sz="5330" b="1" dirty="0">
                <a:latin typeface="Pinyin Adjust" panose="02000500000000000000" pitchFamily="2" charset="0"/>
                <a:cs typeface="汉语拼音" panose="020B0604020202020204" pitchFamily="34" charset="0"/>
              </a:rPr>
              <a:t>  </a:t>
            </a:r>
            <a:r>
              <a:rPr lang="en-US" altLang="zh-CN" sz="5330" b="1" dirty="0" err="1">
                <a:latin typeface="Pinyin Adjust" panose="02000500000000000000" pitchFamily="2" charset="0"/>
                <a:cs typeface="汉语拼音" panose="020B0604020202020204" pitchFamily="34" charset="0"/>
              </a:rPr>
              <a:t>liáng</a:t>
            </a:r>
            <a:r>
              <a:rPr lang="en-US" altLang="zh-CN" sz="5330" b="1" dirty="0">
                <a:latin typeface="Pinyin Adjust" panose="02000500000000000000" pitchFamily="2" charset="0"/>
                <a:cs typeface="汉语拼音" panose="020B0604020202020204" pitchFamily="34" charset="0"/>
              </a:rPr>
              <a:t>  </a:t>
            </a:r>
            <a:r>
              <a:rPr lang="en-US" altLang="zh-CN" sz="5330" b="1" dirty="0" err="1">
                <a:latin typeface="Pinyin Adjust" panose="02000500000000000000" pitchFamily="2" charset="0"/>
                <a:cs typeface="汉语拼音" panose="020B0604020202020204" pitchFamily="34" charset="0"/>
              </a:rPr>
              <a:t>dùn</a:t>
            </a:r>
            <a:r>
              <a:rPr lang="en-US" altLang="zh-CN" sz="5330" b="1" dirty="0">
                <a:latin typeface="Pinyin Adjust" panose="02000500000000000000" pitchFamily="2" charset="0"/>
                <a:cs typeface="汉语拼音" panose="020B0604020202020204" pitchFamily="34" charset="0"/>
              </a:rPr>
              <a:t>  </a:t>
            </a:r>
            <a:r>
              <a:rPr lang="en-US" altLang="zh-CN" sz="5330" b="1" dirty="0" err="1">
                <a:latin typeface="Pinyin Adjust" panose="02000500000000000000" pitchFamily="2" charset="0"/>
                <a:cs typeface="汉语拼音" panose="020B0604020202020204" pitchFamily="34" charset="0"/>
              </a:rPr>
              <a:t>zhēn</a:t>
            </a:r>
            <a:r>
              <a:rPr lang="en-US" altLang="zh-CN" sz="5330" b="1" dirty="0">
                <a:latin typeface="Pinyin Adjust" panose="02000500000000000000" pitchFamily="2" charset="0"/>
                <a:cs typeface="汉语拼音" panose="020B0604020202020204" pitchFamily="34" charset="0"/>
              </a:rPr>
              <a:t>  </a:t>
            </a:r>
            <a:r>
              <a:rPr lang="en-US" altLang="zh-CN" sz="5330" b="1" dirty="0" err="1">
                <a:latin typeface="Pinyin Adjust" panose="02000500000000000000" pitchFamily="2" charset="0"/>
                <a:cs typeface="汉语拼音" panose="020B0604020202020204" pitchFamily="34" charset="0"/>
              </a:rPr>
              <a:t>huán</a:t>
            </a:r>
            <a:endParaRPr lang="zh-CN" altLang="en-US" sz="5330" b="1" dirty="0">
              <a:latin typeface="Pinyin Adjust" panose="02000500000000000000" pitchFamily="2" charset="0"/>
              <a:cs typeface="汉语拼音" panose="020B0604020202020204" pitchFamily="34" charset="0"/>
            </a:endParaRPr>
          </a:p>
        </p:txBody>
      </p:sp>
      <p:sp>
        <p:nvSpPr>
          <p:cNvPr id="3" name="TextBox 10"/>
          <p:cNvSpPr txBox="1"/>
          <p:nvPr/>
        </p:nvSpPr>
        <p:spPr>
          <a:xfrm>
            <a:off x="814304" y="5203700"/>
            <a:ext cx="11789225" cy="981075"/>
          </a:xfrm>
          <a:prstGeom prst="rect">
            <a:avLst/>
          </a:prstGeom>
          <a:noFill/>
        </p:spPr>
        <p:txBody>
          <a:bodyPr wrap="square" lIns="162415" tIns="81207" rIns="162415" bIns="81207" rtlCol="0">
            <a:spAutoFit/>
          </a:bodyPr>
          <a:lstStyle/>
          <a:p>
            <a:r>
              <a:rPr lang="zh-CN" altLang="en-US" sz="5330" b="1" dirty="0">
                <a:latin typeface="楷体" panose="02010609060101010101" charset="-122"/>
                <a:ea typeface="楷体" panose="02010609060101010101" charset="-122"/>
              </a:rPr>
              <a:t>列 </a:t>
            </a:r>
            <a:r>
              <a:rPr lang="zh-CN" altLang="en-US" sz="5330" b="1" dirty="0" smtClean="0">
                <a:latin typeface="楷体" panose="02010609060101010101" charset="-122"/>
                <a:ea typeface="楷体" panose="02010609060101010101" charset="-122"/>
              </a:rPr>
              <a:t> 曼  联  </a:t>
            </a:r>
            <a:r>
              <a:rPr lang="zh-CN" altLang="en-US" sz="5330" b="1" dirty="0">
                <a:latin typeface="楷体" panose="02010609060101010101" charset="-122"/>
                <a:ea typeface="楷体" panose="02010609060101010101" charset="-122"/>
              </a:rPr>
              <a:t>缸  还  粱  </a:t>
            </a:r>
            <a:r>
              <a:rPr lang="zh-CN" altLang="en-US" sz="5330" b="1" dirty="0" smtClean="0">
                <a:latin typeface="楷体" panose="02010609060101010101" charset="-122"/>
                <a:ea typeface="楷体" panose="02010609060101010101" charset="-122"/>
              </a:rPr>
              <a:t> 顿   侦</a:t>
            </a:r>
            <a:r>
              <a:rPr lang="en-US" altLang="zh-CN" sz="5330" b="1" dirty="0" smtClean="0">
                <a:latin typeface="楷体" panose="02010609060101010101" charset="-122"/>
                <a:ea typeface="楷体" panose="02010609060101010101" charset="-122"/>
              </a:rPr>
              <a:t> </a:t>
            </a:r>
            <a:endParaRPr lang="zh-CN" altLang="en-US" sz="5330" b="1" dirty="0">
              <a:latin typeface="楷体" panose="02010609060101010101" charset="-122"/>
              <a:ea typeface="楷体" panose="02010609060101010101" charset="-122"/>
            </a:endParaRPr>
          </a:p>
        </p:txBody>
      </p:sp>
      <p:cxnSp>
        <p:nvCxnSpPr>
          <p:cNvPr id="4" name="直接连接符 3"/>
          <p:cNvCxnSpPr/>
          <p:nvPr/>
        </p:nvCxnSpPr>
        <p:spPr>
          <a:xfrm>
            <a:off x="1193088" y="2819350"/>
            <a:ext cx="2654555" cy="24674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715989" y="2878177"/>
            <a:ext cx="2622725" cy="234978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696239" y="2706608"/>
            <a:ext cx="1776571" cy="24745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193088" y="2807141"/>
            <a:ext cx="4165376" cy="245713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221979" y="2794128"/>
            <a:ext cx="1790744" cy="23989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Rectangle 1"/>
          <p:cNvSpPr>
            <a:spLocks noChangeArrowheads="1"/>
          </p:cNvSpPr>
          <p:nvPr/>
        </p:nvSpPr>
        <p:spPr bwMode="auto">
          <a:xfrm>
            <a:off x="775605" y="1037893"/>
            <a:ext cx="3335632" cy="777240"/>
          </a:xfrm>
          <a:prstGeom prst="rect">
            <a:avLst/>
          </a:prstGeom>
          <a:noFill/>
          <a:ln w="9525">
            <a:noFill/>
            <a:miter lim="800000"/>
          </a:ln>
          <a:effectLst/>
        </p:spPr>
        <p:txBody>
          <a:bodyPr vert="horz" wrap="square" lIns="121814" tIns="60907" rIns="121814" bIns="60907" numCol="1" anchor="ctr" anchorCtr="0" compatLnSpc="1">
            <a:spAutoFit/>
          </a:bodyPr>
          <a:lstStyle/>
          <a:p>
            <a:pPr fontAlgn="base">
              <a:spcBef>
                <a:spcPct val="0"/>
              </a:spcBef>
              <a:spcAft>
                <a:spcPct val="0"/>
              </a:spcAft>
            </a:pPr>
            <a:r>
              <a:rPr lang="zh-CN" altLang="en-US" sz="4265" b="1" dirty="0">
                <a:solidFill>
                  <a:srgbClr val="000000"/>
                </a:solidFill>
                <a:latin typeface="黑体" panose="02010609060101010101" charset="-122"/>
                <a:ea typeface="黑体" panose="02010609060101010101" charset="-122"/>
                <a:cs typeface="Times New Roman" panose="02020603050405020304" pitchFamily="18" charset="0"/>
              </a:rPr>
              <a:t>一、连一连。</a:t>
            </a:r>
            <a:endParaRPr lang="zh-CN" altLang="en-US" sz="4265" b="1" dirty="0">
              <a:solidFill>
                <a:srgbClr val="000000"/>
              </a:solidFill>
              <a:latin typeface="黑体" panose="02010609060101010101" charset="-122"/>
              <a:ea typeface="黑体" panose="02010609060101010101" charset="-122"/>
              <a:cs typeface="Times New Roman" panose="02020603050405020304" pitchFamily="18" charset="0"/>
            </a:endParaRPr>
          </a:p>
        </p:txBody>
      </p:sp>
      <p:cxnSp>
        <p:nvCxnSpPr>
          <p:cNvPr id="15" name="直接连接符 14"/>
          <p:cNvCxnSpPr/>
          <p:nvPr/>
        </p:nvCxnSpPr>
        <p:spPr>
          <a:xfrm>
            <a:off x="8269607" y="2917539"/>
            <a:ext cx="1790744" cy="23989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660530" y="2896200"/>
            <a:ext cx="1790744" cy="23989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789679" y="2997693"/>
            <a:ext cx="4563518" cy="230807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65480" y="0"/>
            <a:ext cx="2874010" cy="829945"/>
          </a:xfrm>
          <a:prstGeom prst="rect">
            <a:avLst/>
          </a:prstGeom>
          <a:noFill/>
          <a:effectLst/>
        </p:spPr>
        <p:txBody>
          <a:bodyPr wrap="square" rtlCol="0">
            <a:spAutoFit/>
          </a:bodyPr>
          <a:lstStyle/>
          <a:p>
            <a:r>
              <a:rPr lang="zh-CN" altLang="en-US" sz="4795" b="1" dirty="0" smtClean="0">
                <a:solidFill>
                  <a:schemeClr val="accent4">
                    <a:lumMod val="75000"/>
                  </a:schemeClr>
                </a:solidFill>
                <a:effectLst/>
                <a:latin typeface="黑体" panose="02010609060101010101" charset="-122"/>
                <a:ea typeface="黑体" panose="02010609060101010101" charset="-122"/>
              </a:rPr>
              <a:t>课堂练习</a:t>
            </a:r>
            <a:endParaRPr lang="zh-CN" altLang="en-US" sz="4795" b="1" dirty="0">
              <a:solidFill>
                <a:schemeClr val="accent4">
                  <a:lumMod val="75000"/>
                </a:schemeClr>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9"/>
          <p:cNvSpPr txBox="1"/>
          <p:nvPr/>
        </p:nvSpPr>
        <p:spPr>
          <a:xfrm>
            <a:off x="1024453" y="2070945"/>
            <a:ext cx="8072617" cy="817880"/>
          </a:xfrm>
          <a:prstGeom prst="rect">
            <a:avLst/>
          </a:prstGeom>
          <a:noFill/>
        </p:spPr>
        <p:txBody>
          <a:bodyPr wrap="square" lIns="162415" tIns="81207" rIns="162415" bIns="81207" rtlCol="0">
            <a:spAutoFit/>
          </a:bodyPr>
          <a:lstStyle/>
          <a:p>
            <a:r>
              <a:rPr lang="zh-CN" altLang="en-US" sz="4265" b="1" dirty="0">
                <a:latin typeface="楷体" panose="02010609060101010101" charset="-122"/>
                <a:ea typeface="楷体" panose="02010609060101010101" charset="-122"/>
              </a:rPr>
              <a:t>（               ）的故事</a:t>
            </a:r>
            <a:endParaRPr lang="zh-CN" altLang="en-US" sz="4265" b="1" dirty="0">
              <a:latin typeface="楷体" panose="02010609060101010101" charset="-122"/>
              <a:ea typeface="楷体" panose="02010609060101010101" charset="-122"/>
            </a:endParaRPr>
          </a:p>
        </p:txBody>
      </p:sp>
      <p:sp>
        <p:nvSpPr>
          <p:cNvPr id="7" name="TextBox 10"/>
          <p:cNvSpPr txBox="1"/>
          <p:nvPr/>
        </p:nvSpPr>
        <p:spPr>
          <a:xfrm>
            <a:off x="1024453" y="2984469"/>
            <a:ext cx="7518916" cy="817880"/>
          </a:xfrm>
          <a:prstGeom prst="rect">
            <a:avLst/>
          </a:prstGeom>
          <a:noFill/>
        </p:spPr>
        <p:txBody>
          <a:bodyPr wrap="square" lIns="162415" tIns="81207" rIns="162415" bIns="81207" rtlCol="0">
            <a:spAutoFit/>
          </a:bodyPr>
          <a:lstStyle/>
          <a:p>
            <a:r>
              <a:rPr lang="zh-CN" altLang="en-US" sz="4265" b="1" dirty="0">
                <a:latin typeface="楷体" panose="02010609060101010101" charset="-122"/>
                <a:ea typeface="楷体" panose="02010609060101010101" charset="-122"/>
              </a:rPr>
              <a:t>（               ）的时候</a:t>
            </a:r>
            <a:endParaRPr lang="zh-CN" altLang="en-US" sz="4265" b="1" dirty="0">
              <a:latin typeface="楷体" panose="02010609060101010101" charset="-122"/>
              <a:ea typeface="楷体" panose="02010609060101010101" charset="-122"/>
            </a:endParaRPr>
          </a:p>
        </p:txBody>
      </p:sp>
      <p:sp>
        <p:nvSpPr>
          <p:cNvPr id="9" name="TextBox 13"/>
          <p:cNvSpPr txBox="1"/>
          <p:nvPr/>
        </p:nvSpPr>
        <p:spPr>
          <a:xfrm>
            <a:off x="1283649" y="4025195"/>
            <a:ext cx="7813421" cy="817880"/>
          </a:xfrm>
          <a:prstGeom prst="rect">
            <a:avLst/>
          </a:prstGeom>
          <a:noFill/>
        </p:spPr>
        <p:txBody>
          <a:bodyPr wrap="square" lIns="162415" tIns="81207" rIns="162415" bIns="81207" rtlCol="0">
            <a:spAutoFit/>
          </a:bodyPr>
          <a:lstStyle/>
          <a:p>
            <a:r>
              <a:rPr lang="zh-CN" altLang="en-US" sz="4265" b="1" dirty="0">
                <a:latin typeface="楷体" panose="02010609060101010101" charset="-122"/>
                <a:ea typeface="楷体" panose="02010609060101010101" charset="-122"/>
              </a:rPr>
              <a:t>战士们的（            ）</a:t>
            </a:r>
            <a:endParaRPr lang="zh-CN" altLang="en-US" sz="4265" b="1" dirty="0">
              <a:latin typeface="楷体" panose="02010609060101010101" charset="-122"/>
              <a:ea typeface="楷体" panose="02010609060101010101" charset="-122"/>
            </a:endParaRPr>
          </a:p>
        </p:txBody>
      </p:sp>
      <p:sp>
        <p:nvSpPr>
          <p:cNvPr id="14" name="TextBox 19"/>
          <p:cNvSpPr txBox="1"/>
          <p:nvPr/>
        </p:nvSpPr>
        <p:spPr>
          <a:xfrm>
            <a:off x="1326231" y="1916987"/>
            <a:ext cx="3407659" cy="981075"/>
          </a:xfrm>
          <a:prstGeom prst="rect">
            <a:avLst/>
          </a:prstGeom>
          <a:noFill/>
        </p:spPr>
        <p:txBody>
          <a:bodyPr wrap="square" lIns="162415" tIns="81207" rIns="162415" bIns="81207" rtlCol="0">
            <a:spAutoFit/>
          </a:bodyPr>
          <a:lstStyle/>
          <a:p>
            <a:r>
              <a:rPr lang="zh-CN" altLang="en-US" sz="5330" b="1" dirty="0">
                <a:solidFill>
                  <a:srgbClr val="FF0000"/>
                </a:solidFill>
                <a:latin typeface="楷体" panose="02010609060101010101" charset="-122"/>
                <a:ea typeface="楷体" panose="02010609060101010101" charset="-122"/>
              </a:rPr>
              <a:t> 令人感动</a:t>
            </a:r>
            <a:endParaRPr lang="zh-CN" altLang="en-US" sz="5330" b="1" dirty="0">
              <a:solidFill>
                <a:srgbClr val="FF0000"/>
              </a:solidFill>
              <a:latin typeface="楷体" panose="02010609060101010101" charset="-122"/>
              <a:ea typeface="楷体" panose="02010609060101010101" charset="-122"/>
            </a:endParaRPr>
          </a:p>
        </p:txBody>
      </p:sp>
      <p:sp>
        <p:nvSpPr>
          <p:cNvPr id="15" name="TextBox 20"/>
          <p:cNvSpPr txBox="1"/>
          <p:nvPr/>
        </p:nvSpPr>
        <p:spPr>
          <a:xfrm>
            <a:off x="1572431" y="2890891"/>
            <a:ext cx="4210948" cy="981075"/>
          </a:xfrm>
          <a:prstGeom prst="rect">
            <a:avLst/>
          </a:prstGeom>
          <a:noFill/>
        </p:spPr>
        <p:txBody>
          <a:bodyPr wrap="square" lIns="162415" tIns="81207" rIns="162415" bIns="81207" rtlCol="0">
            <a:spAutoFit/>
          </a:bodyPr>
          <a:lstStyle/>
          <a:p>
            <a:r>
              <a:rPr lang="zh-CN" altLang="en-US" sz="5330" b="1" dirty="0">
                <a:solidFill>
                  <a:srgbClr val="FF0000"/>
                </a:solidFill>
                <a:latin typeface="楷体" panose="02010609060101010101" charset="-122"/>
                <a:ea typeface="楷体" panose="02010609060101010101" charset="-122"/>
              </a:rPr>
              <a:t>趁人不注意</a:t>
            </a:r>
            <a:endParaRPr lang="zh-CN" altLang="en-US" sz="5330" b="1" dirty="0">
              <a:solidFill>
                <a:srgbClr val="FF0000"/>
              </a:solidFill>
              <a:latin typeface="楷体" panose="02010609060101010101" charset="-122"/>
              <a:ea typeface="楷体" panose="02010609060101010101" charset="-122"/>
            </a:endParaRPr>
          </a:p>
        </p:txBody>
      </p:sp>
      <p:sp>
        <p:nvSpPr>
          <p:cNvPr id="16" name="TextBox 21"/>
          <p:cNvSpPr txBox="1"/>
          <p:nvPr/>
        </p:nvSpPr>
        <p:spPr>
          <a:xfrm>
            <a:off x="4237602" y="3943191"/>
            <a:ext cx="4970330" cy="981075"/>
          </a:xfrm>
          <a:prstGeom prst="rect">
            <a:avLst/>
          </a:prstGeom>
          <a:noFill/>
        </p:spPr>
        <p:txBody>
          <a:bodyPr wrap="square" lIns="162415" tIns="81207" rIns="162415" bIns="81207" rtlCol="0">
            <a:spAutoFit/>
          </a:bodyPr>
          <a:lstStyle/>
          <a:p>
            <a:r>
              <a:rPr lang="zh-CN" altLang="en-US" sz="5330" b="1" dirty="0">
                <a:solidFill>
                  <a:srgbClr val="FF0000"/>
                </a:solidFill>
                <a:latin typeface="楷体" panose="02010609060101010101" charset="-122"/>
                <a:ea typeface="楷体" panose="02010609060101010101" charset="-122"/>
              </a:rPr>
              <a:t>艰苦生活 </a:t>
            </a:r>
            <a:endParaRPr lang="zh-CN" altLang="en-US" sz="5330" b="1" dirty="0">
              <a:solidFill>
                <a:srgbClr val="FF0000"/>
              </a:solidFill>
              <a:latin typeface="楷体" panose="02010609060101010101" charset="-122"/>
              <a:ea typeface="楷体" panose="02010609060101010101" charset="-122"/>
            </a:endParaRPr>
          </a:p>
        </p:txBody>
      </p:sp>
      <p:sp>
        <p:nvSpPr>
          <p:cNvPr id="17" name="TextBox 22"/>
          <p:cNvSpPr txBox="1"/>
          <p:nvPr/>
        </p:nvSpPr>
        <p:spPr>
          <a:xfrm>
            <a:off x="5190360" y="4945809"/>
            <a:ext cx="2197645" cy="981075"/>
          </a:xfrm>
          <a:prstGeom prst="rect">
            <a:avLst/>
          </a:prstGeom>
          <a:noFill/>
        </p:spPr>
        <p:txBody>
          <a:bodyPr wrap="square" lIns="162415" tIns="81207" rIns="162415" bIns="81207" rtlCol="0">
            <a:spAutoFit/>
          </a:bodyPr>
          <a:lstStyle/>
          <a:p>
            <a:r>
              <a:rPr lang="zh-CN" altLang="en-US" sz="5330" b="1" dirty="0">
                <a:solidFill>
                  <a:srgbClr val="FF0000"/>
                </a:solidFill>
                <a:latin typeface="楷体" panose="02010609060101010101" charset="-122"/>
                <a:ea typeface="楷体" panose="02010609060101010101" charset="-122"/>
              </a:rPr>
              <a:t>关爱</a:t>
            </a:r>
            <a:endParaRPr lang="zh-CN" altLang="en-US" sz="5330" b="1" dirty="0">
              <a:solidFill>
                <a:srgbClr val="FF0000"/>
              </a:solidFill>
              <a:latin typeface="楷体" panose="02010609060101010101" charset="-122"/>
              <a:ea typeface="楷体" panose="02010609060101010101" charset="-122"/>
            </a:endParaRPr>
          </a:p>
        </p:txBody>
      </p:sp>
      <p:sp>
        <p:nvSpPr>
          <p:cNvPr id="20" name="Rectangle 1"/>
          <p:cNvSpPr>
            <a:spLocks noChangeArrowheads="1"/>
          </p:cNvSpPr>
          <p:nvPr/>
        </p:nvSpPr>
        <p:spPr bwMode="auto">
          <a:xfrm>
            <a:off x="94914" y="761504"/>
            <a:ext cx="9256862" cy="777240"/>
          </a:xfrm>
          <a:prstGeom prst="rect">
            <a:avLst/>
          </a:prstGeom>
          <a:noFill/>
          <a:ln w="9525">
            <a:noFill/>
            <a:miter lim="800000"/>
          </a:ln>
          <a:effectLst/>
        </p:spPr>
        <p:txBody>
          <a:bodyPr vert="horz" wrap="square" lIns="121814" tIns="60907" rIns="121814" bIns="60907" numCol="1" anchor="ctr" anchorCtr="0" compatLnSpc="1">
            <a:spAutoFit/>
          </a:bodyPr>
          <a:lstStyle/>
          <a:p>
            <a:pPr indent="266700" fontAlgn="base">
              <a:spcBef>
                <a:spcPct val="0"/>
              </a:spcBef>
              <a:spcAft>
                <a:spcPct val="0"/>
              </a:spcAft>
            </a:pPr>
            <a:r>
              <a:rPr lang="zh-CN" altLang="en-US" sz="4265" b="1" dirty="0">
                <a:solidFill>
                  <a:srgbClr val="000000"/>
                </a:solidFill>
                <a:latin typeface="黑体" panose="02010609060101010101" charset="-122"/>
                <a:ea typeface="黑体" panose="02010609060101010101" charset="-122"/>
                <a:cs typeface="Times New Roman" panose="02020603050405020304" pitchFamily="18" charset="0"/>
              </a:rPr>
              <a:t>二、根据课文内容把词语补充完整。</a:t>
            </a:r>
            <a:endParaRPr lang="zh-CN" altLang="en-US" sz="4265" b="1" dirty="0">
              <a:solidFill>
                <a:srgbClr val="000000"/>
              </a:solidFill>
              <a:latin typeface="黑体" panose="02010609060101010101" charset="-122"/>
              <a:ea typeface="黑体" panose="02010609060101010101" charset="-122"/>
              <a:cs typeface="Times New Roman" panose="02020603050405020304" pitchFamily="18" charset="0"/>
            </a:endParaRPr>
          </a:p>
        </p:txBody>
      </p:sp>
      <p:sp>
        <p:nvSpPr>
          <p:cNvPr id="21" name="TextBox 9"/>
          <p:cNvSpPr txBox="1"/>
          <p:nvPr/>
        </p:nvSpPr>
        <p:spPr>
          <a:xfrm>
            <a:off x="1204660" y="5065922"/>
            <a:ext cx="7712200" cy="817880"/>
          </a:xfrm>
          <a:prstGeom prst="rect">
            <a:avLst/>
          </a:prstGeom>
          <a:noFill/>
        </p:spPr>
        <p:txBody>
          <a:bodyPr wrap="square" lIns="162415" tIns="81207" rIns="162415" bIns="81207" rtlCol="0">
            <a:spAutoFit/>
          </a:bodyPr>
          <a:lstStyle/>
          <a:p>
            <a:r>
              <a:rPr lang="zh-CN" altLang="en-US" sz="4265" b="1" dirty="0">
                <a:latin typeface="楷体" panose="02010609060101010101" charset="-122"/>
                <a:ea typeface="楷体" panose="02010609060101010101" charset="-122"/>
              </a:rPr>
              <a:t>同志之间的（            ）</a:t>
            </a:r>
            <a:endParaRPr lang="zh-CN" altLang="en-US" sz="4265"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7841" y="405312"/>
            <a:ext cx="5908054" cy="1076960"/>
          </a:xfrm>
          <a:prstGeom prst="rect">
            <a:avLst/>
          </a:prstGeom>
        </p:spPr>
        <p:txBody>
          <a:bodyPr wrap="square">
            <a:spAutoFit/>
          </a:bodyPr>
          <a:lstStyle/>
          <a:p>
            <a:pPr>
              <a:lnSpc>
                <a:spcPct val="150000"/>
              </a:lnSpc>
            </a:pPr>
            <a:r>
              <a:rPr lang="zh-CN" altLang="en-US" sz="4265" b="1" dirty="0">
                <a:latin typeface="黑体" panose="02010609060101010101" charset="-122"/>
                <a:ea typeface="黑体" panose="02010609060101010101" charset="-122"/>
              </a:rPr>
              <a:t>三、根据课文内容填空。</a:t>
            </a:r>
            <a:endParaRPr lang="en-US" altLang="zh-CN" sz="4265" b="1" dirty="0">
              <a:latin typeface="黑体" panose="02010609060101010101" charset="-122"/>
              <a:ea typeface="黑体" panose="02010609060101010101" charset="-122"/>
            </a:endParaRPr>
          </a:p>
        </p:txBody>
      </p:sp>
      <p:sp>
        <p:nvSpPr>
          <p:cNvPr id="7" name="TextBox 2"/>
          <p:cNvSpPr txBox="1"/>
          <p:nvPr/>
        </p:nvSpPr>
        <p:spPr>
          <a:xfrm>
            <a:off x="322299" y="1692539"/>
            <a:ext cx="11622909" cy="4033520"/>
          </a:xfrm>
          <a:prstGeom prst="rect">
            <a:avLst/>
          </a:prstGeom>
          <a:noFill/>
        </p:spPr>
        <p:txBody>
          <a:bodyPr wrap="square" rtlCol="0">
            <a:spAutoFit/>
          </a:bodyPr>
          <a:lstStyle/>
          <a:p>
            <a:pPr>
              <a:lnSpc>
                <a:spcPct val="150000"/>
              </a:lnSpc>
            </a:pPr>
            <a:r>
              <a:rPr lang="en-US" altLang="zh-CN" sz="4265" b="1" dirty="0" smtClean="0">
                <a:latin typeface="楷体" panose="02010609060101010101" charset="-122"/>
                <a:ea typeface="楷体" panose="02010609060101010101" charset="-122"/>
              </a:rPr>
              <a:t>1.</a:t>
            </a:r>
            <a:r>
              <a:rPr lang="zh-CN" altLang="en-US" sz="4265" b="1" dirty="0" smtClean="0">
                <a:latin typeface="楷体" panose="02010609060101010101" charset="-122"/>
                <a:ea typeface="楷体" panose="02010609060101010101" charset="-122"/>
              </a:rPr>
              <a:t>中国人民</a:t>
            </a:r>
            <a:r>
              <a:rPr lang="zh-CN" altLang="en-US" sz="4265" b="1" dirty="0">
                <a:latin typeface="楷体" panose="02010609060101010101" charset="-122"/>
                <a:ea typeface="楷体" panose="02010609060101010101" charset="-122"/>
              </a:rPr>
              <a:t>革命军事博物馆里（      ）着一个粗瓷大碗</a:t>
            </a:r>
            <a:r>
              <a:rPr lang="zh-CN" altLang="en-US" sz="4265" b="1" spc="-150" dirty="0">
                <a:latin typeface="楷体" panose="02010609060101010101" charset="-122"/>
                <a:ea typeface="楷体" panose="02010609060101010101" charset="-122"/>
              </a:rPr>
              <a:t>。这个碗（         ）仅仅用过一次，但是抗联的老战士都能认出来，因为这个碗有着一段（                  </a:t>
            </a:r>
            <a:r>
              <a:rPr lang="zh-CN" altLang="en-US" sz="4265" b="1" spc="-150" dirty="0" smtClean="0">
                <a:latin typeface="楷体" panose="02010609060101010101" charset="-122"/>
                <a:ea typeface="楷体" panose="02010609060101010101" charset="-122"/>
              </a:rPr>
              <a:t>）。</a:t>
            </a:r>
            <a:endParaRPr lang="zh-CN" altLang="en-US" sz="4265" b="1" spc="-150" dirty="0">
              <a:latin typeface="楷体" panose="02010609060101010101" charset="-122"/>
              <a:ea typeface="楷体" panose="02010609060101010101" charset="-122"/>
            </a:endParaRPr>
          </a:p>
        </p:txBody>
      </p:sp>
      <p:sp>
        <p:nvSpPr>
          <p:cNvPr id="14" name="矩形 13"/>
          <p:cNvSpPr/>
          <p:nvPr/>
        </p:nvSpPr>
        <p:spPr>
          <a:xfrm>
            <a:off x="8191957" y="1598027"/>
            <a:ext cx="1717509" cy="1076960"/>
          </a:xfrm>
          <a:prstGeom prst="rect">
            <a:avLst/>
          </a:prstGeom>
        </p:spPr>
        <p:txBody>
          <a:bodyPr wrap="square">
            <a:spAutoFit/>
          </a:bodyPr>
          <a:lstStyle/>
          <a:p>
            <a:pPr>
              <a:lnSpc>
                <a:spcPct val="150000"/>
              </a:lnSpc>
            </a:pPr>
            <a:r>
              <a:rPr lang="zh-CN" altLang="en-US" sz="4265" b="1" dirty="0">
                <a:solidFill>
                  <a:srgbClr val="FF0000"/>
                </a:solidFill>
                <a:latin typeface="楷体" panose="02010609060101010101" charset="-122"/>
                <a:ea typeface="楷体" panose="02010609060101010101" charset="-122"/>
              </a:rPr>
              <a:t>陈列</a:t>
            </a:r>
            <a:endParaRPr lang="en-US" altLang="zh-CN" sz="4265" b="1" dirty="0">
              <a:solidFill>
                <a:srgbClr val="FF0000"/>
              </a:solidFill>
              <a:latin typeface="楷体" panose="02010609060101010101" charset="-122"/>
              <a:ea typeface="楷体" panose="02010609060101010101" charset="-122"/>
            </a:endParaRPr>
          </a:p>
        </p:txBody>
      </p:sp>
      <p:sp>
        <p:nvSpPr>
          <p:cNvPr id="75" name="矩形 74"/>
          <p:cNvSpPr/>
          <p:nvPr/>
        </p:nvSpPr>
        <p:spPr>
          <a:xfrm>
            <a:off x="5689062" y="2551311"/>
            <a:ext cx="2085033" cy="1076960"/>
          </a:xfrm>
          <a:prstGeom prst="rect">
            <a:avLst/>
          </a:prstGeom>
        </p:spPr>
        <p:txBody>
          <a:bodyPr wrap="square">
            <a:spAutoFit/>
          </a:bodyPr>
          <a:lstStyle/>
          <a:p>
            <a:pPr>
              <a:lnSpc>
                <a:spcPct val="150000"/>
              </a:lnSpc>
            </a:pPr>
            <a:r>
              <a:rPr lang="zh-CN" altLang="en-US" sz="4265" b="1" dirty="0">
                <a:solidFill>
                  <a:srgbClr val="FF0000"/>
                </a:solidFill>
                <a:latin typeface="楷体" panose="02010609060101010101" charset="-122"/>
                <a:ea typeface="楷体" panose="02010609060101010101" charset="-122"/>
              </a:rPr>
              <a:t>赵一曼</a:t>
            </a:r>
            <a:endParaRPr lang="en-US" altLang="zh-CN" sz="4265" b="1" dirty="0">
              <a:solidFill>
                <a:srgbClr val="FF0000"/>
              </a:solidFill>
              <a:latin typeface="楷体" panose="02010609060101010101" charset="-122"/>
              <a:ea typeface="楷体" panose="02010609060101010101" charset="-122"/>
            </a:endParaRPr>
          </a:p>
        </p:txBody>
      </p:sp>
      <p:sp>
        <p:nvSpPr>
          <p:cNvPr id="11" name="矩形 10"/>
          <p:cNvSpPr/>
          <p:nvPr/>
        </p:nvSpPr>
        <p:spPr>
          <a:xfrm>
            <a:off x="2022636" y="4529129"/>
            <a:ext cx="4193259" cy="1076960"/>
          </a:xfrm>
          <a:prstGeom prst="rect">
            <a:avLst/>
          </a:prstGeom>
        </p:spPr>
        <p:txBody>
          <a:bodyPr wrap="square">
            <a:spAutoFit/>
          </a:bodyPr>
          <a:lstStyle/>
          <a:p>
            <a:pPr>
              <a:lnSpc>
                <a:spcPct val="150000"/>
              </a:lnSpc>
            </a:pPr>
            <a:r>
              <a:rPr lang="zh-CN" altLang="en-US" sz="4265" b="1" dirty="0">
                <a:solidFill>
                  <a:srgbClr val="FF0000"/>
                </a:solidFill>
                <a:latin typeface="楷体" panose="02010609060101010101" charset="-122"/>
                <a:ea typeface="楷体" panose="02010609060101010101" charset="-122"/>
              </a:rPr>
              <a:t>令人感动的故事</a:t>
            </a:r>
            <a:endParaRPr lang="en-US" altLang="zh-CN" sz="4265"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75"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25"/>
          <p:cNvSpPr txBox="1">
            <a:spLocks noChangeArrowheads="1"/>
          </p:cNvSpPr>
          <p:nvPr/>
        </p:nvSpPr>
        <p:spPr bwMode="auto">
          <a:xfrm>
            <a:off x="455256" y="1304505"/>
            <a:ext cx="11484146" cy="2923540"/>
          </a:xfrm>
          <a:prstGeom prst="rect">
            <a:avLst/>
          </a:prstGeom>
        </p:spPr>
        <p:txBody>
          <a:bodyPr wrap="square">
            <a:spAutoFit/>
          </a:bodyPr>
          <a:lstStyle>
            <a:defPPr>
              <a:defRPr lang="zh-CN"/>
            </a:defPPr>
            <a:lvl1pPr>
              <a:lnSpc>
                <a:spcPct val="150000"/>
              </a:lnSpc>
              <a:defRPr sz="3200">
                <a:latin typeface="楷体" panose="02010609060101010101" charset="-122"/>
                <a:ea typeface="楷体" panose="02010609060101010101" charset="-122"/>
              </a:defRPr>
            </a:lvl1pPr>
          </a:lstStyle>
          <a:p>
            <a:r>
              <a:rPr lang="zh-CN" altLang="en-US" sz="4265" b="1" dirty="0"/>
              <a:t> </a:t>
            </a:r>
            <a:r>
              <a:rPr lang="en-US" altLang="zh-CN" sz="4265" b="1" dirty="0" smtClean="0">
                <a:latin typeface="黑体" panose="02010609060101010101" charset="-122"/>
                <a:ea typeface="黑体" panose="02010609060101010101" charset="-122"/>
              </a:rPr>
              <a:t>2</a:t>
            </a:r>
            <a:r>
              <a:rPr lang="en-US" altLang="zh-CN" sz="4265" b="1" dirty="0">
                <a:latin typeface="黑体" panose="02010609060101010101" charset="-122"/>
                <a:ea typeface="黑体" panose="02010609060101010101" charset="-122"/>
              </a:rPr>
              <a:t>.</a:t>
            </a:r>
            <a:r>
              <a:rPr lang="zh-CN" altLang="en-US" sz="3995" b="1" dirty="0" smtClean="0"/>
              <a:t>课文</a:t>
            </a:r>
            <a:r>
              <a:rPr lang="zh-CN" altLang="en-US" sz="3995" b="1" dirty="0"/>
              <a:t>以（               ）为线索，讲述了（          ）同志用碗的前后经过，赞美了她（                      ）的高尚品质。</a:t>
            </a:r>
            <a:endParaRPr lang="zh-CN" altLang="en-US" sz="3995" b="1" dirty="0"/>
          </a:p>
        </p:txBody>
      </p:sp>
      <p:sp>
        <p:nvSpPr>
          <p:cNvPr id="15" name="TextBox 4"/>
          <p:cNvSpPr txBox="1"/>
          <p:nvPr/>
        </p:nvSpPr>
        <p:spPr>
          <a:xfrm>
            <a:off x="3684559" y="1388657"/>
            <a:ext cx="3941186" cy="777240"/>
          </a:xfrm>
          <a:prstGeom prst="rect">
            <a:avLst/>
          </a:prstGeom>
          <a:noFill/>
        </p:spPr>
        <p:txBody>
          <a:bodyPr wrap="square" lIns="121812" tIns="60906" rIns="121812" bIns="60906" rtlCol="0">
            <a:spAutoFit/>
          </a:bodyPr>
          <a:lstStyle/>
          <a:p>
            <a:r>
              <a:rPr lang="zh-CN" altLang="en-US" sz="4265" b="1" dirty="0">
                <a:solidFill>
                  <a:srgbClr val="FF0000"/>
                </a:solidFill>
                <a:latin typeface="楷体" panose="02010609060101010101" charset="-122"/>
                <a:ea typeface="楷体" panose="02010609060101010101" charset="-122"/>
              </a:rPr>
              <a:t>一个粗瓷大碗</a:t>
            </a:r>
            <a:endParaRPr lang="zh-CN" altLang="en-US" sz="4265" b="1" dirty="0">
              <a:solidFill>
                <a:srgbClr val="FF0000"/>
              </a:solidFill>
              <a:latin typeface="楷体" panose="02010609060101010101" charset="-122"/>
              <a:ea typeface="楷体" panose="02010609060101010101" charset="-122"/>
            </a:endParaRPr>
          </a:p>
        </p:txBody>
      </p:sp>
      <p:sp>
        <p:nvSpPr>
          <p:cNvPr id="17" name="TextBox 4"/>
          <p:cNvSpPr txBox="1"/>
          <p:nvPr/>
        </p:nvSpPr>
        <p:spPr>
          <a:xfrm>
            <a:off x="1238113" y="2411544"/>
            <a:ext cx="2314480" cy="777240"/>
          </a:xfrm>
          <a:prstGeom prst="rect">
            <a:avLst/>
          </a:prstGeom>
          <a:noFill/>
        </p:spPr>
        <p:txBody>
          <a:bodyPr wrap="square" lIns="121812" tIns="60906" rIns="121812" bIns="60906" rtlCol="0">
            <a:spAutoFit/>
          </a:bodyPr>
          <a:lstStyle/>
          <a:p>
            <a:r>
              <a:rPr lang="zh-CN" altLang="en-US" sz="4265" b="1" dirty="0">
                <a:solidFill>
                  <a:srgbClr val="FF0000"/>
                </a:solidFill>
                <a:latin typeface="楷体" panose="02010609060101010101" charset="-122"/>
                <a:ea typeface="楷体" panose="02010609060101010101" charset="-122"/>
              </a:rPr>
              <a:t>赵一曼</a:t>
            </a:r>
            <a:endParaRPr lang="zh-CN" altLang="en-US" sz="4265" b="1" dirty="0">
              <a:solidFill>
                <a:srgbClr val="FF0000"/>
              </a:solidFill>
              <a:latin typeface="楷体" panose="02010609060101010101" charset="-122"/>
              <a:ea typeface="楷体" panose="02010609060101010101" charset="-122"/>
            </a:endParaRPr>
          </a:p>
        </p:txBody>
      </p:sp>
      <p:sp>
        <p:nvSpPr>
          <p:cNvPr id="18" name="TextBox 4"/>
          <p:cNvSpPr txBox="1"/>
          <p:nvPr/>
        </p:nvSpPr>
        <p:spPr>
          <a:xfrm>
            <a:off x="1134705" y="3262025"/>
            <a:ext cx="5867409" cy="777240"/>
          </a:xfrm>
          <a:prstGeom prst="rect">
            <a:avLst/>
          </a:prstGeom>
          <a:noFill/>
        </p:spPr>
        <p:txBody>
          <a:bodyPr wrap="square" lIns="121812" tIns="60906" rIns="121812" bIns="60906" rtlCol="0">
            <a:spAutoFit/>
          </a:bodyPr>
          <a:lstStyle/>
          <a:p>
            <a:r>
              <a:rPr lang="zh-CN" altLang="en-US" sz="4265" b="1" dirty="0">
                <a:solidFill>
                  <a:srgbClr val="FF0000"/>
                </a:solidFill>
                <a:latin typeface="楷体" panose="02010609060101010101" charset="-122"/>
                <a:ea typeface="楷体" panose="02010609060101010101" charset="-122"/>
              </a:rPr>
              <a:t>关心同志胜过关心自己</a:t>
            </a:r>
            <a:endParaRPr lang="zh-CN" altLang="en-US" sz="4265"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88559" y="411480"/>
            <a:ext cx="11214882" cy="6035040"/>
          </a:xfrm>
          <a:prstGeom prst="rect">
            <a:avLst/>
          </a:prstGeom>
          <a:noFill/>
          <a:ln w="28575">
            <a:solidFill>
              <a:srgbClr val="BCCF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1"/>
          <a:srcRect l="-769" t="19728" r="100000" b="1042"/>
          <a:stretch>
            <a:fillRect/>
          </a:stretch>
        </p:blipFill>
        <p:spPr>
          <a:xfrm>
            <a:off x="8666329" y="3922046"/>
            <a:ext cx="71359" cy="2935955"/>
          </a:xfrm>
          <a:custGeom>
            <a:avLst/>
            <a:gdLst>
              <a:gd name="connsiteX0" fmla="*/ 0 w 71359"/>
              <a:gd name="connsiteY0" fmla="*/ 0 h 2935955"/>
              <a:gd name="connsiteX1" fmla="*/ 71359 w 71359"/>
              <a:gd name="connsiteY1" fmla="*/ 0 h 2935955"/>
              <a:gd name="connsiteX2" fmla="*/ 71359 w 71359"/>
              <a:gd name="connsiteY2" fmla="*/ 2935955 h 2935955"/>
              <a:gd name="connsiteX3" fmla="*/ 0 w 71359"/>
              <a:gd name="connsiteY3" fmla="*/ 2935955 h 2935955"/>
              <a:gd name="connsiteX4" fmla="*/ 0 w 71359"/>
              <a:gd name="connsiteY4" fmla="*/ 0 h 29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59" h="2935955">
                <a:moveTo>
                  <a:pt x="0" y="0"/>
                </a:moveTo>
                <a:lnTo>
                  <a:pt x="71359" y="0"/>
                </a:lnTo>
                <a:lnTo>
                  <a:pt x="71359" y="2935955"/>
                </a:lnTo>
                <a:lnTo>
                  <a:pt x="0" y="2935955"/>
                </a:lnTo>
                <a:lnTo>
                  <a:pt x="0" y="0"/>
                </a:lnTo>
                <a:close/>
              </a:path>
            </a:pathLst>
          </a:custGeom>
          <a:effectLst/>
        </p:spPr>
      </p:pic>
      <p:pic>
        <p:nvPicPr>
          <p:cNvPr id="45" name="图片 44"/>
          <p:cNvPicPr>
            <a:picLocks noChangeAspect="1"/>
          </p:cNvPicPr>
          <p:nvPr/>
        </p:nvPicPr>
        <p:blipFill>
          <a:blip r:embed="rId2"/>
          <a:srcRect l="49559" r="42659" b="28650"/>
          <a:stretch>
            <a:fillRect/>
          </a:stretch>
        </p:blipFill>
        <p:spPr>
          <a:xfrm rot="2400000">
            <a:off x="115704" y="5393422"/>
            <a:ext cx="948969" cy="1852157"/>
          </a:xfrm>
          <a:custGeom>
            <a:avLst/>
            <a:gdLst>
              <a:gd name="connsiteX0" fmla="*/ 328093 w 948969"/>
              <a:gd name="connsiteY0" fmla="*/ 0 h 1852157"/>
              <a:gd name="connsiteX1" fmla="*/ 948969 w 948969"/>
              <a:gd name="connsiteY1" fmla="*/ 0 h 1852157"/>
              <a:gd name="connsiteX2" fmla="*/ 948969 w 948969"/>
              <a:gd name="connsiteY2" fmla="*/ 1852157 h 1852157"/>
              <a:gd name="connsiteX3" fmla="*/ 874852 w 948969"/>
              <a:gd name="connsiteY3" fmla="*/ 1848082 h 1852157"/>
              <a:gd name="connsiteX4" fmla="*/ 0 w 948969"/>
              <a:gd name="connsiteY4" fmla="*/ 792506 h 1852157"/>
              <a:gd name="connsiteX5" fmla="*/ 285421 w 948969"/>
              <a:gd name="connsiteY5" fmla="*/ 42228 h 1852157"/>
              <a:gd name="connsiteX6" fmla="*/ 328093 w 948969"/>
              <a:gd name="connsiteY6" fmla="*/ 0 h 185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8969" h="1852157">
                <a:moveTo>
                  <a:pt x="328093" y="0"/>
                </a:moveTo>
                <a:lnTo>
                  <a:pt x="948969" y="0"/>
                </a:lnTo>
                <a:lnTo>
                  <a:pt x="948969" y="1852157"/>
                </a:lnTo>
                <a:lnTo>
                  <a:pt x="874852" y="1848082"/>
                </a:lnTo>
                <a:cubicBezTo>
                  <a:pt x="383461" y="1793745"/>
                  <a:pt x="0" y="1341885"/>
                  <a:pt x="0" y="792506"/>
                </a:cubicBezTo>
                <a:cubicBezTo>
                  <a:pt x="0" y="499504"/>
                  <a:pt x="109073" y="234241"/>
                  <a:pt x="285421" y="42228"/>
                </a:cubicBezTo>
                <a:lnTo>
                  <a:pt x="328093" y="0"/>
                </a:lnTo>
                <a:close/>
              </a:path>
            </a:pathLst>
          </a:custGeom>
        </p:spPr>
      </p:pic>
      <p:pic>
        <p:nvPicPr>
          <p:cNvPr id="44" name="图片 43"/>
          <p:cNvPicPr>
            <a:picLocks noChangeAspect="1"/>
          </p:cNvPicPr>
          <p:nvPr/>
        </p:nvPicPr>
        <p:blipFill>
          <a:blip r:embed="rId2"/>
          <a:srcRect l="52249" t="-10345" r="34458" b="28596"/>
          <a:stretch>
            <a:fillRect/>
          </a:stretch>
        </p:blipFill>
        <p:spPr>
          <a:xfrm rot="20958805" flipH="1">
            <a:off x="-85090" y="-635635"/>
            <a:ext cx="2514600" cy="3291840"/>
          </a:xfrm>
          <a:custGeom>
            <a:avLst/>
            <a:gdLst>
              <a:gd name="connsiteX0" fmla="*/ 646395 w 1620883"/>
              <a:gd name="connsiteY0" fmla="*/ 0 h 2122108"/>
              <a:gd name="connsiteX1" fmla="*/ 1620883 w 1620883"/>
              <a:gd name="connsiteY1" fmla="*/ 1061054 h 2122108"/>
              <a:gd name="connsiteX2" fmla="*/ 646395 w 1620883"/>
              <a:gd name="connsiteY2" fmla="*/ 2122108 h 2122108"/>
              <a:gd name="connsiteX3" fmla="*/ 620876 w 1620883"/>
              <a:gd name="connsiteY3" fmla="*/ 2120705 h 2122108"/>
              <a:gd name="connsiteX4" fmla="*/ 620876 w 1620883"/>
              <a:gd name="connsiteY4" fmla="*/ 268548 h 2122108"/>
              <a:gd name="connsiteX5" fmla="*/ 0 w 1620883"/>
              <a:gd name="connsiteY5" fmla="*/ 268548 h 2122108"/>
              <a:gd name="connsiteX6" fmla="*/ 26530 w 1620883"/>
              <a:gd name="connsiteY6" fmla="*/ 242293 h 2122108"/>
              <a:gd name="connsiteX7" fmla="*/ 646395 w 1620883"/>
              <a:gd name="connsiteY7" fmla="*/ 0 h 212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0883" h="2122108">
                <a:moveTo>
                  <a:pt x="646395" y="0"/>
                </a:moveTo>
                <a:cubicBezTo>
                  <a:pt x="1184590" y="0"/>
                  <a:pt x="1620883" y="475050"/>
                  <a:pt x="1620883" y="1061054"/>
                </a:cubicBezTo>
                <a:cubicBezTo>
                  <a:pt x="1620883" y="1647058"/>
                  <a:pt x="1184590" y="2122108"/>
                  <a:pt x="646395" y="2122108"/>
                </a:cubicBezTo>
                <a:lnTo>
                  <a:pt x="620876" y="2120705"/>
                </a:lnTo>
                <a:lnTo>
                  <a:pt x="620876" y="268548"/>
                </a:lnTo>
                <a:lnTo>
                  <a:pt x="0" y="268548"/>
                </a:lnTo>
                <a:lnTo>
                  <a:pt x="26530" y="242293"/>
                </a:lnTo>
                <a:cubicBezTo>
                  <a:pt x="194979" y="90928"/>
                  <a:pt x="410935" y="0"/>
                  <a:pt x="646395" y="0"/>
                </a:cubicBezTo>
                <a:close/>
              </a:path>
            </a:pathLst>
          </a:custGeom>
        </p:spPr>
      </p:pic>
      <p:pic>
        <p:nvPicPr>
          <p:cNvPr id="41" name="图片 40"/>
          <p:cNvPicPr>
            <a:picLocks noChangeAspect="1"/>
          </p:cNvPicPr>
          <p:nvPr/>
        </p:nvPicPr>
        <p:blipFill>
          <a:blip r:embed="rId2"/>
          <a:srcRect l="11861"/>
          <a:stretch>
            <a:fillRect/>
          </a:stretch>
        </p:blipFill>
        <p:spPr>
          <a:xfrm flipV="1">
            <a:off x="139966" y="3950456"/>
            <a:ext cx="12155617" cy="2935955"/>
          </a:xfrm>
          <a:custGeom>
            <a:avLst/>
            <a:gdLst>
              <a:gd name="connsiteX0" fmla="*/ 0 w 10747668"/>
              <a:gd name="connsiteY0" fmla="*/ 2595892 h 2595892"/>
              <a:gd name="connsiteX1" fmla="*/ 10747668 w 10747668"/>
              <a:gd name="connsiteY1" fmla="*/ 2595892 h 2595892"/>
              <a:gd name="connsiteX2" fmla="*/ 10747668 w 10747668"/>
              <a:gd name="connsiteY2" fmla="*/ 0 h 2595892"/>
              <a:gd name="connsiteX3" fmla="*/ 5545887 w 10747668"/>
              <a:gd name="connsiteY3" fmla="*/ 0 h 2595892"/>
              <a:gd name="connsiteX4" fmla="*/ 5545887 w 10747668"/>
              <a:gd name="connsiteY4" fmla="*/ 2122107 h 2595892"/>
              <a:gd name="connsiteX5" fmla="*/ 98214 w 10747668"/>
              <a:gd name="connsiteY5" fmla="*/ 2122107 h 2595892"/>
              <a:gd name="connsiteX6" fmla="*/ 123160 w 10747668"/>
              <a:gd name="connsiteY6" fmla="*/ 2163986 h 2595892"/>
              <a:gd name="connsiteX7" fmla="*/ 148455 w 10747668"/>
              <a:gd name="connsiteY7" fmla="*/ 2294747 h 2595892"/>
              <a:gd name="connsiteX8" fmla="*/ 50612 w 10747668"/>
              <a:gd name="connsiteY8" fmla="*/ 2547300 h 259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668" h="2595892">
                <a:moveTo>
                  <a:pt x="0" y="2595892"/>
                </a:moveTo>
                <a:lnTo>
                  <a:pt x="10747668" y="2595892"/>
                </a:lnTo>
                <a:lnTo>
                  <a:pt x="10747668" y="0"/>
                </a:lnTo>
                <a:lnTo>
                  <a:pt x="5545887" y="0"/>
                </a:lnTo>
                <a:lnTo>
                  <a:pt x="5545887" y="2122107"/>
                </a:lnTo>
                <a:lnTo>
                  <a:pt x="98214" y="2122107"/>
                </a:lnTo>
                <a:lnTo>
                  <a:pt x="123160" y="2163986"/>
                </a:lnTo>
                <a:cubicBezTo>
                  <a:pt x="139745" y="2206223"/>
                  <a:pt x="148455" y="2249955"/>
                  <a:pt x="148455" y="2294747"/>
                </a:cubicBezTo>
                <a:cubicBezTo>
                  <a:pt x="148455" y="2384331"/>
                  <a:pt x="113616" y="2469675"/>
                  <a:pt x="50612" y="2547300"/>
                </a:cubicBezTo>
                <a:close/>
              </a:path>
            </a:pathLst>
          </a:custGeom>
        </p:spPr>
      </p:pic>
      <p:sp>
        <p:nvSpPr>
          <p:cNvPr id="4" name="文本框 3"/>
          <p:cNvSpPr txBox="1"/>
          <p:nvPr/>
        </p:nvSpPr>
        <p:spPr>
          <a:xfrm>
            <a:off x="961390" y="796290"/>
            <a:ext cx="5080635" cy="783590"/>
          </a:xfrm>
          <a:prstGeom prst="rect">
            <a:avLst/>
          </a:prstGeom>
          <a:noFill/>
        </p:spPr>
        <p:txBody>
          <a:bodyPr wrap="square" rtlCol="0" anchor="t">
            <a:spAutoFit/>
            <a:scene3d>
              <a:camera prst="orthographicFront"/>
              <a:lightRig rig="threePt" dir="t"/>
            </a:scene3d>
          </a:bodyPr>
          <a:p>
            <a:pPr algn="dist"/>
            <a:r>
              <a:rPr lang="zh-CN" altLang="en-US" sz="45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rPr>
              <a:t>《一个粗瓷大碗》</a:t>
            </a:r>
            <a:endParaRPr lang="zh-CN" altLang="en-US" sz="45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endParaRPr>
          </a:p>
        </p:txBody>
      </p:sp>
      <p:pic>
        <p:nvPicPr>
          <p:cNvPr id="6" name="图片 5"/>
          <p:cNvPicPr>
            <a:picLocks noChangeAspect="1"/>
          </p:cNvPicPr>
          <p:nvPr/>
        </p:nvPicPr>
        <p:blipFill>
          <a:blip r:embed="rId3"/>
          <a:stretch>
            <a:fillRect/>
          </a:stretch>
        </p:blipFill>
        <p:spPr>
          <a:xfrm>
            <a:off x="3397885" y="1870710"/>
            <a:ext cx="5396230" cy="43065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334572" y="2204785"/>
            <a:ext cx="11120654" cy="1938020"/>
          </a:xfrm>
          <a:prstGeom prst="rect">
            <a:avLst/>
          </a:prstGeom>
        </p:spPr>
        <p:txBody>
          <a:bodyPr wrap="square">
            <a:spAutoFit/>
          </a:bodyPr>
          <a:lstStyle/>
          <a:p>
            <a:pPr>
              <a:lnSpc>
                <a:spcPct val="150000"/>
              </a:lnSpc>
            </a:pPr>
            <a:r>
              <a:rPr lang="zh-CN" altLang="en-US" sz="3995" b="1" dirty="0">
                <a:solidFill>
                  <a:srgbClr val="000000"/>
                </a:solidFill>
                <a:latin typeface="楷体" panose="02010609060101010101" charset="-122"/>
                <a:ea typeface="楷体" panose="02010609060101010101" charset="-122"/>
              </a:rPr>
              <a:t>①中国人民革命军事博物馆里陈列着赵一曼通知只使用过一次的一个粗瓷大碗。       </a:t>
            </a:r>
            <a:r>
              <a:rPr lang="zh-CN" altLang="en-US" sz="3995" b="1" dirty="0" smtClean="0">
                <a:solidFill>
                  <a:srgbClr val="000000"/>
                </a:solidFill>
                <a:latin typeface="楷体" panose="02010609060101010101" charset="-122"/>
                <a:ea typeface="楷体" panose="02010609060101010101" charset="-122"/>
              </a:rPr>
              <a:t> （   </a:t>
            </a:r>
            <a:r>
              <a:rPr lang="zh-CN" altLang="en-US" sz="3995" b="1" dirty="0">
                <a:solidFill>
                  <a:srgbClr val="000000"/>
                </a:solidFill>
                <a:latin typeface="楷体" panose="02010609060101010101" charset="-122"/>
                <a:ea typeface="楷体" panose="02010609060101010101" charset="-122"/>
              </a:rPr>
              <a:t>）</a:t>
            </a:r>
            <a:endParaRPr lang="zh-CN" altLang="en-US" sz="3995" b="1" dirty="0">
              <a:solidFill>
                <a:srgbClr val="000000"/>
              </a:solidFill>
              <a:latin typeface="楷体" panose="02010609060101010101" charset="-122"/>
              <a:ea typeface="楷体" panose="02010609060101010101" charset="-122"/>
            </a:endParaRPr>
          </a:p>
        </p:txBody>
      </p:sp>
      <p:sp>
        <p:nvSpPr>
          <p:cNvPr id="32" name="TextBox 4"/>
          <p:cNvSpPr txBox="1"/>
          <p:nvPr/>
        </p:nvSpPr>
        <p:spPr>
          <a:xfrm>
            <a:off x="10100698" y="3288186"/>
            <a:ext cx="1354528" cy="777240"/>
          </a:xfrm>
          <a:prstGeom prst="rect">
            <a:avLst/>
          </a:prstGeom>
          <a:noFill/>
        </p:spPr>
        <p:txBody>
          <a:bodyPr wrap="square" lIns="121812" tIns="60906" rIns="121812" bIns="60906" rtlCol="0">
            <a:spAutoFit/>
          </a:bodyPr>
          <a:lstStyle/>
          <a:p>
            <a:r>
              <a:rPr lang="zh-CN" altLang="en-US" sz="4265" b="1" dirty="0">
                <a:solidFill>
                  <a:srgbClr val="FF0000"/>
                </a:solidFill>
                <a:latin typeface="楷体" panose="02010609060101010101" charset="-122"/>
                <a:ea typeface="楷体" panose="02010609060101010101" charset="-122"/>
              </a:rPr>
              <a:t>√</a:t>
            </a:r>
            <a:endParaRPr lang="zh-CN" altLang="en-US" sz="4265" b="1" dirty="0">
              <a:solidFill>
                <a:srgbClr val="FF0000"/>
              </a:solidFill>
              <a:latin typeface="楷体" panose="02010609060101010101" charset="-122"/>
              <a:ea typeface="楷体" panose="02010609060101010101" charset="-122"/>
            </a:endParaRPr>
          </a:p>
        </p:txBody>
      </p:sp>
      <p:sp>
        <p:nvSpPr>
          <p:cNvPr id="33" name="Rectangle 1"/>
          <p:cNvSpPr>
            <a:spLocks noChangeArrowheads="1"/>
          </p:cNvSpPr>
          <p:nvPr/>
        </p:nvSpPr>
        <p:spPr bwMode="auto">
          <a:xfrm>
            <a:off x="233630" y="650743"/>
            <a:ext cx="11641848" cy="1666240"/>
          </a:xfrm>
          <a:prstGeom prst="rect">
            <a:avLst/>
          </a:prstGeom>
          <a:noFill/>
          <a:ln w="9525">
            <a:noFill/>
            <a:miter lim="800000"/>
          </a:ln>
          <a:effectLst/>
        </p:spPr>
        <p:txBody>
          <a:bodyPr vert="horz" wrap="square" lIns="91361" tIns="45680" rIns="91361" bIns="45680" numCol="1" anchor="ctr" anchorCtr="0" compatLnSpc="1">
            <a:spAutoFit/>
          </a:bodyPr>
          <a:lstStyle/>
          <a:p>
            <a:pPr indent="200025" fontAlgn="base">
              <a:lnSpc>
                <a:spcPct val="120000"/>
              </a:lnSpc>
              <a:spcBef>
                <a:spcPct val="0"/>
              </a:spcBef>
              <a:spcAft>
                <a:spcPct val="0"/>
              </a:spcAft>
            </a:pPr>
            <a:r>
              <a:rPr lang="zh-CN" altLang="en-US" sz="4265" b="1" dirty="0" smtClean="0">
                <a:solidFill>
                  <a:srgbClr val="000000"/>
                </a:solidFill>
                <a:latin typeface="黑体" panose="02010609060101010101" charset="-122"/>
                <a:ea typeface="黑体" panose="02010609060101010101" charset="-122"/>
                <a:cs typeface="Times New Roman" panose="02020603050405020304" pitchFamily="18" charset="0"/>
              </a:rPr>
              <a:t>四、</a:t>
            </a:r>
            <a:r>
              <a:rPr lang="zh-CN" altLang="en-US" sz="4265" b="1" dirty="0">
                <a:solidFill>
                  <a:srgbClr val="000000"/>
                </a:solidFill>
                <a:latin typeface="黑体" panose="02010609060101010101" charset="-122"/>
                <a:ea typeface="黑体" panose="02010609060101010101" charset="-122"/>
                <a:cs typeface="Times New Roman" panose="02020603050405020304" pitchFamily="18" charset="0"/>
              </a:rPr>
              <a:t>根据课文内容判断对错，对的打“√”</a:t>
            </a:r>
            <a:r>
              <a:rPr lang="zh-CN" altLang="en-US" sz="4265" b="1" dirty="0" smtClean="0">
                <a:solidFill>
                  <a:srgbClr val="000000"/>
                </a:solidFill>
                <a:latin typeface="黑体" panose="02010609060101010101" charset="-122"/>
                <a:ea typeface="黑体" panose="02010609060101010101" charset="-122"/>
                <a:cs typeface="Times New Roman" panose="02020603050405020304" pitchFamily="18" charset="0"/>
              </a:rPr>
              <a:t>，错</a:t>
            </a:r>
            <a:r>
              <a:rPr lang="zh-CN" altLang="en-US" sz="4265" b="1" dirty="0">
                <a:solidFill>
                  <a:srgbClr val="000000"/>
                </a:solidFill>
                <a:latin typeface="黑体" panose="02010609060101010101" charset="-122"/>
                <a:ea typeface="黑体" panose="02010609060101010101" charset="-122"/>
                <a:cs typeface="Times New Roman" panose="02020603050405020304" pitchFamily="18" charset="0"/>
              </a:rPr>
              <a:t>的打“</a:t>
            </a:r>
            <a:r>
              <a:rPr lang="en-US" altLang="zh-CN" sz="4265" b="1" dirty="0">
                <a:solidFill>
                  <a:srgbClr val="000000"/>
                </a:solidFill>
                <a:latin typeface="黑体" panose="02010609060101010101" charset="-122"/>
                <a:ea typeface="黑体" panose="02010609060101010101" charset="-122"/>
                <a:cs typeface="Times New Roman" panose="02020603050405020304" pitchFamily="18" charset="0"/>
              </a:rPr>
              <a:t>×</a:t>
            </a:r>
            <a:r>
              <a:rPr lang="zh-CN" altLang="en-US" sz="4265" b="1" dirty="0">
                <a:solidFill>
                  <a:srgbClr val="000000"/>
                </a:solidFill>
                <a:latin typeface="黑体" panose="02010609060101010101" charset="-122"/>
                <a:ea typeface="黑体" panose="02010609060101010101" charset="-122"/>
                <a:cs typeface="Times New Roman" panose="02020603050405020304" pitchFamily="18" charset="0"/>
              </a:rPr>
              <a:t>”。</a:t>
            </a:r>
            <a:endParaRPr lang="zh-CN" altLang="en-US" sz="4265" b="1" dirty="0">
              <a:solidFill>
                <a:srgbClr val="000000"/>
              </a:solidFill>
              <a:latin typeface="黑体" panose="02010609060101010101" charset="-122"/>
              <a:ea typeface="黑体" panose="02010609060101010101" charset="-122"/>
              <a:cs typeface="Times New Roman" panose="02020603050405020304" pitchFamily="18" charset="0"/>
            </a:endParaRPr>
          </a:p>
        </p:txBody>
      </p:sp>
      <p:sp>
        <p:nvSpPr>
          <p:cNvPr id="34" name="矩形 33"/>
          <p:cNvSpPr/>
          <p:nvPr/>
        </p:nvSpPr>
        <p:spPr>
          <a:xfrm>
            <a:off x="334572" y="3884050"/>
            <a:ext cx="11120654" cy="1568450"/>
          </a:xfrm>
          <a:prstGeom prst="rect">
            <a:avLst/>
          </a:prstGeom>
        </p:spPr>
        <p:txBody>
          <a:bodyPr wrap="square">
            <a:spAutoFit/>
          </a:bodyPr>
          <a:lstStyle/>
          <a:p>
            <a:pPr>
              <a:lnSpc>
                <a:spcPct val="120000"/>
              </a:lnSpc>
            </a:pPr>
            <a:r>
              <a:rPr lang="zh-CN" altLang="en-US" sz="3995" b="1" dirty="0">
                <a:solidFill>
                  <a:srgbClr val="000000"/>
                </a:solidFill>
                <a:latin typeface="楷体" panose="02010609060101010101" charset="-122"/>
                <a:ea typeface="楷体" panose="02010609060101010101" charset="-122"/>
              </a:rPr>
              <a:t>②赵一曼开心的收下了通讯员送给她的这个粗瓷大碗。                               （   ）</a:t>
            </a:r>
            <a:endParaRPr lang="zh-CN" altLang="en-US" sz="3995" b="1" dirty="0">
              <a:solidFill>
                <a:srgbClr val="000000"/>
              </a:solidFill>
              <a:latin typeface="楷体" panose="02010609060101010101" charset="-122"/>
              <a:ea typeface="楷体" panose="02010609060101010101" charset="-122"/>
            </a:endParaRPr>
          </a:p>
        </p:txBody>
      </p:sp>
      <p:sp>
        <p:nvSpPr>
          <p:cNvPr id="35" name="矩形 34"/>
          <p:cNvSpPr/>
          <p:nvPr/>
        </p:nvSpPr>
        <p:spPr>
          <a:xfrm>
            <a:off x="334572" y="5307507"/>
            <a:ext cx="11257373" cy="1014730"/>
          </a:xfrm>
          <a:prstGeom prst="rect">
            <a:avLst/>
          </a:prstGeom>
        </p:spPr>
        <p:txBody>
          <a:bodyPr wrap="square">
            <a:spAutoFit/>
          </a:bodyPr>
          <a:lstStyle/>
          <a:p>
            <a:pPr>
              <a:lnSpc>
                <a:spcPct val="150000"/>
              </a:lnSpc>
            </a:pPr>
            <a:r>
              <a:rPr lang="zh-CN" altLang="en-US" sz="3995" b="1" dirty="0">
                <a:solidFill>
                  <a:srgbClr val="000000"/>
                </a:solidFill>
                <a:latin typeface="楷体" panose="02010609060101010101" charset="-122"/>
                <a:ea typeface="楷体" panose="02010609060101010101" charset="-122"/>
              </a:rPr>
              <a:t>③炊事员老李被赵一曼的做法感动了。   （   ）  </a:t>
            </a:r>
            <a:endParaRPr lang="zh-CN" altLang="en-US" sz="3995" b="1" dirty="0">
              <a:solidFill>
                <a:srgbClr val="000000"/>
              </a:solidFill>
              <a:latin typeface="楷体" panose="02010609060101010101" charset="-122"/>
              <a:ea typeface="楷体" panose="02010609060101010101" charset="-122"/>
            </a:endParaRPr>
          </a:p>
        </p:txBody>
      </p:sp>
      <p:sp>
        <p:nvSpPr>
          <p:cNvPr id="37" name="TextBox 4"/>
          <p:cNvSpPr txBox="1"/>
          <p:nvPr/>
        </p:nvSpPr>
        <p:spPr>
          <a:xfrm>
            <a:off x="10378614" y="4634536"/>
            <a:ext cx="1354528" cy="777240"/>
          </a:xfrm>
          <a:prstGeom prst="rect">
            <a:avLst/>
          </a:prstGeom>
          <a:noFill/>
        </p:spPr>
        <p:txBody>
          <a:bodyPr wrap="square" lIns="121812" tIns="60906" rIns="121812" bIns="60906" rtlCol="0">
            <a:spAutoFit/>
          </a:bodyPr>
          <a:lstStyle/>
          <a:p>
            <a:r>
              <a:rPr lang="en-US" altLang="zh-CN" sz="4265" b="1" dirty="0">
                <a:solidFill>
                  <a:srgbClr val="FF0000"/>
                </a:solidFill>
                <a:latin typeface="楷体" panose="02010609060101010101" charset="-122"/>
                <a:ea typeface="楷体" panose="02010609060101010101" charset="-122"/>
              </a:rPr>
              <a:t>×</a:t>
            </a:r>
            <a:endParaRPr lang="zh-CN" altLang="en-US" sz="4265" b="1" dirty="0">
              <a:solidFill>
                <a:srgbClr val="FF0000"/>
              </a:solidFill>
              <a:latin typeface="楷体" panose="02010609060101010101" charset="-122"/>
              <a:ea typeface="楷体" panose="02010609060101010101" charset="-122"/>
            </a:endParaRPr>
          </a:p>
        </p:txBody>
      </p:sp>
      <p:sp>
        <p:nvSpPr>
          <p:cNvPr id="38" name="TextBox 4"/>
          <p:cNvSpPr txBox="1"/>
          <p:nvPr/>
        </p:nvSpPr>
        <p:spPr>
          <a:xfrm>
            <a:off x="10378614" y="5435816"/>
            <a:ext cx="1354528" cy="777240"/>
          </a:xfrm>
          <a:prstGeom prst="rect">
            <a:avLst/>
          </a:prstGeom>
          <a:noFill/>
        </p:spPr>
        <p:txBody>
          <a:bodyPr wrap="square" lIns="121812" tIns="60906" rIns="121812" bIns="60906" rtlCol="0">
            <a:spAutoFit/>
          </a:bodyPr>
          <a:lstStyle/>
          <a:p>
            <a:r>
              <a:rPr lang="zh-CN" altLang="en-US" sz="4265" b="1" dirty="0">
                <a:solidFill>
                  <a:srgbClr val="FF0000"/>
                </a:solidFill>
                <a:latin typeface="楷体" panose="02010609060101010101" charset="-122"/>
                <a:ea typeface="楷体" panose="02010609060101010101" charset="-122"/>
              </a:rPr>
              <a:t>√</a:t>
            </a:r>
            <a:endParaRPr lang="zh-CN" altLang="en-US" sz="4265"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anim calcmode="lin" valueType="num">
                                      <p:cBhvr>
                                        <p:cTn id="15" dur="1000" fill="hold"/>
                                        <p:tgtEl>
                                          <p:spTgt spid="37"/>
                                        </p:tgtEl>
                                        <p:attrNameLst>
                                          <p:attrName>ppt_x</p:attrName>
                                        </p:attrNameLst>
                                      </p:cBhvr>
                                      <p:tavLst>
                                        <p:tav tm="0">
                                          <p:val>
                                            <p:strVal val="#ppt_x"/>
                                          </p:val>
                                        </p:tav>
                                        <p:tav tm="100000">
                                          <p:val>
                                            <p:strVal val="#ppt_x"/>
                                          </p:val>
                                        </p:tav>
                                      </p:tavLst>
                                    </p:anim>
                                    <p:anim calcmode="lin" valueType="num">
                                      <p:cBhvr>
                                        <p:cTn id="1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7" grpId="0"/>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05205" y="1163955"/>
            <a:ext cx="5054600" cy="706755"/>
          </a:xfrm>
          <a:prstGeom prst="rect">
            <a:avLst/>
          </a:prstGeom>
          <a:noFill/>
        </p:spPr>
        <p:txBody>
          <a:bodyPr wrap="square" rtlCol="0" anchor="t">
            <a:spAutoFit/>
            <a:scene3d>
              <a:camera prst="orthographicFront"/>
              <a:lightRig rig="threePt" dir="t"/>
            </a:scene3d>
          </a:bodyPr>
          <a:p>
            <a:pPr algn="dist"/>
            <a:r>
              <a:rPr lang="zh-CN" altLang="en-US" sz="4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微软雅黑" panose="020B0503020204020204" charset="-122"/>
                <a:ea typeface="微软雅黑" panose="020B0503020204020204" charset="-122"/>
                <a:cs typeface="楷体" panose="02010609060101010101" charset="-122"/>
                <a:sym typeface="+mn-ea"/>
              </a:rPr>
              <a:t>巩固拓展，布置作业</a:t>
            </a:r>
            <a:endParaRPr lang="zh-CN" altLang="en-US" sz="4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微软雅黑" panose="020B0503020204020204" charset="-122"/>
              <a:ea typeface="微软雅黑" panose="020B0503020204020204" charset="-122"/>
              <a:cs typeface="楷体" panose="02010609060101010101" charset="-122"/>
              <a:sym typeface="+mn-ea"/>
            </a:endParaRPr>
          </a:p>
        </p:txBody>
      </p:sp>
      <p:sp>
        <p:nvSpPr>
          <p:cNvPr id="100" name="文本框 99"/>
          <p:cNvSpPr txBox="1"/>
          <p:nvPr/>
        </p:nvSpPr>
        <p:spPr>
          <a:xfrm>
            <a:off x="1005205" y="2531110"/>
            <a:ext cx="10181590" cy="3207385"/>
          </a:xfrm>
          <a:prstGeom prst="rect">
            <a:avLst/>
          </a:prstGeom>
          <a:noFill/>
          <a:ln w="9525">
            <a:noFill/>
          </a:ln>
        </p:spPr>
        <p:txBody>
          <a:bodyPr wrap="square">
            <a:spAutoFit/>
          </a:bodyPr>
          <a:p>
            <a:pPr indent="0">
              <a:lnSpc>
                <a:spcPct val="150000"/>
              </a:lnSpc>
            </a:pPr>
            <a:r>
              <a:rPr sz="4500" b="0">
                <a:solidFill>
                  <a:srgbClr val="000000"/>
                </a:solidFill>
                <a:latin typeface="楷体" panose="02010609060101010101" charset="-122"/>
                <a:ea typeface="楷体" panose="02010609060101010101" charset="-122"/>
                <a:cs typeface="方正书宋_GBK" charset="0"/>
              </a:rPr>
              <a:t>1、熟读课文，积累文中的好词佳句。</a:t>
            </a:r>
            <a:endParaRPr sz="4500" b="0">
              <a:solidFill>
                <a:srgbClr val="000000"/>
              </a:solidFill>
              <a:latin typeface="楷体" panose="02010609060101010101" charset="-122"/>
              <a:ea typeface="楷体" panose="02010609060101010101" charset="-122"/>
              <a:cs typeface="方正书宋_GBK" charset="0"/>
            </a:endParaRPr>
          </a:p>
          <a:p>
            <a:pPr indent="0">
              <a:lnSpc>
                <a:spcPct val="150000"/>
              </a:lnSpc>
            </a:pPr>
            <a:r>
              <a:rPr sz="4500" b="0">
                <a:solidFill>
                  <a:srgbClr val="000000"/>
                </a:solidFill>
                <a:latin typeface="楷体" panose="02010609060101010101" charset="-122"/>
                <a:ea typeface="楷体" panose="02010609060101010101" charset="-122"/>
                <a:cs typeface="方正书宋_GBK" charset="0"/>
              </a:rPr>
              <a:t>2、搜索其他共产党员的优秀事迹，与</a:t>
            </a:r>
            <a:endParaRPr sz="4500" b="0">
              <a:solidFill>
                <a:srgbClr val="000000"/>
              </a:solidFill>
              <a:latin typeface="楷体" panose="02010609060101010101" charset="-122"/>
              <a:ea typeface="楷体" panose="02010609060101010101" charset="-122"/>
              <a:cs typeface="方正书宋_GBK" charset="0"/>
            </a:endParaRPr>
          </a:p>
          <a:p>
            <a:pPr indent="0">
              <a:lnSpc>
                <a:spcPct val="150000"/>
              </a:lnSpc>
            </a:pPr>
            <a:r>
              <a:rPr sz="4500" b="0">
                <a:solidFill>
                  <a:srgbClr val="000000"/>
                </a:solidFill>
                <a:latin typeface="楷体" panose="02010609060101010101" charset="-122"/>
                <a:ea typeface="楷体" panose="02010609060101010101" charset="-122"/>
                <a:cs typeface="方正书宋_GBK" charset="0"/>
              </a:rPr>
              <a:t> </a:t>
            </a:r>
            <a:r>
              <a:rPr lang="en-US" sz="4500" b="0">
                <a:solidFill>
                  <a:srgbClr val="000000"/>
                </a:solidFill>
                <a:latin typeface="楷体" panose="02010609060101010101" charset="-122"/>
                <a:ea typeface="楷体" panose="02010609060101010101" charset="-122"/>
                <a:cs typeface="方正书宋_GBK" charset="0"/>
              </a:rPr>
              <a:t>  </a:t>
            </a:r>
            <a:r>
              <a:rPr sz="4500" b="0">
                <a:solidFill>
                  <a:srgbClr val="000000"/>
                </a:solidFill>
                <a:latin typeface="楷体" panose="02010609060101010101" charset="-122"/>
                <a:ea typeface="楷体" panose="02010609060101010101" charset="-122"/>
                <a:cs typeface="方正书宋_GBK" charset="0"/>
              </a:rPr>
              <a:t>同学分享，并谈谈感受。</a:t>
            </a:r>
            <a:endParaRPr sz="4500" b="0">
              <a:solidFill>
                <a:srgbClr val="000000"/>
              </a:solidFill>
              <a:latin typeface="楷体" panose="02010609060101010101" charset="-122"/>
              <a:ea typeface="楷体" panose="02010609060101010101" charset="-122"/>
              <a:cs typeface="方正书宋_GBK"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88559" y="411480"/>
            <a:ext cx="11214882" cy="6035040"/>
          </a:xfrm>
          <a:prstGeom prst="rect">
            <a:avLst/>
          </a:prstGeom>
          <a:noFill/>
          <a:ln w="28575">
            <a:solidFill>
              <a:srgbClr val="BCCF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1"/>
          <a:srcRect l="-769" t="19728" r="100000" b="1042"/>
          <a:stretch>
            <a:fillRect/>
          </a:stretch>
        </p:blipFill>
        <p:spPr>
          <a:xfrm>
            <a:off x="8666329" y="3922046"/>
            <a:ext cx="71359" cy="2935955"/>
          </a:xfrm>
          <a:custGeom>
            <a:avLst/>
            <a:gdLst>
              <a:gd name="connsiteX0" fmla="*/ 0 w 71359"/>
              <a:gd name="connsiteY0" fmla="*/ 0 h 2935955"/>
              <a:gd name="connsiteX1" fmla="*/ 71359 w 71359"/>
              <a:gd name="connsiteY1" fmla="*/ 0 h 2935955"/>
              <a:gd name="connsiteX2" fmla="*/ 71359 w 71359"/>
              <a:gd name="connsiteY2" fmla="*/ 2935955 h 2935955"/>
              <a:gd name="connsiteX3" fmla="*/ 0 w 71359"/>
              <a:gd name="connsiteY3" fmla="*/ 2935955 h 2935955"/>
              <a:gd name="connsiteX4" fmla="*/ 0 w 71359"/>
              <a:gd name="connsiteY4" fmla="*/ 0 h 29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59" h="2935955">
                <a:moveTo>
                  <a:pt x="0" y="0"/>
                </a:moveTo>
                <a:lnTo>
                  <a:pt x="71359" y="0"/>
                </a:lnTo>
                <a:lnTo>
                  <a:pt x="71359" y="2935955"/>
                </a:lnTo>
                <a:lnTo>
                  <a:pt x="0" y="2935955"/>
                </a:lnTo>
                <a:lnTo>
                  <a:pt x="0" y="0"/>
                </a:lnTo>
                <a:close/>
              </a:path>
            </a:pathLst>
          </a:custGeom>
          <a:effectLst/>
        </p:spPr>
      </p:pic>
      <p:pic>
        <p:nvPicPr>
          <p:cNvPr id="44" name="图片 43"/>
          <p:cNvPicPr>
            <a:picLocks noChangeAspect="1"/>
          </p:cNvPicPr>
          <p:nvPr/>
        </p:nvPicPr>
        <p:blipFill>
          <a:blip r:embed="rId2"/>
          <a:srcRect l="52249" t="-10345" r="34458" b="28596"/>
          <a:stretch>
            <a:fillRect/>
          </a:stretch>
        </p:blipFill>
        <p:spPr>
          <a:xfrm rot="20958805" flipH="1">
            <a:off x="-163268" y="4776579"/>
            <a:ext cx="1945615" cy="2547257"/>
          </a:xfrm>
          <a:custGeom>
            <a:avLst/>
            <a:gdLst>
              <a:gd name="connsiteX0" fmla="*/ 646395 w 1620883"/>
              <a:gd name="connsiteY0" fmla="*/ 0 h 2122108"/>
              <a:gd name="connsiteX1" fmla="*/ 1620883 w 1620883"/>
              <a:gd name="connsiteY1" fmla="*/ 1061054 h 2122108"/>
              <a:gd name="connsiteX2" fmla="*/ 646395 w 1620883"/>
              <a:gd name="connsiteY2" fmla="*/ 2122108 h 2122108"/>
              <a:gd name="connsiteX3" fmla="*/ 620876 w 1620883"/>
              <a:gd name="connsiteY3" fmla="*/ 2120705 h 2122108"/>
              <a:gd name="connsiteX4" fmla="*/ 620876 w 1620883"/>
              <a:gd name="connsiteY4" fmla="*/ 268548 h 2122108"/>
              <a:gd name="connsiteX5" fmla="*/ 0 w 1620883"/>
              <a:gd name="connsiteY5" fmla="*/ 268548 h 2122108"/>
              <a:gd name="connsiteX6" fmla="*/ 26530 w 1620883"/>
              <a:gd name="connsiteY6" fmla="*/ 242293 h 2122108"/>
              <a:gd name="connsiteX7" fmla="*/ 646395 w 1620883"/>
              <a:gd name="connsiteY7" fmla="*/ 0 h 212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0883" h="2122108">
                <a:moveTo>
                  <a:pt x="646395" y="0"/>
                </a:moveTo>
                <a:cubicBezTo>
                  <a:pt x="1184590" y="0"/>
                  <a:pt x="1620883" y="475050"/>
                  <a:pt x="1620883" y="1061054"/>
                </a:cubicBezTo>
                <a:cubicBezTo>
                  <a:pt x="1620883" y="1647058"/>
                  <a:pt x="1184590" y="2122108"/>
                  <a:pt x="646395" y="2122108"/>
                </a:cubicBezTo>
                <a:lnTo>
                  <a:pt x="620876" y="2120705"/>
                </a:lnTo>
                <a:lnTo>
                  <a:pt x="620876" y="268548"/>
                </a:lnTo>
                <a:lnTo>
                  <a:pt x="0" y="268548"/>
                </a:lnTo>
                <a:lnTo>
                  <a:pt x="26530" y="242293"/>
                </a:lnTo>
                <a:cubicBezTo>
                  <a:pt x="194979" y="90928"/>
                  <a:pt x="410935" y="0"/>
                  <a:pt x="646395" y="0"/>
                </a:cubicBezTo>
                <a:close/>
              </a:path>
            </a:pathLst>
          </a:custGeom>
        </p:spPr>
      </p:pic>
      <p:pic>
        <p:nvPicPr>
          <p:cNvPr id="43" name="图片 42"/>
          <p:cNvPicPr>
            <a:picLocks noChangeAspect="1"/>
          </p:cNvPicPr>
          <p:nvPr/>
        </p:nvPicPr>
        <p:blipFill>
          <a:blip r:embed="rId2"/>
          <a:srcRect r="42659" b="18251"/>
          <a:stretch>
            <a:fillRect/>
          </a:stretch>
        </p:blipFill>
        <p:spPr>
          <a:xfrm>
            <a:off x="0" y="-7179"/>
            <a:ext cx="6992202" cy="2122107"/>
          </a:xfrm>
          <a:custGeom>
            <a:avLst/>
            <a:gdLst>
              <a:gd name="connsiteX0" fmla="*/ 0 w 6992202"/>
              <a:gd name="connsiteY0" fmla="*/ 0 h 2122107"/>
              <a:gd name="connsiteX1" fmla="*/ 6371326 w 6992202"/>
              <a:gd name="connsiteY1" fmla="*/ 0 h 2122107"/>
              <a:gd name="connsiteX2" fmla="*/ 6328654 w 6992202"/>
              <a:gd name="connsiteY2" fmla="*/ 42228 h 2122107"/>
              <a:gd name="connsiteX3" fmla="*/ 6043233 w 6992202"/>
              <a:gd name="connsiteY3" fmla="*/ 792506 h 2122107"/>
              <a:gd name="connsiteX4" fmla="*/ 6918085 w 6992202"/>
              <a:gd name="connsiteY4" fmla="*/ 1848082 h 2122107"/>
              <a:gd name="connsiteX5" fmla="*/ 6992202 w 6992202"/>
              <a:gd name="connsiteY5" fmla="*/ 1852157 h 2122107"/>
              <a:gd name="connsiteX6" fmla="*/ 6992202 w 6992202"/>
              <a:gd name="connsiteY6" fmla="*/ 2122107 h 2122107"/>
              <a:gd name="connsiteX7" fmla="*/ 0 w 6992202"/>
              <a:gd name="connsiteY7" fmla="*/ 2122107 h 2122107"/>
              <a:gd name="connsiteX8" fmla="*/ 0 w 6992202"/>
              <a:gd name="connsiteY8" fmla="*/ 0 h 212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92202" h="2122107">
                <a:moveTo>
                  <a:pt x="0" y="0"/>
                </a:moveTo>
                <a:lnTo>
                  <a:pt x="6371326" y="0"/>
                </a:lnTo>
                <a:lnTo>
                  <a:pt x="6328654" y="42228"/>
                </a:lnTo>
                <a:cubicBezTo>
                  <a:pt x="6152306" y="234241"/>
                  <a:pt x="6043233" y="499504"/>
                  <a:pt x="6043233" y="792506"/>
                </a:cubicBezTo>
                <a:cubicBezTo>
                  <a:pt x="6043233" y="1341885"/>
                  <a:pt x="6426694" y="1793745"/>
                  <a:pt x="6918085" y="1848082"/>
                </a:cubicBezTo>
                <a:lnTo>
                  <a:pt x="6992202" y="1852157"/>
                </a:lnTo>
                <a:lnTo>
                  <a:pt x="6992202" y="2122107"/>
                </a:lnTo>
                <a:lnTo>
                  <a:pt x="0" y="2122107"/>
                </a:lnTo>
                <a:lnTo>
                  <a:pt x="0" y="0"/>
                </a:lnTo>
                <a:close/>
              </a:path>
            </a:pathLst>
          </a:custGeom>
        </p:spPr>
      </p:pic>
      <p:pic>
        <p:nvPicPr>
          <p:cNvPr id="41" name="图片 40"/>
          <p:cNvPicPr>
            <a:picLocks noChangeAspect="1"/>
          </p:cNvPicPr>
          <p:nvPr/>
        </p:nvPicPr>
        <p:blipFill>
          <a:blip r:embed="rId2"/>
          <a:srcRect l="11861"/>
          <a:stretch>
            <a:fillRect/>
          </a:stretch>
        </p:blipFill>
        <p:spPr>
          <a:xfrm flipV="1">
            <a:off x="139966" y="3950456"/>
            <a:ext cx="12155617" cy="2935955"/>
          </a:xfrm>
          <a:custGeom>
            <a:avLst/>
            <a:gdLst>
              <a:gd name="connsiteX0" fmla="*/ 0 w 10747668"/>
              <a:gd name="connsiteY0" fmla="*/ 2595892 h 2595892"/>
              <a:gd name="connsiteX1" fmla="*/ 10747668 w 10747668"/>
              <a:gd name="connsiteY1" fmla="*/ 2595892 h 2595892"/>
              <a:gd name="connsiteX2" fmla="*/ 10747668 w 10747668"/>
              <a:gd name="connsiteY2" fmla="*/ 0 h 2595892"/>
              <a:gd name="connsiteX3" fmla="*/ 5545887 w 10747668"/>
              <a:gd name="connsiteY3" fmla="*/ 0 h 2595892"/>
              <a:gd name="connsiteX4" fmla="*/ 5545887 w 10747668"/>
              <a:gd name="connsiteY4" fmla="*/ 2122107 h 2595892"/>
              <a:gd name="connsiteX5" fmla="*/ 98214 w 10747668"/>
              <a:gd name="connsiteY5" fmla="*/ 2122107 h 2595892"/>
              <a:gd name="connsiteX6" fmla="*/ 123160 w 10747668"/>
              <a:gd name="connsiteY6" fmla="*/ 2163986 h 2595892"/>
              <a:gd name="connsiteX7" fmla="*/ 148455 w 10747668"/>
              <a:gd name="connsiteY7" fmla="*/ 2294747 h 2595892"/>
              <a:gd name="connsiteX8" fmla="*/ 50612 w 10747668"/>
              <a:gd name="connsiteY8" fmla="*/ 2547300 h 259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47668" h="2595892">
                <a:moveTo>
                  <a:pt x="0" y="2595892"/>
                </a:moveTo>
                <a:lnTo>
                  <a:pt x="10747668" y="2595892"/>
                </a:lnTo>
                <a:lnTo>
                  <a:pt x="10747668" y="0"/>
                </a:lnTo>
                <a:lnTo>
                  <a:pt x="5545887" y="0"/>
                </a:lnTo>
                <a:lnTo>
                  <a:pt x="5545887" y="2122107"/>
                </a:lnTo>
                <a:lnTo>
                  <a:pt x="98214" y="2122107"/>
                </a:lnTo>
                <a:lnTo>
                  <a:pt x="123160" y="2163986"/>
                </a:lnTo>
                <a:cubicBezTo>
                  <a:pt x="139745" y="2206223"/>
                  <a:pt x="148455" y="2249955"/>
                  <a:pt x="148455" y="2294747"/>
                </a:cubicBezTo>
                <a:cubicBezTo>
                  <a:pt x="148455" y="2384331"/>
                  <a:pt x="113616" y="2469675"/>
                  <a:pt x="50612" y="2547300"/>
                </a:cubicBezTo>
                <a:close/>
              </a:path>
            </a:pathLst>
          </a:custGeom>
        </p:spPr>
      </p:pic>
      <p:pic>
        <p:nvPicPr>
          <p:cNvPr id="11" name="图片 10"/>
          <p:cNvPicPr>
            <a:picLocks noChangeAspect="1"/>
          </p:cNvPicPr>
          <p:nvPr/>
        </p:nvPicPr>
        <p:blipFill>
          <a:blip r:embed="rId3">
            <a:clrChange>
              <a:clrFrom>
                <a:srgbClr val="FFFFFF">
                  <a:alpha val="100000"/>
                </a:srgbClr>
              </a:clrFrom>
              <a:clrTo>
                <a:srgbClr val="FFFFFF">
                  <a:alpha val="100000"/>
                  <a:alpha val="0"/>
                </a:srgbClr>
              </a:clrTo>
            </a:clrChange>
          </a:blip>
          <a:srcRect t="31863" b="21236"/>
          <a:stretch>
            <a:fillRect/>
          </a:stretch>
        </p:blipFill>
        <p:spPr>
          <a:xfrm>
            <a:off x="1525905" y="2319020"/>
            <a:ext cx="9139555" cy="2096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4540" y="835025"/>
            <a:ext cx="5457825" cy="706755"/>
          </a:xfrm>
          <a:prstGeom prst="rect">
            <a:avLst/>
          </a:prstGeom>
          <a:noFill/>
        </p:spPr>
        <p:txBody>
          <a:bodyPr wrap="square" rtlCol="0" anchor="t">
            <a:spAutoFit/>
            <a:scene3d>
              <a:camera prst="orthographicFront"/>
              <a:lightRig rig="threePt" dir="t"/>
            </a:scene3d>
          </a:bodyPr>
          <a:p>
            <a:pPr algn="dist"/>
            <a:r>
              <a:rPr lang="zh-CN" altLang="en-US" sz="4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rPr>
              <a:t>初读课文，整体感知</a:t>
            </a:r>
            <a:endParaRPr lang="zh-CN" altLang="en-US" sz="4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endParaRPr>
          </a:p>
        </p:txBody>
      </p:sp>
      <p:sp>
        <p:nvSpPr>
          <p:cNvPr id="100" name="文本框 99"/>
          <p:cNvSpPr txBox="1"/>
          <p:nvPr/>
        </p:nvSpPr>
        <p:spPr>
          <a:xfrm>
            <a:off x="764540" y="1870710"/>
            <a:ext cx="10663555" cy="4399915"/>
          </a:xfrm>
          <a:prstGeom prst="rect">
            <a:avLst/>
          </a:prstGeom>
          <a:noFill/>
          <a:ln w="9525">
            <a:noFill/>
          </a:ln>
        </p:spPr>
        <p:txBody>
          <a:bodyPr wrap="square">
            <a:spAutoFit/>
          </a:bodyPr>
          <a:p>
            <a:pPr indent="0">
              <a:lnSpc>
                <a:spcPct val="140000"/>
              </a:lnSpc>
            </a:pPr>
            <a:r>
              <a:rPr lang="zh-CN" sz="3500" b="0">
                <a:solidFill>
                  <a:srgbClr val="000000"/>
                </a:solidFill>
                <a:latin typeface="楷体" panose="02010609060101010101" charset="-122"/>
                <a:ea typeface="楷体" panose="02010609060101010101" charset="-122"/>
                <a:cs typeface="楷体" panose="02010609060101010101" charset="-122"/>
              </a:rPr>
              <a:t>1、学生自由读课文，标清段落，碰到不认识的字借助</a:t>
            </a:r>
            <a:endParaRPr lang="zh-CN" sz="3500" b="0">
              <a:solidFill>
                <a:srgbClr val="000000"/>
              </a:solidFill>
              <a:latin typeface="楷体" panose="02010609060101010101" charset="-122"/>
              <a:ea typeface="楷体" panose="02010609060101010101" charset="-122"/>
              <a:cs typeface="楷体" panose="02010609060101010101" charset="-122"/>
            </a:endParaRPr>
          </a:p>
          <a:p>
            <a:pPr indent="0">
              <a:lnSpc>
                <a:spcPct val="140000"/>
              </a:lnSpc>
            </a:pPr>
            <a:r>
              <a:rPr lang="zh-CN" sz="3500" b="0">
                <a:solidFill>
                  <a:srgbClr val="000000"/>
                </a:solidFill>
                <a:latin typeface="楷体" panose="02010609060101010101" charset="-122"/>
                <a:ea typeface="楷体" panose="02010609060101010101" charset="-122"/>
                <a:cs typeface="楷体" panose="02010609060101010101" charset="-122"/>
              </a:rPr>
              <a:t> </a:t>
            </a:r>
            <a:r>
              <a:rPr lang="en-US" altLang="zh-CN" sz="3500" b="0">
                <a:solidFill>
                  <a:srgbClr val="000000"/>
                </a:solidFill>
                <a:latin typeface="楷体" panose="02010609060101010101" charset="-122"/>
                <a:ea typeface="楷体" panose="02010609060101010101" charset="-122"/>
                <a:cs typeface="楷体" panose="02010609060101010101" charset="-122"/>
              </a:rPr>
              <a:t>  </a:t>
            </a:r>
            <a:r>
              <a:rPr lang="zh-CN" sz="3500" b="0">
                <a:solidFill>
                  <a:srgbClr val="000000"/>
                </a:solidFill>
                <a:latin typeface="楷体" panose="02010609060101010101" charset="-122"/>
                <a:ea typeface="楷体" panose="02010609060101010101" charset="-122"/>
                <a:cs typeface="楷体" panose="02010609060101010101" charset="-122"/>
              </a:rPr>
              <a:t>拼音多读几遍，读准字音，读通句子。</a:t>
            </a:r>
            <a:endParaRPr lang="zh-CN" sz="3500" b="0">
              <a:solidFill>
                <a:srgbClr val="000000"/>
              </a:solidFill>
              <a:latin typeface="楷体" panose="02010609060101010101" charset="-122"/>
              <a:ea typeface="楷体" panose="02010609060101010101" charset="-122"/>
              <a:cs typeface="楷体" panose="02010609060101010101" charset="-122"/>
            </a:endParaRPr>
          </a:p>
          <a:p>
            <a:pPr indent="0">
              <a:lnSpc>
                <a:spcPct val="140000"/>
              </a:lnSpc>
            </a:pPr>
            <a:r>
              <a:rPr lang="zh-CN" sz="3500" b="0">
                <a:solidFill>
                  <a:srgbClr val="000000"/>
                </a:solidFill>
                <a:latin typeface="楷体" panose="02010609060101010101" charset="-122"/>
                <a:ea typeface="楷体" panose="02010609060101010101" charset="-122"/>
                <a:cs typeface="楷体" panose="02010609060101010101" charset="-122"/>
              </a:rPr>
              <a:t>2、学习生字。</a:t>
            </a:r>
            <a:endParaRPr lang="zh-CN" sz="3500" b="0">
              <a:solidFill>
                <a:srgbClr val="000000"/>
              </a:solidFill>
              <a:latin typeface="楷体" panose="02010609060101010101" charset="-122"/>
              <a:ea typeface="楷体" panose="02010609060101010101" charset="-122"/>
              <a:cs typeface="楷体" panose="02010609060101010101" charset="-122"/>
            </a:endParaRPr>
          </a:p>
          <a:p>
            <a:pPr indent="0">
              <a:lnSpc>
                <a:spcPct val="140000"/>
              </a:lnSpc>
            </a:pPr>
            <a:r>
              <a:rPr lang="zh-CN" sz="3500" b="0">
                <a:solidFill>
                  <a:srgbClr val="000000"/>
                </a:solidFill>
                <a:latin typeface="楷体" panose="02010609060101010101" charset="-122"/>
                <a:ea typeface="楷体" panose="02010609060101010101" charset="-122"/>
                <a:cs typeface="楷体" panose="02010609060101010101" charset="-122"/>
              </a:rPr>
              <a:t> </a:t>
            </a:r>
            <a:r>
              <a:rPr lang="en-US" altLang="zh-CN" sz="3500" b="0">
                <a:solidFill>
                  <a:srgbClr val="000000"/>
                </a:solidFill>
                <a:latin typeface="楷体" panose="02010609060101010101" charset="-122"/>
                <a:ea typeface="楷体" panose="02010609060101010101" charset="-122"/>
                <a:cs typeface="楷体" panose="02010609060101010101" charset="-122"/>
              </a:rPr>
              <a:t> </a:t>
            </a:r>
            <a:r>
              <a:rPr lang="zh-CN" sz="3000" b="0">
                <a:solidFill>
                  <a:srgbClr val="000000"/>
                </a:solidFill>
                <a:latin typeface="楷体" panose="02010609060101010101" charset="-122"/>
                <a:ea typeface="楷体" panose="02010609060101010101" charset="-122"/>
                <a:cs typeface="楷体" panose="02010609060101010101" charset="-122"/>
              </a:rPr>
              <a:t>①</a:t>
            </a:r>
            <a:r>
              <a:rPr lang="en-US" altLang="zh-CN" sz="3000" b="0">
                <a:solidFill>
                  <a:srgbClr val="000000"/>
                </a:solidFill>
                <a:latin typeface="楷体" panose="02010609060101010101" charset="-122"/>
                <a:ea typeface="楷体" panose="02010609060101010101" charset="-122"/>
                <a:cs typeface="楷体" panose="02010609060101010101" charset="-122"/>
              </a:rPr>
              <a:t> </a:t>
            </a:r>
            <a:r>
              <a:rPr lang="zh-CN" sz="3000" b="0">
                <a:solidFill>
                  <a:srgbClr val="000000"/>
                </a:solidFill>
                <a:latin typeface="楷体" panose="02010609060101010101" charset="-122"/>
                <a:ea typeface="楷体" panose="02010609060101010101" charset="-122"/>
                <a:cs typeface="楷体" panose="02010609060101010101" charset="-122"/>
              </a:rPr>
              <a:t>出示生字词，学生自由读一读，理解词语意思。</a:t>
            </a:r>
            <a:endParaRPr lang="zh-CN" sz="3000" b="0">
              <a:solidFill>
                <a:srgbClr val="000000"/>
              </a:solidFill>
              <a:latin typeface="楷体" panose="02010609060101010101" charset="-122"/>
              <a:ea typeface="楷体" panose="02010609060101010101" charset="-122"/>
              <a:cs typeface="楷体" panose="02010609060101010101" charset="-122"/>
            </a:endParaRPr>
          </a:p>
          <a:p>
            <a:pPr indent="0">
              <a:lnSpc>
                <a:spcPct val="140000"/>
              </a:lnSpc>
            </a:pPr>
            <a:r>
              <a:rPr lang="en-US" altLang="zh-CN" sz="3000" b="0">
                <a:solidFill>
                  <a:srgbClr val="000000"/>
                </a:solidFill>
                <a:latin typeface="楷体" panose="02010609060101010101" charset="-122"/>
                <a:ea typeface="楷体" panose="02010609060101010101" charset="-122"/>
                <a:cs typeface="楷体" panose="02010609060101010101" charset="-122"/>
              </a:rPr>
              <a:t>  </a:t>
            </a:r>
            <a:r>
              <a:rPr lang="zh-CN" sz="3000" b="0">
                <a:solidFill>
                  <a:srgbClr val="000000"/>
                </a:solidFill>
                <a:latin typeface="楷体" panose="02010609060101010101" charset="-122"/>
                <a:ea typeface="楷体" panose="02010609060101010101" charset="-122"/>
                <a:cs typeface="楷体" panose="02010609060101010101" charset="-122"/>
              </a:rPr>
              <a:t>②</a:t>
            </a:r>
            <a:r>
              <a:rPr lang="en-US" altLang="zh-CN" sz="3000" b="0">
                <a:solidFill>
                  <a:srgbClr val="000000"/>
                </a:solidFill>
                <a:latin typeface="楷体" panose="02010609060101010101" charset="-122"/>
                <a:ea typeface="楷体" panose="02010609060101010101" charset="-122"/>
                <a:cs typeface="楷体" panose="02010609060101010101" charset="-122"/>
              </a:rPr>
              <a:t> </a:t>
            </a:r>
            <a:r>
              <a:rPr lang="zh-CN" sz="3000" b="0">
                <a:solidFill>
                  <a:srgbClr val="000000"/>
                </a:solidFill>
                <a:latin typeface="楷体" panose="02010609060101010101" charset="-122"/>
                <a:ea typeface="楷体" panose="02010609060101010101" charset="-122"/>
                <a:cs typeface="楷体" panose="02010609060101010101" charset="-122"/>
              </a:rPr>
              <a:t>学生交流识字方法，独立识字。</a:t>
            </a:r>
            <a:endParaRPr lang="zh-CN" sz="3000" b="0">
              <a:solidFill>
                <a:srgbClr val="000000"/>
              </a:solidFill>
              <a:latin typeface="楷体" panose="02010609060101010101" charset="-122"/>
              <a:ea typeface="楷体" panose="02010609060101010101" charset="-122"/>
              <a:cs typeface="楷体" panose="02010609060101010101" charset="-122"/>
            </a:endParaRPr>
          </a:p>
          <a:p>
            <a:pPr indent="0">
              <a:lnSpc>
                <a:spcPct val="140000"/>
              </a:lnSpc>
            </a:pPr>
            <a:r>
              <a:rPr lang="en-US" altLang="zh-CN" sz="3000" b="0">
                <a:solidFill>
                  <a:srgbClr val="000000"/>
                </a:solidFill>
                <a:latin typeface="楷体" panose="02010609060101010101" charset="-122"/>
                <a:ea typeface="楷体" panose="02010609060101010101" charset="-122"/>
                <a:cs typeface="楷体" panose="02010609060101010101" charset="-122"/>
              </a:rPr>
              <a:t>  </a:t>
            </a:r>
            <a:r>
              <a:rPr lang="zh-CN" sz="3000" b="0">
                <a:solidFill>
                  <a:srgbClr val="000000"/>
                </a:solidFill>
                <a:latin typeface="楷体" panose="02010609060101010101" charset="-122"/>
                <a:ea typeface="楷体" panose="02010609060101010101" charset="-122"/>
                <a:cs typeface="楷体" panose="02010609060101010101" charset="-122"/>
              </a:rPr>
              <a:t>③</a:t>
            </a:r>
            <a:r>
              <a:rPr lang="en-US" altLang="zh-CN" sz="3000" b="0">
                <a:solidFill>
                  <a:srgbClr val="000000"/>
                </a:solidFill>
                <a:latin typeface="楷体" panose="02010609060101010101" charset="-122"/>
                <a:ea typeface="楷体" panose="02010609060101010101" charset="-122"/>
                <a:cs typeface="楷体" panose="02010609060101010101" charset="-122"/>
              </a:rPr>
              <a:t> </a:t>
            </a:r>
            <a:r>
              <a:rPr lang="zh-CN" sz="3000" b="0">
                <a:solidFill>
                  <a:srgbClr val="000000"/>
                </a:solidFill>
                <a:latin typeface="楷体" panose="02010609060101010101" charset="-122"/>
                <a:ea typeface="楷体" panose="02010609060101010101" charset="-122"/>
                <a:cs typeface="楷体" panose="02010609060101010101" charset="-122"/>
              </a:rPr>
              <a:t>检查掌握情况，教师相机指导多音字“还”的读音。</a:t>
            </a:r>
            <a:endParaRPr lang="zh-CN" altLang="en-US" sz="3000" b="0">
              <a:solidFill>
                <a:srgbClr val="00000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blinds(horizontal)">
                                      <p:cBhvr>
                                        <p:cTn id="7" dur="500"/>
                                        <p:tgtEl>
                                          <p:spTgt spid="10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
                                            <p:txEl>
                                              <p:pRg st="1" end="1"/>
                                            </p:txEl>
                                          </p:spTgt>
                                        </p:tgtEl>
                                        <p:attrNameLst>
                                          <p:attrName>style.visibility</p:attrName>
                                        </p:attrNameLst>
                                      </p:cBhvr>
                                      <p:to>
                                        <p:strVal val="visible"/>
                                      </p:to>
                                    </p:set>
                                    <p:animEffect transition="in" filter="blinds(horizontal)">
                                      <p:cBhvr>
                                        <p:cTn id="10" dur="500"/>
                                        <p:tgtEl>
                                          <p:spTgt spid="10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00">
                                            <p:txEl>
                                              <p:pRg st="2" end="2"/>
                                            </p:txEl>
                                          </p:spTgt>
                                        </p:tgtEl>
                                        <p:attrNameLst>
                                          <p:attrName>style.visibility</p:attrName>
                                        </p:attrNameLst>
                                      </p:cBhvr>
                                      <p:to>
                                        <p:strVal val="visible"/>
                                      </p:to>
                                    </p:set>
                                    <p:animEffect transition="in" filter="blinds(horizontal)">
                                      <p:cBhvr>
                                        <p:cTn id="15" dur="500"/>
                                        <p:tgtEl>
                                          <p:spTgt spid="100">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00">
                                            <p:txEl>
                                              <p:pRg st="3" end="3"/>
                                            </p:txEl>
                                          </p:spTgt>
                                        </p:tgtEl>
                                        <p:attrNameLst>
                                          <p:attrName>style.visibility</p:attrName>
                                        </p:attrNameLst>
                                      </p:cBhvr>
                                      <p:to>
                                        <p:strVal val="visible"/>
                                      </p:to>
                                    </p:set>
                                    <p:animEffect transition="in" filter="blinds(horizontal)">
                                      <p:cBhvr>
                                        <p:cTn id="20" dur="500"/>
                                        <p:tgtEl>
                                          <p:spTgt spid="100">
                                            <p:txEl>
                                              <p:pRg st="3" end="3"/>
                                            </p:txEl>
                                          </p:spTgt>
                                        </p:tgtEl>
                                      </p:cBhvr>
                                    </p:animEffect>
                                  </p:childTnLst>
                                </p:cTn>
                              </p:par>
                            </p:childTnLst>
                          </p:cTn>
                        </p:par>
                        <p:par>
                          <p:cTn id="21" fill="hold">
                            <p:stCondLst>
                              <p:cond delay="500"/>
                            </p:stCondLst>
                            <p:childTnLst>
                              <p:par>
                                <p:cTn id="22" presetID="3" presetClass="entr" presetSubtype="10" fill="hold" nodeType="afterEffect">
                                  <p:stCondLst>
                                    <p:cond delay="0"/>
                                  </p:stCondLst>
                                  <p:childTnLst>
                                    <p:set>
                                      <p:cBhvr>
                                        <p:cTn id="23" dur="1" fill="hold">
                                          <p:stCondLst>
                                            <p:cond delay="0"/>
                                          </p:stCondLst>
                                        </p:cTn>
                                        <p:tgtEl>
                                          <p:spTgt spid="100">
                                            <p:txEl>
                                              <p:pRg st="4" end="4"/>
                                            </p:txEl>
                                          </p:spTgt>
                                        </p:tgtEl>
                                        <p:attrNameLst>
                                          <p:attrName>style.visibility</p:attrName>
                                        </p:attrNameLst>
                                      </p:cBhvr>
                                      <p:to>
                                        <p:strVal val="visible"/>
                                      </p:to>
                                    </p:set>
                                    <p:animEffect transition="in" filter="blinds(horizontal)">
                                      <p:cBhvr>
                                        <p:cTn id="24" dur="500"/>
                                        <p:tgtEl>
                                          <p:spTgt spid="100">
                                            <p:txEl>
                                              <p:pRg st="4" end="4"/>
                                            </p:txEl>
                                          </p:spTgt>
                                        </p:tgtEl>
                                      </p:cBhvr>
                                    </p:animEffect>
                                  </p:childTnLst>
                                </p:cTn>
                              </p:par>
                            </p:childTnLst>
                          </p:cTn>
                        </p:par>
                        <p:par>
                          <p:cTn id="25" fill="hold">
                            <p:stCondLst>
                              <p:cond delay="1000"/>
                            </p:stCondLst>
                            <p:childTnLst>
                              <p:par>
                                <p:cTn id="26" presetID="3" presetClass="entr" presetSubtype="10" fill="hold" nodeType="afterEffect">
                                  <p:stCondLst>
                                    <p:cond delay="0"/>
                                  </p:stCondLst>
                                  <p:childTnLst>
                                    <p:set>
                                      <p:cBhvr>
                                        <p:cTn id="27" dur="1" fill="hold">
                                          <p:stCondLst>
                                            <p:cond delay="0"/>
                                          </p:stCondLst>
                                        </p:cTn>
                                        <p:tgtEl>
                                          <p:spTgt spid="100">
                                            <p:txEl>
                                              <p:pRg st="5" end="5"/>
                                            </p:txEl>
                                          </p:spTgt>
                                        </p:tgtEl>
                                        <p:attrNameLst>
                                          <p:attrName>style.visibility</p:attrName>
                                        </p:attrNameLst>
                                      </p:cBhvr>
                                      <p:to>
                                        <p:strVal val="visible"/>
                                      </p:to>
                                    </p:set>
                                    <p:animEffect transition="in" filter="blinds(horizontal)">
                                      <p:cBhvr>
                                        <p:cTn id="28" dur="500"/>
                                        <p:tgtEl>
                                          <p:spTgt spid="1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62480" y="835025"/>
            <a:ext cx="2663825" cy="706755"/>
          </a:xfrm>
          <a:prstGeom prst="rect">
            <a:avLst/>
          </a:prstGeom>
          <a:noFill/>
        </p:spPr>
        <p:txBody>
          <a:bodyPr wrap="square" rtlCol="0" anchor="t">
            <a:spAutoFit/>
            <a:scene3d>
              <a:camera prst="orthographicFront"/>
              <a:lightRig rig="threePt" dir="t"/>
            </a:scene3d>
          </a:bodyPr>
          <a:p>
            <a:pPr algn="dist"/>
            <a:r>
              <a:rPr lang="zh-CN" altLang="en-US"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rPr>
              <a:t>生字生词</a:t>
            </a:r>
            <a:endParaRPr lang="zh-CN" altLang="en-US" sz="4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endParaRPr>
          </a:p>
        </p:txBody>
      </p:sp>
      <p:sp>
        <p:nvSpPr>
          <p:cNvPr id="6" name="文本框 5"/>
          <p:cNvSpPr txBox="1"/>
          <p:nvPr/>
        </p:nvSpPr>
        <p:spPr>
          <a:xfrm>
            <a:off x="774065" y="2068195"/>
            <a:ext cx="10644505" cy="4523105"/>
          </a:xfrm>
          <a:prstGeom prst="rect">
            <a:avLst/>
          </a:prstGeom>
          <a:noFill/>
        </p:spPr>
        <p:txBody>
          <a:bodyPr wrap="square" rtlCol="0" anchor="t">
            <a:spAutoFit/>
          </a:bodyPr>
          <a:p>
            <a:pPr algn="ctr">
              <a:lnSpc>
                <a:spcPct val="180000"/>
              </a:lnSpc>
            </a:pPr>
            <a:r>
              <a:rPr lang="zh-CN" altLang="en-US" sz="4000" b="1">
                <a:solidFill>
                  <a:srgbClr val="FF0000"/>
                </a:solidFill>
                <a:latin typeface="楷体" panose="02010609060101010101" charset="-122"/>
                <a:ea typeface="楷体" panose="02010609060101010101" charset="-122"/>
                <a:cs typeface="楷体" panose="02010609060101010101" charset="-122"/>
              </a:rPr>
              <a:t>革</a:t>
            </a:r>
            <a:r>
              <a:rPr lang="zh-CN" altLang="en-US" sz="4000" b="1">
                <a:latin typeface="楷体" panose="02010609060101010101" charset="-122"/>
                <a:ea typeface="楷体" panose="02010609060101010101" charset="-122"/>
                <a:cs typeface="楷体" panose="02010609060101010101" charset="-122"/>
              </a:rPr>
              <a:t>命</a:t>
            </a:r>
            <a:r>
              <a:rPr lang="en-US" altLang="zh-CN" sz="4000" b="1">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陈</a:t>
            </a:r>
            <a:r>
              <a:rPr lang="zh-CN" altLang="en-US" sz="4000" b="1">
                <a:latin typeface="楷体" panose="02010609060101010101" charset="-122"/>
                <a:ea typeface="楷体" panose="02010609060101010101" charset="-122"/>
                <a:cs typeface="楷体" panose="02010609060101010101" charset="-122"/>
              </a:rPr>
              <a:t>列</a:t>
            </a:r>
            <a:r>
              <a:rPr lang="en-US" altLang="zh-CN" sz="4000" b="1">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政</a:t>
            </a:r>
            <a:r>
              <a:rPr lang="zh-CN" altLang="en-US" sz="4000" b="1">
                <a:latin typeface="楷体" panose="02010609060101010101" charset="-122"/>
                <a:ea typeface="楷体" panose="02010609060101010101" charset="-122"/>
                <a:cs typeface="楷体" panose="02010609060101010101" charset="-122"/>
              </a:rPr>
              <a:t>治</a:t>
            </a: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抗</a:t>
            </a:r>
            <a:r>
              <a:rPr lang="zh-CN" altLang="en-US" sz="4000" b="1">
                <a:solidFill>
                  <a:srgbClr val="FF0000"/>
                </a:solidFill>
                <a:latin typeface="楷体" panose="02010609060101010101" charset="-122"/>
                <a:ea typeface="楷体" panose="02010609060101010101" charset="-122"/>
                <a:cs typeface="楷体" panose="02010609060101010101" charset="-122"/>
              </a:rPr>
              <a:t>联</a:t>
            </a:r>
            <a:r>
              <a:rPr lang="en-US" altLang="zh-CN" sz="4000" b="1">
                <a:latin typeface="楷体" panose="02010609060101010101" charset="-122"/>
                <a:ea typeface="楷体" panose="02010609060101010101" charset="-122"/>
                <a:cs typeface="楷体" panose="02010609060101010101" charset="-122"/>
                <a:sym typeface="+mn-ea"/>
              </a:rPr>
              <a:t>   </a:t>
            </a:r>
            <a:r>
              <a:rPr lang="zh-CN" altLang="en-US" sz="4000" b="1">
                <a:latin typeface="楷体" panose="02010609060101010101" charset="-122"/>
                <a:ea typeface="楷体" panose="02010609060101010101" charset="-122"/>
                <a:cs typeface="楷体" panose="02010609060101010101" charset="-122"/>
                <a:sym typeface="+mn-ea"/>
              </a:rPr>
              <a:t>赵一</a:t>
            </a:r>
            <a:r>
              <a:rPr lang="zh-CN" altLang="en-US" sz="4000" b="1">
                <a:solidFill>
                  <a:srgbClr val="FF0000"/>
                </a:solidFill>
                <a:latin typeface="楷体" panose="02010609060101010101" charset="-122"/>
                <a:ea typeface="楷体" panose="02010609060101010101" charset="-122"/>
                <a:cs typeface="楷体" panose="02010609060101010101" charset="-122"/>
                <a:sym typeface="+mn-ea"/>
              </a:rPr>
              <a:t>曼</a:t>
            </a:r>
            <a:endParaRPr lang="zh-CN" altLang="en-US" sz="4000" b="1">
              <a:latin typeface="楷体" panose="02010609060101010101" charset="-122"/>
              <a:ea typeface="楷体" panose="02010609060101010101" charset="-122"/>
              <a:cs typeface="楷体" panose="02010609060101010101" charset="-122"/>
            </a:endParaRPr>
          </a:p>
          <a:p>
            <a:pPr algn="ctr">
              <a:lnSpc>
                <a:spcPct val="180000"/>
              </a:lnSpc>
            </a:pPr>
            <a:r>
              <a:rPr lang="zh-CN" altLang="en-US" sz="4000" b="1">
                <a:solidFill>
                  <a:srgbClr val="FF0000"/>
                </a:solidFill>
                <a:latin typeface="楷体" panose="02010609060101010101" charset="-122"/>
                <a:ea typeface="楷体" panose="02010609060101010101" charset="-122"/>
                <a:cs typeface="楷体" panose="02010609060101010101" charset="-122"/>
              </a:rPr>
              <a:t>袭</a:t>
            </a:r>
            <a:r>
              <a:rPr lang="zh-CN" altLang="en-US" sz="4000" b="1">
                <a:latin typeface="楷体" panose="02010609060101010101" charset="-122"/>
                <a:ea typeface="楷体" panose="02010609060101010101" charset="-122"/>
                <a:cs typeface="楷体" panose="02010609060101010101" charset="-122"/>
              </a:rPr>
              <a:t>击</a:t>
            </a: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日</a:t>
            </a:r>
            <a:r>
              <a:rPr lang="zh-CN" altLang="en-US" sz="4000" b="1">
                <a:solidFill>
                  <a:srgbClr val="FF0000"/>
                </a:solidFill>
                <a:latin typeface="楷体" panose="02010609060101010101" charset="-122"/>
                <a:ea typeface="楷体" panose="02010609060101010101" charset="-122"/>
                <a:cs typeface="楷体" panose="02010609060101010101" charset="-122"/>
              </a:rPr>
              <a:t>寇</a:t>
            </a: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通</a:t>
            </a:r>
            <a:r>
              <a:rPr lang="zh-CN" altLang="en-US" sz="4000" b="1">
                <a:solidFill>
                  <a:srgbClr val="FF0000"/>
                </a:solidFill>
                <a:latin typeface="楷体" panose="02010609060101010101" charset="-122"/>
                <a:ea typeface="楷体" panose="02010609060101010101" charset="-122"/>
                <a:cs typeface="楷体" panose="02010609060101010101" charset="-122"/>
              </a:rPr>
              <a:t>讯</a:t>
            </a:r>
            <a:r>
              <a:rPr lang="en-US" altLang="zh-CN" sz="4000" b="1">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搪</a:t>
            </a:r>
            <a:r>
              <a:rPr lang="zh-CN" altLang="en-US" sz="4000" b="1">
                <a:latin typeface="楷体" panose="02010609060101010101" charset="-122"/>
                <a:ea typeface="楷体" panose="02010609060101010101" charset="-122"/>
                <a:cs typeface="楷体" panose="02010609060101010101" charset="-122"/>
              </a:rPr>
              <a:t>瓷</a:t>
            </a: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sym typeface="+mn-ea"/>
              </a:rPr>
              <a:t>一</a:t>
            </a:r>
            <a:r>
              <a:rPr lang="zh-CN" altLang="en-US" sz="4000" b="1">
                <a:solidFill>
                  <a:srgbClr val="FF0000"/>
                </a:solidFill>
                <a:latin typeface="楷体" panose="02010609060101010101" charset="-122"/>
                <a:ea typeface="楷体" panose="02010609060101010101" charset="-122"/>
                <a:cs typeface="楷体" panose="02010609060101010101" charset="-122"/>
                <a:sym typeface="+mn-ea"/>
              </a:rPr>
              <a:t>顿</a:t>
            </a:r>
            <a:r>
              <a:rPr lang="zh-CN" altLang="en-US" sz="4000" b="1">
                <a:latin typeface="楷体" panose="02010609060101010101" charset="-122"/>
                <a:ea typeface="楷体" panose="02010609060101010101" charset="-122"/>
                <a:cs typeface="楷体" panose="02010609060101010101" charset="-122"/>
                <a:sym typeface="+mn-ea"/>
              </a:rPr>
              <a:t>饭</a:t>
            </a:r>
            <a:endParaRPr lang="zh-CN" altLang="en-US" sz="4000" b="1">
              <a:latin typeface="楷体" panose="02010609060101010101" charset="-122"/>
              <a:ea typeface="楷体" panose="02010609060101010101" charset="-122"/>
              <a:cs typeface="楷体" panose="02010609060101010101" charset="-122"/>
              <a:sym typeface="+mn-ea"/>
            </a:endParaRPr>
          </a:p>
          <a:p>
            <a:pPr algn="ctr">
              <a:lnSpc>
                <a:spcPct val="180000"/>
              </a:lnSpc>
            </a:pPr>
            <a:r>
              <a:rPr lang="zh-CN" altLang="en-US" sz="4000" b="1">
                <a:solidFill>
                  <a:srgbClr val="FF0000"/>
                </a:solidFill>
                <a:latin typeface="楷体" panose="02010609060101010101" charset="-122"/>
                <a:ea typeface="楷体" panose="02010609060101010101" charset="-122"/>
                <a:cs typeface="楷体" panose="02010609060101010101" charset="-122"/>
              </a:rPr>
              <a:t>缸</a:t>
            </a:r>
            <a:r>
              <a:rPr lang="zh-CN" altLang="en-US" sz="4000" b="1">
                <a:latin typeface="楷体" panose="02010609060101010101" charset="-122"/>
                <a:ea typeface="楷体" panose="02010609060101010101" charset="-122"/>
                <a:cs typeface="楷体" panose="02010609060101010101" charset="-122"/>
              </a:rPr>
              <a:t>子</a:t>
            </a: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归</a:t>
            </a:r>
            <a:r>
              <a:rPr lang="zh-CN" altLang="en-US" sz="4000" b="1">
                <a:solidFill>
                  <a:srgbClr val="FF0000"/>
                </a:solidFill>
                <a:latin typeface="楷体" panose="02010609060101010101" charset="-122"/>
                <a:ea typeface="楷体" panose="02010609060101010101" charset="-122"/>
                <a:cs typeface="楷体" panose="02010609060101010101" charset="-122"/>
              </a:rPr>
              <a:t>还</a:t>
            </a: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高</a:t>
            </a:r>
            <a:r>
              <a:rPr lang="zh-CN" altLang="en-US" sz="4000" b="1">
                <a:solidFill>
                  <a:srgbClr val="FF0000"/>
                </a:solidFill>
                <a:latin typeface="楷体" panose="02010609060101010101" charset="-122"/>
                <a:ea typeface="楷体" panose="02010609060101010101" charset="-122"/>
                <a:cs typeface="楷体" panose="02010609060101010101" charset="-122"/>
              </a:rPr>
              <a:t>粱</a:t>
            </a:r>
            <a:r>
              <a:rPr lang="en-US" altLang="zh-CN" sz="4000" b="1">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炊</a:t>
            </a:r>
            <a:r>
              <a:rPr lang="zh-CN" altLang="en-US" sz="4000" b="1">
                <a:latin typeface="楷体" panose="02010609060101010101" charset="-122"/>
                <a:ea typeface="楷体" panose="02010609060101010101" charset="-122"/>
                <a:cs typeface="楷体" panose="02010609060101010101" charset="-122"/>
              </a:rPr>
              <a:t>事</a:t>
            </a: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病号</a:t>
            </a:r>
            <a:r>
              <a:rPr lang="zh-CN" altLang="en-US" sz="4000" b="1">
                <a:solidFill>
                  <a:srgbClr val="FF0000"/>
                </a:solidFill>
                <a:latin typeface="楷体" panose="02010609060101010101" charset="-122"/>
                <a:ea typeface="楷体" panose="02010609060101010101" charset="-122"/>
                <a:cs typeface="楷体" panose="02010609060101010101" charset="-122"/>
              </a:rPr>
              <a:t>灶</a:t>
            </a:r>
            <a:endParaRPr lang="zh-CN" altLang="en-US" sz="4000" b="1">
              <a:latin typeface="楷体" panose="02010609060101010101" charset="-122"/>
              <a:ea typeface="楷体" panose="02010609060101010101" charset="-122"/>
              <a:cs typeface="楷体" panose="02010609060101010101" charset="-122"/>
            </a:endParaRPr>
          </a:p>
          <a:p>
            <a:pPr algn="ctr">
              <a:lnSpc>
                <a:spcPct val="180000"/>
              </a:lnSpc>
            </a:pPr>
            <a:r>
              <a:rPr lang="zh-CN" altLang="en-US" sz="4000" b="1">
                <a:solidFill>
                  <a:srgbClr val="FF0000"/>
                </a:solidFill>
                <a:latin typeface="楷体" panose="02010609060101010101" charset="-122"/>
                <a:ea typeface="楷体" panose="02010609060101010101" charset="-122"/>
                <a:cs typeface="楷体" panose="02010609060101010101" charset="-122"/>
              </a:rPr>
              <a:t>吭</a:t>
            </a:r>
            <a:r>
              <a:rPr lang="zh-CN" altLang="en-US" sz="4000" b="1">
                <a:latin typeface="楷体" panose="02010609060101010101" charset="-122"/>
                <a:ea typeface="楷体" panose="02010609060101010101" charset="-122"/>
                <a:cs typeface="楷体" panose="02010609060101010101" charset="-122"/>
              </a:rPr>
              <a:t>声</a:t>
            </a:r>
            <a:r>
              <a:rPr lang="en-US" altLang="zh-CN" sz="4000" b="1">
                <a:latin typeface="楷体" panose="02010609060101010101" charset="-122"/>
                <a:ea typeface="楷体" panose="02010609060101010101" charset="-122"/>
                <a:cs typeface="楷体" panose="02010609060101010101" charset="-122"/>
              </a:rPr>
              <a:t>   </a:t>
            </a:r>
            <a:r>
              <a:rPr lang="zh-CN" altLang="en-US" sz="4000" b="1">
                <a:solidFill>
                  <a:srgbClr val="FF0000"/>
                </a:solidFill>
                <a:latin typeface="楷体" panose="02010609060101010101" charset="-122"/>
                <a:ea typeface="楷体" panose="02010609060101010101" charset="-122"/>
                <a:cs typeface="楷体" panose="02010609060101010101" charset="-122"/>
              </a:rPr>
              <a:t>侦</a:t>
            </a:r>
            <a:r>
              <a:rPr lang="zh-CN" altLang="en-US" sz="4000" b="1">
                <a:latin typeface="楷体" panose="02010609060101010101" charset="-122"/>
                <a:ea typeface="楷体" panose="02010609060101010101" charset="-122"/>
                <a:cs typeface="楷体" panose="02010609060101010101" charset="-122"/>
              </a:rPr>
              <a:t>察</a:t>
            </a: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艰苦</a:t>
            </a: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危险</a:t>
            </a:r>
            <a:r>
              <a:rPr lang="en-US" altLang="zh-CN" sz="4000" b="1">
                <a:latin typeface="楷体" panose="02010609060101010101" charset="-122"/>
                <a:ea typeface="楷体" panose="02010609060101010101" charset="-122"/>
                <a:cs typeface="楷体" panose="02010609060101010101" charset="-122"/>
              </a:rPr>
              <a:t>   </a:t>
            </a:r>
            <a:r>
              <a:rPr lang="zh-CN" altLang="en-US" sz="4000" b="1">
                <a:latin typeface="楷体" panose="02010609060101010101" charset="-122"/>
                <a:ea typeface="楷体" panose="02010609060101010101" charset="-122"/>
                <a:cs typeface="楷体" panose="02010609060101010101" charset="-122"/>
              </a:rPr>
              <a:t>架不住</a:t>
            </a:r>
            <a:endParaRPr lang="zh-CN" altLang="en-US" sz="4000" b="1">
              <a:latin typeface="楷体" panose="02010609060101010101" charset="-122"/>
              <a:ea typeface="楷体" panose="02010609060101010101" charset="-122"/>
              <a:cs typeface="楷体" panose="02010609060101010101" charset="-122"/>
            </a:endParaRPr>
          </a:p>
        </p:txBody>
      </p:sp>
      <p:pic>
        <p:nvPicPr>
          <p:cNvPr id="10" name="图片 9" descr="edd1daeeb3c516cc540dc5d317a765e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79095" y="325120"/>
            <a:ext cx="1725295" cy="1725295"/>
          </a:xfrm>
          <a:prstGeom prst="rect">
            <a:avLst/>
          </a:prstGeom>
        </p:spPr>
      </p:pic>
      <p:sp>
        <p:nvSpPr>
          <p:cNvPr id="122893" name="文本框 122892"/>
          <p:cNvSpPr txBox="1"/>
          <p:nvPr/>
        </p:nvSpPr>
        <p:spPr>
          <a:xfrm>
            <a:off x="1760220" y="1977390"/>
            <a:ext cx="1151255"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gé</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9" name="文本框 8"/>
          <p:cNvSpPr txBox="1"/>
          <p:nvPr/>
        </p:nvSpPr>
        <p:spPr>
          <a:xfrm>
            <a:off x="3370580" y="1977390"/>
            <a:ext cx="1050925"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chén</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11" name="文本框 10"/>
          <p:cNvSpPr txBox="1"/>
          <p:nvPr/>
        </p:nvSpPr>
        <p:spPr>
          <a:xfrm>
            <a:off x="5090160" y="1977390"/>
            <a:ext cx="1370330"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zhèng </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12" name="文本框 11"/>
          <p:cNvSpPr txBox="1"/>
          <p:nvPr/>
        </p:nvSpPr>
        <p:spPr>
          <a:xfrm>
            <a:off x="7472680" y="2006600"/>
            <a:ext cx="1116965"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lián</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13" name="文本框 12"/>
          <p:cNvSpPr txBox="1"/>
          <p:nvPr/>
        </p:nvSpPr>
        <p:spPr>
          <a:xfrm>
            <a:off x="9760585" y="2006600"/>
            <a:ext cx="1260475" cy="521970"/>
          </a:xfrm>
          <a:prstGeom prst="rect">
            <a:avLst/>
          </a:prstGeom>
          <a:noFill/>
          <a:ln w="9525">
            <a:noFill/>
          </a:ln>
        </p:spPr>
        <p:txBody>
          <a:bodyPr wrap="square">
            <a:spAutoFit/>
            <a:scene3d>
              <a:camera prst="orthographicFront"/>
              <a:lightRig rig="threePt" dir="t"/>
            </a:scene3d>
          </a:bodyPr>
          <a:p>
            <a:pPr algn="l">
              <a:spcBef>
                <a:spcPct val="50000"/>
              </a:spcBef>
            </a:pPr>
            <a:r>
              <a:rPr lang="en-US" sz="2800" b="1">
                <a:solidFill>
                  <a:srgbClr val="FF0000"/>
                </a:solidFill>
                <a:effectLst/>
                <a:latin typeface="宋体" panose="02010600030101010101" pitchFamily="2" charset="-122"/>
                <a:ea typeface="宋体" panose="02010600030101010101" pitchFamily="2" charset="-122"/>
                <a:cs typeface="+mn-lt"/>
                <a:sym typeface="+mn-ea"/>
              </a:rPr>
              <a:t>m</a:t>
            </a:r>
            <a:r>
              <a:rPr sz="2800" b="1">
                <a:solidFill>
                  <a:srgbClr val="FF0000"/>
                </a:solidFill>
                <a:effectLst/>
                <a:latin typeface="宋体" panose="02010600030101010101" pitchFamily="2" charset="-122"/>
                <a:ea typeface="宋体" panose="02010600030101010101" pitchFamily="2" charset="-122"/>
                <a:cs typeface="+mn-lt"/>
                <a:sym typeface="+mn-ea"/>
              </a:rPr>
              <a:t>à</a:t>
            </a:r>
            <a:r>
              <a:rPr lang="en-US" sz="2800" b="1">
                <a:solidFill>
                  <a:srgbClr val="FF0000"/>
                </a:solidFill>
                <a:effectLst/>
                <a:latin typeface="宋体" panose="02010600030101010101" pitchFamily="2" charset="-122"/>
                <a:ea typeface="宋体" panose="02010600030101010101" pitchFamily="2" charset="-122"/>
                <a:cs typeface="+mn-lt"/>
                <a:sym typeface="+mn-ea"/>
              </a:rPr>
              <a:t>n</a:t>
            </a:r>
            <a:endParaRPr lang="en-US"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14" name="文本框 13"/>
          <p:cNvSpPr txBox="1"/>
          <p:nvPr/>
        </p:nvSpPr>
        <p:spPr>
          <a:xfrm>
            <a:off x="1760220" y="3129280"/>
            <a:ext cx="995045" cy="521970"/>
          </a:xfrm>
          <a:prstGeom prst="rect">
            <a:avLst/>
          </a:prstGeom>
          <a:noFill/>
          <a:ln w="9525">
            <a:noFill/>
          </a:ln>
        </p:spPr>
        <p:txBody>
          <a:bodyPr wrap="square">
            <a:spAutoFit/>
            <a:scene3d>
              <a:camera prst="orthographicFront"/>
              <a:lightRig rig="threePt" dir="t"/>
            </a:scene3d>
          </a:bodyPr>
          <a:p>
            <a:pPr algn="l">
              <a:spcBef>
                <a:spcPct val="50000"/>
              </a:spcBef>
            </a:pPr>
            <a:r>
              <a:rPr lang="en-US" sz="2800" b="1">
                <a:solidFill>
                  <a:srgbClr val="FF0000"/>
                </a:solidFill>
                <a:effectLst/>
                <a:latin typeface="宋体" panose="02010600030101010101" pitchFamily="2" charset="-122"/>
                <a:ea typeface="宋体" panose="02010600030101010101" pitchFamily="2" charset="-122"/>
                <a:cs typeface="+mn-lt"/>
                <a:sym typeface="+mn-ea"/>
              </a:rPr>
              <a:t>x</a:t>
            </a:r>
            <a:r>
              <a:rPr sz="2800" b="1">
                <a:solidFill>
                  <a:srgbClr val="FF0000"/>
                </a:solidFill>
                <a:effectLst/>
                <a:latin typeface="宋体" panose="02010600030101010101" pitchFamily="2" charset="-122"/>
                <a:ea typeface="宋体" panose="02010600030101010101" pitchFamily="2" charset="-122"/>
                <a:cs typeface="+mn-lt"/>
                <a:sym typeface="+mn-ea"/>
              </a:rPr>
              <a:t>í</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15" name="文本框 14"/>
          <p:cNvSpPr txBox="1"/>
          <p:nvPr/>
        </p:nvSpPr>
        <p:spPr>
          <a:xfrm>
            <a:off x="3890645" y="3129280"/>
            <a:ext cx="1005205"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kòu</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16" name="文本框 15"/>
          <p:cNvSpPr txBox="1"/>
          <p:nvPr/>
        </p:nvSpPr>
        <p:spPr>
          <a:xfrm>
            <a:off x="5732780" y="3129280"/>
            <a:ext cx="894715"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xùn </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17" name="文本框 16"/>
          <p:cNvSpPr txBox="1"/>
          <p:nvPr/>
        </p:nvSpPr>
        <p:spPr>
          <a:xfrm>
            <a:off x="7067550" y="3129280"/>
            <a:ext cx="1376045"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táng</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18" name="文本框 17"/>
          <p:cNvSpPr txBox="1"/>
          <p:nvPr/>
        </p:nvSpPr>
        <p:spPr>
          <a:xfrm>
            <a:off x="9283065" y="3129280"/>
            <a:ext cx="1572895"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dùn</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19" name="文本框 18"/>
          <p:cNvSpPr txBox="1"/>
          <p:nvPr/>
        </p:nvSpPr>
        <p:spPr>
          <a:xfrm>
            <a:off x="1541145" y="4281170"/>
            <a:ext cx="1370330" cy="521970"/>
          </a:xfrm>
          <a:prstGeom prst="rect">
            <a:avLst/>
          </a:prstGeom>
          <a:noFill/>
          <a:ln w="9525">
            <a:noFill/>
          </a:ln>
        </p:spPr>
        <p:txBody>
          <a:bodyPr wrap="square">
            <a:spAutoFit/>
            <a:scene3d>
              <a:camera prst="orthographicFront"/>
              <a:lightRig rig="threePt" dir="t"/>
            </a:scene3d>
          </a:bodyPr>
          <a:p>
            <a:pPr algn="l">
              <a:spcBef>
                <a:spcPct val="50000"/>
              </a:spcBef>
            </a:pPr>
            <a:r>
              <a:rPr lang="en-US" altLang="zh-CN" sz="2800" b="1">
                <a:solidFill>
                  <a:srgbClr val="FF0000"/>
                </a:solidFill>
                <a:effectLst/>
                <a:latin typeface="宋体" panose="02010600030101010101" pitchFamily="2" charset="-122"/>
                <a:ea typeface="宋体" panose="02010600030101010101" pitchFamily="2" charset="-122"/>
                <a:cs typeface="+mn-lt"/>
                <a:sym typeface="+mn-ea"/>
              </a:rPr>
              <a:t>g</a:t>
            </a:r>
            <a:r>
              <a:rPr lang="zh-CN" altLang="en-US" sz="2800" b="1">
                <a:solidFill>
                  <a:srgbClr val="FF0000"/>
                </a:solidFill>
                <a:effectLst/>
                <a:latin typeface="宋体" panose="02010600030101010101" pitchFamily="2" charset="-122"/>
                <a:ea typeface="宋体" panose="02010600030101010101" pitchFamily="2" charset="-122"/>
                <a:cs typeface="+mn-lt"/>
                <a:sym typeface="+mn-ea"/>
              </a:rPr>
              <a:t>ān</a:t>
            </a:r>
            <a:r>
              <a:rPr lang="en-US" altLang="zh-CN" sz="2800" b="1">
                <a:solidFill>
                  <a:srgbClr val="FF0000"/>
                </a:solidFill>
                <a:effectLst/>
                <a:latin typeface="宋体" panose="02010600030101010101" pitchFamily="2" charset="-122"/>
                <a:ea typeface="宋体" panose="02010600030101010101" pitchFamily="2" charset="-122"/>
                <a:cs typeface="+mn-lt"/>
                <a:sym typeface="+mn-ea"/>
              </a:rPr>
              <a:t>g</a:t>
            </a:r>
            <a:endParaRPr lang="en-US" altLang="zh-CN"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20" name="文本框 19"/>
          <p:cNvSpPr txBox="1"/>
          <p:nvPr/>
        </p:nvSpPr>
        <p:spPr>
          <a:xfrm>
            <a:off x="3890645" y="4281170"/>
            <a:ext cx="1199515"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huán </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25" name="文本框 24"/>
          <p:cNvSpPr txBox="1"/>
          <p:nvPr/>
        </p:nvSpPr>
        <p:spPr>
          <a:xfrm>
            <a:off x="5410835" y="4281170"/>
            <a:ext cx="1370330"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 liáng</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26" name="文本框 25"/>
          <p:cNvSpPr txBox="1"/>
          <p:nvPr/>
        </p:nvSpPr>
        <p:spPr>
          <a:xfrm>
            <a:off x="6841490" y="4281170"/>
            <a:ext cx="1815465"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chuī </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27" name="文本框 26"/>
          <p:cNvSpPr txBox="1"/>
          <p:nvPr/>
        </p:nvSpPr>
        <p:spPr>
          <a:xfrm>
            <a:off x="9777730" y="4281170"/>
            <a:ext cx="1078230"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zào</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28" name="文本框 27"/>
          <p:cNvSpPr txBox="1"/>
          <p:nvPr/>
        </p:nvSpPr>
        <p:spPr>
          <a:xfrm>
            <a:off x="1541145" y="5309870"/>
            <a:ext cx="1370330"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kēng</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
        <p:nvSpPr>
          <p:cNvPr id="29" name="文本框 28"/>
          <p:cNvSpPr txBox="1"/>
          <p:nvPr/>
        </p:nvSpPr>
        <p:spPr>
          <a:xfrm>
            <a:off x="3370580" y="5323205"/>
            <a:ext cx="1199515" cy="521970"/>
          </a:xfrm>
          <a:prstGeom prst="rect">
            <a:avLst/>
          </a:prstGeom>
          <a:noFill/>
          <a:ln w="9525">
            <a:noFill/>
          </a:ln>
        </p:spPr>
        <p:txBody>
          <a:bodyPr wrap="square">
            <a:spAutoFit/>
            <a:scene3d>
              <a:camera prst="orthographicFront"/>
              <a:lightRig rig="threePt" dir="t"/>
            </a:scene3d>
          </a:bodyPr>
          <a:p>
            <a:pPr algn="l">
              <a:spcBef>
                <a:spcPct val="50000"/>
              </a:spcBef>
            </a:pPr>
            <a:r>
              <a:rPr sz="2800" b="1">
                <a:solidFill>
                  <a:srgbClr val="FF0000"/>
                </a:solidFill>
                <a:effectLst/>
                <a:latin typeface="宋体" panose="02010600030101010101" pitchFamily="2" charset="-122"/>
                <a:ea typeface="宋体" panose="02010600030101010101" pitchFamily="2" charset="-122"/>
                <a:cs typeface="+mn-lt"/>
                <a:sym typeface="+mn-ea"/>
              </a:rPr>
              <a:t>zhēn </a:t>
            </a:r>
            <a:endParaRPr sz="2800" b="1">
              <a:solidFill>
                <a:srgbClr val="FF0000"/>
              </a:solidFill>
              <a:effectLst/>
              <a:latin typeface="宋体" panose="02010600030101010101" pitchFamily="2" charset="-122"/>
              <a:ea typeface="宋体" panose="02010600030101010101" pitchFamily="2" charset="-122"/>
              <a:cs typeface="+mn-lt"/>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62480" y="835025"/>
            <a:ext cx="2279650" cy="706755"/>
          </a:xfrm>
          <a:prstGeom prst="rect">
            <a:avLst/>
          </a:prstGeom>
          <a:noFill/>
        </p:spPr>
        <p:txBody>
          <a:bodyPr wrap="square" rtlCol="0" anchor="t">
            <a:spAutoFit/>
            <a:scene3d>
              <a:camera prst="orthographicFront"/>
              <a:lightRig rig="threePt" dir="t"/>
            </a:scene3d>
          </a:bodyPr>
          <a:p>
            <a:pPr algn="dist"/>
            <a:r>
              <a:rPr lang="zh-CN" altLang="en-US" sz="4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微软雅黑" panose="020B0503020204020204" charset="-122"/>
                <a:ea typeface="微软雅黑" panose="020B0503020204020204" charset="-122"/>
                <a:cs typeface="楷体" panose="02010609060101010101" charset="-122"/>
                <a:sym typeface="+mn-ea"/>
              </a:rPr>
              <a:t>多音字</a:t>
            </a:r>
            <a:endParaRPr lang="zh-CN" altLang="en-US" sz="4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微软雅黑" panose="020B0503020204020204" charset="-122"/>
              <a:ea typeface="微软雅黑" panose="020B0503020204020204" charset="-122"/>
              <a:cs typeface="楷体" panose="02010609060101010101" charset="-122"/>
              <a:sym typeface="+mn-ea"/>
            </a:endParaRPr>
          </a:p>
        </p:txBody>
      </p:sp>
      <p:pic>
        <p:nvPicPr>
          <p:cNvPr id="10" name="图片 9" descr="edd1daeeb3c516cc540dc5d317a765e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79095" y="325120"/>
            <a:ext cx="1725295" cy="1725295"/>
          </a:xfrm>
          <a:prstGeom prst="rect">
            <a:avLst/>
          </a:prstGeom>
        </p:spPr>
      </p:pic>
      <p:sp>
        <p:nvSpPr>
          <p:cNvPr id="2" name="矩形 1"/>
          <p:cNvSpPr/>
          <p:nvPr/>
        </p:nvSpPr>
        <p:spPr>
          <a:xfrm>
            <a:off x="3373755" y="2288540"/>
            <a:ext cx="7799705" cy="937260"/>
          </a:xfrm>
          <a:prstGeom prst="rect">
            <a:avLst/>
          </a:prstGeom>
          <a:noFill/>
          <a:ln>
            <a:noFill/>
          </a:ln>
        </p:spPr>
        <p:txBody>
          <a:bodyPr wrap="square" rtlCol="0" anchor="t">
            <a:spAutoFit/>
            <a:scene3d>
              <a:camera prst="orthographicFront"/>
              <a:lightRig rig="threePt" dir="t"/>
            </a:scene3d>
          </a:bodyPr>
          <a:p>
            <a:pPr algn="l"/>
            <a:r>
              <a:rPr lang="zh-CN" altLang="en-US" sz="5500" b="1">
                <a:solidFill>
                  <a:schemeClr val="tx1"/>
                </a:solidFill>
                <a:effectLst/>
                <a:latin typeface="楷体" panose="02010609060101010101" charset="-122"/>
                <a:ea typeface="楷体" panose="02010609060101010101" charset="-122"/>
              </a:rPr>
              <a:t>hái   还要</a:t>
            </a:r>
            <a:r>
              <a:rPr lang="en-US" altLang="zh-CN" sz="5500" b="1">
                <a:solidFill>
                  <a:schemeClr val="tx1"/>
                </a:solidFill>
                <a:effectLst/>
                <a:latin typeface="楷体" panose="02010609060101010101" charset="-122"/>
                <a:ea typeface="楷体" panose="02010609060101010101" charset="-122"/>
              </a:rPr>
              <a:t>   </a:t>
            </a:r>
            <a:r>
              <a:rPr lang="zh-CN" altLang="en-US" sz="5500" b="1">
                <a:solidFill>
                  <a:schemeClr val="tx1"/>
                </a:solidFill>
                <a:effectLst/>
                <a:latin typeface="楷体" panose="02010609060101010101" charset="-122"/>
                <a:ea typeface="楷体" panose="02010609060101010101" charset="-122"/>
              </a:rPr>
              <a:t>还有  </a:t>
            </a:r>
            <a:endParaRPr lang="zh-CN" altLang="en-US" sz="5500" b="1">
              <a:solidFill>
                <a:schemeClr val="tx1"/>
              </a:solidFill>
              <a:effectLst/>
              <a:latin typeface="楷体" panose="02010609060101010101" charset="-122"/>
              <a:ea typeface="楷体" panose="02010609060101010101" charset="-122"/>
            </a:endParaRPr>
          </a:p>
        </p:txBody>
      </p:sp>
      <p:sp>
        <p:nvSpPr>
          <p:cNvPr id="4" name="矩形 3"/>
          <p:cNvSpPr/>
          <p:nvPr/>
        </p:nvSpPr>
        <p:spPr>
          <a:xfrm>
            <a:off x="1024573" y="2987675"/>
            <a:ext cx="1304925" cy="1445260"/>
          </a:xfrm>
          <a:prstGeom prst="rect">
            <a:avLst/>
          </a:prstGeom>
          <a:noFill/>
          <a:ln>
            <a:noFill/>
          </a:ln>
        </p:spPr>
        <p:txBody>
          <a:bodyPr wrap="none" rtlCol="0" anchor="t">
            <a:spAutoFit/>
            <a:scene3d>
              <a:camera prst="orthographicFront"/>
              <a:lightRig rig="threePt" dir="t"/>
            </a:scene3d>
          </a:bodyPr>
          <a:p>
            <a:pPr algn="ctr"/>
            <a:r>
              <a:rPr lang="zh-CN" altLang="en-US" sz="8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还</a:t>
            </a:r>
            <a:endParaRPr lang="zh-CN" altLang="en-US" sz="88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7" name="左大括号 6"/>
          <p:cNvSpPr/>
          <p:nvPr/>
        </p:nvSpPr>
        <p:spPr>
          <a:xfrm>
            <a:off x="2493645" y="2052955"/>
            <a:ext cx="716280" cy="33153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5" name="矩形 14"/>
          <p:cNvSpPr/>
          <p:nvPr/>
        </p:nvSpPr>
        <p:spPr>
          <a:xfrm>
            <a:off x="3373755" y="4432935"/>
            <a:ext cx="7799705" cy="937260"/>
          </a:xfrm>
          <a:prstGeom prst="rect">
            <a:avLst/>
          </a:prstGeom>
          <a:noFill/>
          <a:ln>
            <a:noFill/>
          </a:ln>
        </p:spPr>
        <p:txBody>
          <a:bodyPr wrap="square" rtlCol="0" anchor="t">
            <a:spAutoFit/>
            <a:scene3d>
              <a:camera prst="orthographicFront"/>
              <a:lightRig rig="threePt" dir="t"/>
            </a:scene3d>
          </a:bodyPr>
          <a:p>
            <a:pPr algn="l"/>
            <a:r>
              <a:rPr lang="zh-CN" altLang="en-US" sz="5500" b="1">
                <a:solidFill>
                  <a:schemeClr val="tx1"/>
                </a:solidFill>
                <a:effectLst/>
                <a:latin typeface="楷体" panose="02010609060101010101" charset="-122"/>
                <a:ea typeface="楷体" panose="02010609060101010101" charset="-122"/>
              </a:rPr>
              <a:t>huán  归还</a:t>
            </a:r>
            <a:r>
              <a:rPr lang="en-US" altLang="zh-CN" sz="5500" b="1">
                <a:solidFill>
                  <a:schemeClr val="tx1"/>
                </a:solidFill>
                <a:effectLst/>
                <a:latin typeface="楷体" panose="02010609060101010101" charset="-122"/>
                <a:ea typeface="楷体" panose="02010609060101010101" charset="-122"/>
              </a:rPr>
              <a:t>   </a:t>
            </a:r>
            <a:r>
              <a:rPr lang="zh-CN" altLang="en-US" sz="5500" b="1">
                <a:solidFill>
                  <a:schemeClr val="tx1"/>
                </a:solidFill>
                <a:effectLst/>
                <a:latin typeface="楷体" panose="02010609060101010101" charset="-122"/>
                <a:ea typeface="楷体" panose="02010609060101010101" charset="-122"/>
              </a:rPr>
              <a:t>还击  </a:t>
            </a:r>
            <a:endParaRPr lang="zh-CN" altLang="en-US" sz="5500" b="1">
              <a:solidFill>
                <a:schemeClr val="tx1"/>
              </a:solidFill>
              <a:effectLst/>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trips(downLeft)">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4540" y="835025"/>
            <a:ext cx="5457825" cy="706755"/>
          </a:xfrm>
          <a:prstGeom prst="rect">
            <a:avLst/>
          </a:prstGeom>
          <a:noFill/>
        </p:spPr>
        <p:txBody>
          <a:bodyPr wrap="square" rtlCol="0" anchor="t">
            <a:spAutoFit/>
            <a:scene3d>
              <a:camera prst="orthographicFront"/>
              <a:lightRig rig="threePt" dir="t"/>
            </a:scene3d>
          </a:bodyPr>
          <a:p>
            <a:pPr algn="dist"/>
            <a:r>
              <a:rPr lang="zh-CN" altLang="en-US" sz="4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rPr>
              <a:t>初读课文，整体感知</a:t>
            </a:r>
            <a:endParaRPr lang="zh-CN" altLang="en-US" sz="4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endParaRPr>
          </a:p>
        </p:txBody>
      </p:sp>
      <p:sp>
        <p:nvSpPr>
          <p:cNvPr id="100" name="文本框 99"/>
          <p:cNvSpPr txBox="1"/>
          <p:nvPr/>
        </p:nvSpPr>
        <p:spPr>
          <a:xfrm>
            <a:off x="764540" y="1908810"/>
            <a:ext cx="10663555" cy="953135"/>
          </a:xfrm>
          <a:prstGeom prst="rect">
            <a:avLst/>
          </a:prstGeom>
          <a:noFill/>
          <a:ln w="9525">
            <a:noFill/>
          </a:ln>
        </p:spPr>
        <p:txBody>
          <a:bodyPr wrap="square">
            <a:spAutoFit/>
          </a:bodyPr>
          <a:p>
            <a:pPr indent="0" algn="ctr">
              <a:lnSpc>
                <a:spcPct val="140000"/>
              </a:lnSpc>
            </a:pPr>
            <a:r>
              <a:rPr lang="zh-CN" sz="4000" b="1">
                <a:solidFill>
                  <a:srgbClr val="000000"/>
                </a:solidFill>
                <a:latin typeface="楷体" panose="02010609060101010101" charset="-122"/>
                <a:ea typeface="楷体" panose="02010609060101010101" charset="-122"/>
                <a:cs typeface="楷体" panose="02010609060101010101" charset="-122"/>
              </a:rPr>
              <a:t>课文围绕“粗瓷大碗”讲了一件什么事？</a:t>
            </a:r>
            <a:endParaRPr lang="zh-CN" sz="4000" b="1">
              <a:solidFill>
                <a:srgbClr val="000000"/>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057275" y="2861945"/>
            <a:ext cx="10077450" cy="2999740"/>
          </a:xfrm>
          <a:prstGeom prst="rect">
            <a:avLst/>
          </a:prstGeom>
          <a:noFill/>
          <a:ln w="9525">
            <a:noFill/>
          </a:ln>
        </p:spPr>
        <p:txBody>
          <a:bodyPr wrap="square">
            <a:spAutoFit/>
          </a:bodyPr>
          <a:p>
            <a:pPr indent="0" algn="l">
              <a:lnSpc>
                <a:spcPct val="180000"/>
              </a:lnSpc>
            </a:pPr>
            <a:r>
              <a:rPr lang="en-US" altLang="zh-CN" sz="3500">
                <a:solidFill>
                  <a:srgbClr val="000000"/>
                </a:solidFill>
                <a:latin typeface="楷体" panose="02010609060101010101" charset="-122"/>
                <a:ea typeface="楷体" panose="02010609060101010101" charset="-122"/>
                <a:cs typeface="楷体" panose="02010609060101010101" charset="-122"/>
              </a:rPr>
              <a:t>    </a:t>
            </a:r>
            <a:r>
              <a:rPr lang="zh-CN" sz="3500">
                <a:solidFill>
                  <a:srgbClr val="000000"/>
                </a:solidFill>
                <a:latin typeface="楷体" panose="02010609060101010101" charset="-122"/>
                <a:ea typeface="楷体" panose="02010609060101010101" charset="-122"/>
                <a:cs typeface="楷体" panose="02010609060101010101" charset="-122"/>
              </a:rPr>
              <a:t>课文通过介绍一个粗瓷大碗的来历，讲述了赵一曼在那样的艰苦中时时关心战士，和他们同甘共苦，坚持革命的故事。</a:t>
            </a:r>
            <a:endParaRPr lang="zh-CN" sz="3500">
              <a:solidFill>
                <a:srgbClr val="00000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4540" y="835025"/>
            <a:ext cx="5457825" cy="706755"/>
          </a:xfrm>
          <a:prstGeom prst="rect">
            <a:avLst/>
          </a:prstGeom>
          <a:noFill/>
        </p:spPr>
        <p:txBody>
          <a:bodyPr wrap="square" rtlCol="0" anchor="t">
            <a:spAutoFit/>
            <a:scene3d>
              <a:camera prst="orthographicFront"/>
              <a:lightRig rig="threePt" dir="t"/>
            </a:scene3d>
          </a:bodyPr>
          <a:p>
            <a:pPr algn="dist"/>
            <a:r>
              <a:rPr lang="zh-CN" altLang="en-US" sz="4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rPr>
              <a:t>初读课文，整体感知</a:t>
            </a:r>
            <a:endParaRPr lang="zh-CN" altLang="en-US" sz="4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endParaRPr>
          </a:p>
        </p:txBody>
      </p:sp>
      <p:sp>
        <p:nvSpPr>
          <p:cNvPr id="100" name="文本框 99"/>
          <p:cNvSpPr txBox="1"/>
          <p:nvPr/>
        </p:nvSpPr>
        <p:spPr>
          <a:xfrm>
            <a:off x="764540" y="1725295"/>
            <a:ext cx="10663555" cy="953135"/>
          </a:xfrm>
          <a:prstGeom prst="rect">
            <a:avLst/>
          </a:prstGeom>
          <a:noFill/>
          <a:ln w="9525">
            <a:noFill/>
          </a:ln>
        </p:spPr>
        <p:txBody>
          <a:bodyPr wrap="square">
            <a:spAutoFit/>
          </a:bodyPr>
          <a:p>
            <a:pPr indent="0" algn="ctr">
              <a:lnSpc>
                <a:spcPct val="140000"/>
              </a:lnSpc>
            </a:pPr>
            <a:r>
              <a:rPr lang="zh-CN" sz="4000" b="1">
                <a:solidFill>
                  <a:srgbClr val="000000"/>
                </a:solidFill>
                <a:latin typeface="楷体" panose="02010609060101010101" charset="-122"/>
                <a:ea typeface="楷体" panose="02010609060101010101" charset="-122"/>
                <a:cs typeface="楷体" panose="02010609060101010101" charset="-122"/>
              </a:rPr>
              <a:t>划分课文层次</a:t>
            </a:r>
            <a:endParaRPr lang="zh-CN" sz="4000" b="1">
              <a:solidFill>
                <a:srgbClr val="000000"/>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827405" y="2678430"/>
            <a:ext cx="10537825" cy="3753485"/>
          </a:xfrm>
          <a:prstGeom prst="rect">
            <a:avLst/>
          </a:prstGeom>
          <a:noFill/>
          <a:ln w="9525">
            <a:noFill/>
          </a:ln>
        </p:spPr>
        <p:txBody>
          <a:bodyPr wrap="square">
            <a:spAutoFit/>
          </a:bodyPr>
          <a:p>
            <a:pPr indent="0" algn="l">
              <a:lnSpc>
                <a:spcPct val="170000"/>
              </a:lnSpc>
            </a:pPr>
            <a:r>
              <a:rPr sz="3500">
                <a:solidFill>
                  <a:srgbClr val="000000"/>
                </a:solidFill>
                <a:latin typeface="楷体" panose="02010609060101010101" charset="-122"/>
                <a:ea typeface="楷体" panose="02010609060101010101" charset="-122"/>
                <a:cs typeface="楷体" panose="02010609060101010101" charset="-122"/>
              </a:rPr>
              <a:t>第一部分（第1自然段）：</a:t>
            </a:r>
            <a:endParaRPr sz="3500">
              <a:solidFill>
                <a:srgbClr val="000000"/>
              </a:solidFill>
              <a:latin typeface="楷体" panose="02010609060101010101" charset="-122"/>
              <a:ea typeface="楷体" panose="02010609060101010101" charset="-122"/>
              <a:cs typeface="楷体" panose="02010609060101010101" charset="-122"/>
            </a:endParaRPr>
          </a:p>
          <a:p>
            <a:pPr indent="0" algn="l">
              <a:lnSpc>
                <a:spcPct val="170000"/>
              </a:lnSpc>
            </a:pPr>
            <a:r>
              <a:rPr sz="3500">
                <a:solidFill>
                  <a:srgbClr val="000000"/>
                </a:solidFill>
                <a:latin typeface="楷体" panose="02010609060101010101" charset="-122"/>
                <a:ea typeface="楷体" panose="02010609060101010101" charset="-122"/>
                <a:cs typeface="楷体" panose="02010609060101010101" charset="-122"/>
              </a:rPr>
              <a:t> </a:t>
            </a:r>
            <a:r>
              <a:rPr lang="en-US" sz="3500">
                <a:solidFill>
                  <a:srgbClr val="000000"/>
                </a:solidFill>
                <a:latin typeface="楷体" panose="02010609060101010101" charset="-122"/>
                <a:ea typeface="楷体" panose="02010609060101010101" charset="-122"/>
                <a:cs typeface="楷体" panose="02010609060101010101" charset="-122"/>
              </a:rPr>
              <a:t>   </a:t>
            </a:r>
            <a:r>
              <a:rPr sz="3500">
                <a:solidFill>
                  <a:srgbClr val="000000"/>
                </a:solidFill>
                <a:latin typeface="楷体" panose="02010609060101010101" charset="-122"/>
                <a:ea typeface="楷体" panose="02010609060101010101" charset="-122"/>
                <a:cs typeface="楷体" panose="02010609060101010101" charset="-122"/>
              </a:rPr>
              <a:t>直接介绍了这个“粗瓷大碗”的现状及内在价值；</a:t>
            </a:r>
            <a:endParaRPr sz="3500">
              <a:solidFill>
                <a:srgbClr val="000000"/>
              </a:solidFill>
              <a:latin typeface="楷体" panose="02010609060101010101" charset="-122"/>
              <a:ea typeface="楷体" panose="02010609060101010101" charset="-122"/>
              <a:cs typeface="楷体" panose="02010609060101010101" charset="-122"/>
            </a:endParaRPr>
          </a:p>
          <a:p>
            <a:pPr indent="0" algn="l">
              <a:lnSpc>
                <a:spcPct val="170000"/>
              </a:lnSpc>
            </a:pPr>
            <a:r>
              <a:rPr sz="3500">
                <a:solidFill>
                  <a:srgbClr val="000000"/>
                </a:solidFill>
                <a:latin typeface="楷体" panose="02010609060101010101" charset="-122"/>
                <a:ea typeface="楷体" panose="02010609060101010101" charset="-122"/>
                <a:cs typeface="楷体" panose="02010609060101010101" charset="-122"/>
              </a:rPr>
              <a:t>第二部分（第2～4自然段）：</a:t>
            </a:r>
            <a:endParaRPr sz="3500">
              <a:solidFill>
                <a:srgbClr val="000000"/>
              </a:solidFill>
              <a:latin typeface="楷体" panose="02010609060101010101" charset="-122"/>
              <a:ea typeface="楷体" panose="02010609060101010101" charset="-122"/>
              <a:cs typeface="楷体" panose="02010609060101010101" charset="-122"/>
            </a:endParaRPr>
          </a:p>
          <a:p>
            <a:pPr indent="0" algn="l">
              <a:lnSpc>
                <a:spcPct val="170000"/>
              </a:lnSpc>
            </a:pPr>
            <a:r>
              <a:rPr lang="en-US" sz="3500">
                <a:solidFill>
                  <a:srgbClr val="000000"/>
                </a:solidFill>
                <a:latin typeface="楷体" panose="02010609060101010101" charset="-122"/>
                <a:ea typeface="楷体" panose="02010609060101010101" charset="-122"/>
                <a:cs typeface="楷体" panose="02010609060101010101" charset="-122"/>
              </a:rPr>
              <a:t>    </a:t>
            </a:r>
            <a:r>
              <a:rPr sz="3500">
                <a:solidFill>
                  <a:srgbClr val="000000"/>
                </a:solidFill>
                <a:latin typeface="楷体" panose="02010609060101010101" charset="-122"/>
                <a:ea typeface="楷体" panose="02010609060101010101" charset="-122"/>
                <a:cs typeface="楷体" panose="02010609060101010101" charset="-122"/>
              </a:rPr>
              <a:t>讲述了“粗瓷大碗”的由来；</a:t>
            </a:r>
            <a:endParaRPr sz="3500">
              <a:solidFill>
                <a:srgbClr val="00000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4540" y="835025"/>
            <a:ext cx="5457825" cy="706755"/>
          </a:xfrm>
          <a:prstGeom prst="rect">
            <a:avLst/>
          </a:prstGeom>
          <a:noFill/>
        </p:spPr>
        <p:txBody>
          <a:bodyPr wrap="square" rtlCol="0" anchor="t">
            <a:spAutoFit/>
            <a:scene3d>
              <a:camera prst="orthographicFront"/>
              <a:lightRig rig="threePt" dir="t"/>
            </a:scene3d>
          </a:bodyPr>
          <a:p>
            <a:pPr algn="dist"/>
            <a:r>
              <a:rPr lang="zh-CN" altLang="en-US" sz="4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rPr>
              <a:t>初读课文，整体感知</a:t>
            </a:r>
            <a:endParaRPr lang="zh-CN" altLang="en-US" sz="40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楷体" panose="02010609060101010101" charset="-122"/>
              <a:sym typeface="+mn-ea"/>
            </a:endParaRPr>
          </a:p>
        </p:txBody>
      </p:sp>
      <p:sp>
        <p:nvSpPr>
          <p:cNvPr id="2" name="文本框 1"/>
          <p:cNvSpPr txBox="1"/>
          <p:nvPr/>
        </p:nvSpPr>
        <p:spPr>
          <a:xfrm>
            <a:off x="680720" y="1870710"/>
            <a:ext cx="10830560" cy="4399915"/>
          </a:xfrm>
          <a:prstGeom prst="rect">
            <a:avLst/>
          </a:prstGeom>
          <a:noFill/>
          <a:ln w="9525">
            <a:noFill/>
          </a:ln>
        </p:spPr>
        <p:txBody>
          <a:bodyPr wrap="square">
            <a:spAutoFit/>
          </a:bodyPr>
          <a:p>
            <a:pPr indent="0" algn="l">
              <a:lnSpc>
                <a:spcPct val="160000"/>
              </a:lnSpc>
            </a:pPr>
            <a:r>
              <a:rPr sz="3500">
                <a:solidFill>
                  <a:srgbClr val="000000"/>
                </a:solidFill>
                <a:latin typeface="楷体" panose="02010609060101010101" charset="-122"/>
                <a:ea typeface="楷体" panose="02010609060101010101" charset="-122"/>
                <a:cs typeface="楷体" panose="02010609060101010101" charset="-122"/>
              </a:rPr>
              <a:t>第三部分（第5～8自然段）：</a:t>
            </a:r>
            <a:endParaRPr sz="3500">
              <a:solidFill>
                <a:srgbClr val="000000"/>
              </a:solidFill>
              <a:latin typeface="楷体" panose="02010609060101010101" charset="-122"/>
              <a:ea typeface="楷体" panose="02010609060101010101" charset="-122"/>
              <a:cs typeface="楷体" panose="02010609060101010101" charset="-122"/>
            </a:endParaRPr>
          </a:p>
          <a:p>
            <a:pPr indent="0" algn="l">
              <a:lnSpc>
                <a:spcPct val="160000"/>
              </a:lnSpc>
            </a:pPr>
            <a:r>
              <a:rPr sz="3500">
                <a:solidFill>
                  <a:srgbClr val="000000"/>
                </a:solidFill>
                <a:latin typeface="楷体" panose="02010609060101010101" charset="-122"/>
                <a:ea typeface="楷体" panose="02010609060101010101" charset="-122"/>
                <a:cs typeface="楷体" panose="02010609060101010101" charset="-122"/>
              </a:rPr>
              <a:t> </a:t>
            </a:r>
            <a:r>
              <a:rPr lang="en-US" sz="3500">
                <a:solidFill>
                  <a:srgbClr val="000000"/>
                </a:solidFill>
                <a:latin typeface="楷体" panose="02010609060101010101" charset="-122"/>
                <a:ea typeface="楷体" panose="02010609060101010101" charset="-122"/>
                <a:cs typeface="楷体" panose="02010609060101010101" charset="-122"/>
              </a:rPr>
              <a:t>   </a:t>
            </a:r>
            <a:r>
              <a:rPr sz="3500">
                <a:solidFill>
                  <a:srgbClr val="000000"/>
                </a:solidFill>
                <a:latin typeface="楷体" panose="02010609060101010101" charset="-122"/>
                <a:ea typeface="楷体" panose="02010609060101010101" charset="-122"/>
                <a:cs typeface="楷体" panose="02010609060101010101" charset="-122"/>
              </a:rPr>
              <a:t>详细介绍了由这个大碗而引起的一个互敬互爱的革命故事；</a:t>
            </a:r>
            <a:endParaRPr sz="3500">
              <a:solidFill>
                <a:srgbClr val="000000"/>
              </a:solidFill>
              <a:latin typeface="楷体" panose="02010609060101010101" charset="-122"/>
              <a:ea typeface="楷体" panose="02010609060101010101" charset="-122"/>
              <a:cs typeface="楷体" panose="02010609060101010101" charset="-122"/>
            </a:endParaRPr>
          </a:p>
          <a:p>
            <a:pPr indent="0" algn="l">
              <a:lnSpc>
                <a:spcPct val="160000"/>
              </a:lnSpc>
            </a:pPr>
            <a:r>
              <a:rPr sz="3500">
                <a:solidFill>
                  <a:srgbClr val="000000"/>
                </a:solidFill>
                <a:latin typeface="楷体" panose="02010609060101010101" charset="-122"/>
                <a:ea typeface="楷体" panose="02010609060101010101" charset="-122"/>
                <a:cs typeface="楷体" panose="02010609060101010101" charset="-122"/>
              </a:rPr>
              <a:t>第四部分（第9～11自然段）：</a:t>
            </a:r>
            <a:endParaRPr sz="3500">
              <a:solidFill>
                <a:srgbClr val="000000"/>
              </a:solidFill>
              <a:latin typeface="楷体" panose="02010609060101010101" charset="-122"/>
              <a:ea typeface="楷体" panose="02010609060101010101" charset="-122"/>
              <a:cs typeface="楷体" panose="02010609060101010101" charset="-122"/>
            </a:endParaRPr>
          </a:p>
          <a:p>
            <a:pPr indent="0" algn="l">
              <a:lnSpc>
                <a:spcPct val="160000"/>
              </a:lnSpc>
            </a:pPr>
            <a:r>
              <a:rPr sz="3500">
                <a:solidFill>
                  <a:srgbClr val="000000"/>
                </a:solidFill>
                <a:latin typeface="楷体" panose="02010609060101010101" charset="-122"/>
                <a:ea typeface="楷体" panose="02010609060101010101" charset="-122"/>
                <a:cs typeface="楷体" panose="02010609060101010101" charset="-122"/>
              </a:rPr>
              <a:t> </a:t>
            </a:r>
            <a:r>
              <a:rPr lang="en-US" sz="3500">
                <a:solidFill>
                  <a:srgbClr val="000000"/>
                </a:solidFill>
                <a:latin typeface="楷体" panose="02010609060101010101" charset="-122"/>
                <a:ea typeface="楷体" panose="02010609060101010101" charset="-122"/>
                <a:cs typeface="楷体" panose="02010609060101010101" charset="-122"/>
              </a:rPr>
              <a:t>   </a:t>
            </a:r>
            <a:r>
              <a:rPr sz="3500">
                <a:solidFill>
                  <a:srgbClr val="000000"/>
                </a:solidFill>
                <a:latin typeface="楷体" panose="02010609060101010101" charset="-122"/>
                <a:ea typeface="楷体" panose="02010609060101010101" charset="-122"/>
                <a:cs typeface="楷体" panose="02010609060101010101" charset="-122"/>
              </a:rPr>
              <a:t>简述了“粗瓷大碗”的去向。</a:t>
            </a:r>
            <a:endParaRPr sz="3500">
              <a:solidFill>
                <a:srgbClr val="00000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fade">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4540" y="963295"/>
            <a:ext cx="5457825" cy="706755"/>
          </a:xfrm>
          <a:prstGeom prst="rect">
            <a:avLst/>
          </a:prstGeom>
          <a:noFill/>
        </p:spPr>
        <p:txBody>
          <a:bodyPr wrap="square" rtlCol="0" anchor="t">
            <a:spAutoFit/>
            <a:scene3d>
              <a:camera prst="orthographicFront"/>
              <a:lightRig rig="threePt" dir="t"/>
            </a:scene3d>
          </a:bodyPr>
          <a:p>
            <a:pPr algn="dist"/>
            <a:r>
              <a:rPr lang="zh-CN" altLang="en-US" sz="40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charset="-122"/>
                <a:ea typeface="微软雅黑" panose="020B0503020204020204" charset="-122"/>
                <a:cs typeface="楷体" panose="02010609060101010101" charset="-122"/>
                <a:sym typeface="+mn-ea"/>
              </a:rPr>
              <a:t>运用方法，自主学习</a:t>
            </a:r>
            <a:endParaRPr lang="zh-CN" altLang="en-US" sz="4000" b="1">
              <a:ln w="6600">
                <a:solidFill>
                  <a:schemeClr val="accent2"/>
                </a:solidFill>
                <a:prstDash val="solid"/>
              </a:ln>
              <a:solidFill>
                <a:srgbClr val="FFFFFF"/>
              </a:solidFill>
              <a:effectLst>
                <a:outerShdw dist="38100" dir="2700000" algn="tl" rotWithShape="0">
                  <a:schemeClr val="accent2"/>
                </a:outerShdw>
              </a:effectLst>
              <a:latin typeface="微软雅黑" panose="020B0503020204020204" charset="-122"/>
              <a:ea typeface="微软雅黑" panose="020B0503020204020204" charset="-122"/>
              <a:cs typeface="楷体" panose="02010609060101010101" charset="-122"/>
              <a:sym typeface="+mn-ea"/>
            </a:endParaRPr>
          </a:p>
        </p:txBody>
      </p:sp>
      <p:sp>
        <p:nvSpPr>
          <p:cNvPr id="2" name="文本框 1"/>
          <p:cNvSpPr txBox="1"/>
          <p:nvPr/>
        </p:nvSpPr>
        <p:spPr>
          <a:xfrm>
            <a:off x="1184275" y="1999615"/>
            <a:ext cx="9512300" cy="3784600"/>
          </a:xfrm>
          <a:prstGeom prst="rect">
            <a:avLst/>
          </a:prstGeom>
          <a:noFill/>
          <a:ln w="9525">
            <a:noFill/>
          </a:ln>
        </p:spPr>
        <p:txBody>
          <a:bodyPr wrap="square">
            <a:spAutoFit/>
          </a:bodyPr>
          <a:p>
            <a:pPr indent="0" algn="l">
              <a:lnSpc>
                <a:spcPct val="200000"/>
              </a:lnSpc>
            </a:pPr>
            <a:r>
              <a:rPr lang="zh-CN" sz="4000" b="1">
                <a:solidFill>
                  <a:srgbClr val="000000"/>
                </a:solidFill>
                <a:latin typeface="楷体" panose="02010609060101010101" charset="-122"/>
                <a:ea typeface="楷体" panose="02010609060101010101" charset="-122"/>
                <a:cs typeface="楷体" panose="02010609060101010101" charset="-122"/>
              </a:rPr>
              <a:t>一、</a:t>
            </a:r>
            <a:r>
              <a:rPr sz="4000" b="1">
                <a:solidFill>
                  <a:srgbClr val="000000"/>
                </a:solidFill>
                <a:latin typeface="楷体" panose="02010609060101010101" charset="-122"/>
                <a:ea typeface="楷体" panose="02010609060101010101" charset="-122"/>
                <a:cs typeface="楷体" panose="02010609060101010101" charset="-122"/>
              </a:rPr>
              <a:t>自学提示</a:t>
            </a:r>
            <a:r>
              <a:rPr sz="4000">
                <a:solidFill>
                  <a:srgbClr val="000000"/>
                </a:solidFill>
                <a:latin typeface="楷体" panose="02010609060101010101" charset="-122"/>
                <a:ea typeface="楷体" panose="02010609060101010101" charset="-122"/>
                <a:cs typeface="楷体" panose="02010609060101010101" charset="-122"/>
              </a:rPr>
              <a:t>：</a:t>
            </a:r>
            <a:endParaRPr sz="4000">
              <a:solidFill>
                <a:srgbClr val="000000"/>
              </a:solidFill>
              <a:latin typeface="楷体" panose="02010609060101010101" charset="-122"/>
              <a:ea typeface="楷体" panose="02010609060101010101" charset="-122"/>
              <a:cs typeface="楷体" panose="02010609060101010101" charset="-122"/>
            </a:endParaRPr>
          </a:p>
          <a:p>
            <a:pPr indent="0" algn="l">
              <a:lnSpc>
                <a:spcPct val="200000"/>
              </a:lnSpc>
            </a:pPr>
            <a:r>
              <a:rPr lang="en-US" sz="4000">
                <a:solidFill>
                  <a:srgbClr val="000000"/>
                </a:solidFill>
                <a:latin typeface="楷体" panose="02010609060101010101" charset="-122"/>
                <a:ea typeface="楷体" panose="02010609060101010101" charset="-122"/>
                <a:cs typeface="楷体" panose="02010609060101010101" charset="-122"/>
              </a:rPr>
              <a:t>  1. </a:t>
            </a:r>
            <a:r>
              <a:rPr sz="4000">
                <a:solidFill>
                  <a:srgbClr val="000000"/>
                </a:solidFill>
                <a:latin typeface="楷体" panose="02010609060101010101" charset="-122"/>
                <a:ea typeface="楷体" panose="02010609060101010101" charset="-122"/>
                <a:cs typeface="楷体" panose="02010609060101010101" charset="-122"/>
              </a:rPr>
              <a:t>组内质疑，梳理问题。</a:t>
            </a:r>
            <a:endParaRPr sz="4000">
              <a:solidFill>
                <a:srgbClr val="000000"/>
              </a:solidFill>
              <a:latin typeface="楷体" panose="02010609060101010101" charset="-122"/>
              <a:ea typeface="楷体" panose="02010609060101010101" charset="-122"/>
              <a:cs typeface="楷体" panose="02010609060101010101" charset="-122"/>
            </a:endParaRPr>
          </a:p>
          <a:p>
            <a:pPr indent="0" algn="l">
              <a:lnSpc>
                <a:spcPct val="200000"/>
              </a:lnSpc>
            </a:pPr>
            <a:r>
              <a:rPr lang="en-US" sz="4000">
                <a:solidFill>
                  <a:srgbClr val="000000"/>
                </a:solidFill>
                <a:latin typeface="楷体" panose="02010609060101010101" charset="-122"/>
                <a:ea typeface="楷体" panose="02010609060101010101" charset="-122"/>
                <a:cs typeface="楷体" panose="02010609060101010101" charset="-122"/>
              </a:rPr>
              <a:t>  2. </a:t>
            </a:r>
            <a:r>
              <a:rPr sz="4000">
                <a:solidFill>
                  <a:srgbClr val="000000"/>
                </a:solidFill>
                <a:latin typeface="楷体" panose="02010609060101010101" charset="-122"/>
                <a:ea typeface="楷体" panose="02010609060101010101" charset="-122"/>
                <a:cs typeface="楷体" panose="02010609060101010101" charset="-122"/>
              </a:rPr>
              <a:t>带着问题默读课文，探究答案。</a:t>
            </a:r>
            <a:endParaRPr sz="4000">
              <a:solidFill>
                <a:srgbClr val="000000"/>
              </a:solidFill>
              <a:latin typeface="楷体" panose="02010609060101010101" charset="-122"/>
              <a:ea typeface="楷体" panose="02010609060101010101" charset="-122"/>
              <a:cs typeface="楷体" panose="02010609060101010101" charset="-122"/>
            </a:endParaRPr>
          </a:p>
        </p:txBody>
      </p:sp>
      <p:pic>
        <p:nvPicPr>
          <p:cNvPr id="41" name="图片 4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507092" y="4203142"/>
            <a:ext cx="2088272" cy="208827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linds(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1947</Words>
  <Application>WPS 演示</Application>
  <PresentationFormat>宽屏</PresentationFormat>
  <Paragraphs>192</Paragraphs>
  <Slides>22</Slides>
  <Notes>18</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Arial</vt:lpstr>
      <vt:lpstr>宋体</vt:lpstr>
      <vt:lpstr>Wingdings</vt:lpstr>
      <vt:lpstr>微软雅黑</vt:lpstr>
      <vt:lpstr>楷体</vt:lpstr>
      <vt:lpstr>思源黑体 CN Light</vt:lpstr>
      <vt:lpstr>方正书宋_GBK</vt:lpstr>
      <vt:lpstr>等线</vt:lpstr>
      <vt:lpstr>Arial Unicode MS</vt:lpstr>
      <vt:lpstr>等线 Light</vt:lpstr>
      <vt:lpstr>Calibri</vt:lpstr>
      <vt:lpstr>黑体</vt:lpstr>
      <vt:lpstr>Pinyin Adjust</vt:lpstr>
      <vt:lpstr>汉语拼音</vt:lpstr>
      <vt:lpstr>Times New Roman</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dc:creator>
  <cp:lastModifiedBy>作者</cp:lastModifiedBy>
  <cp:revision>18</cp:revision>
  <dcterms:created xsi:type="dcterms:W3CDTF">2020-07-13T01:10:00Z</dcterms:created>
  <dcterms:modified xsi:type="dcterms:W3CDTF">2021-08-16T02:14:03Z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KSOTemplateUUID">
    <vt:lpwstr>v1.0_mb_OeYnVNfiCw9BTzTlbYluRQ==</vt:lpwstr>
  </property>
  <property fmtid="{D5CDD505-2E9C-101B-9397-08002B2CF9AE}" pid="4" name="ICV">
    <vt:lpwstr>1CCF718BA54E49B08A51AABCBD3E033D</vt:lpwstr>
  </property>
</Properties>
</file>