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3" r:id="rId2"/>
  </p:sldMasterIdLst>
  <p:sldIdLst>
    <p:sldId id="265" r:id="rId3"/>
    <p:sldId id="293" r:id="rId4"/>
    <p:sldId id="294" r:id="rId5"/>
    <p:sldId id="296" r:id="rId6"/>
    <p:sldId id="292" r:id="rId7"/>
    <p:sldId id="289" r:id="rId8"/>
    <p:sldId id="290" r:id="rId9"/>
    <p:sldId id="291" r:id="rId10"/>
    <p:sldId id="26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9" r:id="rId23"/>
    <p:sldId id="310" r:id="rId24"/>
    <p:sldId id="311" r:id="rId25"/>
    <p:sldId id="313" r:id="rId26"/>
    <p:sldId id="314" r:id="rId27"/>
    <p:sldId id="315" r:id="rId28"/>
    <p:sldId id="263" r:id="rId29"/>
    <p:sldId id="288" r:id="rId30"/>
    <p:sldId id="264" r:id="rId31"/>
    <p:sldId id="285" r:id="rId32"/>
    <p:sldId id="283" r:id="rId33"/>
    <p:sldId id="281" r:id="rId34"/>
    <p:sldId id="316" r:id="rId35"/>
    <p:sldId id="286" r:id="rId36"/>
    <p:sldId id="275" r:id="rId37"/>
    <p:sldId id="276" r:id="rId38"/>
    <p:sldId id="270" r:id="rId39"/>
    <p:sldId id="259" r:id="rId40"/>
    <p:sldId id="260" r:id="rId41"/>
    <p:sldId id="271" r:id="rId42"/>
    <p:sldId id="284" r:id="rId43"/>
    <p:sldId id="269" r:id="rId44"/>
    <p:sldId id="287" r:id="rId45"/>
    <p:sldId id="278" r:id="rId46"/>
    <p:sldId id="317" r:id="rId47"/>
    <p:sldId id="320" r:id="rId48"/>
    <p:sldId id="318" r:id="rId49"/>
    <p:sldId id="321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6FF99"/>
    <a:srgbClr val="660033"/>
    <a:srgbClr val="660066"/>
    <a:srgbClr val="FFFFCC"/>
    <a:srgbClr val="CC9900"/>
    <a:srgbClr val="FFFF00"/>
    <a:srgbClr val="FF00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6" autoAdjust="0"/>
    <p:restoredTop sz="94719" autoAdjust="0"/>
  </p:normalViewPr>
  <p:slideViewPr>
    <p:cSldViewPr>
      <p:cViewPr varScale="1">
        <p:scale>
          <a:sx n="101" d="100"/>
          <a:sy n="101" d="100"/>
        </p:scale>
        <p:origin x="-94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D53F9-AB0C-4BA8-A3F7-513F4AAEFC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0EEE82-9FE4-4022-92AF-C94B25B3956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D53F9-AB0C-4BA8-A3F7-513F4AAEFC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F8C28-E804-40A0-8247-7C9FAFE30A1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0119D-1477-4770-8F63-0FE1A8F565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61EE8-9828-49C9-8F58-3F2AE4B51FE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41F89-04D4-4A8F-8A28-6E86046F8E8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40F8F-40CF-4676-BC64-302FB710FDF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E6EAF-ADD8-428F-8AEC-3D3477022E7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F8C28-E804-40A0-8247-7C9FAFE30A1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85800" y="609600"/>
            <a:ext cx="5676900" cy="2667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85800" y="3429000"/>
            <a:ext cx="5676900" cy="2667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0EEE82-9FE4-4022-92AF-C94B25B3956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0119D-1477-4770-8F63-0FE1A8F565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61EE8-9828-49C9-8F58-3F2AE4B51FE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41F89-04D4-4A8F-8A28-6E86046F8E8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40F8F-40CF-4676-BC64-302FB710FDF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E6EAF-ADD8-428F-8AEC-3D3477022E7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87F2AC93-60F1-4BDA-AB0F-2EE463D2A2B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blinds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22768;&#38899;\BG1.WAV" TargetMode="External"/><Relationship Id="rId6" Type="http://schemas.openxmlformats.org/officeDocument/2006/relationships/image" Target="../media/image3.png"/><Relationship Id="rId5" Type="http://schemas.microsoft.com/office/2007/relationships/media" Target="file:///F:\&#22768;&#38899;\BG1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22768;&#38899;\&#27700;\AQUEDUCT.WAV" TargetMode="External"/><Relationship Id="rId6" Type="http://schemas.openxmlformats.org/officeDocument/2006/relationships/image" Target="../media/image3.png"/><Relationship Id="rId5" Type="http://schemas.microsoft.com/office/2007/relationships/media" Target="file:///F:\&#22768;&#38899;\&#27700;\AQUEDUCT.WAV" TargetMode="Externa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22768;&#38899;\&#27700;\AQUEDUCT.WAV" TargetMode="External"/><Relationship Id="rId5" Type="http://schemas.openxmlformats.org/officeDocument/2006/relationships/image" Target="../media/image3.png"/><Relationship Id="rId4" Type="http://schemas.microsoft.com/office/2007/relationships/media" Target="file:///F:\&#22768;&#38899;\&#27700;\AQUEDUCT.WAV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22768;&#38899;\&#27700;\BOATSINK.WAV" TargetMode="External"/><Relationship Id="rId5" Type="http://schemas.openxmlformats.org/officeDocument/2006/relationships/image" Target="../media/image3.png"/><Relationship Id="rId4" Type="http://schemas.microsoft.com/office/2007/relationships/media" Target="file:///F:\&#22768;&#38899;\&#27700;\BOATSINK.WAV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蝴蝶边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505200"/>
            <a:ext cx="647700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蝴蝶边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6388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WordArt 8"/>
          <p:cNvSpPr>
            <a:spLocks noChangeArrowheads="1" noChangeShapeType="1" noTextEdit="1"/>
          </p:cNvSpPr>
          <p:nvPr/>
        </p:nvSpPr>
        <p:spPr bwMode="auto">
          <a:xfrm>
            <a:off x="1763688" y="1527245"/>
            <a:ext cx="5181600" cy="2024608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 dirty="0" smtClean="0">
                <a:ln w="50800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隶书" panose="02010509060101010101" charset="-122"/>
                <a:ea typeface="隶书" panose="02010509060101010101" charset="-122"/>
              </a:rPr>
              <a:t>风</a:t>
            </a:r>
            <a:r>
              <a:rPr lang="zh-CN" altLang="en-US" sz="4800" kern="10" dirty="0">
                <a:ln w="50800">
                  <a:solidFill>
                    <a:srgbClr val="000000"/>
                  </a:solidFill>
                  <a:round/>
                </a:ln>
                <a:solidFill>
                  <a:srgbClr val="FFFF00"/>
                </a:solidFill>
                <a:latin typeface="隶书" panose="02010509060101010101" charset="-122"/>
                <a:ea typeface="隶书" panose="02010509060101010101" charset="-122"/>
              </a:rPr>
              <a:t>娃娃</a:t>
            </a:r>
          </a:p>
        </p:txBody>
      </p:sp>
      <p:pic>
        <p:nvPicPr>
          <p:cNvPr id="11280" name="BG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8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d1a3070be753513958d5016e293a282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35" y="-13970"/>
            <a:ext cx="9157335" cy="68084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9" name="Oval 3"/>
          <p:cNvSpPr>
            <a:spLocks noChangeArrowheads="1"/>
          </p:cNvSpPr>
          <p:nvPr/>
        </p:nvSpPr>
        <p:spPr bwMode="auto">
          <a:xfrm>
            <a:off x="3851275" y="2852738"/>
            <a:ext cx="1295400" cy="1074737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200900" y="2881313"/>
            <a:ext cx="1943100" cy="15938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600" b="1">
                <a:ea typeface="楷体_GB2312" panose="02010609030101010101" pitchFamily="49" charset="-122"/>
              </a:rPr>
              <a:t>踪</a:t>
            </a:r>
          </a:p>
        </p:txBody>
      </p:sp>
      <p:sp>
        <p:nvSpPr>
          <p:cNvPr id="55302" name="Line 6"/>
          <p:cNvSpPr>
            <a:spLocks noChangeShapeType="1"/>
          </p:cNvSpPr>
          <p:nvPr/>
        </p:nvSpPr>
        <p:spPr bwMode="auto">
          <a:xfrm flipH="1">
            <a:off x="4191000" y="3810000"/>
            <a:ext cx="76200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>
            <a:off x="3124200" y="2667000"/>
            <a:ext cx="6096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 flipH="1">
            <a:off x="3124200" y="3429000"/>
            <a:ext cx="6096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4800600" y="3657600"/>
            <a:ext cx="6096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 flipH="1">
            <a:off x="4800600" y="2286000"/>
            <a:ext cx="53340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 flipH="1">
            <a:off x="5029200" y="32004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4284663" y="2205038"/>
            <a:ext cx="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4876800" y="4648200"/>
            <a:ext cx="40386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开生字花</a:t>
            </a: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5487988" y="3716338"/>
            <a:ext cx="102552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6600" b="1">
              <a:latin typeface="Arial" panose="020B0604020202020204" pitchFamily="34" charset="0"/>
            </a:endParaRPr>
          </a:p>
        </p:txBody>
      </p:sp>
      <p:sp>
        <p:nvSpPr>
          <p:cNvPr id="55311" name="Text Box 15"/>
          <p:cNvSpPr txBox="1">
            <a:spLocks noChangeArrowheads="1"/>
          </p:cNvSpPr>
          <p:nvPr/>
        </p:nvSpPr>
        <p:spPr bwMode="auto">
          <a:xfrm>
            <a:off x="2176463" y="-215900"/>
            <a:ext cx="309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-387350"/>
            <a:ext cx="8229600" cy="45259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56324" name="Picture 4" descr="2d1a3070be753513958d5016e293a282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350"/>
            <a:ext cx="9144000" cy="716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3132138" y="2205038"/>
            <a:ext cx="1908175" cy="1674812"/>
          </a:xfrm>
          <a:prstGeom prst="ellipse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80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吸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1979613" y="29972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27" name="Oval 7"/>
          <p:cNvSpPr>
            <a:spLocks noChangeArrowheads="1"/>
          </p:cNvSpPr>
          <p:nvPr/>
        </p:nvSpPr>
        <p:spPr bwMode="auto">
          <a:xfrm>
            <a:off x="4427538" y="38608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28" name="Oval 8"/>
          <p:cNvSpPr>
            <a:spLocks noChangeArrowheads="1"/>
          </p:cNvSpPr>
          <p:nvPr/>
        </p:nvSpPr>
        <p:spPr bwMode="auto">
          <a:xfrm>
            <a:off x="5033963" y="2420938"/>
            <a:ext cx="1347787" cy="116205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>
            <a:spAutoFit/>
          </a:bodyPr>
          <a:lstStyle/>
          <a:p>
            <a:pPr algn="ctr"/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气</a:t>
            </a: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4859338" y="4724400"/>
            <a:ext cx="42846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（开组词花</a:t>
            </a:r>
          </a:p>
        </p:txBody>
      </p:sp>
      <p:sp>
        <p:nvSpPr>
          <p:cNvPr id="56330" name="Oval 10"/>
          <p:cNvSpPr>
            <a:spLocks noChangeArrowheads="1"/>
          </p:cNvSpPr>
          <p:nvPr/>
        </p:nvSpPr>
        <p:spPr bwMode="auto">
          <a:xfrm>
            <a:off x="1979613" y="29972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1" name="Oval 11"/>
          <p:cNvSpPr>
            <a:spLocks noChangeArrowheads="1"/>
          </p:cNvSpPr>
          <p:nvPr/>
        </p:nvSpPr>
        <p:spPr bwMode="auto">
          <a:xfrm>
            <a:off x="2987675" y="4076700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2" name="Oval 12"/>
          <p:cNvSpPr>
            <a:spLocks noChangeArrowheads="1"/>
          </p:cNvSpPr>
          <p:nvPr/>
        </p:nvSpPr>
        <p:spPr bwMode="auto">
          <a:xfrm>
            <a:off x="2124075" y="1628775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6333" name="Oval 13"/>
          <p:cNvSpPr>
            <a:spLocks noChangeArrowheads="1"/>
          </p:cNvSpPr>
          <p:nvPr/>
        </p:nvSpPr>
        <p:spPr bwMode="auto">
          <a:xfrm>
            <a:off x="3779838" y="1052513"/>
            <a:ext cx="1219200" cy="114300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57348" name="Picture 4" descr="2d1a3070be753513958d5016e293a282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1447800" y="24384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1447800" y="35814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>
            <a:off x="2057400" y="19812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2057400" y="31242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2209800" y="4343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>
            <a:off x="3200400" y="1524000"/>
            <a:ext cx="381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>
            <a:off x="3200400" y="2667000"/>
            <a:ext cx="396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1524000" y="48006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7" name="Line 13"/>
          <p:cNvSpPr>
            <a:spLocks noChangeShapeType="1"/>
          </p:cNvSpPr>
          <p:nvPr/>
        </p:nvSpPr>
        <p:spPr bwMode="auto">
          <a:xfrm>
            <a:off x="3276600" y="3886200"/>
            <a:ext cx="396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8" name="Line 14"/>
          <p:cNvSpPr>
            <a:spLocks noChangeShapeType="1"/>
          </p:cNvSpPr>
          <p:nvPr/>
        </p:nvSpPr>
        <p:spPr bwMode="auto">
          <a:xfrm>
            <a:off x="2057400" y="1981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59" name="Line 15"/>
          <p:cNvSpPr>
            <a:spLocks noChangeShapeType="1"/>
          </p:cNvSpPr>
          <p:nvPr/>
        </p:nvSpPr>
        <p:spPr bwMode="auto">
          <a:xfrm>
            <a:off x="3200400" y="1524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0" name="Line 16"/>
          <p:cNvSpPr>
            <a:spLocks noChangeShapeType="1"/>
          </p:cNvSpPr>
          <p:nvPr/>
        </p:nvSpPr>
        <p:spPr bwMode="auto">
          <a:xfrm>
            <a:off x="2057400" y="31242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1" name="Line 17"/>
          <p:cNvSpPr>
            <a:spLocks noChangeShapeType="1"/>
          </p:cNvSpPr>
          <p:nvPr/>
        </p:nvSpPr>
        <p:spPr bwMode="auto">
          <a:xfrm>
            <a:off x="2209800" y="4343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2" name="Line 18"/>
          <p:cNvSpPr>
            <a:spLocks noChangeShapeType="1"/>
          </p:cNvSpPr>
          <p:nvPr/>
        </p:nvSpPr>
        <p:spPr bwMode="auto">
          <a:xfrm>
            <a:off x="3200400" y="26670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3276600" y="38862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295400" y="1828800"/>
            <a:ext cx="8540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驶</a:t>
            </a:r>
          </a:p>
        </p:txBody>
      </p: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1258888" y="2997200"/>
            <a:ext cx="8540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踪</a:t>
            </a:r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1447800" y="381000"/>
            <a:ext cx="8540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抽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2344738" y="407988"/>
            <a:ext cx="854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筝</a:t>
            </a: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6172200" y="3810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伤</a:t>
            </a: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3259138" y="3810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极</a:t>
            </a: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5165725" y="407988"/>
            <a:ext cx="8540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示</a:t>
            </a: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4284663" y="4191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汗</a:t>
            </a: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7235825" y="419100"/>
            <a:ext cx="8540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责</a:t>
            </a:r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4114800" y="4495800"/>
            <a:ext cx="4876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374" name="Text Box 30"/>
          <p:cNvSpPr txBox="1">
            <a:spLocks noChangeArrowheads="1"/>
          </p:cNvSpPr>
          <p:nvPr/>
        </p:nvSpPr>
        <p:spPr bwMode="auto">
          <a:xfrm>
            <a:off x="1476375" y="393382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zh-CN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20084167544134_2"/>
          <p:cNvPicPr>
            <a:picLocks noChangeAspect="1" noChangeArrowheads="1"/>
          </p:cNvPicPr>
          <p:nvPr/>
        </p:nvPicPr>
        <p:blipFill>
          <a:blip r:embed="rId2" cstate="print"/>
          <a:srcRect l="389" t="4852"/>
          <a:stretch>
            <a:fillRect/>
          </a:stretch>
        </p:blipFill>
        <p:spPr bwMode="auto">
          <a:xfrm>
            <a:off x="35560" y="166370"/>
            <a:ext cx="9108440" cy="65252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2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5364163" y="1557338"/>
            <a:ext cx="3779837" cy="7921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6000" b="1" u="sng">
                <a:solidFill>
                  <a:schemeClr val="accent2"/>
                </a:solidFill>
              </a:rPr>
              <a:t>考考你</a:t>
            </a:r>
            <a:r>
              <a:rPr lang="en-US" altLang="zh-CN" sz="6000" b="1" u="sng">
                <a:solidFill>
                  <a:schemeClr val="accent2"/>
                </a:solidFill>
              </a:rPr>
              <a:t>~~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90713"/>
            <a:ext cx="3205163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抽水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连续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90713"/>
            <a:ext cx="3205163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吸气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南极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90713"/>
            <a:ext cx="3205163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纤夫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流汗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8" name="Rectangle 4"/>
          <p:cNvSpPr>
            <a:spLocks noGrp="1" noChangeArrowheads="1"/>
          </p:cNvSpPr>
          <p:nvPr>
            <p:ph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行驶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表示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2" name="Rectangle 4"/>
          <p:cNvSpPr>
            <a:spLocks noGrp="1" noChangeArrowheads="1"/>
          </p:cNvSpPr>
          <p:nvPr>
            <p:ph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出示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风筝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6" name="Rectangle 4"/>
          <p:cNvSpPr>
            <a:spLocks noGrp="1" noChangeArrowheads="1"/>
          </p:cNvSpPr>
          <p:nvPr>
            <p:ph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</a:t>
            </a:r>
            <a:r>
              <a:rPr lang="zh-CN" altLang="en-US" sz="7200" b="1">
                <a:latin typeface="宋体" panose="02010600030101010101" pitchFamily="2" charset="-122"/>
              </a:rPr>
              <a:t>无影      无踪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伤心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1204" name="Picture 4" descr="u=398074725,3118213980&amp;fm=5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57200" y="381000"/>
            <a:ext cx="60737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 sz="6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（一）科学坐姿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2590800" y="1600200"/>
            <a:ext cx="45720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5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身正</a:t>
            </a: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4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腰直</a:t>
            </a: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3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肩平</a:t>
            </a: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2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足安</a:t>
            </a:r>
          </a:p>
          <a:p>
            <a:r>
              <a:rPr kumimoji="0" 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1</a:t>
            </a:r>
            <a:r>
              <a:rPr kumimoji="0" lang="en-US" altLang="zh-CN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 </a:t>
            </a:r>
            <a:r>
              <a:rPr kumimoji="0" lang="zh-CN" altLang="en-US" sz="4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rPr>
              <a:t>目视前方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0" y="5181600"/>
            <a:ext cx="9220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（目的：训练学生注意力的集中。）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20084798234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675"/>
            <a:ext cx="9144000" cy="6924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0" name="Rectangle 4"/>
          <p:cNvSpPr>
            <a:spLocks noGrp="1" noChangeArrowheads="1"/>
          </p:cNvSpPr>
          <p:nvPr>
            <p:ph idx="1"/>
          </p:nvPr>
        </p:nvSpPr>
        <p:spPr>
          <a:xfrm>
            <a:off x="2055813" y="2203450"/>
            <a:ext cx="3205162" cy="307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6000"/>
              <a:t>    </a:t>
            </a:r>
            <a:r>
              <a:rPr lang="zh-CN" altLang="en-US" sz="7200" b="1">
                <a:latin typeface="宋体" panose="02010600030101010101" pitchFamily="2" charset="-122"/>
              </a:rPr>
              <a:t>责怪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7200" b="1">
                <a:latin typeface="宋体" panose="02010600030101010101" pitchFamily="2" charset="-122"/>
              </a:rPr>
              <a:t> 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Line 2"/>
          <p:cNvSpPr>
            <a:spLocks noChangeShapeType="1"/>
          </p:cNvSpPr>
          <p:nvPr/>
        </p:nvSpPr>
        <p:spPr bwMode="auto">
          <a:xfrm>
            <a:off x="6934200" y="1600200"/>
            <a:ext cx="0" cy="42672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7587" name="Group 3"/>
          <p:cNvGrpSpPr/>
          <p:nvPr/>
        </p:nvGrpSpPr>
        <p:grpSpPr bwMode="auto">
          <a:xfrm>
            <a:off x="2339975" y="1628775"/>
            <a:ext cx="4581525" cy="4267200"/>
            <a:chOff x="1488" y="1008"/>
            <a:chExt cx="2886" cy="2688"/>
          </a:xfrm>
        </p:grpSpPr>
        <p:grpSp>
          <p:nvGrpSpPr>
            <p:cNvPr id="67588" name="Group 4"/>
            <p:cNvGrpSpPr/>
            <p:nvPr/>
          </p:nvGrpSpPr>
          <p:grpSpPr bwMode="auto">
            <a:xfrm>
              <a:off x="1488" y="1008"/>
              <a:ext cx="2886" cy="2688"/>
              <a:chOff x="1584" y="1008"/>
              <a:chExt cx="2886" cy="2688"/>
            </a:xfrm>
          </p:grpSpPr>
          <p:sp>
            <p:nvSpPr>
              <p:cNvPr id="67589" name="Line 5"/>
              <p:cNvSpPr>
                <a:spLocks noChangeShapeType="1"/>
              </p:cNvSpPr>
              <p:nvPr/>
            </p:nvSpPr>
            <p:spPr bwMode="auto">
              <a:xfrm>
                <a:off x="1638" y="3696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0" name="Line 6"/>
              <p:cNvSpPr>
                <a:spLocks noChangeShapeType="1"/>
              </p:cNvSpPr>
              <p:nvPr/>
            </p:nvSpPr>
            <p:spPr bwMode="auto">
              <a:xfrm>
                <a:off x="1584" y="2352"/>
                <a:ext cx="2880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1" name="Line 7"/>
              <p:cNvSpPr>
                <a:spLocks noChangeShapeType="1"/>
              </p:cNvSpPr>
              <p:nvPr/>
            </p:nvSpPr>
            <p:spPr bwMode="auto">
              <a:xfrm>
                <a:off x="1624" y="1008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2" name="Line 8"/>
              <p:cNvSpPr>
                <a:spLocks noChangeShapeType="1"/>
              </p:cNvSpPr>
              <p:nvPr/>
            </p:nvSpPr>
            <p:spPr bwMode="auto">
              <a:xfrm>
                <a:off x="1632" y="1008"/>
                <a:ext cx="0" cy="2688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7593" name="Line 9"/>
            <p:cNvSpPr>
              <a:spLocks noChangeShapeType="1"/>
            </p:cNvSpPr>
            <p:nvPr/>
          </p:nvSpPr>
          <p:spPr bwMode="auto">
            <a:xfrm>
              <a:off x="2976" y="1008"/>
              <a:ext cx="0" cy="2688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prstDash val="sysDot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2916238" y="1341438"/>
            <a:ext cx="407162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0500" b="1">
                <a:solidFill>
                  <a:srgbClr val="800000"/>
                </a:solidFill>
                <a:ea typeface="楷体_GB2312" panose="02010609030101010101" pitchFamily="49" charset="-122"/>
              </a:rPr>
              <a:t>车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Line 2"/>
          <p:cNvSpPr>
            <a:spLocks noChangeShapeType="1"/>
          </p:cNvSpPr>
          <p:nvPr/>
        </p:nvSpPr>
        <p:spPr bwMode="auto">
          <a:xfrm>
            <a:off x="6934200" y="1600200"/>
            <a:ext cx="0" cy="426720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8611" name="Group 3"/>
          <p:cNvGrpSpPr/>
          <p:nvPr/>
        </p:nvGrpSpPr>
        <p:grpSpPr bwMode="auto">
          <a:xfrm>
            <a:off x="2339975" y="1628775"/>
            <a:ext cx="4581525" cy="4267200"/>
            <a:chOff x="1488" y="1008"/>
            <a:chExt cx="2886" cy="2688"/>
          </a:xfrm>
        </p:grpSpPr>
        <p:grpSp>
          <p:nvGrpSpPr>
            <p:cNvPr id="68612" name="Group 4"/>
            <p:cNvGrpSpPr/>
            <p:nvPr/>
          </p:nvGrpSpPr>
          <p:grpSpPr bwMode="auto">
            <a:xfrm>
              <a:off x="1488" y="1008"/>
              <a:ext cx="2886" cy="2688"/>
              <a:chOff x="1584" y="1008"/>
              <a:chExt cx="2886" cy="2688"/>
            </a:xfrm>
          </p:grpSpPr>
          <p:sp>
            <p:nvSpPr>
              <p:cNvPr id="68613" name="Line 5"/>
              <p:cNvSpPr>
                <a:spLocks noChangeShapeType="1"/>
              </p:cNvSpPr>
              <p:nvPr/>
            </p:nvSpPr>
            <p:spPr bwMode="auto">
              <a:xfrm>
                <a:off x="1638" y="3696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4" name="Line 6"/>
              <p:cNvSpPr>
                <a:spLocks noChangeShapeType="1"/>
              </p:cNvSpPr>
              <p:nvPr/>
            </p:nvSpPr>
            <p:spPr bwMode="auto">
              <a:xfrm>
                <a:off x="1584" y="2352"/>
                <a:ext cx="2880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5" name="Line 7"/>
              <p:cNvSpPr>
                <a:spLocks noChangeShapeType="1"/>
              </p:cNvSpPr>
              <p:nvPr/>
            </p:nvSpPr>
            <p:spPr bwMode="auto">
              <a:xfrm>
                <a:off x="1624" y="1008"/>
                <a:ext cx="2832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16" name="Line 8"/>
              <p:cNvSpPr>
                <a:spLocks noChangeShapeType="1"/>
              </p:cNvSpPr>
              <p:nvPr/>
            </p:nvSpPr>
            <p:spPr bwMode="auto">
              <a:xfrm>
                <a:off x="1632" y="1008"/>
                <a:ext cx="0" cy="2688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617" name="Line 9"/>
            <p:cNvSpPr>
              <a:spLocks noChangeShapeType="1"/>
            </p:cNvSpPr>
            <p:nvPr/>
          </p:nvSpPr>
          <p:spPr bwMode="auto">
            <a:xfrm>
              <a:off x="2976" y="1008"/>
              <a:ext cx="0" cy="2688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prstDash val="sysDot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2916238" y="1341438"/>
            <a:ext cx="407162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0500" b="1">
                <a:solidFill>
                  <a:srgbClr val="800000"/>
                </a:solidFill>
                <a:ea typeface="楷体_GB2312" panose="02010609030101010101" pitchFamily="49" charset="-122"/>
              </a:rPr>
              <a:t>得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BAS00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39750" y="981075"/>
            <a:ext cx="8512175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1</a:t>
            </a:r>
            <a:r>
              <a:rPr lang="zh-CN" altLang="en-US" sz="3600" b="1" dirty="0"/>
              <a:t>、大风车抽上来的水断断续续的流着。</a:t>
            </a:r>
          </a:p>
          <a:p>
            <a:r>
              <a:rPr lang="en-US" altLang="zh-CN" sz="3600" b="1" dirty="0"/>
              <a:t>2</a:t>
            </a:r>
            <a:r>
              <a:rPr lang="zh-CN" altLang="en-US" sz="3600" b="1" dirty="0"/>
              <a:t>、我使劲吸了一口气，然后慢慢地呼出来，觉得舒服极了。</a:t>
            </a:r>
          </a:p>
          <a:p>
            <a:r>
              <a:rPr lang="en-US" altLang="zh-CN" sz="3600" b="1" dirty="0"/>
              <a:t>3</a:t>
            </a:r>
            <a:r>
              <a:rPr lang="zh-CN" altLang="en-US" sz="3600" b="1" dirty="0"/>
              <a:t>、有许多纤夫在河边使劲的拉船。</a:t>
            </a:r>
          </a:p>
          <a:p>
            <a:r>
              <a:rPr lang="en-US" altLang="zh-CN" sz="3600" b="1" dirty="0"/>
              <a:t>4</a:t>
            </a:r>
            <a:r>
              <a:rPr lang="zh-CN" altLang="en-US" sz="3600" b="1" dirty="0"/>
              <a:t>、一艘轮船在河面上飞快的行驶。</a:t>
            </a:r>
          </a:p>
          <a:p>
            <a:r>
              <a:rPr lang="en-US" altLang="zh-CN" sz="3600" b="1" dirty="0"/>
              <a:t>5</a:t>
            </a:r>
            <a:r>
              <a:rPr lang="zh-CN" altLang="en-US" sz="3600" b="1" dirty="0"/>
              <a:t>、一阵大风把风筝吹的无影无踪。</a:t>
            </a:r>
          </a:p>
          <a:p>
            <a:r>
              <a:rPr lang="en-US" altLang="zh-CN" sz="3600" b="1" dirty="0"/>
              <a:t>6</a:t>
            </a:r>
            <a:r>
              <a:rPr lang="zh-CN" altLang="en-US" sz="3600" b="1" dirty="0"/>
              <a:t>、小妹妹摔倒了，伤心的哭了。</a:t>
            </a:r>
          </a:p>
          <a:p>
            <a:r>
              <a:rPr lang="en-US" altLang="zh-CN" sz="3600" b="1" dirty="0"/>
              <a:t>7</a:t>
            </a:r>
            <a:r>
              <a:rPr lang="zh-CN" altLang="en-US" sz="3600" b="1" dirty="0"/>
              <a:t>、小明不讲卫生，大家都在责怪他。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BAS00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1116013" y="938213"/>
            <a:ext cx="7485062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440" rIns="190440" anchor="ctr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sz="2800" b="1"/>
              <a:t>风娃娃是春姑娘的孩子，她浑身透明，长着一双炯炯有神的大眼睛，可爱极了。有一天，风娃娃在外面玩，忽然看见一只凶恶的老狼正张开血盆大口扑向一只小白兔，风娃娃急中生智使劲</a:t>
            </a:r>
            <a:r>
              <a:rPr lang="zh-CN" altLang="en-US" sz="2800" b="1">
                <a:solidFill>
                  <a:srgbClr val="FF0000"/>
                </a:solidFill>
              </a:rPr>
              <a:t>吸</a:t>
            </a:r>
            <a:r>
              <a:rPr lang="zh-CN" altLang="en-US" sz="2800" b="1"/>
              <a:t>了一口气，用力吹向老狼，老狼一下子被吹得</a:t>
            </a:r>
            <a:r>
              <a:rPr lang="zh-CN" altLang="en-US" sz="2800" b="1">
                <a:solidFill>
                  <a:srgbClr val="FF0000"/>
                </a:solidFill>
              </a:rPr>
              <a:t>无影无踪</a:t>
            </a:r>
            <a:r>
              <a:rPr lang="zh-CN" altLang="en-US" sz="2800" b="1"/>
              <a:t>。小白兔的救了。它给风娃娃送来了萝卜表示感谢。</a:t>
            </a:r>
          </a:p>
          <a:p>
            <a:r>
              <a:rPr lang="zh-CN" altLang="en-US" sz="2800" b="1"/>
              <a:t>      风娃娃来到了田地里，它看到一对农民夫妇正在种地，汗水掉在泥土里。风娃娃想我给他们吹点风吧！凉风吹到脸上舒服</a:t>
            </a:r>
            <a:r>
              <a:rPr lang="zh-CN" altLang="en-US" sz="2800" b="1">
                <a:solidFill>
                  <a:srgbClr val="FF0000"/>
                </a:solidFill>
              </a:rPr>
              <a:t>极</a:t>
            </a:r>
            <a:r>
              <a:rPr lang="zh-CN" altLang="en-US" sz="2800" b="1"/>
              <a:t>了。</a:t>
            </a:r>
          </a:p>
          <a:p>
            <a:r>
              <a:rPr lang="zh-CN" altLang="en-US" sz="2800" b="1"/>
              <a:t>        风娃娃为人们做好事，人们喜欢风娃娃。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844675"/>
            <a:ext cx="7772400" cy="4114800"/>
          </a:xfrm>
        </p:spPr>
        <p:txBody>
          <a:bodyPr/>
          <a:lstStyle/>
          <a:p>
            <a:endParaRPr lang="zh-CN" altLang="zh-CN"/>
          </a:p>
        </p:txBody>
      </p:sp>
      <p:pic>
        <p:nvPicPr>
          <p:cNvPr id="72708" name="Picture 4" descr="t01ea554a598ebc4b2b"/>
          <p:cNvPicPr>
            <a:picLocks noChangeAspect="1" noChangeArrowheads="1"/>
          </p:cNvPicPr>
          <p:nvPr/>
        </p:nvPicPr>
        <p:blipFill>
          <a:blip r:embed="rId2" cstate="print"/>
          <a:srcRect r="528" b="16452"/>
          <a:stretch>
            <a:fillRect/>
          </a:stretch>
        </p:blipFill>
        <p:spPr bwMode="auto">
          <a:xfrm>
            <a:off x="0" y="0"/>
            <a:ext cx="4067810" cy="29248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9" name="Picture 5" descr="t014d4f1b3ac8602a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538"/>
            <a:ext cx="4067175" cy="35734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4211638" y="692150"/>
            <a:ext cx="4643437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              </a:t>
            </a:r>
            <a:r>
              <a:rPr lang="zh-CN" altLang="en-US" sz="4400" b="1">
                <a:solidFill>
                  <a:srgbClr val="FF3300"/>
                </a:solidFill>
              </a:rPr>
              <a:t>看图说话</a:t>
            </a:r>
          </a:p>
          <a:p>
            <a:r>
              <a:rPr lang="zh-CN" altLang="en-US" sz="4400" b="1">
                <a:solidFill>
                  <a:srgbClr val="FF3300"/>
                </a:solidFill>
              </a:rPr>
              <a:t>     星期天我到奶奶家里去，奶奶家住在大海边，我看到了</a:t>
            </a:r>
            <a:r>
              <a:rPr lang="en-US" altLang="zh-CN" sz="4400" b="1">
                <a:solidFill>
                  <a:srgbClr val="FF3300"/>
                </a:solidFill>
              </a:rPr>
              <a:t>……</a:t>
            </a:r>
            <a:r>
              <a:rPr lang="zh-CN" altLang="en-US" sz="4400" b="1">
                <a:solidFill>
                  <a:srgbClr val="FF3300"/>
                </a:solidFill>
              </a:rPr>
              <a:t>请用上风筝、纤夫、无影无踪、行驶等词说一段话。</a:t>
            </a:r>
          </a:p>
          <a:p>
            <a:endParaRPr lang="en-US" altLang="zh-CN" sz="44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BAS00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84213" y="1844675"/>
            <a:ext cx="80645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zh-CN" altLang="zh-CN" sz="4400" b="1">
              <a:ea typeface="楷体_GB2312" panose="02010609030101010101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539750" y="981075"/>
            <a:ext cx="8512175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                         </a:t>
            </a:r>
            <a:r>
              <a:rPr lang="zh-CN" altLang="en-US" sz="3600" b="1"/>
              <a:t>第二课时</a:t>
            </a:r>
          </a:p>
          <a:p>
            <a:endParaRPr lang="zh-CN" altLang="en-US" sz="3600" b="1"/>
          </a:p>
          <a:p>
            <a:r>
              <a:rPr lang="en-US" altLang="zh-CN" sz="3600" b="1"/>
              <a:t>1</a:t>
            </a:r>
            <a:r>
              <a:rPr lang="zh-CN" altLang="en-US" sz="3600" b="1"/>
              <a:t>、学生默读课文，想一想风娃娃到过哪些地方？做了哪些事？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ARD13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5800" y="1447800"/>
            <a:ext cx="76200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dirty="0"/>
              <a:t>                   </a:t>
            </a:r>
            <a:r>
              <a:rPr lang="zh-CN" altLang="en-US" sz="5400" b="1" dirty="0">
                <a:solidFill>
                  <a:srgbClr val="000066"/>
                </a:solidFill>
                <a:ea typeface="楷体_GB2312" panose="02010609030101010101" pitchFamily="49" charset="-122"/>
              </a:rPr>
              <a:t>风娃娃长大了。 风妈妈说：“到田野里去吧，在那里，你可以帮人们做许多事。”</a:t>
            </a:r>
            <a:r>
              <a:rPr lang="zh-CN" altLang="en-US" sz="5400" dirty="0">
                <a:ea typeface="楷体_GB2312" panose="02010609030101010101" pitchFamily="49" charset="-122"/>
              </a:rPr>
              <a:t/>
            </a:r>
            <a:br>
              <a:rPr lang="zh-CN" altLang="en-US" sz="5400" dirty="0">
                <a:ea typeface="楷体_GB2312" panose="02010609030101010101" pitchFamily="49" charset="-122"/>
              </a:rPr>
            </a:br>
            <a:endParaRPr lang="zh-CN" altLang="en-US" sz="5400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RLSC(XSEUJQ8D[)GV~F0$W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ARD13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219200" y="1447800"/>
            <a:ext cx="79248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/>
              <a:t>        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风娃娃来到田野，看见一架大风车正在慢慢转动，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抽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上来的水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断断续续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地流着。他深深地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吸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了一口气，使劲向风车吹去。风车一下子转得飞快！抽上来的水奔跑着，向田里流去。秧苗喝足了水，笑着不住地点头，风娃娃也高兴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极</a:t>
            </a:r>
            <a:r>
              <a:rPr lang="zh-CN" altLang="en-US" sz="40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了。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u=398074725,3118213980&amp;fm=5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/>
          <p:cNvSpPr>
            <a:spLocks noGrp="1" noChangeArrowheads="1"/>
          </p:cNvSpPr>
          <p:nvPr>
            <p:ph type="title"/>
          </p:nvPr>
        </p:nvSpPr>
        <p:spPr>
          <a:xfrm>
            <a:off x="-685800" y="1219200"/>
            <a:ext cx="9372600" cy="1143000"/>
          </a:xfrm>
        </p:spPr>
        <p:txBody>
          <a:bodyPr/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（二）眼脑机能训练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04800" y="2286000"/>
            <a:ext cx="53943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0"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kumimoji="0"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1</a:t>
            </a:r>
            <a:r>
              <a:rPr kumimoji="0"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）定点凝视训练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33400" y="3200400"/>
            <a:ext cx="86106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目的：集中注意力。</a:t>
            </a:r>
          </a:p>
          <a:p>
            <a:pPr>
              <a:spcBef>
                <a:spcPct val="50000"/>
              </a:spcBef>
            </a:pPr>
            <a:r>
              <a:rPr kumimoji="0"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要求：</a:t>
            </a: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头不动，眼不眨，</a:t>
            </a:r>
            <a:r>
              <a:rPr kumimoji="0" 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30</a:t>
            </a:r>
            <a:r>
              <a:rPr kumimoji="0"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楷体_GB2312" panose="02010609030101010101" pitchFamily="49" charset="-122"/>
              </a:rPr>
              <a:t>秒</a:t>
            </a:r>
            <a:r>
              <a:rPr kumimoji="0" lang="zh-CN" altLang="en-US" sz="4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90600" y="1447800"/>
            <a:ext cx="7543800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/>
              <a:t>        </a:t>
            </a:r>
            <a:r>
              <a:rPr lang="zh-CN" altLang="en-US" sz="5400" b="1">
                <a:ea typeface="楷体_GB2312" panose="02010609030101010101" pitchFamily="49" charset="-122"/>
              </a:rPr>
              <a:t>秧苗喝足了水，笑着不住地点头，对风娃娃说：“</a:t>
            </a:r>
            <a:r>
              <a:rPr lang="en-US" altLang="zh-CN" sz="5400" b="1">
                <a:ea typeface="楷体_GB2312" panose="02010609030101010101" pitchFamily="49" charset="-122"/>
              </a:rPr>
              <a:t>————————————————————————————</a:t>
            </a:r>
            <a:r>
              <a:rPr lang="zh-CN" altLang="en-US" sz="5400" b="1">
                <a:ea typeface="楷体_GB2312" panose="02010609030101010101" pitchFamily="49" charset="-122"/>
              </a:rPr>
              <a:t>。”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49530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dirty="0">
                <a:ea typeface="楷体_GB2312" panose="02010609030101010101" pitchFamily="49" charset="-122"/>
              </a:rPr>
              <a:t>           </a:t>
            </a:r>
            <a:r>
              <a:rPr lang="zh-CN" altLang="en-US" sz="4400" b="1" dirty="0">
                <a:ea typeface="楷体_GB2312" panose="02010609030101010101" pitchFamily="49" charset="-122"/>
              </a:rPr>
              <a:t>风娃娃又来到河边，看见许多</a:t>
            </a:r>
            <a:r>
              <a:rPr lang="zh-CN" altLang="en-US" sz="4400" b="1" dirty="0">
                <a:ea typeface="楷体_GB2312" panose="02010609030101010101" pitchFamily="49" charset="-122"/>
                <a:sym typeface="+mn-ea"/>
              </a:rPr>
              <a:t>船工</a:t>
            </a:r>
            <a:r>
              <a:rPr lang="zh-CN" altLang="en-US" sz="4400" b="1" dirty="0">
                <a:ea typeface="楷体_GB2312" panose="02010609030101010101" pitchFamily="49" charset="-122"/>
              </a:rPr>
              <a:t>正拉着一艘大船。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他们弯着腰，流着汗，</a:t>
            </a:r>
            <a:r>
              <a:rPr lang="en-US" altLang="zh-CN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嗨哟，嗨哟</a:t>
            </a:r>
            <a:r>
              <a:rPr lang="en-US" altLang="zh-CN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4400" b="1" dirty="0">
                <a:solidFill>
                  <a:srgbClr val="FF3300"/>
                </a:solidFill>
                <a:ea typeface="楷体_GB2312" panose="02010609030101010101" pitchFamily="49" charset="-122"/>
              </a:rPr>
              <a:t>喊着号子，可是船却走得很慢。</a:t>
            </a:r>
            <a:r>
              <a:rPr lang="zh-CN" altLang="en-US" sz="4400" b="1" dirty="0">
                <a:ea typeface="楷体_GB2312" panose="02010609030101010101" pitchFamily="49" charset="-122"/>
              </a:rPr>
              <a:t>他急忙跑过去，对着船帆用力吹了口气。船飞快地跑了起来。船工们笑了，</a:t>
            </a:r>
            <a:r>
              <a:rPr lang="zh-CN" altLang="en-US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一边</a:t>
            </a:r>
            <a:r>
              <a:rPr lang="zh-CN" altLang="en-US" sz="4400" b="1" dirty="0">
                <a:ea typeface="楷体_GB2312" panose="02010609030101010101" pitchFamily="49" charset="-122"/>
              </a:rPr>
              <a:t>收起纤绳，</a:t>
            </a:r>
            <a:r>
              <a:rPr lang="zh-CN" altLang="en-US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一边</a:t>
            </a:r>
            <a:r>
              <a:rPr lang="zh-CN" altLang="en-US" sz="4400" b="1" dirty="0">
                <a:ea typeface="楷体_GB2312" panose="02010609030101010101" pitchFamily="49" charset="-122"/>
              </a:rPr>
              <a:t>向风娃娃表示感谢。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t0191eac5b8bebfe962"/>
          <p:cNvPicPr>
            <a:picLocks noChangeAspect="1" noChangeArrowheads="1"/>
          </p:cNvPicPr>
          <p:nvPr/>
        </p:nvPicPr>
        <p:blipFill>
          <a:blip r:embed="rId2" cstate="print"/>
          <a:srcRect r="966" b="30545"/>
          <a:stretch>
            <a:fillRect/>
          </a:stretch>
        </p:blipFill>
        <p:spPr bwMode="auto">
          <a:xfrm>
            <a:off x="755650" y="908050"/>
            <a:ext cx="7488555" cy="36010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295400" y="1600200"/>
            <a:ext cx="701040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800" b="1"/>
              <a:t>        </a:t>
            </a:r>
            <a:r>
              <a:rPr lang="zh-CN" altLang="en-US" sz="4800" b="1"/>
              <a:t>船工们</a:t>
            </a:r>
            <a:r>
              <a:rPr lang="zh-CN" altLang="en-US" sz="4800" b="1">
                <a:ea typeface="楷体_GB2312" panose="02010609030101010101" pitchFamily="49" charset="-122"/>
              </a:rPr>
              <a:t>笑了，一边收起纤绳，一边向风娃娃表示感谢，说</a:t>
            </a:r>
            <a:r>
              <a:rPr lang="zh-CN" altLang="en-US" sz="4800" b="1"/>
              <a:t>：“</a:t>
            </a:r>
            <a:r>
              <a:rPr lang="en-US" altLang="zh-CN" sz="4800" b="1"/>
              <a:t>——————————————————————</a:t>
            </a:r>
            <a:r>
              <a:rPr lang="zh-CN" altLang="en-US" sz="4800" b="1"/>
              <a:t>。”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33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0"/>
            <a:ext cx="541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6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AQUEDUC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0"/>
            <a:ext cx="9525000" cy="723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066800" y="381000"/>
            <a:ext cx="7620000" cy="31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我会说：</a:t>
            </a:r>
          </a:p>
          <a:p>
            <a:pPr>
              <a:spcBef>
                <a:spcPct val="50000"/>
              </a:spcBef>
            </a:pPr>
            <a:r>
              <a:rPr lang="zh-CN" altLang="en-US" sz="3700" b="1"/>
              <a:t>舞台上，演员一边唱歌，一边＿＿。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妈妈一边＿＿＿＿，一边＿＿＿＿。</a:t>
            </a:r>
            <a:endParaRPr lang="zh-CN" altLang="en-US" sz="800" b="1"/>
          </a:p>
          <a:p>
            <a:pPr>
              <a:spcBef>
                <a:spcPct val="50000"/>
              </a:spcBef>
            </a:pPr>
            <a:r>
              <a:rPr lang="zh-CN" altLang="en-US" sz="3700" b="1"/>
              <a:t>＿＿一边＿＿＿＿，一边＿＿＿＿。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ARD13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600200"/>
            <a:ext cx="6858000" cy="228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  </a:t>
            </a:r>
            <a:r>
              <a:rPr lang="zh-CN" altLang="en-US" sz="4800" b="1">
                <a:solidFill>
                  <a:schemeClr val="accent2"/>
                </a:solidFill>
              </a:rPr>
              <a:t>风娃娃想：帮助人们做好事，真容易，只要有力气就行。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862445"/>
          </a:xfrm>
          <a:prstGeom prst="rect">
            <a:avLst/>
          </a:prstGeom>
          <a:noFill/>
          <a:ln w="190500" cap="rnd">
            <a:solidFill>
              <a:srgbClr val="FF6600"/>
            </a:solidFill>
            <a:prstDash val="sysDot"/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/>
              <a:t>        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他这么想着，来到一个广场上。那里有几个孩子正在放风筝。风娃娃看见了，赶紧过去用力吹。风筝在空中摇摇摆摆，有的还翻起了跟头。不一会儿，风筝被吹得无影无踪，孩子们伤心极了。</a:t>
            </a:r>
          </a:p>
          <a:p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风娃娃却一点儿也不知道，他仍然东吹吹，西吹吹，吹跑了人们晾晒的衣服，折断了路边新栽的小树</a:t>
            </a:r>
            <a:r>
              <a:rPr lang="en-US" altLang="zh-CN" sz="4400" b="1">
                <a:latin typeface="Times New Roman" panose="02020603050405020304"/>
                <a:ea typeface="楷体_GB2312" panose="02010609030101010101" pitchFamily="49" charset="-122"/>
              </a:rPr>
              <a:t>……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人们都生气了，纷纷责怪他。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 descr="2d1a3070be753513958d5016e293a282_副本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tretch>
            <a:fillRect/>
          </a:stretch>
        </p:blipFill>
        <p:spPr>
          <a:xfrm>
            <a:off x="3656086" y="365125"/>
            <a:ext cx="1831828" cy="132556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1447800"/>
            <a:ext cx="9144000" cy="321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6FCA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6000" b="1">
                <a:latin typeface="Arial" panose="020B0604020202020204" pitchFamily="34" charset="0"/>
                <a:ea typeface="楷体_GB2312" panose="02010609030101010101" pitchFamily="49" charset="-122"/>
              </a:rPr>
              <a:t>指读课文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要求：左手指读课文，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0"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    读准字音，看清字形。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91440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BOATSINK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55650" y="549275"/>
            <a:ext cx="7704138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   </a:t>
            </a:r>
            <a:r>
              <a:rPr lang="zh-CN" altLang="en-US" sz="3200" b="1"/>
              <a:t>风娃娃不敢再去帮忙了，委屈地在天上转着、想着：我帮人们做事，为什么他们还责怪我呢</a:t>
            </a:r>
            <a:r>
              <a:rPr lang="zh-CN" altLang="en-US" sz="3200"/>
              <a:t>？</a:t>
            </a:r>
          </a:p>
        </p:txBody>
      </p:sp>
    </p:spTree>
  </p:cSld>
  <p:clrMapOvr>
    <a:masterClrMapping/>
  </p:clrMapOvr>
  <p:transition>
    <p:blinds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211638" y="476250"/>
            <a:ext cx="4572000" cy="613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accent2"/>
                </a:solidFill>
                <a:ea typeface="楷体_GB2312" panose="02010609030101010101" pitchFamily="49" charset="-122"/>
              </a:rPr>
              <a:t>小朋友你能帮帮风娃娃，告诉它为什么人们都责怪它吗？</a:t>
            </a:r>
          </a:p>
        </p:txBody>
      </p:sp>
      <p:pic>
        <p:nvPicPr>
          <p:cNvPr id="20483" name="Picture 3" descr="CARD0524"/>
          <p:cNvPicPr>
            <a:picLocks noGrp="1" noChangeAspect="1" noChangeArrowheads="1"/>
          </p:cNvPicPr>
          <p:nvPr>
            <p:ph type="title" orient="vert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57200"/>
            <a:ext cx="4114800" cy="6400800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-828675" y="3357563"/>
            <a:ext cx="120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/>
              <a:t>        </a:t>
            </a:r>
            <a:endParaRPr lang="en-US" altLang="zh-CN" sz="1800" b="1"/>
          </a:p>
        </p:txBody>
      </p:sp>
      <p:pic>
        <p:nvPicPr>
          <p:cNvPr id="44037" name="Picture 5" descr="小孩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3429000"/>
            <a:ext cx="3024187" cy="3168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8" name="AutoShape 6" descr="花束"/>
          <p:cNvSpPr>
            <a:spLocks noChangeArrowheads="1"/>
          </p:cNvSpPr>
          <p:nvPr/>
        </p:nvSpPr>
        <p:spPr bwMode="auto">
          <a:xfrm>
            <a:off x="1979613" y="3860800"/>
            <a:ext cx="4176712" cy="1944688"/>
          </a:xfrm>
          <a:prstGeom prst="cloudCallout">
            <a:avLst>
              <a:gd name="adj1" fmla="val 70676"/>
              <a:gd name="adj2" fmla="val 68856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ea typeface="楷体_GB2312" panose="02010609030101010101" pitchFamily="49" charset="-122"/>
              </a:rPr>
              <a:t>风娃娃，我知道人们为什么责怪你。</a:t>
            </a: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1116013" y="476250"/>
            <a:ext cx="7343775" cy="1571625"/>
          </a:xfrm>
          <a:prstGeom prst="cloudCallout">
            <a:avLst>
              <a:gd name="adj1" fmla="val -22157"/>
              <a:gd name="adj2" fmla="val 450708"/>
            </a:avLst>
          </a:prstGeom>
          <a:gradFill rotWithShape="0">
            <a:gsLst>
              <a:gs pos="0">
                <a:srgbClr val="FF0066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帮人们做好事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光有好的目的是不行的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还要看是不是真的对别人有用。</a:t>
            </a:r>
          </a:p>
          <a:p>
            <a:endParaRPr kumimoji="0" lang="zh-CN" altLang="en-US" sz="3200" b="1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endParaRPr kumimoji="0"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3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76600"/>
            <a:ext cx="44958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0"/>
            <a:ext cx="47625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019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91000" y="3352800"/>
            <a:ext cx="49530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2743200"/>
            <a:ext cx="463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172200" y="2438400"/>
            <a:ext cx="384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4191000" y="6096000"/>
            <a:ext cx="307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tx2"/>
                </a:solidFill>
              </a:rPr>
              <a:t>4</a:t>
            </a:r>
          </a:p>
        </p:txBody>
      </p:sp>
    </p:spTree>
  </p:cSld>
  <p:clrMapOvr>
    <a:masterClrMapping/>
  </p:clrMapOvr>
  <p:transition>
    <p:blinds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611188" y="0"/>
            <a:ext cx="8064500" cy="617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0" lang="en-US" altLang="zh-CN" sz="3200" b="1" dirty="0"/>
          </a:p>
          <a:p>
            <a:r>
              <a:rPr kumimoji="0" lang="zh-CN" altLang="en-US" sz="3200" b="1" dirty="0"/>
              <a:t>　　</a:t>
            </a:r>
            <a:r>
              <a:rPr kumimoji="0" lang="zh-CN" altLang="en-US" b="1" dirty="0"/>
              <a:t>春天，风儿抚摸着柳树姑娘的秀发，让柳树姑娘的头发上长出嫩芽。</a:t>
            </a:r>
          </a:p>
          <a:p>
            <a:r>
              <a:rPr kumimoji="0" lang="zh-CN" altLang="en-US" b="1" dirty="0"/>
              <a:t>　　夏天，风儿偷懒了，它</a:t>
            </a:r>
            <a:r>
              <a:rPr kumimoji="0" lang="zh-CN" altLang="en-US" b="1" dirty="0">
                <a:solidFill>
                  <a:srgbClr val="FF0000"/>
                </a:solidFill>
              </a:rPr>
              <a:t>断断续续</a:t>
            </a:r>
            <a:r>
              <a:rPr kumimoji="0" lang="zh-CN" altLang="en-US" b="1" dirty="0"/>
              <a:t>地吹风，人们汗流满面，嘴里不住的</a:t>
            </a:r>
            <a:r>
              <a:rPr kumimoji="0" lang="zh-CN" altLang="en-US" b="1" dirty="0">
                <a:solidFill>
                  <a:srgbClr val="FF0000"/>
                </a:solidFill>
              </a:rPr>
              <a:t>责怪</a:t>
            </a:r>
            <a:r>
              <a:rPr kumimoji="0" lang="zh-CN" altLang="en-US" b="1" dirty="0"/>
              <a:t>着风娃娃。风娃娃听了生气</a:t>
            </a:r>
            <a:r>
              <a:rPr kumimoji="0" lang="zh-CN" altLang="en-US" b="1" dirty="0">
                <a:solidFill>
                  <a:srgbClr val="FF0000"/>
                </a:solidFill>
              </a:rPr>
              <a:t>极</a:t>
            </a:r>
            <a:r>
              <a:rPr kumimoji="0" lang="zh-CN" altLang="en-US" b="1" dirty="0"/>
              <a:t>了，它就不起床。任凭热辣辣的太阳晒着大地。</a:t>
            </a:r>
          </a:p>
          <a:p>
            <a:r>
              <a:rPr kumimoji="0" lang="zh-CN" altLang="en-US" b="1" dirty="0"/>
              <a:t>　　秋天，风儿向果园和庄稼地吹去，水果和庄稼们顿时精神抖擞，开始了热闹的交谈。果园里，苹果姐姐乐红了脸，石榴阿姨一不小心笑破了肚皮，柿子家族为了庆祝丰收，在树枝上挂了许许多多的橙灯。只有葡萄妹妹的绿袍子丢了，她急得到处找，所以现在只能穿紫袍。庄稼地里，玉米伯伯长出了长胡子，茄子小姐戴上了耳环</a:t>
            </a:r>
            <a:r>
              <a:rPr kumimoji="0" lang="en-US" altLang="zh-CN" b="1" dirty="0"/>
              <a:t>……</a:t>
            </a:r>
          </a:p>
          <a:p>
            <a:r>
              <a:rPr kumimoji="0" lang="zh-CN" altLang="en-US" b="1" dirty="0"/>
              <a:t>　　冬天，风儿的本领可大了，他运用魔法，把雪花带到了人间。</a:t>
            </a:r>
          </a:p>
          <a:p>
            <a:r>
              <a:rPr kumimoji="0" lang="zh-CN" altLang="en-US" b="1" dirty="0"/>
              <a:t>风的性格是变化万千的，它们让人类经历了各种酸甜苦辣，不管是什么样的风，我都喜欢。　　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404664"/>
            <a:ext cx="8352928" cy="6096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前天，台风来了，家家户户都把窗子关得紧紧的。狂风夹着暴雨以飞快地速度来到这里。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突然，一声轰天的巨响传到云霄。好像是龙王接到玉帝的指令，撕开了天幕，把天河之水流放到人间，下起豆大般的雨珠。我打开门想看个究竟，却被狂风吹得睁不开眼睛，只得把赶紧把门关上。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雨越下越大，风越刮越狂，大地山灵都受到破坏。根底浅的树被连根拔起，枝丫长得不牢固的被吹断了。大地都是树叶。农民伯伯一年辛苦种植的香蕉吹断了半腰。真掺呀！损失多么的大啊！农民伯伯到手的钱飞了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过了很久，台风走了，但它遗留下来的东西非常多，有连根拔起的树，有满地的树叶，有断了的枝丫。这下可苦了清洁工人。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　　我希望台风不要再来了。</a:t>
            </a:r>
          </a:p>
          <a:p>
            <a:pPr>
              <a:lnSpc>
                <a:spcPct val="80000"/>
              </a:lnSpc>
            </a:pPr>
            <a:endParaRPr lang="en-US" altLang="zh-CN" sz="800" dirty="0"/>
          </a:p>
        </p:txBody>
      </p:sp>
    </p:spTree>
  </p:cSld>
  <p:clrMapOvr>
    <a:masterClrMapping/>
  </p:clrMapOvr>
  <p:transition>
    <p:blinds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6804" name="Picture 4" descr="t011f7a496486896bc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96875" y="1366838"/>
            <a:ext cx="54927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看图说话</a:t>
            </a:r>
          </a:p>
        </p:txBody>
      </p:sp>
    </p:spTree>
  </p:cSld>
  <p:clrMapOvr>
    <a:masterClrMapping/>
  </p:clrMapOvr>
  <p:transition>
    <p:blinds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7772400" cy="1143000"/>
          </a:xfrm>
        </p:spPr>
        <p:txBody>
          <a:bodyPr/>
          <a:lstStyle/>
          <a:p>
            <a:pPr algn="l"/>
            <a:r>
              <a:rPr lang="zh-CN" altLang="en-US" sz="8000" b="1" dirty="0"/>
              <a:t>我会读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441325" y="32210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533400" y="2133600"/>
            <a:ext cx="8321675" cy="411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抽  续  吸  极   纤 夫  汗  驶  绳   示易  筝  踪  伤   仍  折  责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7772400" cy="1143000"/>
          </a:xfrm>
        </p:spPr>
        <p:txBody>
          <a:bodyPr/>
          <a:lstStyle/>
          <a:p>
            <a:pPr algn="l"/>
            <a:r>
              <a:rPr lang="zh-CN" altLang="en-US" sz="8000" b="1" dirty="0"/>
              <a:t>我会读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50825" y="1773238"/>
            <a:ext cx="895032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 err="1"/>
              <a:t>chōu</a:t>
            </a:r>
            <a:r>
              <a:rPr lang="en-US" altLang="zh-CN" sz="6600" b="1" dirty="0"/>
              <a:t>   </a:t>
            </a:r>
            <a:r>
              <a:rPr lang="en-US" altLang="zh-CN" sz="6000" b="1" dirty="0" err="1"/>
              <a:t>xù</a:t>
            </a:r>
            <a:r>
              <a:rPr lang="en-US" altLang="zh-CN" sz="6600" b="1" dirty="0"/>
              <a:t>    </a:t>
            </a:r>
            <a:r>
              <a:rPr lang="en-US" altLang="zh-CN" sz="6000" b="1" dirty="0" err="1"/>
              <a:t>xī</a:t>
            </a:r>
            <a:r>
              <a:rPr lang="en-US" altLang="zh-CN" sz="6600" b="1" dirty="0"/>
              <a:t>   </a:t>
            </a:r>
            <a:r>
              <a:rPr lang="en-US" altLang="zh-CN" sz="5400" b="1" dirty="0" err="1"/>
              <a:t>jí</a:t>
            </a:r>
            <a:r>
              <a:rPr lang="en-US" altLang="zh-CN" sz="6600" b="1" dirty="0"/>
              <a:t>  </a:t>
            </a:r>
            <a:r>
              <a:rPr lang="en-US" altLang="zh-CN" sz="6000" b="1" dirty="0" err="1"/>
              <a:t>qi</a:t>
            </a:r>
            <a:r>
              <a:rPr lang="en-US" altLang="zh-CN" sz="6000" b="1" dirty="0" err="1">
                <a:latin typeface="宋体" panose="02010600030101010101" pitchFamily="2" charset="-122"/>
              </a:rPr>
              <a:t>à</a:t>
            </a:r>
            <a:r>
              <a:rPr lang="en-US" altLang="zh-CN" sz="6000" b="1" dirty="0" err="1"/>
              <a:t>n</a:t>
            </a:r>
            <a:r>
              <a:rPr lang="en-US" altLang="zh-CN" sz="6600" b="1" dirty="0"/>
              <a:t> </a:t>
            </a:r>
            <a:r>
              <a:rPr lang="en-US" altLang="zh-CN" sz="6000" b="1" dirty="0" err="1"/>
              <a:t>fū</a:t>
            </a:r>
            <a:endParaRPr lang="en-US" altLang="zh-CN" sz="6000" b="1" dirty="0"/>
          </a:p>
          <a:p>
            <a:r>
              <a:rPr lang="en-US" altLang="zh-CN" sz="6600" b="1" dirty="0"/>
              <a:t>  </a:t>
            </a:r>
            <a:r>
              <a:rPr lang="zh-CN" altLang="en-US" sz="6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抽  续  吸 极 纤 夫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1118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抽水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2685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断续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851275" y="477202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吸气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292725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积极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73152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纤夫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1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71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utoUpdateAnimBg="0"/>
      <p:bldP spid="47107" grpId="0" autoUpdateAnimBg="0"/>
      <p:bldP spid="47108" grpId="0" autoUpdateAnimBg="0"/>
      <p:bldP spid="47109" grpId="0" autoUpdateAnimBg="0"/>
      <p:bldP spid="47110" grpId="0" autoUpdateAnimBg="0"/>
      <p:bldP spid="47111" grpId="0" autoUpdateAnimBg="0"/>
      <p:bldP spid="4711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09600"/>
            <a:ext cx="7772400" cy="1143000"/>
          </a:xfrm>
        </p:spPr>
        <p:txBody>
          <a:bodyPr/>
          <a:lstStyle/>
          <a:p>
            <a:pPr algn="l"/>
            <a:r>
              <a:rPr lang="zh-CN" altLang="en-US" sz="8000" b="1"/>
              <a:t>我会读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-26988" y="1919288"/>
            <a:ext cx="9280526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/>
              <a:t>h</a:t>
            </a:r>
            <a:r>
              <a:rPr lang="en-US" altLang="zh-CN" sz="5400" b="1">
                <a:latin typeface="宋体" panose="02010600030101010101" pitchFamily="2" charset="-122"/>
              </a:rPr>
              <a:t>à</a:t>
            </a:r>
            <a:r>
              <a:rPr lang="en-US" altLang="zh-CN" sz="5400" b="1"/>
              <a:t>n</a:t>
            </a:r>
            <a:r>
              <a:rPr lang="en-US" altLang="zh-CN" sz="6000" b="1"/>
              <a:t> </a:t>
            </a:r>
            <a:r>
              <a:rPr lang="en-US" altLang="zh-CN" sz="5400" b="1"/>
              <a:t>shǐ</a:t>
            </a:r>
            <a:r>
              <a:rPr lang="en-US" altLang="zh-CN" sz="6000" b="1"/>
              <a:t>   </a:t>
            </a:r>
            <a:r>
              <a:rPr lang="en-US" altLang="zh-CN" sz="5400" b="1"/>
              <a:t>shén</a:t>
            </a:r>
            <a:r>
              <a:rPr lang="en-US" altLang="zh-CN" sz="5400" b="1">
                <a:latin typeface="Arial" panose="020B0604020202020204" pitchFamily="34" charset="0"/>
              </a:rPr>
              <a:t>g</a:t>
            </a:r>
            <a:r>
              <a:rPr lang="en-US" altLang="zh-CN" sz="6000" b="1"/>
              <a:t>  </a:t>
            </a:r>
            <a:r>
              <a:rPr lang="en-US" altLang="zh-CN" sz="5400" b="1"/>
              <a:t>shì   yì</a:t>
            </a:r>
            <a:r>
              <a:rPr lang="en-US" altLang="zh-CN" sz="6000" b="1"/>
              <a:t>  </a:t>
            </a:r>
            <a:r>
              <a:rPr lang="en-US" altLang="zh-CN" sz="5400" b="1"/>
              <a:t>zhēn</a:t>
            </a:r>
            <a:r>
              <a:rPr lang="en-US" altLang="zh-CN" sz="5400" b="1">
                <a:latin typeface="Arial" panose="020B0604020202020204" pitchFamily="34" charset="0"/>
              </a:rPr>
              <a:t>g</a:t>
            </a:r>
          </a:p>
          <a:p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汗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驶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绳  示 易  筝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流汗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3716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行驶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1242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绳子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48593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表示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6156325" y="477202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容易</a:t>
            </a: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774065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风筝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1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8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81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81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81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81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utoUpdateAnimBg="0"/>
      <p:bldP spid="48131" grpId="0" autoUpdateAnimBg="0"/>
      <p:bldP spid="48132" grpId="0" autoUpdateAnimBg="0"/>
      <p:bldP spid="48133" grpId="0" autoUpdateAnimBg="0"/>
      <p:bldP spid="48134" grpId="0" autoUpdateAnimBg="0"/>
      <p:bldP spid="48135" grpId="0" autoUpdateAnimBg="0"/>
      <p:bldP spid="48136" grpId="0" autoUpdateAnimBg="0"/>
      <p:bldP spid="4813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620713"/>
            <a:ext cx="7772400" cy="1143000"/>
          </a:xfrm>
        </p:spPr>
        <p:txBody>
          <a:bodyPr/>
          <a:lstStyle/>
          <a:p>
            <a:pPr algn="l"/>
            <a:r>
              <a:rPr lang="zh-CN" altLang="en-US" sz="8000" b="1"/>
              <a:t>我会读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1762125"/>
            <a:ext cx="90106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 </a:t>
            </a:r>
            <a:r>
              <a:rPr lang="en-US" altLang="zh-CN" sz="4800" b="1">
                <a:latin typeface="PMingLiU" panose="02020500000000000000" pitchFamily="18" charset="-120"/>
                <a:ea typeface="PMingLiU" panose="02020500000000000000" pitchFamily="18" charset="-120"/>
              </a:rPr>
              <a:t>zōng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   </a:t>
            </a:r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sh</a:t>
            </a:r>
            <a:r>
              <a:rPr lang="en-US" altLang="zh-CN" sz="5400" b="1">
                <a:latin typeface="宋体" panose="02010600030101010101" pitchFamily="2" charset="-122"/>
              </a:rPr>
              <a:t>ā</a:t>
            </a:r>
            <a:r>
              <a:rPr lang="en-US" altLang="zh-CN" sz="5400" b="1">
                <a:latin typeface="PMingLiU" panose="02020500000000000000" pitchFamily="18" charset="-120"/>
                <a:ea typeface="PMingLiU" panose="02020500000000000000" pitchFamily="18" charset="-120"/>
              </a:rPr>
              <a:t>n</a:t>
            </a:r>
            <a:r>
              <a:rPr lang="en-US" altLang="zh-CN" sz="4800" b="1">
                <a:latin typeface="Arial" panose="020B0604020202020204" pitchFamily="34" charset="0"/>
                <a:ea typeface="PMingLiU" panose="02020500000000000000" pitchFamily="18" charset="-120"/>
              </a:rPr>
              <a:t>g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r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ng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 </a:t>
            </a:r>
            <a:r>
              <a:rPr lang="en-US" altLang="zh-CN" sz="4800" b="1">
                <a:latin typeface="Gungsuh" panose="02030600000101010101" pitchFamily="18" charset="-127"/>
                <a:ea typeface="Gungsuh" panose="02030600000101010101" pitchFamily="18" charset="-127"/>
              </a:rPr>
              <a:t>zh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r>
              <a:rPr lang="en-US" altLang="zh-CN" sz="6000" b="1">
                <a:latin typeface="Gungsuh" panose="02030600000101010101" pitchFamily="18" charset="-127"/>
                <a:ea typeface="Gungsuh" panose="02030600000101010101" pitchFamily="18" charset="-127"/>
              </a:rPr>
              <a:t>   </a:t>
            </a:r>
            <a:r>
              <a:rPr lang="en-US" altLang="zh-CN" sz="5400" b="1">
                <a:latin typeface="Gungsuh" panose="02030600000101010101" pitchFamily="18" charset="-127"/>
                <a:ea typeface="Gungsuh" panose="02030600000101010101" pitchFamily="18" charset="-127"/>
              </a:rPr>
              <a:t>z</a:t>
            </a:r>
            <a:r>
              <a:rPr lang="en-US" altLang="zh-CN" sz="5400" b="1">
                <a:latin typeface="Times New Roman" panose="02020603050405020304"/>
                <a:ea typeface="Gungsuh" panose="02030600000101010101" pitchFamily="18" charset="-127"/>
              </a:rPr>
              <a:t>é</a:t>
            </a:r>
            <a:endParaRPr lang="en-US" altLang="zh-CN" sz="5400" b="1">
              <a:latin typeface="Gungsuh" panose="02030600000101010101" pitchFamily="18" charset="-127"/>
              <a:ea typeface="Gungsuh" panose="02030600000101010101" pitchFamily="18" charset="-127"/>
            </a:endParaRPr>
          </a:p>
          <a:p>
            <a:r>
              <a:rPr lang="en-US" altLang="zh-CN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6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踪   伤  仍   折  责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2860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踪影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339975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伤心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211638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仍然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011863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折断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7740650" y="4765675"/>
            <a:ext cx="14033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000" b="1">
                <a:solidFill>
                  <a:srgbClr val="FF3300"/>
                </a:solidFill>
                <a:ea typeface="楷体_GB2312" panose="02010609030101010101" pitchFamily="49" charset="-122"/>
              </a:rPr>
              <a:t>责怪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15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91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91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91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91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91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  <p:bldP spid="49156" grpId="0" autoUpdateAnimBg="0"/>
      <p:bldP spid="49157" grpId="0" autoUpdateAnimBg="0"/>
      <p:bldP spid="49158" grpId="0" autoUpdateAnimBg="0"/>
      <p:bldP spid="49159" grpId="0" autoUpdateAnimBg="0"/>
      <p:bldP spid="4916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back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91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04800"/>
            <a:ext cx="8534400" cy="59436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抽水　　伤心　　吸气  </a:t>
            </a: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责怪　　纤夫　　汗水</a:t>
            </a: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行驶　　表示　　风筝</a:t>
            </a: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无影无踪　　  断断续续    </a:t>
            </a:r>
          </a:p>
          <a:p>
            <a:pPr>
              <a:buFontTx/>
              <a:buNone/>
            </a:pPr>
            <a:r>
              <a:rPr lang="zh-CN" altLang="en-US" sz="58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好极了  号子  慢慢转动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1394</Words>
  <Application>Microsoft Office PowerPoint</Application>
  <PresentationFormat>全屏显示(4:3)</PresentationFormat>
  <Paragraphs>135</Paragraphs>
  <Slides>48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2_Office 主题​​</vt:lpstr>
      <vt:lpstr>3_Office 主题​​</vt:lpstr>
      <vt:lpstr>幻灯片 1</vt:lpstr>
      <vt:lpstr>幻灯片 2</vt:lpstr>
      <vt:lpstr>（二）眼脑机能训练</vt:lpstr>
      <vt:lpstr>幻灯片 4</vt:lpstr>
      <vt:lpstr>我会读</vt:lpstr>
      <vt:lpstr>我会读</vt:lpstr>
      <vt:lpstr>我会读</vt:lpstr>
      <vt:lpstr>我会读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42</cp:revision>
  <dcterms:created xsi:type="dcterms:W3CDTF">2003-08-21T21:49:00Z</dcterms:created>
  <dcterms:modified xsi:type="dcterms:W3CDTF">2018-07-04T06:21:11Z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