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0" r:id="rId2"/>
    <p:sldId id="267" r:id="rId3"/>
    <p:sldId id="270" r:id="rId4"/>
    <p:sldId id="291" r:id="rId5"/>
    <p:sldId id="292" r:id="rId6"/>
    <p:sldId id="273" r:id="rId7"/>
    <p:sldId id="266" r:id="rId8"/>
    <p:sldId id="293" r:id="rId9"/>
    <p:sldId id="290" r:id="rId10"/>
    <p:sldId id="289" r:id="rId11"/>
    <p:sldId id="265" r:id="rId12"/>
    <p:sldId id="264" r:id="rId13"/>
    <p:sldId id="274" r:id="rId14"/>
    <p:sldId id="27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tags" Target="tags/tag2.xml" /><Relationship Id="rId17" Type="http://schemas.openxmlformats.org/officeDocument/2006/relationships/presProps" Target="presProps.xml" /><Relationship Id="rId18" Type="http://schemas.openxmlformats.org/officeDocument/2006/relationships/viewProps" Target="viewProps.xml" /><Relationship Id="rId19" Type="http://schemas.openxmlformats.org/officeDocument/2006/relationships/theme" Target="theme/theme1.xml" /><Relationship Id="rId2" Type="http://schemas.openxmlformats.org/officeDocument/2006/relationships/slide" Target="slides/slide1.xml" /><Relationship Id="rId20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2600" y="932815"/>
            <a:ext cx="8331200" cy="132588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-8890"/>
            <a:ext cx="2714625" cy="68757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三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2667000"/>
            <a:ext cx="12192000" cy="1524000"/>
          </a:xfrm>
          <a:prstGeom prst="rect">
            <a:avLst/>
          </a:prstGeom>
        </p:spPr>
      </p:pic>
      <p:pic>
        <p:nvPicPr>
          <p:cNvPr id="11" name="图片 10" descr="图片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667000"/>
            <a:ext cx="3391535" cy="152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81400" y="2985135"/>
            <a:ext cx="7018020" cy="88709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381190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 descr="图片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47561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1765"/>
            <a:ext cx="12191365" cy="35623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tags" Target="../tags/tag1.xml" /><Relationship Id="rId4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椭圆 4"/>
          <p:cNvSpPr/>
          <p:nvPr/>
        </p:nvSpPr>
        <p:spPr>
          <a:xfrm>
            <a:off x="3658235" y="3105150"/>
            <a:ext cx="647700" cy="647700"/>
          </a:xfrm>
          <a:prstGeom prst="ellipse">
            <a:avLst/>
          </a:prstGeom>
          <a:solidFill>
            <a:srgbClr val="D8B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58565" y="3023235"/>
            <a:ext cx="7018020" cy="887095"/>
          </a:xfrm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</a:rPr>
              <a:t>*      </a:t>
            </a:r>
            <a:r>
              <a:rPr lang="zh-CN" altLang="en-US">
                <a:solidFill>
                  <a:schemeClr val="bg1"/>
                </a:solidFill>
              </a:rPr>
              <a:t>心有一团火，温暖众人心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982345" y="1029335"/>
            <a:ext cx="4791075" cy="4572635"/>
          </a:xfrm>
        </p:spPr>
        <p:txBody>
          <a:bodyPr>
            <a:normAutofit lnSpcReduction="10000"/>
          </a:bodyPr>
          <a:lstStyle/>
          <a:p>
            <a:endParaRPr lang="zh-CN" altLang="en-US"/>
          </a:p>
          <a:p>
            <a:endParaRPr lang="zh-CN" altLang="en-US"/>
          </a:p>
          <a:p>
            <a:pPr fontAlgn="auto">
              <a:lnSpc>
                <a:spcPct val="100000"/>
              </a:lnSpc>
            </a:pPr>
            <a:r>
              <a:rPr lang="zh-CN" altLang="en-US" sz="4000"/>
              <a:t>         </a:t>
            </a:r>
            <a:r>
              <a:rPr lang="zh-CN" altLang="en-US" sz="4000">
                <a:solidFill>
                  <a:srgbClr val="FF0000"/>
                </a:solidFill>
              </a:rPr>
              <a:t>他用这团火，温暖着别人，照亮了别人。</a:t>
            </a:r>
          </a:p>
          <a:p>
            <a:pPr algn="r"/>
            <a:r>
              <a:rPr lang="en-US" altLang="zh-CN" sz="4000">
                <a:solidFill>
                  <a:srgbClr val="FF0000"/>
                </a:solidFill>
              </a:rPr>
              <a:t>                                                                               ——</a:t>
            </a:r>
            <a:r>
              <a:rPr lang="zh-CN" altLang="en-US" sz="4000">
                <a:solidFill>
                  <a:srgbClr val="FF0000"/>
                </a:solidFill>
              </a:rPr>
              <a:t>冰心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0920" y="1739265"/>
            <a:ext cx="5191125" cy="37992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37490" y="1633855"/>
            <a:ext cx="11953875" cy="3740150"/>
          </a:xfrm>
        </p:spPr>
        <p:txBody>
          <a:bodyPr>
            <a:normAutofit fontScale="25000"/>
          </a:bodyPr>
          <a:lstStyle/>
          <a:p>
            <a:r>
              <a:rPr lang="en-US" altLang="zh-CN" sz="17600">
                <a:solidFill>
                  <a:srgbClr val="FF0000"/>
                </a:solidFill>
              </a:rPr>
              <a:t>正方</a:t>
            </a:r>
            <a:r>
              <a:rPr lang="en-US" altLang="zh-CN" sz="17600"/>
              <a:t>：</a:t>
            </a:r>
          </a:p>
          <a:p>
            <a:r>
              <a:rPr lang="en-US" altLang="zh-CN" sz="17600"/>
              <a:t>         冰心说：“他用这团火，温暖着别人，照亮了别人”；</a:t>
            </a:r>
          </a:p>
          <a:p>
            <a:r>
              <a:rPr lang="zh-CN" altLang="en-US" sz="17600">
                <a:solidFill>
                  <a:srgbClr val="FF0000"/>
                </a:solidFill>
              </a:rPr>
              <a:t>反方</a:t>
            </a:r>
            <a:r>
              <a:rPr lang="zh-CN" altLang="en-US" sz="17600"/>
              <a:t>：</a:t>
            </a:r>
          </a:p>
          <a:p>
            <a:r>
              <a:rPr lang="zh-CN" altLang="en-US" sz="17600"/>
              <a:t>         但现在也有人说，这个太有时代感了，如今我们去超市买东西都可以微信、支付宝自助付款了，还需要宣传这个吗？</a:t>
            </a:r>
            <a:r>
              <a:rPr lang="zh-CN" altLang="en-US"/>
              <a:t>        </a:t>
            </a:r>
          </a:p>
        </p:txBody>
      </p:sp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343275" y="747713"/>
            <a:ext cx="8229600" cy="1143000"/>
          </a:xfrm>
          <a:noFill/>
          <a:ln>
            <a:noFill/>
          </a:ln>
        </p:spPr>
        <p:txBody>
          <a:bodyPr/>
          <a:lstStyle/>
          <a:p>
            <a:r>
              <a:rPr lang="zh-CN" altLang="en-US" sz="6600" b="1">
                <a:ea typeface="华文新魏" pitchFamily="2" charset="-122"/>
              </a:rPr>
              <a:t>任务二：辩论赛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1551940" y="613410"/>
            <a:ext cx="1097280" cy="56311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一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团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火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精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神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005" y="521970"/>
            <a:ext cx="4460875" cy="59480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39745" y="1353820"/>
            <a:ext cx="1097280" cy="45231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7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初</a:t>
            </a:r>
            <a:endParaRPr lang="zh-CN" altLang="en-US" sz="72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zh-CN" altLang="en-US" sz="7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心</a:t>
            </a:r>
            <a:endParaRPr lang="zh-CN" altLang="en-US" sz="72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zh-CN" altLang="en-US" sz="7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传</a:t>
            </a:r>
            <a:endParaRPr lang="zh-CN" altLang="en-US" sz="72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zh-CN" altLang="en-US" sz="7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承</a:t>
            </a:r>
            <a:endParaRPr lang="zh-CN" altLang="en-US" sz="72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97155" y="717550"/>
            <a:ext cx="12094210" cy="5434330"/>
          </a:xfrm>
        </p:spPr>
        <p:txBody>
          <a:bodyPr>
            <a:normAutofit fontScale="60000"/>
          </a:bodyPr>
          <a:lstStyle/>
          <a:p>
            <a:pPr algn="ctr"/>
            <a:r>
              <a:rPr lang="en-US" altLang="zh-CN" sz="2800"/>
              <a:t>   </a:t>
            </a:r>
            <a:r>
              <a:rPr lang="en-US" altLang="zh-CN" sz="4665"/>
              <a:t> </a:t>
            </a:r>
            <a:r>
              <a:rPr lang="zh-CN" altLang="en-US" sz="9000"/>
              <a:t>结构特点</a:t>
            </a:r>
            <a:endParaRPr lang="zh-CN" altLang="en-US" sz="4665"/>
          </a:p>
          <a:p>
            <a:endParaRPr lang="zh-CN" altLang="en-US"/>
          </a:p>
          <a:p>
            <a:pPr fontAlgn="auto">
              <a:lnSpc>
                <a:spcPct val="100000"/>
              </a:lnSpc>
            </a:pPr>
            <a:r>
              <a:rPr lang="zh-CN" altLang="en-US"/>
              <a:t>      </a:t>
            </a:r>
            <a:r>
              <a:rPr lang="zh-CN" altLang="en-US" sz="4570"/>
              <a:t>      </a:t>
            </a:r>
            <a:r>
              <a:rPr lang="zh-CN" altLang="en-US" sz="4570">
                <a:solidFill>
                  <a:srgbClr val="FF0000"/>
                </a:solidFill>
                <a:sym typeface="+mn-ea"/>
              </a:rPr>
              <a:t>彩线串珠式的结构方式。</a:t>
            </a:r>
            <a:r>
              <a:rPr lang="zh-CN" altLang="en-US" sz="4570"/>
              <a:t>作品以“一团火”的服务精神为线索展开，贯穿全文。采用了彩线串珠式的结构方式，叙写老售货员生活中的平凡事迹，凸显了主人公具有“一团火”精神风貌。这种结构安排，起到概括故事情节，突出人物形象，深化主题的作用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4570"/>
              <a:t>         </a:t>
            </a:r>
            <a:r>
              <a:rPr lang="zh-CN" altLang="en-US" sz="4570">
                <a:solidFill>
                  <a:srgbClr val="FF0000"/>
                </a:solidFill>
                <a:sym typeface="+mn-ea"/>
              </a:rPr>
              <a:t>倒叙写法。</a:t>
            </a:r>
            <a:r>
              <a:rPr lang="zh-CN" altLang="en-US" sz="4570"/>
              <a:t>先点明张秉贵是劳动模范，再用丰富事例加以佐证，同时辅以插叙。买糖果的人形形色色，但是张秉贵始终用他“主动、热情、诚恳、耐心、周到”的态度服务每一个人。这样安排更能突出这位劳动模范就如一团火，温暖众人心的美好精神品质。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760730" y="1343025"/>
            <a:ext cx="11005185" cy="4858385"/>
          </a:xfrm>
        </p:spPr>
        <p:txBody>
          <a:bodyPr/>
          <a:lstStyle/>
          <a:p>
            <a:pPr algn="ctr"/>
            <a:r>
              <a:rPr lang="zh-CN" altLang="en-US" sz="6000"/>
              <a:t>作业设置</a:t>
            </a:r>
            <a:endParaRPr lang="zh-CN" altLang="en-US" sz="3200"/>
          </a:p>
          <a:p>
            <a:endParaRPr lang="zh-CN" altLang="en-US" sz="3600"/>
          </a:p>
          <a:p>
            <a:r>
              <a:rPr lang="zh-CN" altLang="en-US" sz="3600"/>
              <a:t>         观看影片《我和我的祖国》《中国机长》，选取其中一个人物，尝试着写一份人物通讯。（</a:t>
            </a:r>
            <a:r>
              <a:rPr lang="en-US" altLang="zh-CN" sz="3600"/>
              <a:t>800</a:t>
            </a:r>
            <a:r>
              <a:rPr lang="zh-CN" altLang="en-US" sz="3600"/>
              <a:t>字）</a:t>
            </a:r>
          </a:p>
          <a:p>
            <a:r>
              <a:rPr lang="zh-CN" altLang="en-US" sz="3600"/>
              <a:t>         要求：能够运用到本文学习的写作手法之一二，例如，选取典型事例，运用细节描写，彩线珠串式行文结构，或者倒叙、插叙……）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41100" y="105918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401320" y="1784985"/>
            <a:ext cx="11496675" cy="5425440"/>
          </a:xfrm>
        </p:spPr>
        <p:txBody>
          <a:bodyPr>
            <a:normAutofit lnSpcReduction="20000"/>
          </a:bodyPr>
          <a:lstStyle/>
          <a:p>
            <a:endParaRPr lang="zh-CN" altLang="en-US" sz="2800"/>
          </a:p>
          <a:p>
            <a:r>
              <a:rPr lang="zh-CN" altLang="en-US" sz="2800"/>
              <a:t>         </a:t>
            </a:r>
          </a:p>
          <a:p>
            <a:pPr fontAlgn="auto">
              <a:lnSpc>
                <a:spcPct val="100000"/>
              </a:lnSpc>
            </a:pPr>
            <a:r>
              <a:rPr lang="zh-CN" altLang="en-US" sz="2800"/>
              <a:t>              </a:t>
            </a:r>
            <a:r>
              <a:rPr lang="zh-CN" altLang="en-US" sz="4400">
                <a:solidFill>
                  <a:schemeClr val="tx1"/>
                </a:solidFill>
              </a:rPr>
              <a:t>人物通讯和散文、小说在写人记事上有什么不同？</a:t>
            </a:r>
          </a:p>
          <a:p>
            <a:pPr fontAlgn="auto">
              <a:lnSpc>
                <a:spcPct val="100000"/>
              </a:lnSpc>
            </a:pPr>
            <a:r>
              <a:rPr lang="zh-CN" altLang="en-US" sz="4400">
                <a:solidFill>
                  <a:schemeClr val="tx1"/>
                </a:solidFill>
              </a:rPr>
              <a:t>      </a:t>
            </a:r>
          </a:p>
          <a:p>
            <a:pPr fontAlgn="auto">
              <a:lnSpc>
                <a:spcPct val="100000"/>
              </a:lnSpc>
            </a:pPr>
            <a:r>
              <a:rPr lang="zh-CN" altLang="en-US" sz="4400">
                <a:solidFill>
                  <a:schemeClr val="tx1"/>
                </a:solidFill>
              </a:rPr>
              <a:t>         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人物通讯属于新闻报道，真实性是底线，撰稿人用简明直白的语言呈现客观事实。</a:t>
            </a:r>
          </a:p>
          <a:p>
            <a:pPr fontAlgn="auto">
              <a:lnSpc>
                <a:spcPct val="100000"/>
              </a:lnSpc>
            </a:pPr>
            <a:endParaRPr lang="zh-CN" altLang="en-US" sz="4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4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4400">
              <a:solidFill>
                <a:schemeClr val="tx1"/>
              </a:solidFill>
            </a:endParaRPr>
          </a:p>
          <a:p>
            <a:endParaRPr lang="zh-CN" altLang="en-US" sz="4400">
              <a:solidFill>
                <a:schemeClr val="tx1"/>
              </a:solidFill>
            </a:endParaRPr>
          </a:p>
        </p:txBody>
      </p:sp>
      <p:sp>
        <p:nvSpPr>
          <p:cNvPr id="7170" name="WordArt 3"/>
          <p:cNvSpPr>
            <a:spLocks noTextEdit="1"/>
          </p:cNvSpPr>
          <p:nvPr/>
        </p:nvSpPr>
        <p:spPr>
          <a:xfrm>
            <a:off x="2973388" y="1095375"/>
            <a:ext cx="5545137" cy="1143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 charset="0"/>
                <a:ea typeface="华文行楷" charset="0"/>
              </a:rPr>
              <a:t>文体知识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66140" y="783590"/>
            <a:ext cx="4057015" cy="42405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0210" y="755015"/>
            <a:ext cx="5596255" cy="42303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23240" y="5227955"/>
            <a:ext cx="5003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“</a:t>
            </a:r>
            <a:r>
              <a:rPr lang="zh-CN" altLang="zh-CN" sz="3200"/>
              <a:t>一抓准</a:t>
            </a:r>
            <a:r>
              <a:rPr lang="en-US" altLang="zh-CN" sz="3200"/>
              <a:t>”</a:t>
            </a:r>
            <a:r>
              <a:rPr lang="zh-CN" altLang="zh-CN" sz="3200"/>
              <a:t>、</a:t>
            </a:r>
            <a:r>
              <a:rPr lang="en-US" altLang="zh-CN" sz="3200"/>
              <a:t>“</a:t>
            </a:r>
            <a:r>
              <a:rPr lang="zh-CN" altLang="zh-CN" sz="3200"/>
              <a:t>一口清</a:t>
            </a:r>
            <a:r>
              <a:rPr lang="en-US" altLang="zh-CN" sz="3200"/>
              <a:t>”</a:t>
            </a:r>
            <a:r>
              <a:rPr lang="zh-CN" altLang="en-US" sz="3200"/>
              <a:t>技艺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67475" y="5219065"/>
            <a:ext cx="5806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张秉贵柜台服务艺术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67310" y="680085"/>
            <a:ext cx="11897360" cy="4836160"/>
          </a:xfrm>
        </p:spPr>
        <p:txBody>
          <a:bodyPr/>
          <a:lstStyle/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      </a:t>
            </a:r>
            <a:endParaRPr lang="zh-CN" altLang="en-US" sz="480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835" y="1496060"/>
            <a:ext cx="7007860" cy="4953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8170" y="867410"/>
            <a:ext cx="109156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看视频：光影记忆《记录北京名人张秉贵的传奇一生》</a:t>
            </a:r>
          </a:p>
          <a:p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67310" y="680085"/>
            <a:ext cx="11897360" cy="4836160"/>
          </a:xfrm>
        </p:spPr>
        <p:txBody>
          <a:bodyPr>
            <a:normAutofit lnSpcReduction="10000"/>
          </a:bodyPr>
          <a:lstStyle/>
          <a:p>
            <a:endParaRPr lang="zh-CN" altLang="en-US" sz="2800"/>
          </a:p>
          <a:p>
            <a:endParaRPr lang="zh-CN" altLang="en-US" sz="4800">
              <a:solidFill>
                <a:schemeClr val="tx1"/>
              </a:solidFill>
            </a:endParaRPr>
          </a:p>
          <a:p>
            <a:r>
              <a:rPr lang="zh-CN" altLang="en-US" sz="4800">
                <a:solidFill>
                  <a:schemeClr val="tx1"/>
                </a:solidFill>
              </a:rPr>
              <a:t>      精神抖</a:t>
            </a:r>
            <a:r>
              <a:rPr lang="zh-CN" altLang="en-US" sz="4800">
                <a:solidFill>
                  <a:srgbClr val="FF0000"/>
                </a:solidFill>
              </a:rPr>
              <a:t>擞</a:t>
            </a:r>
            <a:r>
              <a:rPr lang="zh-CN" altLang="en-US" sz="4800">
                <a:solidFill>
                  <a:schemeClr val="tx1"/>
                </a:solidFill>
              </a:rPr>
              <a:t>(sǒu)　</a:t>
            </a:r>
          </a:p>
          <a:p>
            <a:r>
              <a:rPr lang="zh-CN" altLang="en-US" sz="4800">
                <a:solidFill>
                  <a:schemeClr val="tx1"/>
                </a:solidFill>
              </a:rPr>
              <a:t>　  凌</a:t>
            </a:r>
            <a:r>
              <a:rPr lang="zh-CN" altLang="en-US" sz="4800">
                <a:solidFill>
                  <a:srgbClr val="FF0000"/>
                </a:solidFill>
              </a:rPr>
              <a:t>辱</a:t>
            </a:r>
            <a:r>
              <a:rPr lang="zh-CN" altLang="en-US" sz="4800">
                <a:solidFill>
                  <a:schemeClr val="tx1"/>
                </a:solidFill>
              </a:rPr>
              <a:t>(rǔ)　　</a:t>
            </a:r>
          </a:p>
          <a:p>
            <a:r>
              <a:rPr lang="zh-CN" altLang="en-US" sz="4800">
                <a:solidFill>
                  <a:schemeClr val="tx1"/>
                </a:solidFill>
              </a:rPr>
              <a:t>      桃</a:t>
            </a:r>
            <a:r>
              <a:rPr lang="zh-CN" altLang="en-US" sz="4800">
                <a:solidFill>
                  <a:srgbClr val="FF0000"/>
                </a:solidFill>
              </a:rPr>
              <a:t>酥</a:t>
            </a:r>
            <a:r>
              <a:rPr lang="zh-CN" altLang="en-US" sz="4800">
                <a:solidFill>
                  <a:schemeClr val="tx1"/>
                </a:solidFill>
              </a:rPr>
              <a:t>(sū)</a:t>
            </a:r>
          </a:p>
          <a:p>
            <a:r>
              <a:rPr lang="zh-CN" altLang="en-US" sz="4800">
                <a:solidFill>
                  <a:schemeClr val="tx1"/>
                </a:solidFill>
              </a:rPr>
              <a:t>      兵</a:t>
            </a:r>
            <a:r>
              <a:rPr lang="zh-CN" altLang="en-US" sz="4800">
                <a:solidFill>
                  <a:srgbClr val="FF0000"/>
                </a:solidFill>
              </a:rPr>
              <a:t>痞</a:t>
            </a:r>
            <a:r>
              <a:rPr lang="zh-CN" altLang="en-US" sz="4800">
                <a:solidFill>
                  <a:schemeClr val="tx1"/>
                </a:solidFill>
              </a:rPr>
              <a:t>(pǐ)          </a:t>
            </a:r>
          </a:p>
          <a:p>
            <a:r>
              <a:rPr lang="zh-CN" altLang="en-US" sz="4800">
                <a:solidFill>
                  <a:schemeClr val="tx1"/>
                </a:solidFill>
              </a:rPr>
              <a:t>      </a:t>
            </a:r>
            <a:r>
              <a:rPr lang="zh-CN" altLang="en-US" sz="4800">
                <a:solidFill>
                  <a:srgbClr val="FF0000"/>
                </a:solidFill>
              </a:rPr>
              <a:t>肺腑</a:t>
            </a:r>
            <a:r>
              <a:rPr lang="zh-CN" altLang="en-US" sz="4800">
                <a:solidFill>
                  <a:schemeClr val="tx1"/>
                </a:solidFill>
              </a:rPr>
              <a:t>(fèi)(fǔ)</a:t>
            </a:r>
          </a:p>
        </p:txBody>
      </p:sp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2771775" y="414338"/>
            <a:ext cx="8229600" cy="1143000"/>
          </a:xfrm>
          <a:noFill/>
          <a:ln>
            <a:noFill/>
          </a:ln>
        </p:spPr>
        <p:txBody>
          <a:bodyPr/>
          <a:lstStyle/>
          <a:p>
            <a:r>
              <a:rPr lang="zh-CN" altLang="en-US" sz="5100" b="1">
                <a:solidFill>
                  <a:srgbClr val="DD1D09"/>
                </a:solidFill>
                <a:ea typeface="黑体" panose="02010609060101010101" charset="-122"/>
              </a:rPr>
              <a:t>自读课文，初步感知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67310" y="680085"/>
            <a:ext cx="11897360" cy="4836160"/>
          </a:xfrm>
        </p:spPr>
        <p:txBody>
          <a:bodyPr/>
          <a:lstStyle/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       </a:t>
            </a:r>
            <a:r>
              <a:rPr lang="zh-CN" altLang="en-US" sz="4800"/>
              <a:t>人们是怎样来赞扬张秉贵的服务态度的？</a:t>
            </a:r>
          </a:p>
          <a:p>
            <a:r>
              <a:rPr lang="zh-CN" altLang="en-US" sz="4800"/>
              <a:t>       </a:t>
            </a:r>
          </a:p>
          <a:p>
            <a:r>
              <a:rPr lang="zh-CN" altLang="en-US" sz="4800"/>
              <a:t>       </a:t>
            </a:r>
            <a:r>
              <a:rPr lang="zh-CN" altLang="en-US" sz="4800">
                <a:solidFill>
                  <a:srgbClr val="FF0000"/>
                </a:solidFill>
              </a:rPr>
              <a:t>主动、热情、诚恳、耐心、周到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6602730" y="1485900"/>
            <a:ext cx="5025390" cy="6014720"/>
          </a:xfrm>
        </p:spPr>
        <p:txBody>
          <a:bodyPr>
            <a:noAutofit/>
          </a:bodyPr>
          <a:lstStyle/>
          <a:p>
            <a:r>
              <a:rPr lang="en-US" altLang="zh-CN" sz="3600"/>
              <a:t>任务一：</a:t>
            </a:r>
          </a:p>
          <a:p>
            <a:r>
              <a:rPr lang="en-US" altLang="zh-CN" sz="3600"/>
              <a:t>        你是“感动中国人物”节目组的制片，需要给张秉贵写一段颁奖词，并做个背景视频，你会选用哪个场景？说明理由。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545" y="1284605"/>
            <a:ext cx="5045075" cy="42894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27405" y="1958975"/>
            <a:ext cx="9616440" cy="3982720"/>
          </a:xfrm>
        </p:spPr>
        <p:txBody>
          <a:bodyPr>
            <a:normAutofit fontScale="60000"/>
          </a:bodyPr>
          <a:lstStyle/>
          <a:p>
            <a:pPr algn="ctr"/>
            <a:r>
              <a:rPr lang="zh-CN" altLang="en-US" sz="4570"/>
              <a:t>张秉贵的“一团火”品格的表现（1-—14）——业务能力强</a:t>
            </a:r>
          </a:p>
          <a:p>
            <a:pPr algn="ctr"/>
            <a:r>
              <a:rPr lang="zh-CN" altLang="en-US" sz="4570"/>
              <a:t>                                                                                           服务态度好</a:t>
            </a:r>
          </a:p>
          <a:p>
            <a:pPr algn="ctr"/>
            <a:r>
              <a:rPr lang="zh-CN" altLang="en-US" sz="4570"/>
              <a:t>张秉贵的“一团火”品格的成长（15—17）——有心路历程</a:t>
            </a:r>
          </a:p>
          <a:p>
            <a:pPr algn="ctr"/>
            <a:endParaRPr lang="zh-CN" altLang="en-US" sz="4570"/>
          </a:p>
          <a:p>
            <a:pPr algn="ctr"/>
            <a:r>
              <a:rPr lang="zh-CN" altLang="en-US" sz="4570"/>
              <a:t>张秉贵的“一团火”品格的影响（18—20）——人们喜爱他</a:t>
            </a:r>
          </a:p>
        </p:txBody>
      </p:sp>
      <p:sp>
        <p:nvSpPr>
          <p:cNvPr id="1073742856" name="文本框 1073742855"/>
          <p:cNvSpPr txBox="1"/>
          <p:nvPr/>
        </p:nvSpPr>
        <p:spPr>
          <a:xfrm>
            <a:off x="-647700" y="2231390"/>
            <a:ext cx="1457960" cy="327787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/>
          <a:lstStyle/>
          <a:p>
            <a:r>
              <a:rPr lang="zh-CN" altLang="en-US" sz="3200"/>
              <a:t>一团火精神</a:t>
            </a:r>
          </a:p>
          <a:p>
            <a:endParaRPr lang="zh-CN" altLang="en-US" sz="3200"/>
          </a:p>
        </p:txBody>
      </p:sp>
      <p:sp>
        <p:nvSpPr>
          <p:cNvPr id="1073742861" name="文本框 1073742860"/>
          <p:cNvSpPr txBox="1"/>
          <p:nvPr/>
        </p:nvSpPr>
        <p:spPr>
          <a:xfrm>
            <a:off x="10608310" y="2247265"/>
            <a:ext cx="1520825" cy="31826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/>
          <a:p>
            <a:pPr marL="266700" indent="-266700"/>
            <a:r>
              <a:rPr lang="zh-CN" altLang="en-US" sz="3200"/>
              <a:t>精</a:t>
            </a:r>
          </a:p>
          <a:p>
            <a:pPr marL="266700" indent="-266700"/>
            <a:r>
              <a:rPr lang="zh-CN" altLang="en-US" sz="3200"/>
              <a:t>神</a:t>
            </a:r>
          </a:p>
          <a:p>
            <a:pPr marL="266700" indent="-266700"/>
            <a:r>
              <a:rPr lang="zh-CN" altLang="en-US" sz="3200"/>
              <a:t>传</a:t>
            </a:r>
          </a:p>
          <a:p>
            <a:pPr marL="266700" indent="-266700"/>
            <a:r>
              <a:rPr lang="zh-CN" altLang="en-US" sz="3200"/>
              <a:t>递</a:t>
            </a:r>
          </a:p>
          <a:p>
            <a:endParaRPr lang="zh-CN" altLang="en-US" sz="3200"/>
          </a:p>
        </p:txBody>
      </p:sp>
      <p:sp>
        <p:nvSpPr>
          <p:cNvPr id="1073742857" name="双大括号 1073742856"/>
          <p:cNvSpPr/>
          <p:nvPr/>
        </p:nvSpPr>
        <p:spPr>
          <a:xfrm>
            <a:off x="800735" y="2099310"/>
            <a:ext cx="9643110" cy="2387600"/>
          </a:xfrm>
          <a:prstGeom prst="bracePair">
            <a:avLst>
              <a:gd name="adj" fmla="val 8333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67310" y="680085"/>
            <a:ext cx="12038965" cy="5718810"/>
          </a:xfrm>
        </p:spPr>
        <p:txBody>
          <a:bodyPr>
            <a:normAutofit fontScale="70000"/>
          </a:bodyPr>
          <a:lstStyle/>
          <a:p>
            <a:endParaRPr lang="zh-CN" altLang="en-US" sz="2800"/>
          </a:p>
          <a:p>
            <a:endParaRPr lang="zh-CN" altLang="en-US" sz="2800"/>
          </a:p>
          <a:p>
            <a:pPr algn="ctr"/>
            <a:r>
              <a:rPr lang="zh-CN" altLang="en-US" sz="2800"/>
              <a:t>       </a:t>
            </a:r>
            <a:r>
              <a:rPr lang="zh-CN" altLang="en-US" sz="7715"/>
              <a:t>写作背景</a:t>
            </a:r>
          </a:p>
          <a:p>
            <a:pPr algn="ctr"/>
            <a:endParaRPr lang="zh-CN" altLang="en-US" sz="2800"/>
          </a:p>
          <a:p>
            <a:r>
              <a:rPr lang="zh-CN" altLang="en-US" sz="4800"/>
              <a:t>         新中国成立以来，我国工人阶级和广大劳动群众，以昂扬的热情和冲天干劲积极投身到社会主义革命和建设，为共和国的发展作出了巨大的贡献。在火热的社会主义建设和改革开放的伟大实践中，涌现出一批又一批杰出的先进模范人物。在平凡的售货员岗位上张秉贵成为新中国商业战线上的一面旗帜，被誉为“燕京第九景”。  </a:t>
            </a:r>
          </a:p>
          <a:p>
            <a:r>
              <a:rPr lang="zh-CN" altLang="en-US" sz="4800"/>
              <a:t>  </a:t>
            </a:r>
            <a:endParaRPr lang="zh-CN" altLang="en-US" sz="4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5016,&quot;width&quot;:4800}"/>
  <p:tag name="REFSHAPE" val="776459740"/>
</p:tagLst>
</file>

<file path=ppt/tags/tag2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55</Paragraphs>
  <Slides>14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baseType="lpstr" size="15">
      <vt:lpstr>Office 主题</vt:lpstr>
      <vt:lpstr>*      心有一团火，温暖众人心</vt:lpstr>
      <vt:lpstr>Slide 2</vt:lpstr>
      <vt:lpstr>Slide 3</vt:lpstr>
      <vt:lpstr>Slide 4</vt:lpstr>
      <vt:lpstr>自读课文，初步感知</vt:lpstr>
      <vt:lpstr>Slide 6</vt:lpstr>
      <vt:lpstr>Slide 7</vt:lpstr>
      <vt:lpstr>Slide 8</vt:lpstr>
      <vt:lpstr>Slide 9</vt:lpstr>
      <vt:lpstr>Slide 10</vt:lpstr>
      <vt:lpstr>任务二：辩论赛</vt:lpstr>
      <vt:lpstr>Slide 12</vt:lpstr>
      <vt:lpstr>Slide 13</vt:lpstr>
      <vt:lpstr>Slide 14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2020-09-29T14:31:40.835</cp:lastPrinted>
  <dcterms:created xsi:type="dcterms:W3CDTF">2020-09-29T14:31:40Z</dcterms:created>
  <dcterms:modified xsi:type="dcterms:W3CDTF">2020-09-29T06:31:41Z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