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7"/>
  </p:notesMasterIdLst>
  <p:sldIdLst>
    <p:sldId id="256" r:id="rId2"/>
    <p:sldId id="271" r:id="rId3"/>
    <p:sldId id="264" r:id="rId4"/>
    <p:sldId id="263" r:id="rId5"/>
    <p:sldId id="304" r:id="rId6"/>
    <p:sldId id="257" r:id="rId7"/>
    <p:sldId id="302" r:id="rId8"/>
    <p:sldId id="258" r:id="rId9"/>
    <p:sldId id="286" r:id="rId10"/>
    <p:sldId id="287" r:id="rId11"/>
    <p:sldId id="288" r:id="rId12"/>
    <p:sldId id="289" r:id="rId13"/>
    <p:sldId id="290" r:id="rId14"/>
    <p:sldId id="291" r:id="rId15"/>
    <p:sldId id="269" r:id="rId16"/>
    <p:sldId id="259" r:id="rId17"/>
    <p:sldId id="260" r:id="rId18"/>
    <p:sldId id="261" r:id="rId19"/>
    <p:sldId id="296" r:id="rId20"/>
    <p:sldId id="297" r:id="rId21"/>
    <p:sldId id="266" r:id="rId22"/>
    <p:sldId id="267" r:id="rId23"/>
    <p:sldId id="299" r:id="rId24"/>
    <p:sldId id="300" r:id="rId25"/>
    <p:sldId id="301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52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pPr>
              <a:defRPr/>
            </a:pPr>
            <a:fld id="{3C0697B8-695B-4054-813E-B5A4CE616AF5}" type="datetime1">
              <a:rPr lang="zh-CN" altLang="en-US"/>
              <a:pPr>
                <a:defRPr/>
              </a:pPr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50875F82-1F02-4ECB-8ACC-39ACF7202418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2662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9825" y="682625"/>
            <a:ext cx="4572000" cy="3429000"/>
          </a:xfrm>
        </p:spPr>
      </p:sp>
      <p:sp>
        <p:nvSpPr>
          <p:cNvPr id="31747" name="文本占位符 26626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682625" y="4340225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round/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  <a:cs typeface="Arial" panose="020B0604020202020204" pitchFamily="34" charset="0"/>
              </a:rPr>
              <a:t>本资料来自于资源最齐全的２１世纪教育网</a:t>
            </a:r>
            <a:r>
              <a:rPr lang="en-US" altLang="zh-CN" smtClean="0">
                <a:ea typeface="宋体" panose="02010600030101010101" pitchFamily="2" charset="-122"/>
                <a:cs typeface="Arial" panose="020B0604020202020204" pitchFamily="34" charset="0"/>
              </a:rPr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2867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9825" y="682625"/>
            <a:ext cx="4572000" cy="3429000"/>
          </a:xfrm>
        </p:spPr>
      </p:sp>
      <p:sp>
        <p:nvSpPr>
          <p:cNvPr id="32771" name="文本占位符 28674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682625" y="4340225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round/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  <a:cs typeface="Arial" panose="020B0604020202020204" pitchFamily="34" charset="0"/>
              </a:rPr>
              <a:t>本资料来自于资源最齐全的２１世纪教育网</a:t>
            </a:r>
            <a:r>
              <a:rPr lang="en-US" altLang="zh-CN" smtClean="0">
                <a:ea typeface="宋体" panose="02010600030101010101" pitchFamily="2" charset="-122"/>
                <a:cs typeface="Arial" panose="020B0604020202020204" pitchFamily="34" charset="0"/>
              </a:rPr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3276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9825" y="682625"/>
            <a:ext cx="4572000" cy="3429000"/>
          </a:xfrm>
        </p:spPr>
      </p:sp>
      <p:sp>
        <p:nvSpPr>
          <p:cNvPr id="33795" name="文本占位符 3277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682625" y="4340225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round/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  <a:cs typeface="Arial" panose="020B0604020202020204" pitchFamily="34" charset="0"/>
              </a:rPr>
              <a:t>本资料来自于资源最齐全的２１世纪教育网</a:t>
            </a:r>
            <a:r>
              <a:rPr lang="en-US" altLang="zh-CN" smtClean="0">
                <a:ea typeface="宋体" panose="02010600030101010101" pitchFamily="2" charset="-122"/>
                <a:cs typeface="Arial" panose="020B0604020202020204" pitchFamily="34" charset="0"/>
              </a:rPr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358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9825" y="682625"/>
            <a:ext cx="4572000" cy="3429000"/>
          </a:xfrm>
        </p:spPr>
      </p:sp>
      <p:sp>
        <p:nvSpPr>
          <p:cNvPr id="34819" name="文本占位符 35842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682625" y="4340225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round/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  <a:cs typeface="Arial" panose="020B0604020202020204" pitchFamily="34" charset="0"/>
              </a:rPr>
              <a:t>本资料来自于资源最齐全的２１世纪教育网</a:t>
            </a:r>
            <a:r>
              <a:rPr lang="en-US" altLang="zh-CN" smtClean="0">
                <a:ea typeface="宋体" panose="02010600030101010101" pitchFamily="2" charset="-122"/>
                <a:cs typeface="Arial" panose="020B0604020202020204" pitchFamily="34" charset="0"/>
              </a:rPr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2291"/>
          <p:cNvSpPr>
            <a:spLocks noChangeArrowheads="1"/>
          </p:cNvSpPr>
          <p:nvPr/>
        </p:nvSpPr>
        <p:spPr bwMode="auto">
          <a:xfrm>
            <a:off x="1979613" y="1917700"/>
            <a:ext cx="56388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我带着金黄的</a:t>
            </a:r>
            <a:r>
              <a:rPr lang="zh-CN" altLang="en-US" sz="4400" b="1" dirty="0">
                <a:solidFill>
                  <a:srgbClr val="FF0000"/>
                </a:solidFill>
                <a:ea typeface="华文楷体" pitchFamily="2" charset="-122"/>
              </a:rPr>
              <a:t>花束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我带着林间的</a:t>
            </a:r>
            <a:r>
              <a:rPr lang="zh-CN" altLang="en-US" sz="4400" b="1" dirty="0">
                <a:solidFill>
                  <a:schemeClr val="accent2"/>
                </a:solidFill>
                <a:ea typeface="华文楷体" pitchFamily="2" charset="-122"/>
              </a:rPr>
              <a:t>香气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我带着和煦的</a:t>
            </a:r>
            <a:r>
              <a:rPr lang="zh-CN" altLang="en-US" sz="4400" b="1" dirty="0">
                <a:solidFill>
                  <a:srgbClr val="00B050"/>
                </a:solidFill>
                <a:ea typeface="华文楷体" pitchFamily="2" charset="-122"/>
              </a:rPr>
              <a:t>阳光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我带着春天的</a:t>
            </a:r>
            <a:r>
              <a:rPr lang="zh-CN" altLang="en-US" sz="4400" b="1" dirty="0">
                <a:solidFill>
                  <a:srgbClr val="0070C0"/>
                </a:solidFill>
                <a:ea typeface="华文楷体" pitchFamily="2" charset="-122"/>
              </a:rPr>
              <a:t>温暖</a:t>
            </a:r>
            <a:r>
              <a:rPr lang="zh-CN" altLang="en-US" sz="4400" b="1" dirty="0">
                <a:ea typeface="华文楷体" pitchFamily="2" charset="-122"/>
              </a:rPr>
              <a:t>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395288" y="1628775"/>
            <a:ext cx="8497887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楷体_GB2312" pitchFamily="1" charset="-122"/>
              </a:rPr>
              <a:t>        </a:t>
            </a:r>
            <a:r>
              <a:rPr lang="zh-CN" altLang="en-US" sz="3600" b="1">
                <a:latin typeface="Times New Roman" panose="02020603050405020304" pitchFamily="18" charset="0"/>
                <a:ea typeface="楷体_GB2312" pitchFamily="1" charset="-122"/>
              </a:rPr>
              <a:t>太阳带着</a:t>
            </a:r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_______</a:t>
            </a:r>
            <a:r>
              <a:rPr lang="zh-CN" altLang="en-US" sz="3600" b="1">
                <a:latin typeface="Times New Roman" panose="02020603050405020304" pitchFamily="18" charset="0"/>
                <a:ea typeface="楷体_GB2312" pitchFamily="1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_________</a:t>
            </a:r>
            <a:r>
              <a:rPr lang="zh-CN" altLang="en-US" sz="3600" b="1">
                <a:latin typeface="Times New Roman" panose="02020603050405020304" pitchFamily="18" charset="0"/>
                <a:ea typeface="楷体_GB2312" pitchFamily="1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_______ </a:t>
            </a:r>
            <a:r>
              <a:rPr lang="zh-CN" altLang="en-US" sz="3600" b="1">
                <a:latin typeface="Times New Roman" panose="02020603050405020304" pitchFamily="18" charset="0"/>
                <a:ea typeface="楷体_GB2312" pitchFamily="1" charset="-122"/>
              </a:rPr>
              <a:t>和</a:t>
            </a:r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_____</a:t>
            </a:r>
            <a:r>
              <a:rPr lang="zh-CN" altLang="en-US" sz="3600" b="1">
                <a:latin typeface="Times New Roman" panose="02020603050405020304" pitchFamily="18" charset="0"/>
                <a:ea typeface="楷体_GB2312" pitchFamily="1" charset="-122"/>
              </a:rPr>
              <a:t>来到了我们身边。</a:t>
            </a: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3276600" y="177323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花束</a:t>
            </a:r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5292725" y="1844675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 香气</a:t>
            </a: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498475" y="2636838"/>
            <a:ext cx="14414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楷体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光</a:t>
            </a:r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2555875" y="263683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楷体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温暖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4337"/>
          <p:cNvSpPr>
            <a:spLocks noChangeArrowheads="1"/>
          </p:cNvSpPr>
          <p:nvPr/>
        </p:nvSpPr>
        <p:spPr bwMode="auto">
          <a:xfrm>
            <a:off x="252413" y="3502025"/>
            <a:ext cx="7704137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快起来，快起来，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快</a:t>
            </a:r>
            <a:r>
              <a:rPr lang="zh-CN" altLang="en-US" sz="4400" b="1" dirty="0">
                <a:solidFill>
                  <a:srgbClr val="FF0000"/>
                </a:solidFill>
                <a:ea typeface="华文楷体" pitchFamily="2" charset="-122"/>
              </a:rPr>
              <a:t>抬起头来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睁开你</a:t>
            </a:r>
            <a:r>
              <a:rPr lang="zh-CN" altLang="en-US" sz="4400" b="1" dirty="0">
                <a:solidFill>
                  <a:srgbClr val="FF0000"/>
                </a:solidFill>
                <a:ea typeface="华文楷体" pitchFamily="2" charset="-122"/>
              </a:rPr>
              <a:t>被睫毛盖着的双眼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让你</a:t>
            </a:r>
            <a:r>
              <a:rPr lang="zh-CN" altLang="en-US" sz="4400" b="1" dirty="0">
                <a:solidFill>
                  <a:srgbClr val="FF0000"/>
                </a:solidFill>
                <a:ea typeface="华文楷体" pitchFamily="2" charset="-122"/>
              </a:rPr>
              <a:t>看见我的到来</a:t>
            </a:r>
            <a:r>
              <a:rPr lang="zh-CN" altLang="en-US" sz="4400" b="1" dirty="0">
                <a:ea typeface="华文楷体" pitchFamily="2" charset="-122"/>
              </a:rPr>
              <a:t>。</a:t>
            </a:r>
          </a:p>
        </p:txBody>
      </p:sp>
      <p:pic>
        <p:nvPicPr>
          <p:cNvPr id="14339" name="图片 14338" descr="未命名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050"/>
            <a:ext cx="45974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5361"/>
          <p:cNvSpPr>
            <a:spLocks noChangeArrowheads="1"/>
          </p:cNvSpPr>
          <p:nvPr/>
        </p:nvSpPr>
        <p:spPr bwMode="auto">
          <a:xfrm>
            <a:off x="323850" y="3213100"/>
            <a:ext cx="873125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ea typeface="方正楷体简体" pitchFamily="2" charset="-122"/>
              </a:rPr>
              <a:t>请你们张开双臂欢迎我吧，</a:t>
            </a:r>
          </a:p>
          <a:p>
            <a:pPr eaLnBrk="1" hangingPunct="1"/>
            <a:r>
              <a:rPr lang="zh-CN" altLang="en-US" sz="4400" b="1" dirty="0">
                <a:ea typeface="方正楷体简体" pitchFamily="2" charset="-122"/>
              </a:rPr>
              <a:t>让我把花束和香气，</a:t>
            </a:r>
          </a:p>
          <a:p>
            <a:pPr eaLnBrk="1" hangingPunct="1"/>
            <a:r>
              <a:rPr lang="zh-CN" altLang="en-US" sz="4400" b="1" dirty="0">
                <a:ea typeface="方正楷体简体" pitchFamily="2" charset="-122"/>
              </a:rPr>
              <a:t>把阳光和温暖</a:t>
            </a:r>
            <a:r>
              <a:rPr lang="zh-CN" altLang="en-US" sz="4000" b="1" dirty="0"/>
              <a:t>，</a:t>
            </a:r>
            <a:endParaRPr lang="zh-CN" altLang="en-US" sz="4000" b="1" dirty="0">
              <a:ea typeface="方正楷体简体" pitchFamily="2" charset="-122"/>
            </a:endParaRPr>
          </a:p>
          <a:p>
            <a:pPr eaLnBrk="1" hangingPunct="1"/>
            <a:r>
              <a:rPr lang="zh-CN" altLang="en-US" sz="4400" b="1" dirty="0">
                <a:ea typeface="方正楷体简体" pitchFamily="2" charset="-122"/>
              </a:rPr>
              <a:t>撒满你们心的空间。</a:t>
            </a:r>
          </a:p>
        </p:txBody>
      </p:sp>
      <p:pic>
        <p:nvPicPr>
          <p:cNvPr id="14339" name="图片 1536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908050"/>
            <a:ext cx="2951163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15363" descr="2007716133852847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250" y="1052513"/>
            <a:ext cx="23018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6385" descr="61885842583d864a6b63e5c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65400"/>
            <a:ext cx="429736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23850" y="620713"/>
            <a:ext cx="6372225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1" charset="-122"/>
              </a:rPr>
              <a:t>        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听了太阳的话，你想对太阳说些什么？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我想对它说：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dirty="0">
                <a:latin typeface="华文楷体" pitchFamily="2" charset="-122"/>
                <a:ea typeface="楷体_GB2312" pitchFamily="1" charset="-122"/>
              </a:rPr>
              <a:t>“</a:t>
            </a:r>
            <a:r>
              <a:rPr lang="en-US" altLang="zh-CN" sz="4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en-US" altLang="zh-CN" sz="4800" b="1" dirty="0">
                <a:latin typeface="华文楷体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文本框 21509"/>
          <p:cNvSpPr txBox="1">
            <a:spLocks noChangeArrowheads="1"/>
          </p:cNvSpPr>
          <p:nvPr/>
        </p:nvSpPr>
        <p:spPr bwMode="auto">
          <a:xfrm>
            <a:off x="539750" y="2565400"/>
            <a:ext cx="7847013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/>
              <a:t>　太阳的话</a:t>
            </a:r>
          </a:p>
          <a:p>
            <a:pPr algn="ctr" eaLnBrk="1" hangingPunct="1"/>
            <a:endParaRPr lang="zh-CN" altLang="en-US" sz="3600" dirty="0"/>
          </a:p>
          <a:p>
            <a:pPr algn="ctr" eaLnBrk="1" hangingPunct="1"/>
            <a:r>
              <a:rPr lang="zh-CN" altLang="en-US" sz="3600" dirty="0"/>
              <a:t>金黄的花束　　林间的香气</a:t>
            </a:r>
          </a:p>
          <a:p>
            <a:pPr algn="ctr" eaLnBrk="1" hangingPunct="1"/>
            <a:endParaRPr lang="zh-CN" altLang="en-US" sz="3600" dirty="0"/>
          </a:p>
          <a:p>
            <a:pPr algn="ctr" eaLnBrk="1" hangingPunct="1"/>
            <a:r>
              <a:rPr lang="zh-CN" altLang="en-US" sz="3600" dirty="0"/>
              <a:t>和煦的阳光　　春天的温暖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0483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22533"/>
          <p:cNvSpPr txBox="1">
            <a:spLocks noChangeArrowheads="1"/>
          </p:cNvSpPr>
          <p:nvPr/>
        </p:nvSpPr>
        <p:spPr bwMode="auto">
          <a:xfrm>
            <a:off x="611725" y="2492375"/>
            <a:ext cx="806555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       《太阳的话》是一首诗歌，用拟人化的手法写了太阳对人们说的话，让人们要敞开心扉接受美好的事物。</a:t>
            </a:r>
          </a:p>
          <a:p>
            <a:pPr eaLnBrk="1" hangingPunct="1"/>
            <a:r>
              <a:rPr lang="zh-CN" altLang="en-US" sz="2800" dirty="0"/>
              <a:t>       整首诗歌篇幅不长，却充满了热情，充满了朝气，带给人一种积极向上的情感。</a:t>
            </a:r>
          </a:p>
          <a:p>
            <a:pPr eaLnBrk="1" hangingPunct="1"/>
            <a:endParaRPr lang="zh-CN" altLang="en-US" sz="2800" dirty="0">
              <a:solidFill>
                <a:srgbClr val="FF0000"/>
              </a:solidFill>
            </a:endParaRPr>
          </a:p>
          <a:p>
            <a:pPr eaLnBrk="1" hangingPunct="1"/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1507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文本框 23557"/>
          <p:cNvSpPr txBox="1">
            <a:spLocks noChangeArrowheads="1"/>
          </p:cNvSpPr>
          <p:nvPr/>
        </p:nvSpPr>
        <p:spPr bwMode="auto">
          <a:xfrm>
            <a:off x="250825" y="2565400"/>
            <a:ext cx="84645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       在《太阳的话》中，艾青用太阳象征光明和希望，用紧闭着门户的木板房比喻当时人民生活的闭塞、陈旧、落后的环境，以第一人称代表太阳呼唤国人改变现状，迎接光明。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2531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5"/>
          <p:cNvSpPr txBox="1"/>
          <p:nvPr/>
        </p:nvSpPr>
        <p:spPr>
          <a:xfrm>
            <a:off x="323850" y="1270000"/>
            <a:ext cx="8135938" cy="2254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zh-CN" altLang="en-US" sz="4000" b="1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魏碑简体" pitchFamily="2" charset="-122"/>
              <a:ea typeface="方正魏碑简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smtClean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altLang="zh-CN" sz="3600" b="1" smtClean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3600" b="1" smtClean="0">
                <a:latin typeface="楷体_GB2312" pitchFamily="1" charset="-122"/>
                <a:ea typeface="楷体_GB2312" pitchFamily="1" charset="-122"/>
              </a:rPr>
              <a:t>.太阳带来了哪些美好的事物？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smtClean="0">
                <a:latin typeface="楷体_GB2312" pitchFamily="1" charset="-122"/>
                <a:ea typeface="楷体_GB2312" pitchFamily="1" charset="-122"/>
              </a:rPr>
              <a:t>     </a:t>
            </a:r>
            <a:endParaRPr lang="zh-CN" altLang="en-US" sz="3200" b="1" smtClean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4583" name="文本框 24582"/>
          <p:cNvSpPr txBox="1">
            <a:spLocks noChangeArrowheads="1"/>
          </p:cNvSpPr>
          <p:nvPr/>
        </p:nvSpPr>
        <p:spPr bwMode="auto">
          <a:xfrm>
            <a:off x="1403350" y="2997200"/>
            <a:ext cx="61198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楷体_GB2312" pitchFamily="1" charset="-122"/>
              </a:rPr>
              <a:t>花束、香气、阳光、温暖</a:t>
            </a:r>
          </a:p>
        </p:txBody>
      </p:sp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900113" y="3646488"/>
            <a:ext cx="77057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.太阳对我们有哪些希望？ </a:t>
            </a:r>
          </a:p>
        </p:txBody>
      </p:sp>
      <p:sp>
        <p:nvSpPr>
          <p:cNvPr id="24585" name="文本框 24584"/>
          <p:cNvSpPr txBox="1">
            <a:spLocks noChangeArrowheads="1"/>
          </p:cNvSpPr>
          <p:nvPr/>
        </p:nvSpPr>
        <p:spPr bwMode="auto">
          <a:xfrm>
            <a:off x="1692275" y="4581525"/>
            <a:ext cx="446405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楷体_GB2312" pitchFamily="1" charset="-122"/>
              </a:rPr>
              <a:t>珍爱生命、追求光明</a:t>
            </a: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楷体_GB2312" pitchFamily="1" charset="-122"/>
              </a:rPr>
              <a:t>热爱生活、积极向上</a:t>
            </a: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5601"/>
          <p:cNvSpPr>
            <a:spLocks noGrp="1" noRot="1" noChangeArrowheads="1"/>
          </p:cNvSpPr>
          <p:nvPr>
            <p:ph idx="1"/>
          </p:nvPr>
        </p:nvSpPr>
        <p:spPr bwMode="auto">
          <a:xfrm>
            <a:off x="323850" y="1196975"/>
            <a:ext cx="8569325" cy="45370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CC3300"/>
                </a:solidFill>
              </a:rPr>
              <a:t>　阳　光</a:t>
            </a:r>
            <a:r>
              <a:rPr lang="zh-CN" altLang="en-US" sz="800" b="1" dirty="0" smtClean="0"/>
              <a:t>　　　　　　</a:t>
            </a:r>
            <a:r>
              <a:rPr lang="zh-CN" altLang="en-US" sz="100" dirty="0" smtClean="0"/>
              <a:t>　　　　　　　　　</a:t>
            </a:r>
            <a:endParaRPr lang="zh-CN" altLang="en-US" sz="900" b="1" dirty="0" smtClean="0"/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000" b="1" dirty="0" smtClean="0"/>
              <a:t>细小的阳光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000" b="1" dirty="0" smtClean="0"/>
              <a:t>柔软的阳光</a:t>
            </a:r>
            <a:br>
              <a:rPr lang="zh-CN" altLang="en-US" sz="4000" b="1" dirty="0" smtClean="0"/>
            </a:br>
            <a:r>
              <a:rPr lang="zh-CN" altLang="en-US" sz="4000" b="1" dirty="0" smtClean="0"/>
              <a:t>            她们覆盖在我的身上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000" b="1" dirty="0" smtClean="0"/>
              <a:t>               小小女儿一样的芳香</a:t>
            </a:r>
            <a:br>
              <a:rPr lang="zh-CN" altLang="en-US" sz="4000" b="1" dirty="0" smtClean="0"/>
            </a:br>
            <a:r>
              <a:rPr lang="zh-CN" altLang="en-US" sz="4000" b="1" dirty="0" smtClean="0"/>
              <a:t>               洒水与云彩一样的柔软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000" b="1" dirty="0" smtClean="0"/>
              <a:t> </a:t>
            </a:r>
            <a:r>
              <a:rPr lang="zh-CN" altLang="en-US" sz="900" b="1" dirty="0" smtClean="0"/>
              <a:t>           </a:t>
            </a:r>
            <a:br>
              <a:rPr lang="zh-CN" altLang="en-US" sz="900" b="1" dirty="0" smtClean="0"/>
            </a:br>
            <a:r>
              <a:rPr lang="zh-CN" altLang="en-US" sz="900" b="1" dirty="0" smtClean="0"/>
              <a:t>　</a:t>
            </a:r>
            <a:r>
              <a:rPr lang="zh-CN" altLang="en-US" sz="700" b="1" dirty="0" smtClean="0"/>
              <a:t>　　　　</a:t>
            </a:r>
            <a:r>
              <a:rPr lang="zh-CN" altLang="en-US" sz="700" dirty="0" smtClean="0"/>
              <a:t>　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700" dirty="0" smtClean="0"/>
              <a:t/>
            </a:r>
            <a:br>
              <a:rPr lang="zh-CN" altLang="en-US" sz="700" dirty="0" smtClean="0"/>
            </a:br>
            <a:r>
              <a:rPr lang="zh-CN" altLang="en-US" sz="700" dirty="0" smtClean="0"/>
              <a:t/>
            </a:r>
            <a:br>
              <a:rPr lang="zh-CN" altLang="en-US" sz="700" dirty="0" smtClean="0"/>
            </a:br>
            <a:endParaRPr lang="zh-CN" altLang="en-US" sz="700" dirty="0" smtClean="0"/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2</a:t>
            </a:r>
            <a:r>
              <a:rPr lang="en-US" altLang="zh-CN" sz="5400" b="1" dirty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太阳的话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占位符 27649"/>
          <p:cNvSpPr>
            <a:spLocks noGrp="1" noRot="1" noChangeArrowheads="1"/>
          </p:cNvSpPr>
          <p:nvPr>
            <p:ph idx="1"/>
          </p:nvPr>
        </p:nvSpPr>
        <p:spPr bwMode="auto">
          <a:xfrm>
            <a:off x="250825" y="909638"/>
            <a:ext cx="8570913" cy="53276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 smtClean="0"/>
              <a:t>                      </a:t>
            </a:r>
          </a:p>
        </p:txBody>
      </p:sp>
      <p:sp>
        <p:nvSpPr>
          <p:cNvPr id="24579" name="矩形 27650"/>
          <p:cNvSpPr>
            <a:spLocks noChangeArrowheads="1"/>
          </p:cNvSpPr>
          <p:nvPr/>
        </p:nvSpPr>
        <p:spPr bwMode="auto">
          <a:xfrm>
            <a:off x="1763713" y="1270000"/>
            <a:ext cx="532765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/>
              <a:t>这个春天</a:t>
            </a:r>
          </a:p>
          <a:p>
            <a:pPr eaLnBrk="1" hangingPunct="1"/>
            <a:r>
              <a:rPr lang="zh-CN" altLang="en-US" sz="4400" b="1" dirty="0"/>
              <a:t>内心里的什么轻起来　　　　　　　　　　眼前的明媚　　　　　　　　　　　　　让我相信</a:t>
            </a:r>
          </a:p>
          <a:p>
            <a:pPr eaLnBrk="1" hangingPunct="1"/>
            <a:r>
              <a:rPr lang="zh-CN" altLang="en-US" sz="4400" b="1" dirty="0"/>
              <a:t>我居住的这个城市</a:t>
            </a:r>
          </a:p>
          <a:p>
            <a:pPr eaLnBrk="1" hangingPunct="1"/>
            <a:r>
              <a:rPr lang="zh-CN" altLang="en-US" sz="4400" b="1" dirty="0"/>
              <a:t>许多的人和我一样</a:t>
            </a:r>
          </a:p>
          <a:p>
            <a:pPr eaLnBrk="1" hangingPunct="1"/>
            <a:r>
              <a:rPr lang="zh-CN" altLang="en-US" sz="4400" b="1" dirty="0"/>
              <a:t>经历着新的创伤</a:t>
            </a:r>
            <a:endParaRPr lang="zh-CN" altLang="en-US" sz="4800" b="1" dirty="0"/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5603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矩形 29701"/>
          <p:cNvSpPr>
            <a:spLocks noGrp="1" noChangeArrowheads="1"/>
          </p:cNvSpPr>
          <p:nvPr/>
        </p:nvSpPr>
        <p:spPr bwMode="auto">
          <a:xfrm>
            <a:off x="755650" y="22764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作者艾青借太阳，象征光明、进步，表达了作者对进步、民主的新生活的向往。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7" name="同侧圆角矩形 2"/>
          <p:cNvSpPr>
            <a:spLocks noChangeArrowheads="1"/>
          </p:cNvSpPr>
          <p:nvPr/>
        </p:nvSpPr>
        <p:spPr bwMode="auto">
          <a:xfrm>
            <a:off x="3952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395288" y="170180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9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508500"/>
            <a:ext cx="2376487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468313" y="1989138"/>
            <a:ext cx="8208962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在括号里填上合适的词语：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1" charset="-122"/>
              </a:rPr>
              <a:t>   金黄的（      ）        和煦的（     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1" charset="-122"/>
              </a:rPr>
              <a:t>   林间的（      ）        春天的（     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1" charset="-122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文本占位符 31745"/>
          <p:cNvPicPr>
            <a:picLocks noGrp="1" noRot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755" y="908825"/>
            <a:ext cx="7379858" cy="5257576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323850" y="765175"/>
            <a:ext cx="6623050" cy="11430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补充句子，帮助记忆</a:t>
            </a:r>
          </a:p>
        </p:txBody>
      </p:sp>
      <p:sp>
        <p:nvSpPr>
          <p:cNvPr id="28675" name="文本占位符 33794"/>
          <p:cNvSpPr>
            <a:spLocks noGrp="1" noChangeArrowheads="1"/>
          </p:cNvSpPr>
          <p:nvPr>
            <p:ph idx="1"/>
          </p:nvPr>
        </p:nvSpPr>
        <p:spPr bwMode="auto">
          <a:xfrm>
            <a:off x="396875" y="1989138"/>
            <a:ext cx="8208963" cy="44656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 smtClean="0"/>
              <a:t>        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我带着金黄的花束</a:t>
            </a:r>
            <a:r>
              <a:rPr lang="en-US" altLang="zh-CN" sz="3600" b="1" dirty="0" smtClean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我带着和煦的阳光，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快起来，快起来，快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睁开你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让你看见我的到来，请你们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让我把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把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latin typeface="楷体_GB2312" pitchFamily="1" charset="-122"/>
                <a:ea typeface="楷体_GB2312" pitchFamily="1" charset="-122"/>
              </a:rPr>
              <a:t>撒满你们</a:t>
            </a:r>
            <a:r>
              <a:rPr lang="en-US" altLang="zh-CN" sz="3600" b="1" dirty="0" smtClean="0"/>
              <a:t>____________</a:t>
            </a:r>
            <a:r>
              <a:rPr lang="zh-CN" altLang="en-US" sz="3600" b="1" dirty="0" smtClean="0"/>
              <a:t>。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2867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34817"/>
          <p:cNvSpPr>
            <a:spLocks noGrp="1" noRot="1" noChangeArrowheads="1"/>
          </p:cNvSpPr>
          <p:nvPr>
            <p:ph idx="1"/>
          </p:nvPr>
        </p:nvSpPr>
        <p:spPr bwMode="auto">
          <a:xfrm>
            <a:off x="395288" y="765175"/>
            <a:ext cx="8355012" cy="52562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mtClean="0"/>
              <a:t>                          </a:t>
            </a:r>
          </a:p>
        </p:txBody>
      </p:sp>
      <p:sp>
        <p:nvSpPr>
          <p:cNvPr id="29699" name="矩形 34818"/>
          <p:cNvSpPr>
            <a:spLocks noChangeArrowheads="1"/>
          </p:cNvSpPr>
          <p:nvPr/>
        </p:nvSpPr>
        <p:spPr bwMode="auto">
          <a:xfrm>
            <a:off x="466725" y="981075"/>
            <a:ext cx="821055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CC3300"/>
                </a:solidFill>
              </a:rPr>
              <a:t>发散思维训练：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/>
              <a:t>       艾青爷爷的诗写得真好啊！我们班上也有不少喜欢诗歌的小朋友，今天老师就请你们在座的同学来当一回小诗人。写一首《月亮的话》。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5123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5126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512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15" y="4797424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457200" y="1844675"/>
            <a:ext cx="82296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b="1" dirty="0">
                <a:sym typeface="Calibri" panose="020F0502020204030204" pitchFamily="34" charset="0"/>
              </a:rPr>
              <a:t>作者简介：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600" b="1" dirty="0">
                <a:sym typeface="Calibri" panose="020F0502020204030204" pitchFamily="34" charset="0"/>
              </a:rPr>
              <a:t>　　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600" b="1" dirty="0">
                <a:sym typeface="Calibri" panose="020F0502020204030204" pitchFamily="34" charset="0"/>
              </a:rPr>
              <a:t>         艾青，原名蒋海澄，他的代表作是</a:t>
            </a:r>
            <a:r>
              <a:rPr lang="en-US" altLang="zh-CN" sz="3600" b="1" dirty="0">
                <a:latin typeface="Calibri" panose="020F0502020204030204" pitchFamily="34" charset="0"/>
                <a:sym typeface="Calibri" panose="020F0502020204030204" pitchFamily="34" charset="0"/>
              </a:rPr>
              <a:t>《</a:t>
            </a:r>
            <a:r>
              <a:rPr lang="zh-CN" altLang="en-US" sz="3600" b="1" dirty="0">
                <a:sym typeface="Calibri" panose="020F0502020204030204" pitchFamily="34" charset="0"/>
              </a:rPr>
              <a:t>向太阳</a:t>
            </a:r>
            <a:r>
              <a:rPr lang="en-US" altLang="zh-CN" sz="3600" b="1" dirty="0">
                <a:latin typeface="Calibri" panose="020F0502020204030204" pitchFamily="34" charset="0"/>
                <a:sym typeface="Calibri" panose="020F0502020204030204" pitchFamily="34" charset="0"/>
              </a:rPr>
              <a:t>》</a:t>
            </a:r>
            <a:r>
              <a:rPr lang="zh-CN" altLang="en-US" sz="3600" b="1" dirty="0">
                <a:sym typeface="Calibri" panose="020F0502020204030204" pitchFamily="34" charset="0"/>
              </a:rPr>
              <a:t>。</a:t>
            </a:r>
            <a:endParaRPr lang="en-US" altLang="zh-CN" sz="3600" b="1" dirty="0"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6147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6148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14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内容占位符 2"/>
          <p:cNvSpPr>
            <a:spLocks noGrp="1"/>
          </p:cNvSpPr>
          <p:nvPr/>
        </p:nvSpPr>
        <p:spPr>
          <a:xfrm>
            <a:off x="539750" y="2781300"/>
            <a:ext cx="82296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zh-CN" altLang="en-US" noProof="1"/>
          </a:p>
          <a:p>
            <a:pPr>
              <a:lnSpc>
                <a:spcPct val="90000"/>
              </a:lnSpc>
              <a:defRPr/>
            </a:pPr>
            <a:r>
              <a:rPr lang="zh-CN" altLang="en-US" noProof="1">
                <a:cs typeface="+mn-ea"/>
              </a:rPr>
              <a:t>太阳给我们带来了什么？</a:t>
            </a:r>
            <a:endParaRPr lang="zh-CN" altLang="en-US" noProof="1"/>
          </a:p>
          <a:p>
            <a:pPr>
              <a:lnSpc>
                <a:spcPct val="90000"/>
              </a:lnSpc>
              <a:defRPr/>
            </a:pPr>
            <a:r>
              <a:rPr lang="zh-CN" altLang="en-US" noProof="1">
                <a:cs typeface="+mn-ea"/>
              </a:rPr>
              <a:t>太阳给我们带来了这么多的礼物，你想对太阳说些什么？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187765" y="4171664"/>
            <a:ext cx="65524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敞        煦     睫    臂    撒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984034" y="3124857"/>
            <a:ext cx="73322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chǎng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jié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sǎ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>
                <a:latin typeface="宋体" panose="02010600030101010101" pitchFamily="2" charset="-122"/>
              </a:rPr>
              <a:t>wū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859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屋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71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>
                <a:solidFill>
                  <a:srgbClr val="FF0000"/>
                </a:solidFill>
                <a:ea typeface="楷体_GB2312" pitchFamily="1" charset="-122"/>
              </a:rPr>
              <a:t>束</a:t>
            </a: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9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温</a:t>
            </a: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66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宋体" panose="02010600030101010101" pitchFamily="2" charset="-122"/>
                <a:ea typeface="楷体_GB2312" pitchFamily="1" charset="-122"/>
              </a:rPr>
              <a:t>shù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w</a:t>
            </a:r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ē</a:t>
            </a:r>
            <a:r>
              <a:rPr lang="en-US" altLang="zh-CN" sz="4400" b="1" dirty="0" err="1">
                <a:latin typeface="+mn-ea"/>
                <a:ea typeface="+mn-ea"/>
              </a:rPr>
              <a:t>n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8216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819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821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8210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1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Group 16"/>
          <p:cNvGrpSpPr/>
          <p:nvPr/>
        </p:nvGrpSpPr>
        <p:grpSpPr bwMode="auto">
          <a:xfrm>
            <a:off x="6376988" y="3645015"/>
            <a:ext cx="2374900" cy="2376487"/>
            <a:chOff x="0" y="0"/>
            <a:chExt cx="1497" cy="1497"/>
          </a:xfrm>
        </p:grpSpPr>
        <p:sp>
          <p:nvSpPr>
            <p:cNvPr id="8207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宋体" panose="02010600030101010101" pitchFamily="2" charset="-122"/>
              </a:rPr>
              <a:t>nuǎn</a:t>
            </a:r>
          </a:p>
        </p:txBody>
      </p:sp>
      <p:sp>
        <p:nvSpPr>
          <p:cNvPr id="8202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859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>
                <a:solidFill>
                  <a:srgbClr val="FF0000"/>
                </a:solidFill>
                <a:ea typeface="楷体_GB2312" pitchFamily="1" charset="-122"/>
              </a:rPr>
              <a:t>暖</a:t>
            </a:r>
            <a:endParaRPr lang="zh-CN" altLang="zh-CN" sz="15600" b="1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3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71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>
                <a:solidFill>
                  <a:srgbClr val="FF0000"/>
                </a:solidFill>
                <a:ea typeface="楷体_GB2312" pitchFamily="1" charset="-122"/>
              </a:rPr>
              <a:t>盖</a:t>
            </a:r>
          </a:p>
        </p:txBody>
      </p:sp>
      <p:sp>
        <p:nvSpPr>
          <p:cNvPr id="8204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9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>
                <a:solidFill>
                  <a:srgbClr val="FF0000"/>
                </a:solidFill>
                <a:ea typeface="楷体_GB2312" pitchFamily="1" charset="-122"/>
              </a:rPr>
              <a:t>迎</a:t>
            </a:r>
          </a:p>
        </p:txBody>
      </p:sp>
      <p:sp>
        <p:nvSpPr>
          <p:cNvPr id="8205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577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gài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8206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4524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yíng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9219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922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684213" y="2781300"/>
            <a:ext cx="8278812" cy="6397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6561F"/>
                </a:solidFill>
                <a:latin typeface="楷体_GB2312" pitchFamily="1" charset="-122"/>
                <a:ea typeface="楷体_GB2312" pitchFamily="1" charset="-122"/>
              </a:rPr>
              <a:t>想一想，这是一篇怎样的文章呢？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1265"/>
          <p:cNvSpPr>
            <a:spLocks noChangeArrowheads="1"/>
          </p:cNvSpPr>
          <p:nvPr/>
        </p:nvSpPr>
        <p:spPr bwMode="auto">
          <a:xfrm>
            <a:off x="539750" y="2924175"/>
            <a:ext cx="64008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敞开你们的窗子吧，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推开你们的房门吧，</a:t>
            </a: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ea typeface="华文楷体" pitchFamily="2" charset="-122"/>
              </a:rPr>
              <a:t>让我进去，让我进去</a:t>
            </a:r>
            <a:r>
              <a:rPr lang="zh-CN" altLang="en-US" sz="4400" b="1" dirty="0">
                <a:ea typeface="华文楷体" pitchFamily="2" charset="-122"/>
              </a:rPr>
              <a:t>，</a:t>
            </a:r>
          </a:p>
          <a:p>
            <a:pPr eaLnBrk="1" hangingPunct="1"/>
            <a:r>
              <a:rPr lang="zh-CN" altLang="en-US" sz="4400" b="1" dirty="0">
                <a:ea typeface="华文楷体" pitchFamily="2" charset="-122"/>
              </a:rPr>
              <a:t>进到你们的小屋里。</a:t>
            </a:r>
          </a:p>
        </p:txBody>
      </p:sp>
      <p:pic>
        <p:nvPicPr>
          <p:cNvPr id="11267" name="图片 11266" descr="未命名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095" y="1196845"/>
            <a:ext cx="2633085" cy="211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942</Words>
  <Application>Microsoft Office PowerPoint</Application>
  <PresentationFormat>全屏显示(4:3)</PresentationFormat>
  <Paragraphs>125</Paragraphs>
  <Slides>25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补充句子，帮助记忆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109</cp:revision>
  <dcterms:created xsi:type="dcterms:W3CDTF">2015-10-08T08:09:00Z</dcterms:created>
  <dcterms:modified xsi:type="dcterms:W3CDTF">2018-03-12T10:17:02Z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