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26" r:id="rId3"/>
    <p:sldId id="327" r:id="rId4"/>
    <p:sldId id="328" r:id="rId6"/>
    <p:sldId id="329" r:id="rId7"/>
    <p:sldId id="330" r:id="rId8"/>
    <p:sldId id="331" r:id="rId9"/>
    <p:sldId id="260" r:id="rId10"/>
    <p:sldId id="262" r:id="rId11"/>
    <p:sldId id="264" r:id="rId12"/>
    <p:sldId id="357" r:id="rId13"/>
    <p:sldId id="334" r:id="rId14"/>
    <p:sldId id="335" r:id="rId15"/>
    <p:sldId id="269" r:id="rId16"/>
    <p:sldId id="270" r:id="rId17"/>
    <p:sldId id="271" r:id="rId18"/>
    <p:sldId id="337" r:id="rId19"/>
    <p:sldId id="338" r:id="rId20"/>
    <p:sldId id="343" r:id="rId21"/>
    <p:sldId id="273" r:id="rId22"/>
    <p:sldId id="340" r:id="rId23"/>
    <p:sldId id="339" r:id="rId24"/>
    <p:sldId id="341" r:id="rId25"/>
    <p:sldId id="344" r:id="rId26"/>
    <p:sldId id="345" r:id="rId27"/>
    <p:sldId id="346" r:id="rId28"/>
    <p:sldId id="347" r:id="rId29"/>
    <p:sldId id="348" r:id="rId30"/>
    <p:sldId id="349" r:id="rId31"/>
    <p:sldId id="350" r:id="rId32"/>
    <p:sldId id="358" r:id="rId33"/>
    <p:sldId id="352" r:id="rId34"/>
    <p:sldId id="353" r:id="rId35"/>
    <p:sldId id="354" r:id="rId36"/>
    <p:sldId id="284" r:id="rId37"/>
    <p:sldId id="285" r:id="rId38"/>
    <p:sldId id="286" r:id="rId39"/>
    <p:sldId id="356" r:id="rId40"/>
    <p:sldId id="287" r:id="rId41"/>
    <p:sldId id="288" r:id="rId42"/>
    <p:sldId id="294" r:id="rId43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2" d="100"/>
          <a:sy n="62" d="100"/>
        </p:scale>
        <p:origin x="-648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页眉占位符 819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sz="1200" dirty="0"/>
          </a:p>
        </p:txBody>
      </p:sp>
      <p:sp>
        <p:nvSpPr>
          <p:cNvPr id="8195" name="日期占位符 8194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8196" name="幻灯片图像占位符 8195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8197" name="文本占位符 8196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8198" name="页脚占位符 819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sz="1200" dirty="0"/>
          </a:p>
        </p:txBody>
      </p:sp>
      <p:sp>
        <p:nvSpPr>
          <p:cNvPr id="8199" name="灯片编号占位符 819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幻灯片图像占位符 819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标题，文本与媒体剪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5.xml"/><Relationship Id="rId2" Type="http://schemas.openxmlformats.org/officeDocument/2006/relationships/slide" Target="slide34.xml"/><Relationship Id="rId1" Type="http://schemas.openxmlformats.org/officeDocument/2006/relationships/slide" Target="slide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w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5121" descr="13862026_20070108085842956378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2275" y="2216785"/>
            <a:ext cx="5381625" cy="41382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文本框 5122"/>
          <p:cNvSpPr txBox="1"/>
          <p:nvPr/>
        </p:nvSpPr>
        <p:spPr>
          <a:xfrm>
            <a:off x="1233488" y="549275"/>
            <a:ext cx="458787" cy="5616575"/>
          </a:xfrm>
          <a:prstGeom prst="rect">
            <a:avLst/>
          </a:prstGeom>
          <a:noFill/>
          <a:ln w="12700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4" name="文本框 5123"/>
          <p:cNvSpPr txBox="1"/>
          <p:nvPr/>
        </p:nvSpPr>
        <p:spPr>
          <a:xfrm>
            <a:off x="7721600" y="476250"/>
            <a:ext cx="1098550" cy="5976938"/>
          </a:xfrm>
          <a:prstGeom prst="rect">
            <a:avLst/>
          </a:prstGeom>
          <a:solidFill>
            <a:srgbClr val="CCFFCC"/>
          </a:solidFill>
          <a:ln w="12700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000" dirty="0">
                <a:latin typeface="华文行楷" pitchFamily="2" charset="-122"/>
                <a:ea typeface="华文行楷" pitchFamily="2" charset="-122"/>
              </a:rPr>
              <a:t>横眉冷对千夫指</a:t>
            </a:r>
            <a:endParaRPr lang="zh-CN" altLang="en-US" sz="60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125" name="文本框 5124"/>
          <p:cNvSpPr txBox="1"/>
          <p:nvPr/>
        </p:nvSpPr>
        <p:spPr>
          <a:xfrm>
            <a:off x="1160463" y="404813"/>
            <a:ext cx="458787" cy="5903912"/>
          </a:xfrm>
          <a:prstGeom prst="rect">
            <a:avLst/>
          </a:prstGeom>
          <a:noFill/>
          <a:ln w="12700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6" name="文本框 5125"/>
          <p:cNvSpPr txBox="1"/>
          <p:nvPr/>
        </p:nvSpPr>
        <p:spPr>
          <a:xfrm>
            <a:off x="323850" y="476250"/>
            <a:ext cx="1098550" cy="6264275"/>
          </a:xfrm>
          <a:prstGeom prst="rect">
            <a:avLst/>
          </a:prstGeom>
          <a:solidFill>
            <a:srgbClr val="CCFFCC"/>
          </a:solidFill>
          <a:ln w="12700">
            <a:noFill/>
          </a:ln>
        </p:spPr>
        <p:txBody>
          <a:bodyPr vert="eaVer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6000" dirty="0">
                <a:latin typeface="华文行楷" pitchFamily="2" charset="-122"/>
                <a:ea typeface="华文行楷" pitchFamily="2" charset="-122"/>
              </a:rPr>
              <a:t>俯首甘为孺子牛 </a:t>
            </a:r>
            <a:endParaRPr lang="zh-CN" altLang="en-US" sz="60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25775" y="290830"/>
            <a:ext cx="3092450" cy="1097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600" b="1" dirty="0">
                <a:solidFill>
                  <a:srgbClr val="0000FF"/>
                </a:solidFill>
                <a:sym typeface="+mn-ea"/>
              </a:rPr>
              <a:t>祝   福</a:t>
            </a:r>
            <a:endParaRPr lang="zh-CN" altLang="en-US" sz="6600" b="1" dirty="0">
              <a:solidFill>
                <a:srgbClr val="0000FF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12845" y="1388110"/>
            <a:ext cx="210947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鲁   迅</a:t>
            </a:r>
            <a:endParaRPr lang="zh-CN" altLang="en-US" sz="32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ldLvl="0" animBg="1"/>
      <p:bldP spid="512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16385" descr="SY01265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638300" cy="5562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标题 16386"/>
          <p:cNvSpPr>
            <a:spLocks noGrp="1"/>
          </p:cNvSpPr>
          <p:nvPr>
            <p:ph type="title"/>
          </p:nvPr>
        </p:nvSpPr>
        <p:spPr>
          <a:xfrm>
            <a:off x="1752600" y="762000"/>
            <a:ext cx="1524000" cy="2057400"/>
          </a:xfrm>
        </p:spPr>
        <p:txBody>
          <a:bodyPr anchor="ctr"/>
          <a:p>
            <a:pPr algn="l"/>
            <a:r>
              <a:rPr lang="zh-CN" altLang="en-US" sz="6600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倒  </a:t>
            </a:r>
            <a:r>
              <a:rPr lang="zh-CN" altLang="en-US" sz="660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叙</a:t>
            </a:r>
            <a:endParaRPr lang="zh-CN" altLang="en-US" sz="6600">
              <a:solidFill>
                <a:srgbClr val="FF0000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6388" name="文本占位符 16387"/>
          <p:cNvSpPr>
            <a:spLocks noGrp="1"/>
          </p:cNvSpPr>
          <p:nvPr>
            <p:ph type="body" idx="1"/>
          </p:nvPr>
        </p:nvSpPr>
        <p:spPr>
          <a:xfrm>
            <a:off x="3352800" y="381000"/>
            <a:ext cx="4876800" cy="6248400"/>
          </a:xfrm>
        </p:spPr>
        <p:txBody>
          <a:bodyPr/>
          <a:p>
            <a:pPr marL="0" indent="0">
              <a:buNone/>
            </a:pPr>
            <a:r>
              <a:rPr lang="en-US" altLang="zh-CN" sz="3600" b="1" dirty="0">
                <a:solidFill>
                  <a:schemeClr val="tx1">
                    <a:lumMod val="95000"/>
                    <a:lumOff val="5000"/>
                  </a:schemeClr>
                </a:solidFill>
                <a:ea typeface="华文新魏" pitchFamily="2" charset="-122"/>
              </a:rPr>
              <a:t>1</a:t>
            </a: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ea typeface="华文新魏" pitchFamily="2" charset="-122"/>
              </a:rPr>
              <a:t>、把祥林嫂悲惨的结局放在开头，巧妙地</a:t>
            </a:r>
            <a:r>
              <a:rPr lang="zh-CN" altLang="en-US" sz="3600" b="1" dirty="0">
                <a:solidFill>
                  <a:srgbClr val="FF0000"/>
                </a:solidFill>
                <a:ea typeface="华文新魏" pitchFamily="2" charset="-122"/>
              </a:rPr>
              <a:t>设置了悬念</a:t>
            </a: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ea typeface="华文新魏" pitchFamily="2" charset="-122"/>
              </a:rPr>
              <a:t>，使读者急于探求事情的原委，有一定的吸引力；</a:t>
            </a:r>
            <a:endParaRPr lang="zh-CN" altLang="en-US" sz="3600" b="1" dirty="0">
              <a:solidFill>
                <a:schemeClr val="tx1">
                  <a:lumMod val="95000"/>
                  <a:lumOff val="5000"/>
                </a:schemeClr>
              </a:solidFill>
              <a:ea typeface="华文新魏" pitchFamily="2" charset="-122"/>
            </a:endParaRPr>
          </a:p>
          <a:p>
            <a:pPr marL="0" indent="0">
              <a:buNone/>
            </a:pPr>
            <a:r>
              <a:rPr lang="en-US" altLang="zh-CN" sz="3600" b="1" dirty="0">
                <a:solidFill>
                  <a:schemeClr val="tx1">
                    <a:lumMod val="95000"/>
                    <a:lumOff val="5000"/>
                  </a:schemeClr>
                </a:solidFill>
                <a:ea typeface="华文新魏" pitchFamily="2" charset="-122"/>
              </a:rPr>
              <a:t>2</a:t>
            </a: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ea typeface="华文新魏" pitchFamily="2" charset="-122"/>
              </a:rPr>
              <a:t>、把祝福的景象和祥林嫂的死连在一起，形成强烈的</a:t>
            </a:r>
            <a:r>
              <a:rPr lang="zh-CN" altLang="en-US" sz="3600" b="1" dirty="0">
                <a:solidFill>
                  <a:srgbClr val="FF0000"/>
                </a:solidFill>
                <a:ea typeface="华文新魏" pitchFamily="2" charset="-122"/>
              </a:rPr>
              <a:t>对比</a:t>
            </a: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ea typeface="华文新魏" pitchFamily="2" charset="-122"/>
              </a:rPr>
              <a:t>，有震撼人心的力量，突出反封建的主题。</a:t>
            </a:r>
            <a:endParaRPr lang="zh-CN" altLang="en-US" sz="3600" b="1" dirty="0">
              <a:solidFill>
                <a:schemeClr val="tx1">
                  <a:lumMod val="95000"/>
                  <a:lumOff val="5000"/>
                </a:schemeClr>
              </a:solidFill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45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9457"/>
          <p:cNvSpPr txBox="1"/>
          <p:nvPr/>
        </p:nvSpPr>
        <p:spPr>
          <a:xfrm>
            <a:off x="228600" y="609600"/>
            <a:ext cx="8748713" cy="14319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作者通过哪些方面描写了祥林嫂一生的经历？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9" name="文本框 19458"/>
          <p:cNvSpPr txBox="1"/>
          <p:nvPr/>
        </p:nvSpPr>
        <p:spPr>
          <a:xfrm>
            <a:off x="762000" y="2514600"/>
            <a:ext cx="7704138" cy="22891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808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外貌（容貌、神态）</a:t>
            </a:r>
            <a:endParaRPr lang="zh-CN" altLang="en-US" sz="3600" b="1" dirty="0">
              <a:solidFill>
                <a:srgbClr val="000808"/>
              </a:solidFill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808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语言</a:t>
            </a:r>
            <a:endParaRPr lang="zh-CN" altLang="en-US" sz="3600" b="1" dirty="0">
              <a:solidFill>
                <a:srgbClr val="000808"/>
              </a:solidFill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808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动作</a:t>
            </a:r>
            <a:endParaRPr lang="zh-CN" altLang="en-US" sz="3600" b="1" dirty="0">
              <a:solidFill>
                <a:srgbClr val="000808"/>
              </a:solidFill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标题 20481"/>
          <p:cNvSpPr>
            <a:spLocks noGrp="1" noRot="1"/>
          </p:cNvSpPr>
          <p:nvPr>
            <p:ph type="title"/>
          </p:nvPr>
        </p:nvSpPr>
        <p:spPr>
          <a:xfrm>
            <a:off x="685800" y="44450"/>
            <a:ext cx="7772400" cy="720725"/>
          </a:xfrm>
        </p:spPr>
        <p:txBody>
          <a:bodyPr anchor="ctr"/>
          <a:p>
            <a:r>
              <a:rPr lang="zh-CN" altLang="en-US" sz="4000" b="1">
                <a:solidFill>
                  <a:schemeClr val="hlink"/>
                </a:solidFill>
              </a:rPr>
              <a:t>祥林嫂的外貌变化</a:t>
            </a:r>
            <a:endParaRPr lang="zh-CN" altLang="en-US" sz="4000" b="1">
              <a:solidFill>
                <a:schemeClr val="hlink"/>
              </a:solidFill>
            </a:endParaRPr>
          </a:p>
        </p:txBody>
      </p:sp>
      <p:sp>
        <p:nvSpPr>
          <p:cNvPr id="20483" name="文本占位符 20482"/>
          <p:cNvSpPr>
            <a:spLocks noGrp="1"/>
          </p:cNvSpPr>
          <p:nvPr>
            <p:ph type="body" idx="1"/>
          </p:nvPr>
        </p:nvSpPr>
        <p:spPr>
          <a:xfrm>
            <a:off x="0" y="692150"/>
            <a:ext cx="9144000" cy="4176713"/>
          </a:xfrm>
          <a:ln>
            <a:solidFill>
              <a:srgbClr val="CC0000"/>
            </a:solidFill>
            <a:miter/>
          </a:ln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sz="3600" b="1">
                <a:solidFill>
                  <a:schemeClr val="accent2"/>
                </a:solidFill>
                <a:ea typeface="华文隶书" pitchFamily="2" charset="-122"/>
              </a:rPr>
              <a:t>  ●</a:t>
            </a:r>
            <a:r>
              <a:rPr lang="zh-CN" altLang="en-US" sz="3600" b="1">
                <a:solidFill>
                  <a:schemeClr val="accent2"/>
                </a:solidFill>
                <a:ea typeface="华文隶书" pitchFamily="2" charset="-122"/>
              </a:rPr>
              <a:t>初到鲁镇</a:t>
            </a:r>
            <a:r>
              <a:rPr lang="zh-CN" altLang="en-US" sz="3600" b="1">
                <a:solidFill>
                  <a:schemeClr val="accent2"/>
                </a:solidFill>
              </a:rPr>
              <a:t>：</a:t>
            </a:r>
            <a:endParaRPr lang="zh-CN" altLang="en-US" sz="3600" b="1">
              <a:solidFill>
                <a:schemeClr val="accent2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/>
              <a:t>   </a:t>
            </a:r>
            <a:r>
              <a:rPr lang="zh-CN" altLang="en-US" sz="2800" b="1">
                <a:solidFill>
                  <a:srgbClr val="CC0000"/>
                </a:solidFill>
                <a:ea typeface="华文楷体" pitchFamily="2" charset="-122"/>
              </a:rPr>
              <a:t>肖像</a:t>
            </a:r>
            <a:r>
              <a:rPr lang="zh-CN" altLang="en-US" sz="2800" b="1">
                <a:solidFill>
                  <a:srgbClr val="CC0000"/>
                </a:solidFill>
              </a:rPr>
              <a:t>：</a:t>
            </a:r>
            <a:r>
              <a:rPr lang="zh-CN" altLang="en-US" sz="2800" b="1" dirty="0">
                <a:ea typeface="楷体_GB2312" pitchFamily="49" charset="-122"/>
              </a:rPr>
              <a:t>头上扎着白头绳，乌裙，蓝夹袄，月白背心，脸色青黄</a:t>
            </a:r>
            <a:r>
              <a:rPr lang="zh-CN" altLang="en-US" sz="2800" b="1">
                <a:ea typeface="楷体_GB2312" pitchFamily="49" charset="-122"/>
              </a:rPr>
              <a:t>，但两颊还是红的。</a:t>
            </a:r>
            <a:endParaRPr lang="zh-CN" altLang="en-US" sz="2800" b="1"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sz="2800" b="1"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>
                <a:solidFill>
                  <a:schemeClr val="accent2"/>
                </a:solidFill>
                <a:ea typeface="华文隶书" pitchFamily="2" charset="-122"/>
              </a:rPr>
              <a:t>  </a:t>
            </a:r>
            <a:r>
              <a:rPr lang="en-US" altLang="zh-CN" sz="3600" b="1">
                <a:solidFill>
                  <a:schemeClr val="accent2"/>
                </a:solidFill>
                <a:ea typeface="华文隶书" pitchFamily="2" charset="-122"/>
              </a:rPr>
              <a:t>●</a:t>
            </a:r>
            <a:r>
              <a:rPr lang="zh-CN" altLang="en-US" sz="3600" b="1">
                <a:solidFill>
                  <a:schemeClr val="accent2"/>
                </a:solidFill>
                <a:ea typeface="华文隶书" pitchFamily="2" charset="-122"/>
              </a:rPr>
              <a:t>再到鲁镇：</a:t>
            </a:r>
            <a:endParaRPr lang="zh-CN" altLang="en-US" sz="3600" b="1">
              <a:solidFill>
                <a:schemeClr val="accent2"/>
              </a:solidFill>
              <a:ea typeface="华文隶书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/>
              <a:t>   </a:t>
            </a:r>
            <a:r>
              <a:rPr lang="zh-CN" altLang="en-US" sz="2800" b="1">
                <a:solidFill>
                  <a:srgbClr val="CC0000"/>
                </a:solidFill>
              </a:rPr>
              <a:t>肖像：</a:t>
            </a:r>
            <a:r>
              <a:rPr lang="zh-CN" altLang="en-US" sz="2800" b="1">
                <a:ea typeface="楷体_GB2312" pitchFamily="49" charset="-122"/>
              </a:rPr>
              <a:t>头上扎着白头绳，乌裙，蓝夹袄，月白背心，脸色青黄，</a:t>
            </a:r>
            <a:r>
              <a:rPr lang="zh-CN" altLang="en-US" sz="2800" b="1">
                <a:solidFill>
                  <a:srgbClr val="0000FF"/>
                </a:solidFill>
                <a:ea typeface="楷体_GB2312" pitchFamily="49" charset="-122"/>
              </a:rPr>
              <a:t>只是两颊上已经消失了血色。</a:t>
            </a:r>
            <a:endParaRPr lang="zh-CN" altLang="en-US" sz="2800" b="1">
              <a:solidFill>
                <a:srgbClr val="0000FF"/>
              </a:solidFill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/>
              <a:t>    </a:t>
            </a:r>
            <a:endParaRPr lang="zh-CN" altLang="en-US" sz="2800" b="1">
              <a:solidFill>
                <a:srgbClr val="FF9900"/>
              </a:solidFill>
              <a:ea typeface="楷体_GB2312" pitchFamily="49" charset="-122"/>
            </a:endParaRPr>
          </a:p>
        </p:txBody>
      </p:sp>
      <p:sp>
        <p:nvSpPr>
          <p:cNvPr id="20484" name="矩形 20483"/>
          <p:cNvSpPr/>
          <p:nvPr/>
        </p:nvSpPr>
        <p:spPr>
          <a:xfrm>
            <a:off x="0" y="4940300"/>
            <a:ext cx="9144000" cy="1898015"/>
          </a:xfrm>
          <a:prstGeom prst="rect">
            <a:avLst/>
          </a:prstGeom>
          <a:noFill/>
          <a:ln w="9525" cap="flat" cmpd="sng">
            <a:solidFill>
              <a:srgbClr val="CC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1"/>
            <a:r>
              <a:rPr lang="en-US" altLang="zh-CN" sz="3600" b="1" dirty="0">
                <a:solidFill>
                  <a:schemeClr val="accent2"/>
                </a:solidFill>
                <a:latin typeface="华文隶书" pitchFamily="2" charset="-122"/>
                <a:ea typeface="华文隶书" pitchFamily="2" charset="-122"/>
              </a:rPr>
              <a:t>●</a:t>
            </a:r>
            <a:r>
              <a:rPr lang="zh-CN" altLang="en-US" sz="3600" b="1" dirty="0">
                <a:solidFill>
                  <a:schemeClr val="accent2"/>
                </a:solidFill>
                <a:latin typeface="华文隶书" pitchFamily="2" charset="-122"/>
                <a:ea typeface="华文隶书" pitchFamily="2" charset="-122"/>
              </a:rPr>
              <a:t>临 死 前：</a:t>
            </a:r>
            <a:endParaRPr lang="zh-CN" altLang="en-US" sz="3600" b="1" dirty="0">
              <a:solidFill>
                <a:schemeClr val="accent2"/>
              </a:solidFill>
              <a:latin typeface="华文隶书" pitchFamily="2" charset="-122"/>
              <a:ea typeface="华文隶书" pitchFamily="2" charset="-122"/>
            </a:endParaRPr>
          </a:p>
          <a:p>
            <a:pPr lvl="1"/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肖像：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五年前花白的头发，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即今已经全白；脸上瘦削不堪，黄中带黑；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9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50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59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104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/>
      <p:bldP spid="2048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占位符 21505"/>
          <p:cNvSpPr>
            <a:spLocks noGrp="1" noRot="1"/>
          </p:cNvSpPr>
          <p:nvPr>
            <p:ph type="body" idx="1"/>
          </p:nvPr>
        </p:nvSpPr>
        <p:spPr>
          <a:xfrm>
            <a:off x="1103313" y="1600200"/>
            <a:ext cx="7077075" cy="2852738"/>
          </a:xfrm>
          <a:gradFill rotWithShape="1">
            <a:gsLst>
              <a:gs pos="0">
                <a:schemeClr val="accent1">
                  <a:alpha val="17999"/>
                </a:schemeClr>
              </a:gs>
              <a:gs pos="100000">
                <a:schemeClr val="accent1">
                  <a:gamma/>
                  <a:tint val="66667"/>
                  <a:invGamma/>
                  <a:alpha val="58000"/>
                </a:schemeClr>
              </a:gs>
            </a:gsLst>
            <a:lin ang="5400000" scaled="1"/>
            <a:tileRect/>
          </a:gradFill>
        </p:spPr>
        <p:txBody>
          <a:bodyPr vert="horz" wrap="square" lIns="91440" tIns="45720" rIns="91440" bIns="45720" anchor="t"/>
          <a:p>
            <a:pPr algn="just">
              <a:lnSpc>
                <a:spcPct val="130000"/>
              </a:lnSpc>
              <a:buNone/>
            </a:pPr>
            <a:r>
              <a:rPr lang="en-US" altLang="zh-CN" sz="2800" b="1" dirty="0"/>
              <a:t>          </a:t>
            </a:r>
            <a:r>
              <a:rPr lang="zh-CN" altLang="en-US" sz="3600" b="1" dirty="0">
                <a:solidFill>
                  <a:srgbClr val="CC0000"/>
                </a:solidFill>
              </a:rPr>
              <a:t>要极俭省地画出一个人的特点，最好是画出他的眼睛。</a:t>
            </a:r>
            <a:endParaRPr lang="zh-CN" altLang="en-US" sz="3600" b="1" dirty="0">
              <a:solidFill>
                <a:srgbClr val="CC0000"/>
              </a:solidFill>
            </a:endParaRPr>
          </a:p>
          <a:p>
            <a:pPr algn="just">
              <a:lnSpc>
                <a:spcPct val="160000"/>
              </a:lnSpc>
              <a:buNone/>
            </a:pPr>
            <a:r>
              <a:rPr lang="zh-CN" altLang="en-US" b="1" dirty="0">
                <a:solidFill>
                  <a:srgbClr val="CC0000"/>
                </a:solidFill>
              </a:rPr>
              <a:t>                                </a:t>
            </a:r>
            <a:r>
              <a:rPr lang="en-US" altLang="zh-CN" b="1" dirty="0">
                <a:solidFill>
                  <a:srgbClr val="CC0000"/>
                </a:solidFill>
              </a:rPr>
              <a:t>——</a:t>
            </a:r>
            <a:r>
              <a:rPr lang="zh-CN" altLang="en-US" b="1" dirty="0">
                <a:solidFill>
                  <a:srgbClr val="CC0000"/>
                </a:solidFill>
              </a:rPr>
              <a:t>鲁迅</a:t>
            </a:r>
            <a:endParaRPr lang="zh-CN" altLang="en-US" b="1" dirty="0">
              <a:solidFill>
                <a:srgbClr val="CC0000"/>
              </a:solidFill>
            </a:endParaRPr>
          </a:p>
        </p:txBody>
      </p:sp>
      <p:sp>
        <p:nvSpPr>
          <p:cNvPr id="21507" name="矩形 21506"/>
          <p:cNvSpPr>
            <a:spLocks noRot="1"/>
          </p:cNvSpPr>
          <p:nvPr/>
        </p:nvSpPr>
        <p:spPr>
          <a:xfrm>
            <a:off x="250825" y="-315912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>
              <a:buClr>
                <a:srgbClr val="000000"/>
              </a:buClr>
            </a:pPr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占位符 22529"/>
          <p:cNvSpPr>
            <a:spLocks noGrp="1"/>
          </p:cNvSpPr>
          <p:nvPr>
            <p:ph type="body" sz="half" idx="2"/>
          </p:nvPr>
        </p:nvSpPr>
        <p:spPr>
          <a:xfrm>
            <a:off x="827088" y="755650"/>
            <a:ext cx="7273925" cy="5626100"/>
          </a:xfrm>
        </p:spPr>
        <p:txBody>
          <a:bodyPr/>
          <a:p>
            <a:pPr>
              <a:buNone/>
            </a:pPr>
            <a:r>
              <a:rPr lang="en-US" altLang="zh-CN" sz="1800" b="1" kern="1200" dirty="0">
                <a:latin typeface="黑体" panose="02010609060101010101" pitchFamily="49" charset="-122"/>
                <a:ea typeface="黑体" panose="02010609060101010101" pitchFamily="49" charset="-122"/>
              </a:rPr>
              <a:t>            </a:t>
            </a:r>
            <a:r>
              <a:rPr lang="zh-CN" altLang="en-US" sz="4000" b="1" u="sng" kern="1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找眼睛</a:t>
            </a:r>
            <a:r>
              <a:rPr lang="zh-CN" altLang="en-US" sz="4000" b="1" kern="1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r>
              <a:rPr lang="zh-CN" altLang="en-US" sz="4000" b="1" u="sng" kern="1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论特点</a:t>
            </a:r>
            <a:endParaRPr lang="zh-CN" altLang="en-US" sz="3600" b="1" u="sng" kern="1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kern="1200" dirty="0">
                <a:latin typeface="黑体" panose="02010609060101010101" pitchFamily="49" charset="-122"/>
                <a:ea typeface="黑体" panose="02010609060101010101" pitchFamily="49" charset="-122"/>
              </a:rPr>
              <a:t>初到鲁镇</a:t>
            </a:r>
            <a:r>
              <a:rPr lang="en-US" altLang="zh-CN" sz="2800" b="1" kern="120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endParaRPr lang="en-US" altLang="zh-CN" sz="2800" b="1" kern="1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kern="1200" dirty="0">
                <a:latin typeface="黑体" panose="02010609060101010101" pitchFamily="49" charset="-122"/>
                <a:ea typeface="黑体" panose="02010609060101010101" pitchFamily="49" charset="-122"/>
              </a:rPr>
              <a:t>再到鲁镇 </a:t>
            </a:r>
            <a:r>
              <a:rPr lang="en-US" altLang="zh-CN" sz="2800" b="1" kern="120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endParaRPr lang="en-US" altLang="zh-CN" sz="2800" b="1" kern="1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kern="1200" dirty="0">
                <a:latin typeface="黑体" panose="02010609060101010101" pitchFamily="49" charset="-122"/>
                <a:ea typeface="黑体" panose="02010609060101010101" pitchFamily="49" charset="-122"/>
              </a:rPr>
              <a:t>讲阿毛故事</a:t>
            </a:r>
            <a:r>
              <a:rPr lang="en-US" altLang="zh-CN" sz="2800" b="1" kern="120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endParaRPr lang="en-US" altLang="zh-CN" sz="2800" b="1" kern="1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kern="1200" dirty="0">
                <a:latin typeface="黑体" panose="02010609060101010101" pitchFamily="49" charset="-122"/>
                <a:ea typeface="黑体" panose="02010609060101010101" pitchFamily="49" charset="-122"/>
              </a:rPr>
              <a:t>捐  门  槛</a:t>
            </a:r>
            <a:r>
              <a:rPr lang="en-US" altLang="zh-CN" sz="2800" b="1" kern="120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endParaRPr lang="en-US" altLang="zh-CN" sz="2800" b="1" kern="1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kern="1200" dirty="0">
                <a:latin typeface="黑体" panose="02010609060101010101" pitchFamily="49" charset="-122"/>
                <a:ea typeface="黑体" panose="02010609060101010101" pitchFamily="49" charset="-122"/>
              </a:rPr>
              <a:t>不让祝福</a:t>
            </a:r>
            <a:r>
              <a:rPr lang="en-US" altLang="zh-CN" sz="2800" b="1" kern="120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endParaRPr lang="en-US" altLang="zh-CN" sz="2800" b="1" kern="1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kern="1200" dirty="0">
                <a:latin typeface="黑体" panose="02010609060101010101" pitchFamily="49" charset="-122"/>
                <a:ea typeface="黑体" panose="02010609060101010101" pitchFamily="49" charset="-122"/>
              </a:rPr>
              <a:t>行    乞</a:t>
            </a:r>
            <a:r>
              <a:rPr lang="en-US" altLang="zh-CN" sz="2800" b="1" kern="120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endParaRPr lang="en-US" altLang="zh-CN" sz="2800" b="1" kern="1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kern="1200" dirty="0">
                <a:latin typeface="黑体" panose="02010609060101010101" pitchFamily="49" charset="-122"/>
                <a:ea typeface="黑体" panose="02010609060101010101" pitchFamily="49" charset="-122"/>
              </a:rPr>
              <a:t>问有无灵魂</a:t>
            </a:r>
            <a:r>
              <a:rPr lang="en-US" altLang="zh-CN" sz="2800" b="1" kern="120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endParaRPr lang="en-US" altLang="zh-CN" sz="2800" b="1" kern="1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1" name="文本框 22530"/>
          <p:cNvSpPr txBox="1"/>
          <p:nvPr/>
        </p:nvSpPr>
        <p:spPr>
          <a:xfrm>
            <a:off x="3924300" y="1465263"/>
            <a:ext cx="1255713" cy="519112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顺着眼</a:t>
            </a:r>
            <a:endParaRPr lang="zh-CN" altLang="en-US" sz="2800" b="1">
              <a:solidFill>
                <a:srgbClr val="CC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532" name="文本框 22531"/>
          <p:cNvSpPr txBox="1"/>
          <p:nvPr/>
        </p:nvSpPr>
        <p:spPr>
          <a:xfrm>
            <a:off x="6324600" y="1524000"/>
            <a:ext cx="898525" cy="519113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安分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3" name="文本框 22532"/>
          <p:cNvSpPr txBox="1"/>
          <p:nvPr/>
        </p:nvSpPr>
        <p:spPr>
          <a:xfrm>
            <a:off x="3851275" y="1989138"/>
            <a:ext cx="2327275" cy="946150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顺着眼，</a:t>
            </a:r>
            <a:endParaRPr lang="zh-CN" altLang="en-US" sz="2800" b="1" dirty="0">
              <a:solidFill>
                <a:srgbClr val="CC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眼角带着泪痕</a:t>
            </a:r>
            <a:endParaRPr lang="zh-CN" altLang="en-US" sz="2800" b="1">
              <a:solidFill>
                <a:srgbClr val="CC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534" name="文本框 22533"/>
          <p:cNvSpPr txBox="1"/>
          <p:nvPr/>
        </p:nvSpPr>
        <p:spPr>
          <a:xfrm>
            <a:off x="5867400" y="2133600"/>
            <a:ext cx="3529013" cy="4937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lnSpc>
                <a:spcPct val="11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再受打击，内心痛苦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5" name="文本框 22534"/>
          <p:cNvSpPr txBox="1"/>
          <p:nvPr/>
        </p:nvSpPr>
        <p:spPr>
          <a:xfrm>
            <a:off x="3924300" y="2924175"/>
            <a:ext cx="1255713" cy="519113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直着眼</a:t>
            </a:r>
            <a:endParaRPr lang="zh-CN" altLang="en-US" sz="2800" b="1">
              <a:solidFill>
                <a:srgbClr val="CC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536" name="文本框 22535"/>
          <p:cNvSpPr txBox="1"/>
          <p:nvPr/>
        </p:nvSpPr>
        <p:spPr>
          <a:xfrm>
            <a:off x="3779838" y="3500438"/>
            <a:ext cx="2016125" cy="51911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分外有神</a:t>
            </a:r>
            <a:endParaRPr lang="zh-CN" altLang="en-US" sz="2800" b="1">
              <a:solidFill>
                <a:srgbClr val="CC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537" name="文本框 22536"/>
          <p:cNvSpPr txBox="1"/>
          <p:nvPr/>
        </p:nvSpPr>
        <p:spPr>
          <a:xfrm>
            <a:off x="3851275" y="4149725"/>
            <a:ext cx="2376488" cy="5191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失神、窈陷</a:t>
            </a:r>
            <a:endParaRPr lang="zh-CN" altLang="en-US" sz="2800" b="1">
              <a:solidFill>
                <a:srgbClr val="CC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538" name="文本框 22537"/>
          <p:cNvSpPr txBox="1"/>
          <p:nvPr/>
        </p:nvSpPr>
        <p:spPr>
          <a:xfrm>
            <a:off x="3779838" y="4797425"/>
            <a:ext cx="2447925" cy="5191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眼珠间或一轮</a:t>
            </a:r>
            <a:endParaRPr lang="zh-CN" altLang="en-US" sz="2800" b="1">
              <a:solidFill>
                <a:srgbClr val="CC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539" name="文本框 22538"/>
          <p:cNvSpPr txBox="1"/>
          <p:nvPr/>
        </p:nvSpPr>
        <p:spPr>
          <a:xfrm>
            <a:off x="3851275" y="5445125"/>
            <a:ext cx="2235200" cy="5191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忽然发光</a:t>
            </a:r>
            <a:endParaRPr lang="zh-CN" altLang="en-US" sz="2800" b="1">
              <a:solidFill>
                <a:srgbClr val="CC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540" name="文本框 22539"/>
          <p:cNvSpPr txBox="1"/>
          <p:nvPr/>
        </p:nvSpPr>
        <p:spPr>
          <a:xfrm>
            <a:off x="6324600" y="2819400"/>
            <a:ext cx="2327275" cy="519113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lvl="0">
              <a:spcBef>
                <a:spcPct val="20000"/>
              </a:spcBef>
              <a:buClr>
                <a:srgbClr val="000000"/>
              </a:buClr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精神有些麻木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41" name="文本框 22540"/>
          <p:cNvSpPr txBox="1"/>
          <p:nvPr/>
        </p:nvSpPr>
        <p:spPr>
          <a:xfrm>
            <a:off x="6227763" y="3449638"/>
            <a:ext cx="2024062" cy="51911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又有希望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42" name="文本框 22541"/>
          <p:cNvSpPr txBox="1"/>
          <p:nvPr/>
        </p:nvSpPr>
        <p:spPr>
          <a:xfrm>
            <a:off x="6372225" y="4097338"/>
            <a:ext cx="1612900" cy="519112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lvl="0">
              <a:spcBef>
                <a:spcPct val="20000"/>
              </a:spcBef>
              <a:buClr>
                <a:srgbClr val="000000"/>
              </a:buClr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再受打击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43" name="文本框 22542"/>
          <p:cNvSpPr txBox="1"/>
          <p:nvPr/>
        </p:nvSpPr>
        <p:spPr>
          <a:xfrm>
            <a:off x="6588125" y="4724400"/>
            <a:ext cx="1498600" cy="5191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麻木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44" name="文本框 22543"/>
          <p:cNvSpPr txBox="1"/>
          <p:nvPr/>
        </p:nvSpPr>
        <p:spPr>
          <a:xfrm>
            <a:off x="6443663" y="5430838"/>
            <a:ext cx="2043112" cy="51911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一丝希望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29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36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44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52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62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69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78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uild="p"/>
      <p:bldP spid="22531" grpId="0"/>
      <p:bldP spid="22532" grpId="0"/>
      <p:bldP spid="22533" grpId="0"/>
      <p:bldP spid="22534" grpId="0"/>
      <p:bldP spid="22535" grpId="0"/>
      <p:bldP spid="22536" grpId="0"/>
      <p:bldP spid="22537" grpId="0"/>
      <p:bldP spid="22538" grpId="0"/>
      <p:bldP spid="22539" grpId="0"/>
      <p:bldP spid="22540" grpId="0"/>
      <p:bldP spid="22541" grpId="0"/>
      <p:bldP spid="22542" grpId="0"/>
      <p:bldP spid="22543" grpId="0"/>
      <p:bldP spid="2254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23553"/>
          <p:cNvSpPr/>
          <p:nvPr/>
        </p:nvSpPr>
        <p:spPr>
          <a:xfrm>
            <a:off x="0" y="228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>
              <a:buClr>
                <a:srgbClr val="000000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华文新魏" pitchFamily="2" charset="-122"/>
              </a:rPr>
              <a:t>祥林嫂</a:t>
            </a:r>
            <a:r>
              <a:rPr lang="en-US" altLang="zh-CN" sz="2400" b="1" dirty="0">
                <a:latin typeface="Times New Roman" panose="02020603050405020304" pitchFamily="18" charset="0"/>
                <a:ea typeface="华文新魏" pitchFamily="2" charset="-122"/>
              </a:rPr>
              <a:t>——</a:t>
            </a:r>
            <a:r>
              <a:rPr lang="zh-CN" altLang="en-US" sz="2400" b="1" dirty="0">
                <a:latin typeface="Times New Roman" panose="02020603050405020304" pitchFamily="18" charset="0"/>
                <a:ea typeface="华文新魏" pitchFamily="2" charset="-122"/>
              </a:rPr>
              <a:t>肖像描写</a:t>
            </a:r>
            <a:endParaRPr lang="zh-CN" altLang="en-US" sz="24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pic>
        <p:nvPicPr>
          <p:cNvPr id="23555" name="图片 235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0238" y="1600200"/>
            <a:ext cx="3433762" cy="487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6" name="文本框 23555"/>
          <p:cNvSpPr txBox="1"/>
          <p:nvPr/>
        </p:nvSpPr>
        <p:spPr>
          <a:xfrm>
            <a:off x="533400" y="1676400"/>
            <a:ext cx="4495800" cy="37915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4000" dirty="0">
                <a:solidFill>
                  <a:srgbClr val="0000CC"/>
                </a:solidFill>
                <a:latin typeface="Times New Roman" panose="02020603050405020304" pitchFamily="18" charset="0"/>
                <a:ea typeface="华文行楷" pitchFamily="2" charset="-12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作用</a:t>
            </a:r>
            <a:r>
              <a:rPr lang="zh-CN" altLang="en-US" sz="4000" b="1" dirty="0">
                <a:solidFill>
                  <a:srgbClr val="0000CC"/>
                </a:solidFill>
                <a:latin typeface="Times New Roman" panose="02020603050405020304" pitchFamily="18" charset="0"/>
                <a:ea typeface="华文行楷" pitchFamily="2" charset="-122"/>
              </a:rPr>
              <a:t>：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行楷" pitchFamily="2" charset="-122"/>
              </a:rPr>
              <a:t>概括了祥林嫂半生悲惨的历史，通过鲜明的对照深刻揭露了封建思想对劳动妇女的摧残和迫害。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标题 2355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b="1" dirty="0">
                <a:solidFill>
                  <a:srgbClr val="0000FF"/>
                </a:solidFill>
              </a:rPr>
              <a:t>语言描写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23555" name="文本框 23554"/>
          <p:cNvSpPr txBox="1"/>
          <p:nvPr/>
        </p:nvSpPr>
        <p:spPr>
          <a:xfrm>
            <a:off x="827088" y="836613"/>
            <a:ext cx="1560512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找对话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6" name="文本框 23555"/>
          <p:cNvSpPr txBox="1"/>
          <p:nvPr/>
        </p:nvSpPr>
        <p:spPr>
          <a:xfrm>
            <a:off x="5987098" y="898525"/>
            <a:ext cx="1408112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论特点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7" name="文本框 23556"/>
          <p:cNvSpPr txBox="1"/>
          <p:nvPr/>
        </p:nvSpPr>
        <p:spPr>
          <a:xfrm>
            <a:off x="107950" y="1989138"/>
            <a:ext cx="3027363" cy="517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与我对话灵魂有无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8" name="文本框 23557"/>
          <p:cNvSpPr txBox="1"/>
          <p:nvPr/>
        </p:nvSpPr>
        <p:spPr>
          <a:xfrm>
            <a:off x="3132138" y="2060575"/>
            <a:ext cx="17287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x-none" sz="240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———</a:t>
            </a:r>
            <a:endParaRPr lang="zh-CN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9" name="文本框 23558"/>
          <p:cNvSpPr txBox="1"/>
          <p:nvPr/>
        </p:nvSpPr>
        <p:spPr>
          <a:xfrm>
            <a:off x="4787900" y="1989138"/>
            <a:ext cx="4449763" cy="517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封建迷信桎梏下矛盾的心理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0" name="文本框 23559"/>
          <p:cNvSpPr txBox="1"/>
          <p:nvPr/>
        </p:nvSpPr>
        <p:spPr>
          <a:xfrm>
            <a:off x="395288" y="2638425"/>
            <a:ext cx="2316162" cy="517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对四婶讲阿毛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1" name="文本框 23560"/>
          <p:cNvSpPr txBox="1"/>
          <p:nvPr/>
        </p:nvSpPr>
        <p:spPr>
          <a:xfrm>
            <a:off x="2700338" y="2709863"/>
            <a:ext cx="2016125" cy="455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x-none" sz="240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————</a:t>
            </a:r>
            <a:endParaRPr lang="zh-CN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2" name="文本框 23561"/>
          <p:cNvSpPr txBox="1"/>
          <p:nvPr/>
        </p:nvSpPr>
        <p:spPr>
          <a:xfrm>
            <a:off x="4716463" y="2638425"/>
            <a:ext cx="1960562" cy="7905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痛苦、自责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3" name="文本框 23562"/>
          <p:cNvSpPr txBox="1"/>
          <p:nvPr/>
        </p:nvSpPr>
        <p:spPr>
          <a:xfrm>
            <a:off x="395288" y="3429000"/>
            <a:ext cx="2316162" cy="517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对大家讲阿毛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4" name="文本框 23563"/>
          <p:cNvSpPr txBox="1"/>
          <p:nvPr/>
        </p:nvSpPr>
        <p:spPr>
          <a:xfrm>
            <a:off x="2771775" y="3429000"/>
            <a:ext cx="19446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—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—————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5" name="文本框 23564"/>
          <p:cNvSpPr txBox="1"/>
          <p:nvPr/>
        </p:nvSpPr>
        <p:spPr>
          <a:xfrm>
            <a:off x="4859338" y="3357563"/>
            <a:ext cx="2684462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麻木、无所寄托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6" name="文本框 23565"/>
          <p:cNvSpPr txBox="1"/>
          <p:nvPr/>
        </p:nvSpPr>
        <p:spPr>
          <a:xfrm>
            <a:off x="323850" y="4365625"/>
            <a:ext cx="2316163" cy="517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与柳妈的对话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7" name="文本框 23566"/>
          <p:cNvSpPr txBox="1"/>
          <p:nvPr/>
        </p:nvSpPr>
        <p:spPr>
          <a:xfrm>
            <a:off x="2700338" y="4438650"/>
            <a:ext cx="2017712" cy="455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x-none" sz="240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————</a:t>
            </a:r>
            <a:endParaRPr lang="zh-CN" altLang="x-none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8" name="文本框 23567"/>
          <p:cNvSpPr txBox="1"/>
          <p:nvPr/>
        </p:nvSpPr>
        <p:spPr>
          <a:xfrm>
            <a:off x="4716463" y="4365625"/>
            <a:ext cx="3382962" cy="517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精神重压，陷入恐惧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bldLvl="0"/>
      <p:bldP spid="23558" grpId="0" bldLvl="0"/>
      <p:bldP spid="23559" grpId="0" bldLvl="0"/>
      <p:bldP spid="23560" grpId="0" bldLvl="0"/>
      <p:bldP spid="23561" grpId="0" bldLvl="0"/>
      <p:bldP spid="23563" grpId="0" bldLvl="0"/>
      <p:bldP spid="23564" grpId="0" bldLvl="0"/>
      <p:bldP spid="23565" grpId="0" bldLvl="0"/>
      <p:bldP spid="23567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标题 24577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zh-CN" altLang="en-US" b="1" dirty="0">
                <a:solidFill>
                  <a:srgbClr val="0000FF"/>
                </a:solidFill>
              </a:rPr>
              <a:t>行动描写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24579" name="文本占位符 24578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x-none" sz="4000" dirty="0"/>
              <a:t>      </a:t>
            </a:r>
            <a:r>
              <a:rPr lang="zh-CN" altLang="x-none" b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找行动</a:t>
            </a:r>
            <a:r>
              <a:rPr lang="zh-CN" altLang="x-none" sz="4000" dirty="0">
                <a:solidFill>
                  <a:srgbClr val="FF0000"/>
                </a:solidFill>
              </a:rPr>
              <a:t> </a:t>
            </a:r>
            <a:r>
              <a:rPr lang="zh-CN" altLang="x-none" sz="4000" dirty="0"/>
              <a:t>     </a:t>
            </a:r>
            <a:endParaRPr lang="zh-CN" altLang="x-none" sz="4000" dirty="0"/>
          </a:p>
          <a:p>
            <a:r>
              <a:rPr lang="zh-CN" altLang="x-none" b="1" dirty="0">
                <a:solidFill>
                  <a:srgbClr val="000808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反对再嫁</a:t>
            </a:r>
            <a:r>
              <a:rPr lang="en-US" altLang="x-none" b="1">
                <a:solidFill>
                  <a:srgbClr val="000808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——</a:t>
            </a:r>
            <a:r>
              <a:rPr lang="zh-CN" altLang="x-none" b="1" dirty="0">
                <a:solidFill>
                  <a:srgbClr val="000808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逃、撞</a:t>
            </a:r>
            <a:endParaRPr lang="zh-CN" altLang="x-none" b="1" dirty="0">
              <a:solidFill>
                <a:srgbClr val="000808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r>
              <a:rPr lang="zh-CN" altLang="x-none" b="1" dirty="0">
                <a:solidFill>
                  <a:srgbClr val="000808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怕被分身</a:t>
            </a:r>
            <a:r>
              <a:rPr lang="en-US" altLang="x-none" b="1">
                <a:solidFill>
                  <a:srgbClr val="000808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——</a:t>
            </a:r>
            <a:r>
              <a:rPr lang="zh-CN" altLang="x-none" b="1" dirty="0">
                <a:solidFill>
                  <a:srgbClr val="000808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捐（门槛）</a:t>
            </a:r>
            <a:endParaRPr lang="zh-CN" altLang="x-none" b="1" dirty="0">
              <a:solidFill>
                <a:srgbClr val="000808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r>
              <a:rPr lang="zh-CN" altLang="x-none" b="1" dirty="0">
                <a:solidFill>
                  <a:srgbClr val="000808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怀疑灵魂</a:t>
            </a:r>
            <a:r>
              <a:rPr lang="en-US" altLang="x-none" b="1">
                <a:solidFill>
                  <a:srgbClr val="000808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——</a:t>
            </a:r>
            <a:r>
              <a:rPr lang="zh-CN" altLang="x-none" b="1" dirty="0">
                <a:solidFill>
                  <a:srgbClr val="000808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问</a:t>
            </a:r>
            <a:endParaRPr lang="zh-CN" altLang="x-none" b="1" dirty="0">
              <a:solidFill>
                <a:srgbClr val="000808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endParaRPr lang="zh-CN" altLang="x-none" b="1" dirty="0">
              <a:solidFill>
                <a:srgbClr val="000808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28673"/>
          <p:cNvSpPr txBox="1"/>
          <p:nvPr/>
        </p:nvSpPr>
        <p:spPr>
          <a:xfrm>
            <a:off x="381000" y="304800"/>
            <a:ext cx="3352800" cy="579438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人物形象分析</a:t>
            </a:r>
            <a:endParaRPr lang="zh-CN" altLang="en-US" sz="3200" b="1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5" name="椭圆 28674">
            <a:hlinkClick r:id="rId1" action="ppaction://hlinksldjump"/>
          </p:cNvPr>
          <p:cNvSpPr/>
          <p:nvPr/>
        </p:nvSpPr>
        <p:spPr>
          <a:xfrm>
            <a:off x="2743200" y="2819400"/>
            <a:ext cx="3657600" cy="1219200"/>
          </a:xfrm>
          <a:prstGeom prst="ellipse">
            <a:avLst/>
          </a:prstGeom>
          <a:solidFill>
            <a:schemeClr val="accent2"/>
          </a:solidFill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>
              <a:buClr>
                <a:srgbClr val="000000"/>
              </a:buClr>
            </a:pPr>
            <a:r>
              <a:rPr lang="zh-CN" altLang="en-US" sz="2400" b="1" dirty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祥林嫂的形象及社会意义</a:t>
            </a:r>
            <a:endParaRPr lang="zh-CN" altLang="en-US" sz="2400" b="1">
              <a:solidFill>
                <a:srgbClr val="FFFF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8676" name="矩形 28675">
            <a:hlinkClick r:id="rId1" action="ppaction://hlinksldjump"/>
          </p:cNvPr>
          <p:cNvSpPr/>
          <p:nvPr/>
        </p:nvSpPr>
        <p:spPr>
          <a:xfrm>
            <a:off x="1066800" y="1981200"/>
            <a:ext cx="1752600" cy="914400"/>
          </a:xfrm>
          <a:prstGeom prst="rect">
            <a:avLst/>
          </a:prstGeom>
          <a:solidFill>
            <a:srgbClr val="B7F8A0"/>
          </a:solidFill>
          <a:ln w="38100" cap="flat" cmpd="sng">
            <a:solidFill>
              <a:srgbClr val="99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>
              <a:lnSpc>
                <a:spcPct val="210000"/>
              </a:lnSpc>
              <a:buClr>
                <a:srgbClr val="000000"/>
              </a:buClr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模样周正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algn="ctr">
              <a:buClr>
                <a:srgbClr val="000000"/>
              </a:buClr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健壮耐劳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algn="ctr">
              <a:buClr>
                <a:srgbClr val="000000"/>
              </a:buClr>
            </a:pP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8677" name="矩形 28676">
            <a:hlinkClick r:id="rId2" action="ppaction://hlinksldjump"/>
          </p:cNvPr>
          <p:cNvSpPr/>
          <p:nvPr/>
        </p:nvSpPr>
        <p:spPr>
          <a:xfrm>
            <a:off x="3886200" y="1219200"/>
            <a:ext cx="1752600" cy="990600"/>
          </a:xfrm>
          <a:prstGeom prst="rect">
            <a:avLst/>
          </a:prstGeom>
          <a:solidFill>
            <a:srgbClr val="B7F8A0"/>
          </a:solidFill>
          <a:ln w="38100" cap="flat" cmpd="sng">
            <a:solidFill>
              <a:srgbClr val="99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>
              <a:buClr>
                <a:srgbClr val="000000"/>
              </a:buClr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被迫改嫁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algn="ctr">
              <a:buClr>
                <a:srgbClr val="000000"/>
              </a:buClr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强烈反抗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8678" name="矩形 28677">
            <a:hlinkClick r:id="rId3" action="ppaction://hlinksldjump"/>
          </p:cNvPr>
          <p:cNvSpPr/>
          <p:nvPr/>
        </p:nvSpPr>
        <p:spPr>
          <a:xfrm>
            <a:off x="6629400" y="2286000"/>
            <a:ext cx="1752600" cy="990600"/>
          </a:xfrm>
          <a:prstGeom prst="rect">
            <a:avLst/>
          </a:prstGeom>
          <a:solidFill>
            <a:srgbClr val="B7F8A0"/>
          </a:solidFill>
          <a:ln w="38100" cap="flat" cmpd="sng">
            <a:solidFill>
              <a:srgbClr val="99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>
              <a:buClr>
                <a:srgbClr val="000000"/>
              </a:buClr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家破人亡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algn="ctr">
              <a:buClr>
                <a:srgbClr val="000000"/>
              </a:buClr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走投无路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8679" name="矩形 28678">
            <a:hlinkClick r:id="rId1" action="ppaction://hlinksldjump"/>
          </p:cNvPr>
          <p:cNvSpPr/>
          <p:nvPr/>
        </p:nvSpPr>
        <p:spPr>
          <a:xfrm>
            <a:off x="6553200" y="4114800"/>
            <a:ext cx="1752600" cy="990600"/>
          </a:xfrm>
          <a:prstGeom prst="rect">
            <a:avLst/>
          </a:prstGeom>
          <a:solidFill>
            <a:srgbClr val="B7F8A0"/>
          </a:solidFill>
          <a:ln w="38100" cap="flat" cmpd="sng">
            <a:solidFill>
              <a:srgbClr val="99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>
              <a:buClr>
                <a:srgbClr val="000000"/>
              </a:buClr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失魂落魄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algn="ctr">
              <a:buClr>
                <a:srgbClr val="000000"/>
              </a:buClr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沦为乞丐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8680" name="矩形 28679">
            <a:hlinkClick r:id="rId1" action="ppaction://hlinksldjump"/>
          </p:cNvPr>
          <p:cNvSpPr/>
          <p:nvPr/>
        </p:nvSpPr>
        <p:spPr>
          <a:xfrm>
            <a:off x="3886200" y="4800600"/>
            <a:ext cx="1752600" cy="990600"/>
          </a:xfrm>
          <a:prstGeom prst="rect">
            <a:avLst/>
          </a:prstGeom>
          <a:solidFill>
            <a:srgbClr val="B7F8A0"/>
          </a:solidFill>
          <a:ln w="38100" cap="flat" cmpd="sng">
            <a:solidFill>
              <a:srgbClr val="99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>
              <a:buClr>
                <a:srgbClr val="000000"/>
              </a:buClr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活不能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algn="ctr">
              <a:buClr>
                <a:srgbClr val="000000"/>
              </a:buClr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死不敢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8681" name="矩形 28680">
            <a:hlinkClick r:id="rId1" action="ppaction://hlinksldjump"/>
          </p:cNvPr>
          <p:cNvSpPr/>
          <p:nvPr/>
        </p:nvSpPr>
        <p:spPr>
          <a:xfrm>
            <a:off x="1066800" y="4191000"/>
            <a:ext cx="1752600" cy="990600"/>
          </a:xfrm>
          <a:prstGeom prst="rect">
            <a:avLst/>
          </a:prstGeom>
          <a:solidFill>
            <a:srgbClr val="B7F8A0"/>
          </a:solidFill>
          <a:ln w="38100" cap="flat" cmpd="sng">
            <a:solidFill>
              <a:srgbClr val="99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>
              <a:buClr>
                <a:srgbClr val="000000"/>
              </a:buClr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惨死雪地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algn="ctr">
              <a:buClr>
                <a:srgbClr val="000000"/>
              </a:buClr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横遭辱骂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8682" name="直接连接符 28681"/>
          <p:cNvSpPr/>
          <p:nvPr/>
        </p:nvSpPr>
        <p:spPr>
          <a:xfrm flipV="1">
            <a:off x="1981200" y="1524000"/>
            <a:ext cx="1752600" cy="3810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8683" name="直接连接符 28682"/>
          <p:cNvSpPr/>
          <p:nvPr/>
        </p:nvSpPr>
        <p:spPr>
          <a:xfrm>
            <a:off x="5638800" y="1447800"/>
            <a:ext cx="1600200" cy="7620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8684" name="直接连接符 28683"/>
          <p:cNvSpPr/>
          <p:nvPr/>
        </p:nvSpPr>
        <p:spPr>
          <a:xfrm>
            <a:off x="7391400" y="3276600"/>
            <a:ext cx="0" cy="8382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8685" name="直接连接符 28684"/>
          <p:cNvSpPr/>
          <p:nvPr/>
        </p:nvSpPr>
        <p:spPr>
          <a:xfrm flipH="1">
            <a:off x="5715000" y="5105400"/>
            <a:ext cx="1524000" cy="2286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8686" name="直接连接符 28685"/>
          <p:cNvSpPr/>
          <p:nvPr/>
        </p:nvSpPr>
        <p:spPr>
          <a:xfrm flipH="1" flipV="1">
            <a:off x="2819400" y="4724400"/>
            <a:ext cx="990600" cy="6096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标题 25601"/>
          <p:cNvSpPr>
            <a:spLocks noGrp="1"/>
          </p:cNvSpPr>
          <p:nvPr>
            <p:ph type="title"/>
          </p:nvPr>
        </p:nvSpPr>
        <p:spPr>
          <a:xfrm>
            <a:off x="323850" y="333375"/>
            <a:ext cx="8540750" cy="1143000"/>
          </a:xfrm>
        </p:spPr>
        <p:txBody>
          <a:bodyPr anchor="ctr"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善良的祥林嫂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3" name="文本占位符 25602"/>
          <p:cNvSpPr>
            <a:spLocks noGrp="1"/>
          </p:cNvSpPr>
          <p:nvPr>
            <p:ph type="body" idx="1"/>
          </p:nvPr>
        </p:nvSpPr>
        <p:spPr>
          <a:xfrm>
            <a:off x="323850" y="1484313"/>
            <a:ext cx="8540750" cy="2160587"/>
          </a:xfrm>
        </p:spPr>
        <p:txBody>
          <a:bodyPr/>
          <a:p>
            <a:pPr algn="ctr">
              <a:lnSpc>
                <a:spcPct val="120000"/>
              </a:lnSpc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以为辛勤劳作能安心生存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以为丧夫失子能博得同情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以为捐得门槛能减去罪孽</a:t>
            </a:r>
            <a:r>
              <a:rPr lang="zh-CN" altLang="en-US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</a:t>
            </a:r>
            <a:endParaRPr lang="zh-CN" altLang="en-US" sz="3600" b="1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4" name="矩形 25603"/>
          <p:cNvSpPr/>
          <p:nvPr/>
        </p:nvSpPr>
        <p:spPr>
          <a:xfrm>
            <a:off x="1116013" y="4005263"/>
            <a:ext cx="7200900" cy="1737360"/>
          </a:xfrm>
          <a:prstGeom prst="rect">
            <a:avLst/>
          </a:prstGeom>
          <a:gradFill rotWithShape="1">
            <a:gsLst>
              <a:gs pos="0">
                <a:schemeClr val="accent1">
                  <a:alpha val="39999"/>
                </a:schemeClr>
              </a:gs>
              <a:gs pos="100000">
                <a:schemeClr val="accent1">
                  <a:gamma/>
                  <a:tint val="50196"/>
                  <a:invGamma/>
                  <a:alpha val="82001"/>
                </a:schemeClr>
              </a:gs>
            </a:gsLst>
            <a:lin ang="5400000" scaled="1"/>
            <a:tileRect/>
          </a:gradFill>
          <a:ln w="12700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悲剧人物要使人怜悯，“最重要之点，性格必须善良”。</a:t>
            </a:r>
            <a:endParaRPr lang="zh-CN" altLang="en-US" sz="3600" b="1" dirty="0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en-US" sz="36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</a:t>
            </a:r>
            <a:r>
              <a:rPr lang="en-US" altLang="zh-CN" sz="36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亚里士多德</a:t>
            </a:r>
            <a:endParaRPr lang="zh-CN" altLang="en-US" sz="3600" b="1" dirty="0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12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24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/>
      <p:bldP spid="2560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框 6145"/>
          <p:cNvSpPr txBox="1"/>
          <p:nvPr/>
        </p:nvSpPr>
        <p:spPr>
          <a:xfrm>
            <a:off x="669925" y="554038"/>
            <a:ext cx="184150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7" name="文本框 6146"/>
          <p:cNvSpPr txBox="1"/>
          <p:nvPr/>
        </p:nvSpPr>
        <p:spPr>
          <a:xfrm>
            <a:off x="539750" y="1401763"/>
            <a:ext cx="8137525" cy="17399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/>
            <a:r>
              <a:rPr lang="en-US" altLang="zh-CN" sz="2400" b="1" dirty="0">
                <a:solidFill>
                  <a:schemeClr val="bg1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华文新魏" pitchFamily="2" charset="-122"/>
                <a:ea typeface="华文新魏" pitchFamily="2" charset="-122"/>
              </a:rPr>
              <a:t>     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鲁迅，原名</a:t>
            </a:r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周树人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，字</a:t>
            </a:r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豫才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浙江绍兴人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。我国现代伟大的无产阶级</a:t>
            </a:r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文学家、思想家、革命家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。主要作品有：</a:t>
            </a:r>
            <a:endParaRPr lang="zh-CN" altLang="en-US" sz="36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148" name="文本框 6147"/>
          <p:cNvSpPr txBox="1"/>
          <p:nvPr/>
        </p:nvSpPr>
        <p:spPr>
          <a:xfrm>
            <a:off x="611188" y="3276600"/>
            <a:ext cx="6721475" cy="579438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小说集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：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新魏" pitchFamily="2" charset="-122"/>
                <a:ea typeface="华文新魏" pitchFamily="2" charset="-122"/>
              </a:rPr>
              <a:t>呐喊</a:t>
            </a:r>
            <a:r>
              <a:rPr lang="en-US" altLang="zh-CN" sz="3200" b="1">
                <a:solidFill>
                  <a:schemeClr val="tx1">
                    <a:lumMod val="95000"/>
                    <a:lumOff val="5000"/>
                  </a:schemeClr>
                </a:solidFill>
                <a:latin typeface="华文新魏" pitchFamily="2" charset="-122"/>
                <a:ea typeface="华文新魏" pitchFamily="2" charset="-122"/>
              </a:rPr>
              <a:t>》《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新魏" pitchFamily="2" charset="-122"/>
                <a:ea typeface="华文新魏" pitchFamily="2" charset="-122"/>
              </a:rPr>
              <a:t>彷徨</a:t>
            </a:r>
            <a:r>
              <a:rPr lang="en-US" altLang="zh-CN" sz="3200" b="1">
                <a:solidFill>
                  <a:schemeClr val="tx1">
                    <a:lumMod val="95000"/>
                    <a:lumOff val="5000"/>
                  </a:schemeClr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endParaRPr lang="en-US" altLang="zh-CN" sz="3200" b="1">
              <a:solidFill>
                <a:schemeClr val="tx1">
                  <a:lumMod val="95000"/>
                  <a:lumOff val="5000"/>
                </a:schemeClr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149" name="文本框 6148"/>
          <p:cNvSpPr txBox="1"/>
          <p:nvPr/>
        </p:nvSpPr>
        <p:spPr>
          <a:xfrm>
            <a:off x="611188" y="3810000"/>
            <a:ext cx="5943600" cy="579438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历史小说集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：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新魏" pitchFamily="2" charset="-122"/>
                <a:ea typeface="华文新魏" pitchFamily="2" charset="-122"/>
              </a:rPr>
              <a:t>故事新编</a:t>
            </a:r>
            <a:r>
              <a:rPr lang="en-US" altLang="zh-CN" sz="3200" b="1">
                <a:solidFill>
                  <a:schemeClr val="tx1">
                    <a:lumMod val="95000"/>
                    <a:lumOff val="5000"/>
                  </a:schemeClr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endParaRPr lang="en-US" altLang="zh-CN" sz="3200" b="1">
              <a:solidFill>
                <a:schemeClr val="tx1">
                  <a:lumMod val="95000"/>
                  <a:lumOff val="5000"/>
                </a:schemeClr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150" name="文本框 6149"/>
          <p:cNvSpPr txBox="1"/>
          <p:nvPr/>
        </p:nvSpPr>
        <p:spPr>
          <a:xfrm>
            <a:off x="611188" y="4343400"/>
            <a:ext cx="4248150" cy="579438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散文集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：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新魏" pitchFamily="2" charset="-122"/>
                <a:ea typeface="华文新魏" pitchFamily="2" charset="-122"/>
              </a:rPr>
              <a:t>朝花夕拾</a:t>
            </a:r>
            <a:r>
              <a:rPr lang="en-US" altLang="zh-CN" sz="3200" b="1">
                <a:solidFill>
                  <a:schemeClr val="tx1">
                    <a:lumMod val="95000"/>
                    <a:lumOff val="5000"/>
                  </a:schemeClr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endParaRPr lang="en-US" altLang="zh-CN" sz="3200" b="1">
              <a:solidFill>
                <a:schemeClr val="tx1">
                  <a:lumMod val="95000"/>
                  <a:lumOff val="5000"/>
                </a:schemeClr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151" name="文本框 6150"/>
          <p:cNvSpPr txBox="1"/>
          <p:nvPr/>
        </p:nvSpPr>
        <p:spPr>
          <a:xfrm>
            <a:off x="593725" y="4876800"/>
            <a:ext cx="3978275" cy="579438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散文诗集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：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新魏" pitchFamily="2" charset="-122"/>
                <a:ea typeface="华文新魏" pitchFamily="2" charset="-122"/>
              </a:rPr>
              <a:t>野草</a:t>
            </a:r>
            <a:r>
              <a:rPr lang="en-US" altLang="zh-CN" sz="3200" b="1">
                <a:solidFill>
                  <a:schemeClr val="tx1">
                    <a:lumMod val="95000"/>
                    <a:lumOff val="5000"/>
                  </a:schemeClr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endParaRPr lang="en-US" altLang="zh-CN" sz="3200" b="1">
              <a:solidFill>
                <a:schemeClr val="tx1">
                  <a:lumMod val="95000"/>
                  <a:lumOff val="5000"/>
                </a:schemeClr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152" name="文本框 6151"/>
          <p:cNvSpPr txBox="1"/>
          <p:nvPr/>
        </p:nvSpPr>
        <p:spPr>
          <a:xfrm>
            <a:off x="595313" y="5386388"/>
            <a:ext cx="8297862" cy="10668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5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杂文集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：</a:t>
            </a:r>
            <a:r>
              <a:rPr lang="en-US" altLang="zh-CN" sz="3200" b="1">
                <a:solidFill>
                  <a:schemeClr val="tx1">
                    <a:lumMod val="95000"/>
                    <a:lumOff val="5000"/>
                  </a:schemeClr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新魏" pitchFamily="2" charset="-122"/>
                <a:ea typeface="华文新魏" pitchFamily="2" charset="-122"/>
              </a:rPr>
              <a:t>南腔北调集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新魏" pitchFamily="2" charset="-122"/>
                <a:ea typeface="华文新魏" pitchFamily="2" charset="-122"/>
              </a:rPr>
              <a:t>》《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新魏" pitchFamily="2" charset="-122"/>
                <a:ea typeface="华文新魏" pitchFamily="2" charset="-122"/>
              </a:rPr>
              <a:t>坟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新魏" pitchFamily="2" charset="-122"/>
                <a:ea typeface="华文新魏" pitchFamily="2" charset="-122"/>
              </a:rPr>
              <a:t>》《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新魏" pitchFamily="2" charset="-122"/>
                <a:ea typeface="华文新魏" pitchFamily="2" charset="-122"/>
              </a:rPr>
              <a:t>热风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新魏" pitchFamily="2" charset="-122"/>
                <a:ea typeface="华文新魏" pitchFamily="2" charset="-122"/>
              </a:rPr>
              <a:t>等十五部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153" name="矩形 6152">
            <a:hlinkClick r:id="rId1" action="ppaction://hlinksldjump"/>
          </p:cNvPr>
          <p:cNvSpPr/>
          <p:nvPr/>
        </p:nvSpPr>
        <p:spPr>
          <a:xfrm rot="2700000">
            <a:off x="539750" y="692150"/>
            <a:ext cx="719138" cy="719138"/>
          </a:xfrm>
          <a:prstGeom prst="rect">
            <a:avLst/>
          </a:prstGeom>
          <a:solidFill>
            <a:srgbClr val="FF0000"/>
          </a:solidFill>
          <a:ln w="12700" cap="sq" cmpd="sng">
            <a:solidFill>
              <a:srgbClr val="FF0000"/>
            </a:solidFill>
            <a:prstDash val="solid"/>
            <a:miter/>
            <a:headEnd type="none" w="sm" len="sm"/>
            <a:tailEnd type="none" w="sm" len="sm"/>
          </a:ln>
        </p:spPr>
        <p:txBody>
          <a:bodyPr/>
          <a:p>
            <a:endParaRPr lang="zh-CN" altLang="en-US"/>
          </a:p>
        </p:txBody>
      </p:sp>
      <p:sp>
        <p:nvSpPr>
          <p:cNvPr id="6154" name="矩形 6153"/>
          <p:cNvSpPr/>
          <p:nvPr/>
        </p:nvSpPr>
        <p:spPr>
          <a:xfrm rot="2700000">
            <a:off x="1366838" y="635000"/>
            <a:ext cx="647700" cy="647700"/>
          </a:xfrm>
          <a:prstGeom prst="rect">
            <a:avLst/>
          </a:prstGeom>
          <a:solidFill>
            <a:srgbClr val="FF0000"/>
          </a:solidFill>
          <a:ln w="12700" cap="sq" cmpd="sng">
            <a:solidFill>
              <a:srgbClr val="FF0000"/>
            </a:solidFill>
            <a:prstDash val="solid"/>
            <a:miter/>
            <a:headEnd type="none" w="sm" len="sm"/>
            <a:tailEnd type="none" w="sm" len="sm"/>
          </a:ln>
        </p:spPr>
        <p:txBody>
          <a:bodyPr/>
          <a:p>
            <a:endParaRPr lang="zh-CN" altLang="en-US"/>
          </a:p>
        </p:txBody>
      </p:sp>
      <p:sp>
        <p:nvSpPr>
          <p:cNvPr id="6155" name="矩形 6154"/>
          <p:cNvSpPr/>
          <p:nvPr/>
        </p:nvSpPr>
        <p:spPr>
          <a:xfrm rot="2700000">
            <a:off x="2124075" y="549275"/>
            <a:ext cx="719138" cy="719138"/>
          </a:xfrm>
          <a:prstGeom prst="rect">
            <a:avLst/>
          </a:prstGeom>
          <a:solidFill>
            <a:srgbClr val="FF0000"/>
          </a:solidFill>
          <a:ln w="12700" cap="sq" cmpd="sng">
            <a:solidFill>
              <a:srgbClr val="FF0000"/>
            </a:solidFill>
            <a:prstDash val="solid"/>
            <a:miter/>
            <a:headEnd type="none" w="sm" len="sm"/>
            <a:tailEnd type="none" w="sm" len="sm"/>
          </a:ln>
        </p:spPr>
        <p:txBody>
          <a:bodyPr/>
          <a:p>
            <a:endParaRPr lang="zh-CN" altLang="en-US"/>
          </a:p>
        </p:txBody>
      </p:sp>
      <p:sp>
        <p:nvSpPr>
          <p:cNvPr id="6156" name="矩形 6155"/>
          <p:cNvSpPr/>
          <p:nvPr/>
        </p:nvSpPr>
        <p:spPr>
          <a:xfrm rot="2700000">
            <a:off x="2916238" y="549275"/>
            <a:ext cx="719137" cy="719138"/>
          </a:xfrm>
          <a:prstGeom prst="rect">
            <a:avLst/>
          </a:prstGeom>
          <a:solidFill>
            <a:srgbClr val="FF0000"/>
          </a:solidFill>
          <a:ln w="12700" cap="sq" cmpd="sng">
            <a:solidFill>
              <a:srgbClr val="FF0000"/>
            </a:solidFill>
            <a:prstDash val="solid"/>
            <a:miter/>
            <a:headEnd type="none" w="sm" len="sm"/>
            <a:tailEnd type="none" w="sm" len="sm"/>
          </a:ln>
        </p:spPr>
        <p:txBody>
          <a:bodyPr/>
          <a:p>
            <a:endParaRPr lang="zh-CN" altLang="en-US"/>
          </a:p>
        </p:txBody>
      </p:sp>
      <p:sp>
        <p:nvSpPr>
          <p:cNvPr id="6157" name="文本框 6156"/>
          <p:cNvSpPr txBox="1"/>
          <p:nvPr/>
        </p:nvSpPr>
        <p:spPr>
          <a:xfrm>
            <a:off x="468313" y="517525"/>
            <a:ext cx="1152525" cy="87439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 dirty="0">
                <a:solidFill>
                  <a:srgbClr val="FFFF00"/>
                </a:solidFill>
                <a:latin typeface="Arial" panose="020B0604020202020204" pitchFamily="34" charset="0"/>
                <a:ea typeface="华文行楷" pitchFamily="2" charset="-122"/>
              </a:rPr>
              <a:t>了</a:t>
            </a:r>
            <a:endParaRPr lang="zh-CN" altLang="en-US" sz="4800" dirty="0">
              <a:solidFill>
                <a:srgbClr val="FFFF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6158" name="文本框 6157"/>
          <p:cNvSpPr txBox="1"/>
          <p:nvPr/>
        </p:nvSpPr>
        <p:spPr>
          <a:xfrm>
            <a:off x="1258888" y="549275"/>
            <a:ext cx="1439862" cy="87439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 dirty="0">
                <a:solidFill>
                  <a:srgbClr val="FFFF00"/>
                </a:solidFill>
                <a:latin typeface="Arial" panose="020B0604020202020204" pitchFamily="34" charset="0"/>
                <a:ea typeface="华文行楷" pitchFamily="2" charset="-122"/>
              </a:rPr>
              <a:t>解</a:t>
            </a:r>
            <a:endParaRPr lang="zh-CN" altLang="en-US" sz="4800" dirty="0">
              <a:solidFill>
                <a:srgbClr val="FFFF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6159" name="文本框 6158"/>
          <p:cNvSpPr txBox="1"/>
          <p:nvPr/>
        </p:nvSpPr>
        <p:spPr>
          <a:xfrm>
            <a:off x="2051050" y="517525"/>
            <a:ext cx="1008063" cy="8239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 dirty="0">
                <a:solidFill>
                  <a:srgbClr val="FFFF00"/>
                </a:solidFill>
                <a:latin typeface="Arial" panose="020B0604020202020204" pitchFamily="34" charset="0"/>
                <a:ea typeface="华文行楷" pitchFamily="2" charset="-122"/>
              </a:rPr>
              <a:t>作</a:t>
            </a:r>
            <a:endParaRPr lang="zh-CN" altLang="en-US" sz="4800" dirty="0">
              <a:solidFill>
                <a:srgbClr val="FFFF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6160" name="文本框 6159"/>
          <p:cNvSpPr txBox="1"/>
          <p:nvPr/>
        </p:nvSpPr>
        <p:spPr>
          <a:xfrm>
            <a:off x="2843213" y="517525"/>
            <a:ext cx="1584325" cy="8239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 dirty="0">
                <a:solidFill>
                  <a:srgbClr val="FFFF00"/>
                </a:solidFill>
                <a:latin typeface="Arial" panose="020B0604020202020204" pitchFamily="34" charset="0"/>
                <a:ea typeface="华文行楷" pitchFamily="2" charset="-122"/>
              </a:rPr>
              <a:t>者</a:t>
            </a:r>
            <a:endParaRPr lang="zh-CN" altLang="en-US" sz="4800" dirty="0">
              <a:solidFill>
                <a:srgbClr val="FFFF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148" grpId="0"/>
      <p:bldP spid="6149" grpId="0"/>
      <p:bldP spid="6150" grpId="0"/>
      <p:bldP spid="6151" grpId="0"/>
      <p:bldP spid="615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标题 26625"/>
          <p:cNvSpPr>
            <a:spLocks noGrp="1" noRot="1"/>
          </p:cNvSpPr>
          <p:nvPr>
            <p:ph type="title"/>
          </p:nvPr>
        </p:nvSpPr>
        <p:spPr>
          <a:xfrm>
            <a:off x="457200" y="277813"/>
            <a:ext cx="8229600" cy="5815012"/>
          </a:xfrm>
        </p:spPr>
        <p:txBody>
          <a:bodyPr anchor="ctr"/>
          <a:p>
            <a:r>
              <a:rPr lang="zh-CN" altLang="x-none" b="1" dirty="0"/>
              <a:t>祥林嫂</a:t>
            </a:r>
            <a:r>
              <a:rPr lang="zh-CN" altLang="x-none" b="1" dirty="0">
                <a:solidFill>
                  <a:srgbClr val="0000FF"/>
                </a:solidFill>
              </a:rPr>
              <a:t>守寡不成</a:t>
            </a:r>
            <a:r>
              <a:rPr lang="zh-CN" altLang="x-none" b="1" dirty="0"/>
              <a:t>（遭劫被卖）</a:t>
            </a:r>
            <a:r>
              <a:rPr lang="en-US" altLang="x-none" b="1"/>
              <a:t>——</a:t>
            </a:r>
            <a:r>
              <a:rPr lang="zh-CN" altLang="x-none" b="1" dirty="0">
                <a:solidFill>
                  <a:srgbClr val="0000FF"/>
                </a:solidFill>
              </a:rPr>
              <a:t>守家不成</a:t>
            </a:r>
            <a:r>
              <a:rPr lang="zh-CN" altLang="x-none" b="1" dirty="0"/>
              <a:t>（丧夫失子）</a:t>
            </a:r>
            <a:r>
              <a:rPr lang="en-US" altLang="x-none" b="1"/>
              <a:t>——</a:t>
            </a:r>
            <a:r>
              <a:rPr lang="zh-CN" altLang="x-none" b="1" dirty="0">
                <a:solidFill>
                  <a:srgbClr val="0000FF"/>
                </a:solidFill>
              </a:rPr>
              <a:t>守命不成</a:t>
            </a:r>
            <a:r>
              <a:rPr lang="zh-CN" altLang="x-none" b="1" dirty="0"/>
              <a:t>（赎身行乞），是一个</a:t>
            </a:r>
            <a:r>
              <a:rPr lang="zh-CN" altLang="x-none" b="1" dirty="0">
                <a:solidFill>
                  <a:srgbClr val="FF0000"/>
                </a:solidFill>
              </a:rPr>
              <a:t>不幸</a:t>
            </a:r>
            <a:r>
              <a:rPr lang="zh-CN" altLang="x-none" b="1" dirty="0"/>
              <a:t>的女人。</a:t>
            </a:r>
            <a:endParaRPr lang="en-US" altLang="zh-CN" b="1" dirty="0"/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占位符 24577"/>
          <p:cNvSpPr>
            <a:spLocks noGrp="1"/>
          </p:cNvSpPr>
          <p:nvPr>
            <p:ph type="body" sz="half" idx="1"/>
          </p:nvPr>
        </p:nvSpPr>
        <p:spPr>
          <a:xfrm>
            <a:off x="468313" y="908050"/>
            <a:ext cx="8064500" cy="5181600"/>
          </a:xfrm>
        </p:spPr>
        <p:txBody>
          <a:bodyPr/>
          <a:p>
            <a:pPr algn="ctr">
              <a:lnSpc>
                <a:spcPct val="190000"/>
              </a:lnSpc>
            </a:pPr>
            <a:r>
              <a:rPr lang="zh-CN" altLang="en-US" sz="3600" b="1" kern="1200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祥林嫂是旧中国农村劳动妇女的典型</a:t>
            </a:r>
            <a:endParaRPr lang="zh-CN" altLang="en-US" sz="3600" b="1" kern="12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90000"/>
              </a:lnSpc>
              <a:buNone/>
            </a:pPr>
            <a:r>
              <a:rPr lang="zh-CN" altLang="en-US" sz="3600" b="1" kern="1200" dirty="0">
                <a:solidFill>
                  <a:srgbClr val="1609C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600" b="1" kern="12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共性</a:t>
            </a:r>
            <a:r>
              <a:rPr lang="en-US" altLang="zh-CN" sz="3600" b="1" kern="1200">
                <a:solidFill>
                  <a:srgbClr val="1609C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kern="1200" dirty="0">
                <a:latin typeface="黑体" panose="02010609060101010101" pitchFamily="49" charset="-122"/>
                <a:ea typeface="黑体" panose="02010609060101010101" pitchFamily="49" charset="-122"/>
              </a:rPr>
              <a:t>勤劳、善良、安分、蒙昧</a:t>
            </a:r>
            <a:endParaRPr lang="zh-CN" altLang="en-US" sz="3600" b="1" kern="1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90000"/>
              </a:lnSpc>
              <a:buNone/>
            </a:pPr>
            <a:r>
              <a:rPr lang="zh-CN" altLang="en-US" sz="3600" b="1" kern="1200" dirty="0">
                <a:solidFill>
                  <a:srgbClr val="1609C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600" b="1" kern="12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个性</a:t>
            </a:r>
            <a:r>
              <a:rPr lang="en-US" altLang="zh-CN" sz="3600" b="1" kern="1200">
                <a:solidFill>
                  <a:srgbClr val="1609C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kern="1200" dirty="0">
                <a:latin typeface="黑体" panose="02010609060101010101" pitchFamily="49" charset="-122"/>
                <a:ea typeface="黑体" panose="02010609060101010101" pitchFamily="49" charset="-122"/>
              </a:rPr>
              <a:t>顽强、倔强</a:t>
            </a:r>
            <a:endParaRPr lang="zh-CN" altLang="en-US" sz="3600" b="1" kern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17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36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标题 27649"/>
          <p:cNvSpPr>
            <a:spLocks noGrp="1" noRot="1"/>
          </p:cNvSpPr>
          <p:nvPr>
            <p:ph type="title"/>
          </p:nvPr>
        </p:nvSpPr>
        <p:spPr>
          <a:xfrm>
            <a:off x="985838" y="723900"/>
            <a:ext cx="7632700" cy="1016000"/>
          </a:xfrm>
        </p:spPr>
        <p:txBody>
          <a:bodyPr anchor="ctr"/>
          <a:p>
            <a:r>
              <a:rPr lang="zh-CN" altLang="en-US" sz="4800" b="1"/>
              <a:t>归纳祥林嫂这一人物形象</a:t>
            </a:r>
            <a:endParaRPr lang="zh-CN" altLang="en-US" sz="4800" b="1"/>
          </a:p>
        </p:txBody>
      </p:sp>
      <p:sp>
        <p:nvSpPr>
          <p:cNvPr id="27651" name="文本占位符 27650"/>
          <p:cNvSpPr>
            <a:spLocks noGrp="1"/>
          </p:cNvSpPr>
          <p:nvPr>
            <p:ph type="body" idx="1"/>
          </p:nvPr>
        </p:nvSpPr>
        <p:spPr>
          <a:xfrm>
            <a:off x="611188" y="2054225"/>
            <a:ext cx="8066087" cy="3813175"/>
          </a:xfrm>
        </p:spPr>
        <p:txBody>
          <a:bodyPr/>
          <a:p>
            <a:r>
              <a:rPr lang="en-US" altLang="zh-CN"/>
              <a:t>        </a:t>
            </a:r>
            <a:r>
              <a:rPr lang="zh-CN" altLang="en-US" b="1"/>
              <a:t>祥林嫂是旧中国劳动妇女的典型，</a:t>
            </a:r>
            <a:r>
              <a:rPr lang="zh-CN" altLang="en-US" b="1">
                <a:solidFill>
                  <a:srgbClr val="000808"/>
                </a:solidFill>
              </a:rPr>
              <a:t>她</a:t>
            </a:r>
            <a:r>
              <a:rPr lang="zh-CN" altLang="en-US" b="1">
                <a:solidFill>
                  <a:srgbClr val="FF0000"/>
                </a:solidFill>
              </a:rPr>
              <a:t>勤劳善良，朴实顽强</a:t>
            </a:r>
            <a:r>
              <a:rPr lang="zh-CN" altLang="en-US" b="1">
                <a:solidFill>
                  <a:schemeClr val="accent2"/>
                </a:solidFill>
              </a:rPr>
              <a:t>，</a:t>
            </a:r>
            <a:r>
              <a:rPr lang="zh-CN" altLang="en-US" b="1"/>
              <a:t>但在封建礼教和封建思想占统治地位的旧社会，</a:t>
            </a:r>
            <a:r>
              <a:rPr lang="zh-CN" altLang="en-US" b="1">
                <a:solidFill>
                  <a:srgbClr val="000808"/>
                </a:solidFill>
              </a:rPr>
              <a:t>她</a:t>
            </a:r>
            <a:r>
              <a:rPr lang="zh-CN" altLang="en-US" b="1">
                <a:solidFill>
                  <a:srgbClr val="0000FF"/>
                </a:solidFill>
              </a:rPr>
              <a:t>被践踏、被迫害、被摧残</a:t>
            </a:r>
            <a:r>
              <a:rPr lang="zh-CN" altLang="en-US" b="1">
                <a:solidFill>
                  <a:srgbClr val="000808"/>
                </a:solidFill>
              </a:rPr>
              <a:t>，以至被旧社会所吞噬</a:t>
            </a:r>
            <a:r>
              <a:rPr lang="zh-CN" altLang="en-US" b="1">
                <a:solidFill>
                  <a:schemeClr val="accent2"/>
                </a:solidFill>
              </a:rPr>
              <a:t>。</a:t>
            </a:r>
            <a:r>
              <a:rPr lang="zh-CN" altLang="en-US" b="1"/>
              <a:t>封建礼教对她的种种迫害，她曾不断地</a:t>
            </a:r>
            <a:r>
              <a:rPr lang="zh-CN" altLang="en-US" b="1">
                <a:solidFill>
                  <a:srgbClr val="FF0000"/>
                </a:solidFill>
              </a:rPr>
              <a:t>挣扎与反抗</a:t>
            </a:r>
            <a:r>
              <a:rPr lang="zh-CN" altLang="en-US" b="1"/>
              <a:t>，最后还是被社会压垮了。</a:t>
            </a:r>
            <a:endParaRPr lang="zh-CN" altLang="en-US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674" name="对象 28673"/>
          <p:cNvGraphicFramePr>
            <a:graphicFrameLocks noChangeAspect="1"/>
          </p:cNvGraphicFramePr>
          <p:nvPr/>
        </p:nvGraphicFramePr>
        <p:xfrm>
          <a:off x="0" y="0"/>
          <a:ext cx="1857375" cy="3994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857375" imgH="3996055" progId="MS_ClipArt_Gallery.2">
                  <p:embed/>
                </p:oleObj>
              </mc:Choice>
              <mc:Fallback>
                <p:oleObj name="" r:id="rId1" imgW="1857375" imgH="3996055" progId="MS_ClipArt_Gallery.2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>
                        <a:lum bright="52002" contrast="-64000"/>
                      </a:blip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857375" cy="3994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75" name="文本框 28674"/>
          <p:cNvSpPr txBox="1"/>
          <p:nvPr/>
        </p:nvSpPr>
        <p:spPr>
          <a:xfrm>
            <a:off x="1258888" y="1341438"/>
            <a:ext cx="7343775" cy="37925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 dirty="0">
                <a:solidFill>
                  <a:srgbClr val="FFFF66"/>
                </a:solidFill>
                <a:latin typeface="Times New Roman" panose="02020603050405020304" pitchFamily="18" charset="0"/>
                <a:ea typeface="华文行楷" pitchFamily="2" charset="-122"/>
              </a:rPr>
              <a:t>        </a:t>
            </a:r>
            <a:r>
              <a:rPr lang="zh-CN" altLang="en-US" sz="5400" b="1" dirty="0">
                <a:solidFill>
                  <a:srgbClr val="000808"/>
                </a:solidFill>
                <a:latin typeface="Times New Roman" panose="02020603050405020304" pitchFamily="18" charset="0"/>
                <a:ea typeface="华文行楷" pitchFamily="2" charset="-122"/>
              </a:rPr>
              <a:t>讨论：造成祥林嫂悲剧的原因是什么？</a:t>
            </a:r>
            <a:endParaRPr lang="zh-CN" altLang="en-US" sz="5400" b="1" dirty="0">
              <a:solidFill>
                <a:srgbClr val="000808"/>
              </a:solidFill>
              <a:latin typeface="Times New Roman" panose="02020603050405020304" pitchFamily="18" charset="0"/>
              <a:ea typeface="华文行楷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5400" b="1" dirty="0">
                <a:solidFill>
                  <a:srgbClr val="000808"/>
                </a:solidFill>
                <a:latin typeface="Times New Roman" panose="02020603050405020304" pitchFamily="18" charset="0"/>
                <a:ea typeface="华文行楷" pitchFamily="2" charset="-122"/>
              </a:rPr>
              <a:t>谁是杀死祥林嫂的凶手？</a:t>
            </a:r>
            <a:endParaRPr lang="zh-CN" altLang="en-US" sz="4400" dirty="0">
              <a:solidFill>
                <a:srgbClr val="000808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9" name="矩形 29698"/>
          <p:cNvSpPr/>
          <p:nvPr/>
        </p:nvSpPr>
        <p:spPr>
          <a:xfrm rot="5400000">
            <a:off x="-722312" y="3008313"/>
            <a:ext cx="3275012" cy="762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i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鲁四老爷</a:t>
            </a:r>
            <a:endParaRPr lang="zh-CN" altLang="en-US" sz="3600" i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700" name="文本框 29699"/>
          <p:cNvSpPr txBox="1"/>
          <p:nvPr/>
        </p:nvSpPr>
        <p:spPr>
          <a:xfrm>
            <a:off x="2286000" y="685800"/>
            <a:ext cx="3429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01" name="文本框 29700"/>
          <p:cNvSpPr txBox="1"/>
          <p:nvPr/>
        </p:nvSpPr>
        <p:spPr>
          <a:xfrm>
            <a:off x="2362200" y="228600"/>
            <a:ext cx="1600200" cy="533400"/>
          </a:xfrm>
          <a:prstGeom prst="rect">
            <a:avLst/>
          </a:prstGeom>
          <a:solidFill>
            <a:srgbClr val="FFCC66"/>
          </a:solidFill>
          <a:ln w="76200" cap="flat" cmpd="sng">
            <a:solidFill>
              <a:schemeClr val="tx2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00080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大骂新党</a:t>
            </a:r>
            <a:endParaRPr lang="zh-CN" altLang="en-US" sz="2400" b="1" dirty="0">
              <a:solidFill>
                <a:srgbClr val="000808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02" name="文本框 29701"/>
          <p:cNvSpPr txBox="1"/>
          <p:nvPr/>
        </p:nvSpPr>
        <p:spPr>
          <a:xfrm>
            <a:off x="1835150" y="1052513"/>
            <a:ext cx="3030538" cy="898525"/>
          </a:xfrm>
          <a:prstGeom prst="rect">
            <a:avLst/>
          </a:prstGeom>
          <a:solidFill>
            <a:srgbClr val="FFCC66"/>
          </a:solidFill>
          <a:ln w="76200" cap="flat" cmpd="sng">
            <a:solidFill>
              <a:schemeClr val="tx2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400" b="1" dirty="0">
                <a:solidFill>
                  <a:srgbClr val="00080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00080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寿”字和“事理通达心气和平”的对联</a:t>
            </a:r>
            <a:endParaRPr lang="zh-CN" altLang="en-US" sz="2400" b="1" dirty="0">
              <a:solidFill>
                <a:srgbClr val="000808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03" name="文本框 29702"/>
          <p:cNvSpPr txBox="1"/>
          <p:nvPr/>
        </p:nvSpPr>
        <p:spPr>
          <a:xfrm>
            <a:off x="1828800" y="2667000"/>
            <a:ext cx="3886200" cy="533400"/>
          </a:xfrm>
          <a:prstGeom prst="rect">
            <a:avLst/>
          </a:prstGeom>
          <a:solidFill>
            <a:srgbClr val="FFCC66"/>
          </a:solidFill>
          <a:ln w="76200" cap="flat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00080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皱眉</a:t>
            </a:r>
            <a:r>
              <a:rPr lang="en-US" altLang="x-none" sz="2400" b="1">
                <a:solidFill>
                  <a:srgbClr val="00080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80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讨厌祥林嫂是个寡妇</a:t>
            </a:r>
            <a:endParaRPr lang="zh-CN" altLang="en-US" sz="2400" b="1" dirty="0">
              <a:solidFill>
                <a:srgbClr val="000808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04" name="文本框 29703"/>
          <p:cNvSpPr txBox="1"/>
          <p:nvPr/>
        </p:nvSpPr>
        <p:spPr>
          <a:xfrm>
            <a:off x="2514600" y="4495800"/>
            <a:ext cx="2667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05" name="文本框 29704"/>
          <p:cNvSpPr txBox="1"/>
          <p:nvPr/>
        </p:nvSpPr>
        <p:spPr>
          <a:xfrm>
            <a:off x="1600200" y="3657600"/>
            <a:ext cx="4267200" cy="1263650"/>
          </a:xfrm>
          <a:prstGeom prst="rect">
            <a:avLst/>
          </a:prstGeom>
          <a:solidFill>
            <a:srgbClr val="FFCC66"/>
          </a:solidFill>
          <a:ln w="76200" cap="flat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400" b="1" dirty="0">
                <a:solidFill>
                  <a:srgbClr val="00080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00080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既是她的婆婆要她回去</a:t>
            </a:r>
            <a:r>
              <a:rPr lang="en-US" altLang="x-none" sz="2400" b="1">
                <a:solidFill>
                  <a:srgbClr val="00080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80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那有什么话可说呢。”</a:t>
            </a:r>
            <a:r>
              <a:rPr lang="en-US" altLang="x-none" sz="2400" b="1">
                <a:solidFill>
                  <a:srgbClr val="00080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 “</a:t>
            </a:r>
            <a:r>
              <a:rPr lang="zh-CN" altLang="en-US" sz="2400" b="1" dirty="0">
                <a:solidFill>
                  <a:srgbClr val="00080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可恶！然而</a:t>
            </a:r>
            <a:r>
              <a:rPr lang="en-US" altLang="x-none" sz="2400" b="1">
                <a:solidFill>
                  <a:srgbClr val="00080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……”</a:t>
            </a:r>
            <a:endParaRPr lang="en-US" altLang="x-none" sz="2400" b="1">
              <a:solidFill>
                <a:srgbClr val="000808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06" name="文本框 29705"/>
          <p:cNvSpPr txBox="1"/>
          <p:nvPr/>
        </p:nvSpPr>
        <p:spPr>
          <a:xfrm>
            <a:off x="7146925" y="35258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07" name="文本框 29706"/>
          <p:cNvSpPr txBox="1"/>
          <p:nvPr/>
        </p:nvSpPr>
        <p:spPr>
          <a:xfrm>
            <a:off x="2362200" y="5334000"/>
            <a:ext cx="3657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08" name="文本框 29707"/>
          <p:cNvSpPr txBox="1"/>
          <p:nvPr/>
        </p:nvSpPr>
        <p:spPr>
          <a:xfrm>
            <a:off x="1524000" y="5486400"/>
            <a:ext cx="4343400" cy="898525"/>
          </a:xfrm>
          <a:prstGeom prst="rect">
            <a:avLst/>
          </a:prstGeom>
          <a:solidFill>
            <a:srgbClr val="FFCC66"/>
          </a:solidFill>
          <a:ln w="76200" cap="flat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00080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告诫四婶，不让祥林嫂在祝福时沾手。死后骂她是个“谬种”</a:t>
            </a:r>
            <a:endParaRPr lang="zh-CN" altLang="en-US" sz="2400" b="1" dirty="0">
              <a:solidFill>
                <a:srgbClr val="000808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09" name="文本框 29708"/>
          <p:cNvSpPr txBox="1"/>
          <p:nvPr/>
        </p:nvSpPr>
        <p:spPr>
          <a:xfrm>
            <a:off x="6629400" y="3276600"/>
            <a:ext cx="2133600" cy="3119438"/>
          </a:xfrm>
          <a:prstGeom prst="rect">
            <a:avLst/>
          </a:prstGeom>
          <a:noFill/>
          <a:ln w="38100" cap="flat" cmpd="sng">
            <a:solidFill>
              <a:srgbClr val="CC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支持她婆家把她抢回，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自私伪善，冷酷无情，自觉维护封建制度和封建礼教。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10" name="直接连接符 29709"/>
          <p:cNvSpPr/>
          <p:nvPr/>
        </p:nvSpPr>
        <p:spPr>
          <a:xfrm>
            <a:off x="4343400" y="457200"/>
            <a:ext cx="16002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11" name="文本框 29710"/>
          <p:cNvSpPr txBox="1"/>
          <p:nvPr/>
        </p:nvSpPr>
        <p:spPr>
          <a:xfrm>
            <a:off x="6477000" y="228600"/>
            <a:ext cx="2133600" cy="557213"/>
          </a:xfrm>
          <a:prstGeom prst="rect">
            <a:avLst/>
          </a:prstGeom>
          <a:noFill/>
          <a:ln w="38100" cap="flat" cmpd="sng">
            <a:solidFill>
              <a:srgbClr val="CC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迂腐保守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12" name="文本框 29711"/>
          <p:cNvSpPr txBox="1"/>
          <p:nvPr/>
        </p:nvSpPr>
        <p:spPr>
          <a:xfrm>
            <a:off x="6553200" y="1066800"/>
            <a:ext cx="1981200" cy="1411288"/>
          </a:xfrm>
          <a:prstGeom prst="rect">
            <a:avLst/>
          </a:prstGeom>
          <a:noFill/>
          <a:ln w="38100" cap="flat" cmpd="sng">
            <a:solidFill>
              <a:srgbClr val="CC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尊崇理学和孔孟之道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13" name="直接连接符 29712"/>
          <p:cNvSpPr/>
          <p:nvPr/>
        </p:nvSpPr>
        <p:spPr>
          <a:xfrm>
            <a:off x="4876800" y="1524000"/>
            <a:ext cx="11430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14" name="直接连接符 29713"/>
          <p:cNvSpPr/>
          <p:nvPr/>
        </p:nvSpPr>
        <p:spPr>
          <a:xfrm>
            <a:off x="5943600" y="2895600"/>
            <a:ext cx="533400" cy="7620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15" name="直接连接符 29714"/>
          <p:cNvSpPr/>
          <p:nvPr/>
        </p:nvSpPr>
        <p:spPr>
          <a:xfrm>
            <a:off x="6019800" y="4267200"/>
            <a:ext cx="4572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16" name="直接连接符 29715"/>
          <p:cNvSpPr/>
          <p:nvPr/>
        </p:nvSpPr>
        <p:spPr>
          <a:xfrm flipV="1">
            <a:off x="6019800" y="5257800"/>
            <a:ext cx="457200" cy="6858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 bldLvl="0" animBg="1"/>
      <p:bldP spid="29702" grpId="0" bldLvl="0" animBg="1"/>
      <p:bldP spid="29703" grpId="0" bldLvl="0" animBg="1"/>
      <p:bldP spid="29704" grpId="0"/>
      <p:bldP spid="29705" grpId="0" bldLvl="0" animBg="1"/>
      <p:bldP spid="29706" grpId="0"/>
      <p:bldP spid="29707" grpId="0"/>
      <p:bldP spid="29708" grpId="0" bldLvl="0" animBg="1"/>
      <p:bldP spid="29709" grpId="0" bldLvl="0" animBg="1"/>
      <p:bldP spid="29711" grpId="0" bldLvl="0" animBg="1"/>
      <p:bldP spid="2971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矩形 30721"/>
          <p:cNvSpPr/>
          <p:nvPr/>
        </p:nvSpPr>
        <p:spPr>
          <a:xfrm>
            <a:off x="3059113" y="620713"/>
            <a:ext cx="3960812" cy="1143000"/>
          </a:xfrm>
          <a:prstGeom prst="rect">
            <a:avLst/>
          </a:prstGeom>
          <a:solidFill>
            <a:srgbClr val="1609C3"/>
          </a:solidFill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altLang="en-US" sz="5100" b="1">
                <a:solidFill>
                  <a:srgbClr val="FFFF66"/>
                </a:solidFill>
                <a:ea typeface="华文新魏" pitchFamily="2" charset="-122"/>
              </a:rPr>
              <a:t>鲁四老爷</a:t>
            </a:r>
            <a:endParaRPr lang="zh-CN" altLang="en-US" sz="5100">
              <a:solidFill>
                <a:srgbClr val="FFFF66"/>
              </a:solidFill>
              <a:ea typeface="华文新魏" pitchFamily="2" charset="-122"/>
            </a:endParaRPr>
          </a:p>
        </p:txBody>
      </p:sp>
      <p:sp>
        <p:nvSpPr>
          <p:cNvPr id="30723" name="文本框 30722"/>
          <p:cNvSpPr txBox="1"/>
          <p:nvPr/>
        </p:nvSpPr>
        <p:spPr>
          <a:xfrm>
            <a:off x="228600" y="2544763"/>
            <a:ext cx="8459788" cy="2408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>
              <a:spcBef>
                <a:spcPct val="50000"/>
              </a:spcBef>
            </a:pPr>
            <a:r>
              <a:rPr lang="en-US" altLang="zh-CN" sz="4000" b="1" dirty="0">
                <a:solidFill>
                  <a:schemeClr val="bg1"/>
                </a:solidFill>
                <a:latin typeface="Times New Roman" panose="02020603050405020304" pitchFamily="18" charset="0"/>
                <a:ea typeface="华文行楷" pitchFamily="2" charset="-122"/>
              </a:rPr>
              <a:t>        </a:t>
            </a:r>
            <a:r>
              <a:rPr lang="zh-CN" altLang="en-US" sz="3200" b="1" dirty="0">
                <a:latin typeface="Times New Roman" panose="02020603050405020304" pitchFamily="18" charset="0"/>
                <a:ea typeface="华文行楷" pitchFamily="2" charset="-122"/>
              </a:rPr>
              <a:t>是当时农村中地主阶级的代表人物。政治上迂腐、保守，思想上守旧、反动，为人自私、冷酷</a:t>
            </a:r>
            <a:r>
              <a:rPr lang="en-US" altLang="x-none" sz="3200" b="1">
                <a:latin typeface="Times New Roman" panose="02020603050405020304" pitchFamily="18" charset="0"/>
                <a:ea typeface="华文行楷" pitchFamily="2" charset="-122"/>
              </a:rPr>
              <a:t>.</a:t>
            </a:r>
            <a:r>
              <a:rPr lang="zh-CN" altLang="en-US" sz="3200" b="1" dirty="0">
                <a:latin typeface="Times New Roman" panose="02020603050405020304" pitchFamily="18" charset="0"/>
                <a:ea typeface="华文行楷" pitchFamily="2" charset="-122"/>
              </a:rPr>
              <a:t>是封建思想的坚决捍卫者。</a:t>
            </a:r>
            <a:endParaRPr lang="zh-CN" altLang="en-US" sz="3200" b="1" dirty="0">
              <a:latin typeface="Times New Roman" panose="02020603050405020304" pitchFamily="18" charset="0"/>
              <a:ea typeface="华文行楷" pitchFamily="2" charset="-122"/>
            </a:endParaRPr>
          </a:p>
          <a:p>
            <a:pPr lvl="0" algn="just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华文行楷" pitchFamily="2" charset="-122"/>
              </a:rPr>
              <a:t>        他是造成祥林嫂悲剧的一个重要人物。</a:t>
            </a:r>
            <a:endParaRPr lang="zh-CN" altLang="en-US" sz="3200" dirty="0"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31745"/>
          <p:cNvSpPr txBox="1"/>
          <p:nvPr/>
        </p:nvSpPr>
        <p:spPr>
          <a:xfrm>
            <a:off x="228600" y="2209800"/>
            <a:ext cx="854075" cy="19812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柳   妈</a:t>
            </a:r>
            <a:endParaRPr lang="zh-CN" altLang="en-US" sz="4400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47" name="文本框 31746" descr="c14"/>
          <p:cNvSpPr txBox="1"/>
          <p:nvPr/>
        </p:nvSpPr>
        <p:spPr>
          <a:xfrm>
            <a:off x="2195513" y="765175"/>
            <a:ext cx="3979862" cy="822325"/>
          </a:xfrm>
          <a:prstGeom prst="rect">
            <a:avLst/>
          </a:prstGeom>
          <a:blipFill rotWithShape="0">
            <a:blip r:embed="rId1"/>
            <a:stretch>
              <a:fillRect/>
            </a:stretch>
          </a:blip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脸上已经打皱，眼睛已经干枯，可是还要给地主去帮工</a:t>
            </a:r>
            <a:endParaRPr lang="zh-CN" altLang="en-US" sz="2400" b="1" dirty="0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48" name="文本框 31747"/>
          <p:cNvSpPr txBox="1"/>
          <p:nvPr/>
        </p:nvSpPr>
        <p:spPr>
          <a:xfrm>
            <a:off x="7086600" y="838200"/>
            <a:ext cx="1447800" cy="860425"/>
          </a:xfrm>
          <a:prstGeom prst="rect">
            <a:avLst/>
          </a:prstGeom>
          <a:noFill/>
          <a:ln w="38100" cap="flat" cmpd="sng">
            <a:solidFill>
              <a:srgbClr val="FF5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00080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受压迫的劳动妇女</a:t>
            </a:r>
            <a:endParaRPr lang="zh-CN" altLang="en-US" sz="2400" b="1" dirty="0">
              <a:solidFill>
                <a:srgbClr val="000808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49" name="文本框 31748" descr="c14"/>
          <p:cNvSpPr txBox="1"/>
          <p:nvPr/>
        </p:nvSpPr>
        <p:spPr>
          <a:xfrm>
            <a:off x="2286000" y="2209800"/>
            <a:ext cx="3870325" cy="822325"/>
          </a:xfrm>
          <a:prstGeom prst="rect">
            <a:avLst/>
          </a:prstGeom>
          <a:blipFill rotWithShape="0">
            <a:blip r:embed="rId1"/>
            <a:stretch>
              <a:fillRect/>
            </a:stretch>
          </a:blip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对祥林嫂改嫁时留下的头上的伤疤采取奚落的态度</a:t>
            </a:r>
            <a:endParaRPr lang="zh-CN" altLang="en-US" sz="2400" b="1" dirty="0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50" name="文本框 31749"/>
          <p:cNvSpPr txBox="1"/>
          <p:nvPr/>
        </p:nvSpPr>
        <p:spPr>
          <a:xfrm>
            <a:off x="7086600" y="2819400"/>
            <a:ext cx="1600200" cy="1590675"/>
          </a:xfrm>
          <a:prstGeom prst="rect">
            <a:avLst/>
          </a:prstGeom>
          <a:noFill/>
          <a:ln w="38100" cap="flat" cmpd="sng">
            <a:solidFill>
              <a:srgbClr val="FF5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00080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受封建礼教和封建迷信思想的毒害</a:t>
            </a:r>
            <a:endParaRPr lang="zh-CN" altLang="en-US" sz="2400" b="1" dirty="0">
              <a:solidFill>
                <a:srgbClr val="000808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51" name="文本框 31750" descr="c14"/>
          <p:cNvSpPr txBox="1"/>
          <p:nvPr/>
        </p:nvSpPr>
        <p:spPr>
          <a:xfrm>
            <a:off x="2268538" y="3733800"/>
            <a:ext cx="3887787" cy="1554480"/>
          </a:xfrm>
          <a:prstGeom prst="rect">
            <a:avLst/>
          </a:prstGeom>
          <a:blipFill rotWithShape="0">
            <a:blip r:embed="rId1"/>
            <a:stretch>
              <a:fillRect/>
            </a:stretch>
          </a:blip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善意地把阴司故事讲给祥林嫂听，为祥林嫂寻求赎罪的办法，救她跳出苦海，结果适得其反。</a:t>
            </a:r>
            <a:endParaRPr lang="zh-CN" altLang="en-US" sz="2400" b="1" dirty="0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52" name="直接连接符 31751"/>
          <p:cNvSpPr/>
          <p:nvPr/>
        </p:nvSpPr>
        <p:spPr>
          <a:xfrm>
            <a:off x="6248400" y="1295400"/>
            <a:ext cx="6858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53" name="直接连接符 31752"/>
          <p:cNvSpPr/>
          <p:nvPr/>
        </p:nvSpPr>
        <p:spPr>
          <a:xfrm>
            <a:off x="6156325" y="2852738"/>
            <a:ext cx="777875" cy="576262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54" name="直接连接符 31753"/>
          <p:cNvSpPr/>
          <p:nvPr/>
        </p:nvSpPr>
        <p:spPr>
          <a:xfrm flipV="1">
            <a:off x="6172200" y="3886200"/>
            <a:ext cx="762000" cy="7620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55" name="文本框 31754"/>
          <p:cNvSpPr txBox="1"/>
          <p:nvPr/>
        </p:nvSpPr>
        <p:spPr>
          <a:xfrm>
            <a:off x="1295400" y="5791200"/>
            <a:ext cx="6934200" cy="588963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5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80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同情祥林嫂的人也把祥林嫂推向深渊</a:t>
            </a:r>
            <a:endParaRPr lang="zh-CN" altLang="en-US" sz="3200" b="1" dirty="0">
              <a:solidFill>
                <a:srgbClr val="000808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57" name="直接连接符 31756"/>
          <p:cNvSpPr/>
          <p:nvPr/>
        </p:nvSpPr>
        <p:spPr>
          <a:xfrm flipV="1">
            <a:off x="1295400" y="1447800"/>
            <a:ext cx="533400" cy="5334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58" name="直接连接符 31757"/>
          <p:cNvSpPr/>
          <p:nvPr/>
        </p:nvSpPr>
        <p:spPr>
          <a:xfrm>
            <a:off x="1219200" y="2819400"/>
            <a:ext cx="7620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59" name="直接连接符 31758"/>
          <p:cNvSpPr/>
          <p:nvPr/>
        </p:nvSpPr>
        <p:spPr>
          <a:xfrm>
            <a:off x="1371600" y="3962400"/>
            <a:ext cx="838200" cy="5334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ldLvl="0" animBg="1"/>
      <p:bldP spid="31748" grpId="0" bldLvl="0" animBg="1"/>
      <p:bldP spid="31749" grpId="0" bldLvl="0" animBg="1"/>
      <p:bldP spid="31750" grpId="0" bldLvl="0" animBg="1"/>
      <p:bldP spid="31751" grpId="0" bldLvl="0" animBg="1"/>
      <p:bldP spid="3175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32769"/>
          <p:cNvSpPr/>
          <p:nvPr/>
        </p:nvSpPr>
        <p:spPr>
          <a:xfrm>
            <a:off x="3200400" y="685800"/>
            <a:ext cx="2473325" cy="1143000"/>
          </a:xfrm>
          <a:prstGeom prst="rect">
            <a:avLst/>
          </a:prstGeom>
          <a:solidFill>
            <a:srgbClr val="1609C3"/>
          </a:solidFill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zh-CN" sz="5100" b="1">
                <a:solidFill>
                  <a:srgbClr val="FFFF66"/>
                </a:solidFill>
                <a:ea typeface="华文新魏" pitchFamily="2" charset="-122"/>
              </a:rPr>
              <a:t> </a:t>
            </a:r>
            <a:r>
              <a:rPr lang="zh-CN" altLang="en-US" sz="5100" b="1">
                <a:solidFill>
                  <a:srgbClr val="FFFF66"/>
                </a:solidFill>
                <a:ea typeface="华文新魏" pitchFamily="2" charset="-122"/>
              </a:rPr>
              <a:t>柳 妈</a:t>
            </a:r>
            <a:endParaRPr lang="zh-CN" altLang="en-US" sz="5100">
              <a:solidFill>
                <a:srgbClr val="FFFF66"/>
              </a:solidFill>
              <a:ea typeface="华文新魏" pitchFamily="2" charset="-122"/>
            </a:endParaRPr>
          </a:p>
        </p:txBody>
      </p:sp>
      <p:sp>
        <p:nvSpPr>
          <p:cNvPr id="32771" name="文本框 32770"/>
          <p:cNvSpPr txBox="1"/>
          <p:nvPr/>
        </p:nvSpPr>
        <p:spPr>
          <a:xfrm>
            <a:off x="1828800" y="2133600"/>
            <a:ext cx="55626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sz="4400" dirty="0">
              <a:solidFill>
                <a:schemeClr val="bg1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32772" name="文本框 32771"/>
          <p:cNvSpPr txBox="1"/>
          <p:nvPr/>
        </p:nvSpPr>
        <p:spPr>
          <a:xfrm>
            <a:off x="609600" y="2346325"/>
            <a:ext cx="7993063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>
              <a:spcBef>
                <a:spcPct val="50000"/>
              </a:spcBef>
            </a:pPr>
            <a:r>
              <a:rPr lang="en-US" altLang="zh-CN" sz="4000" dirty="0">
                <a:solidFill>
                  <a:schemeClr val="bg1"/>
                </a:solidFill>
                <a:latin typeface="Times New Roman" panose="02020603050405020304" pitchFamily="18" charset="0"/>
                <a:ea typeface="华文行楷" pitchFamily="2" charset="-122"/>
              </a:rPr>
              <a:t>        </a:t>
            </a:r>
            <a:r>
              <a:rPr lang="zh-CN" altLang="en-US" sz="4000" b="1" dirty="0">
                <a:latin typeface="Times New Roman" panose="02020603050405020304" pitchFamily="18" charset="0"/>
                <a:ea typeface="华文行楷" pitchFamily="2" charset="-122"/>
              </a:rPr>
              <a:t>和祥林嫂一样是旧社会中受压迫的劳动妇女的形象，她虽然同情祥林嫂，但由于受封建礼教和封建迷信的毒害很深，最终也造成了祥林嫂的悲剧。</a:t>
            </a:r>
            <a:endParaRPr lang="zh-CN" altLang="en-US" sz="4000" b="1" dirty="0"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文本框 33793"/>
          <p:cNvSpPr txBox="1"/>
          <p:nvPr/>
        </p:nvSpPr>
        <p:spPr>
          <a:xfrm>
            <a:off x="266700" y="1066800"/>
            <a:ext cx="892175" cy="4343400"/>
          </a:xfrm>
          <a:prstGeom prst="rect">
            <a:avLst/>
          </a:prstGeom>
          <a:solidFill>
            <a:schemeClr val="accent1"/>
          </a:solidFill>
          <a:ln w="38100" cap="flat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鲁   镇  的  人  们</a:t>
            </a:r>
            <a:endParaRPr lang="zh-CN" altLang="en-US" sz="4400" b="1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795" name="文本框 33794"/>
          <p:cNvSpPr txBox="1"/>
          <p:nvPr/>
        </p:nvSpPr>
        <p:spPr>
          <a:xfrm>
            <a:off x="1828800" y="1752600"/>
            <a:ext cx="4724400" cy="860425"/>
          </a:xfrm>
          <a:prstGeom prst="rect">
            <a:avLst/>
          </a:prstGeom>
          <a:noFill/>
          <a:ln w="38100" cap="rnd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祥林嫂再到鲁镇时，人们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“音调和先前很不同”，“笑容也冷冷的了”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796" name="文本框 33795"/>
          <p:cNvSpPr txBox="1"/>
          <p:nvPr/>
        </p:nvSpPr>
        <p:spPr>
          <a:xfrm>
            <a:off x="1828800" y="3048000"/>
            <a:ext cx="4648200" cy="1958975"/>
          </a:xfrm>
          <a:prstGeom prst="rect">
            <a:avLst/>
          </a:prstGeom>
          <a:noFill/>
          <a:ln w="38100" cap="rnd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对于她的故事，开始是同情，很快就感到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厌烦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，常打断她的话，走开去，后来还故意用别的孩子去逗引她，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戳她的痛处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，对她进行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嘲弄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797" name="文本框 33796"/>
          <p:cNvSpPr txBox="1"/>
          <p:nvPr/>
        </p:nvSpPr>
        <p:spPr>
          <a:xfrm>
            <a:off x="1828800" y="5373688"/>
            <a:ext cx="4876800" cy="1225550"/>
          </a:xfrm>
          <a:prstGeom prst="rect">
            <a:avLst/>
          </a:prstGeom>
          <a:noFill/>
          <a:ln w="38100" cap="rnd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祥林嫂死后，短工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“简捷地说”“我说不清”“淡然地回答”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，漠不关心。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798" name="文本框 33797"/>
          <p:cNvSpPr txBox="1"/>
          <p:nvPr/>
        </p:nvSpPr>
        <p:spPr>
          <a:xfrm>
            <a:off x="8137525" y="1676400"/>
            <a:ext cx="549275" cy="3352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799" name="文本框 33798"/>
          <p:cNvSpPr txBox="1"/>
          <p:nvPr/>
        </p:nvSpPr>
        <p:spPr>
          <a:xfrm>
            <a:off x="7467600" y="1981200"/>
            <a:ext cx="1447800" cy="3546475"/>
          </a:xfrm>
          <a:prstGeom prst="rect">
            <a:avLst/>
          </a:prstGeom>
          <a:noFill/>
          <a:ln w="38100" cap="flat" cmpd="sng">
            <a:solidFill>
              <a:srgbClr val="FF5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808"/>
                </a:solidFill>
                <a:latin typeface="Times New Roman" panose="02020603050405020304" pitchFamily="18" charset="0"/>
                <a:ea typeface="楷体_GB2312" pitchFamily="49" charset="-122"/>
              </a:rPr>
              <a:t>被封建思想支配，不觉悟。群众之间隔膜、冷漠。</a:t>
            </a:r>
            <a:endParaRPr lang="zh-CN" altLang="en-US" sz="2800" b="1" dirty="0">
              <a:solidFill>
                <a:srgbClr val="000808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3800" name="直接连接符 33799"/>
          <p:cNvSpPr/>
          <p:nvPr/>
        </p:nvSpPr>
        <p:spPr>
          <a:xfrm>
            <a:off x="6732588" y="1557338"/>
            <a:ext cx="658812" cy="1185862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01" name="直接连接符 33800"/>
          <p:cNvSpPr/>
          <p:nvPr/>
        </p:nvSpPr>
        <p:spPr>
          <a:xfrm flipV="1">
            <a:off x="6804025" y="4076700"/>
            <a:ext cx="576263" cy="1368425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02" name="直接连接符 33801"/>
          <p:cNvSpPr/>
          <p:nvPr/>
        </p:nvSpPr>
        <p:spPr>
          <a:xfrm>
            <a:off x="6781800" y="3505200"/>
            <a:ext cx="6096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04" name="文本框 33803"/>
          <p:cNvSpPr txBox="1"/>
          <p:nvPr/>
        </p:nvSpPr>
        <p:spPr>
          <a:xfrm>
            <a:off x="1828800" y="533400"/>
            <a:ext cx="4724400" cy="860425"/>
          </a:xfrm>
          <a:prstGeom prst="rect">
            <a:avLst/>
          </a:prstGeom>
          <a:noFill/>
          <a:ln w="38100" cap="rnd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家中</a:t>
            </a: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一律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忙</a:t>
            </a:r>
            <a:r>
              <a:rPr lang="en-US" altLang="x-none" sz="2400" b="1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都在准备着</a:t>
            </a: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年年如此</a:t>
            </a:r>
            <a:r>
              <a:rPr lang="en-US" altLang="x-none" sz="2400" b="1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家家如此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的“祝福”</a:t>
            </a: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大典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ldLvl="0" animBg="1"/>
      <p:bldP spid="33796" grpId="0" bldLvl="0" animBg="1"/>
      <p:bldP spid="33797" grpId="0" bldLvl="0" animBg="1"/>
      <p:bldP spid="33798" grpId="0"/>
      <p:bldP spid="33799" grpId="0" bldLvl="0" animBg="1"/>
      <p:bldP spid="3380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标题 34817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zh-CN" altLang="x-none" sz="4800" b="1" dirty="0">
                <a:solidFill>
                  <a:schemeClr val="tx1"/>
                </a:solidFill>
                <a:ea typeface="华文新魏" pitchFamily="2" charset="-122"/>
              </a:rPr>
              <a:t>研读：人物形象</a:t>
            </a:r>
            <a:r>
              <a:rPr lang="en-US" altLang="x-none" sz="4800" b="1">
                <a:solidFill>
                  <a:schemeClr val="tx1"/>
                </a:solidFill>
                <a:ea typeface="华文新魏" pitchFamily="2" charset="-122"/>
              </a:rPr>
              <a:t>——“</a:t>
            </a:r>
            <a:r>
              <a:rPr lang="zh-CN" altLang="x-none" sz="4800" b="1" dirty="0">
                <a:solidFill>
                  <a:schemeClr val="tx1"/>
                </a:solidFill>
                <a:ea typeface="华文新魏" pitchFamily="2" charset="-122"/>
              </a:rPr>
              <a:t>我”</a:t>
            </a:r>
            <a:endParaRPr lang="zh-CN" altLang="x-none" sz="4800" b="1" dirty="0">
              <a:solidFill>
                <a:schemeClr val="tx1"/>
              </a:solidFill>
              <a:ea typeface="华文新魏" pitchFamily="2" charset="-122"/>
            </a:endParaRPr>
          </a:p>
        </p:txBody>
      </p:sp>
      <p:sp>
        <p:nvSpPr>
          <p:cNvPr id="34819" name="文本占位符 34818"/>
          <p:cNvSpPr>
            <a:spLocks noGrp="1"/>
          </p:cNvSpPr>
          <p:nvPr>
            <p:ph type="body" idx="1"/>
          </p:nvPr>
        </p:nvSpPr>
        <p:spPr>
          <a:xfrm>
            <a:off x="685800" y="2197100"/>
            <a:ext cx="8066088" cy="3813175"/>
          </a:xfrm>
        </p:spPr>
        <p:txBody>
          <a:bodyPr/>
          <a:p>
            <a:r>
              <a:rPr lang="zh-CN" altLang="en-US" sz="3600" b="1" dirty="0">
                <a:ea typeface="华文新魏" pitchFamily="2" charset="-122"/>
              </a:rPr>
              <a:t>是一个具有进步思想的小资产阶级知识分子的形象，同情劳动人民，不满黑暗现实，但也有软弱和无能的一面。</a:t>
            </a:r>
            <a:endParaRPr lang="zh-CN" altLang="en-US" sz="3600" b="1" dirty="0">
              <a:ea typeface="华文新魏" pitchFamily="2" charset="-122"/>
            </a:endParaRPr>
          </a:p>
          <a:p>
            <a:r>
              <a:rPr lang="zh-CN" altLang="en-US" sz="3600" b="1" u="sng" dirty="0">
                <a:ea typeface="华文新魏" pitchFamily="2" charset="-122"/>
              </a:rPr>
              <a:t>是</a:t>
            </a:r>
            <a:r>
              <a:rPr lang="zh-CN" altLang="en-US" sz="3600" b="1" u="sng">
                <a:solidFill>
                  <a:srgbClr val="000808"/>
                </a:solidFill>
                <a:ea typeface="华文新魏" pitchFamily="2" charset="-122"/>
              </a:rPr>
              <a:t>全文的</a:t>
            </a:r>
            <a:r>
              <a:rPr lang="zh-CN" altLang="en-US" sz="3600" b="1" u="sng">
                <a:solidFill>
                  <a:srgbClr val="FF0000"/>
                </a:solidFill>
                <a:ea typeface="华文新魏" pitchFamily="2" charset="-122"/>
              </a:rPr>
              <a:t>线索人物</a:t>
            </a:r>
            <a:r>
              <a:rPr lang="zh-CN" altLang="en-US" sz="3600" b="1">
                <a:ea typeface="华文新魏" pitchFamily="2" charset="-122"/>
              </a:rPr>
              <a:t>，祥林嫂一生的悲惨遭遇都是通过“我</a:t>
            </a:r>
            <a:r>
              <a:rPr lang="en-US" altLang="zh-CN" sz="3600" b="1">
                <a:ea typeface="华文新魏" pitchFamily="2" charset="-122"/>
              </a:rPr>
              <a:t>”</a:t>
            </a:r>
            <a:r>
              <a:rPr lang="zh-CN" altLang="en-US" sz="3600" b="1">
                <a:ea typeface="华文新魏" pitchFamily="2" charset="-122"/>
              </a:rPr>
              <a:t>的所见所闻来展现的；</a:t>
            </a:r>
            <a:endParaRPr lang="zh-CN" altLang="en-US" sz="3600" b="1">
              <a:ea typeface="华文新魏" pitchFamily="2" charset="-122"/>
            </a:endParaRPr>
          </a:p>
          <a:p>
            <a:endParaRPr lang="zh-CN" altLang="en-US" sz="3600" b="1"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50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 noRot="1"/>
          </p:cNvSpPr>
          <p:nvPr>
            <p:ph type="title"/>
          </p:nvPr>
        </p:nvSpPr>
        <p:spPr>
          <a:xfrm>
            <a:off x="-59690" y="82550"/>
            <a:ext cx="7477125" cy="640080"/>
          </a:xfrm>
        </p:spPr>
        <p:txBody>
          <a:bodyPr anchor="ctr"/>
          <a:p>
            <a:r>
              <a:rPr lang="zh-CN" altLang="en-US" sz="4000" b="1" dirty="0">
                <a:solidFill>
                  <a:srgbClr val="990033"/>
                </a:solidFill>
                <a:ea typeface="楷体_GB2312" pitchFamily="49" charset="-122"/>
              </a:rPr>
              <a:t>文本社会背景       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 封建思想：</a:t>
            </a:r>
            <a:endParaRPr lang="zh-CN" altLang="en-US" sz="4000" b="1" dirty="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9219" name="文本占位符 9218"/>
          <p:cNvSpPr>
            <a:spLocks noGrp="1" noRot="1"/>
          </p:cNvSpPr>
          <p:nvPr>
            <p:ph type="body" idx="1"/>
          </p:nvPr>
        </p:nvSpPr>
        <p:spPr>
          <a:xfrm>
            <a:off x="312420" y="838200"/>
            <a:ext cx="8507095" cy="4526280"/>
          </a:xfrm>
        </p:spPr>
        <p:txBody>
          <a:bodyPr/>
          <a:p>
            <a:pPr>
              <a:lnSpc>
                <a:spcPct val="90000"/>
              </a:lnSpc>
            </a:pPr>
            <a:r>
              <a:rPr lang="en-US" altLang="zh-CN" sz="400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40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、贞节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从宋代起，中国封建社会走向衰落，封建思想趋于保守、僵化、反动，反映这种趋势的理学出现了，代表人是程颐、朱熹。理学口号是“存天理，灭人欲”。夫权自然是“天理”，而寡妇再嫁，就是以正常的“人欲”破坏了这个“天理”。理学提倡妇女守节，“饿死事小，失节事大”，寡妇再嫁当然不可以，就连未婚夫死了，也要为他守一辈子。最后更残忍地提出妇女要为死去的丈夫或未婚夫自杀殉死，并为这样的妇女立牌坊。封建思想已经发展到灭绝人性的地步。</a:t>
            </a:r>
            <a:endParaRPr lang="zh-CN" altLang="en-US" b="1" dirty="0">
              <a:solidFill>
                <a:schemeClr val="tx1">
                  <a:lumMod val="95000"/>
                  <a:lumOff val="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0" end="2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占位符 26625"/>
          <p:cNvSpPr>
            <a:spLocks noGrp="1"/>
          </p:cNvSpPr>
          <p:nvPr>
            <p:ph type="body" idx="1"/>
          </p:nvPr>
        </p:nvSpPr>
        <p:spPr>
          <a:xfrm>
            <a:off x="1524000" y="1524000"/>
            <a:ext cx="6553200" cy="3649663"/>
          </a:xfrm>
          <a:gradFill rotWithShape="1">
            <a:gsLst>
              <a:gs pos="0">
                <a:schemeClr val="accent1">
                  <a:alpha val="33000"/>
                </a:schemeClr>
              </a:gs>
              <a:gs pos="100000">
                <a:schemeClr val="accent1">
                  <a:gamma/>
                  <a:shade val="96471"/>
                  <a:invGamma/>
                  <a:alpha val="63000"/>
                </a:schemeClr>
              </a:gs>
            </a:gsLst>
            <a:lin ang="5400000" scaled="1"/>
            <a:tileRect/>
          </a:gradFill>
        </p:spPr>
        <p:txBody>
          <a:bodyPr/>
          <a:p>
            <a:pPr marL="0" indent="979805">
              <a:lnSpc>
                <a:spcPct val="130000"/>
              </a:lnSpc>
              <a:buNone/>
            </a:pP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祥林嫂是非死不行的，同情她的人和冷酷的人，自私的人，是一样把她往死里赶，是一样使她精神上增加痛苦。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979805">
              <a:lnSpc>
                <a:spcPct val="130000"/>
              </a:lnSpc>
              <a:buNone/>
            </a:pP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丁玲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36865"/>
          <p:cNvSpPr txBox="1"/>
          <p:nvPr/>
        </p:nvSpPr>
        <p:spPr>
          <a:xfrm>
            <a:off x="2362200" y="2743200"/>
            <a:ext cx="2362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400">
                <a:solidFill>
                  <a:srgbClr val="FFFF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400">
              <a:solidFill>
                <a:srgbClr val="FFFF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67" name="文本框 36866"/>
          <p:cNvSpPr txBox="1"/>
          <p:nvPr/>
        </p:nvSpPr>
        <p:spPr>
          <a:xfrm>
            <a:off x="76200" y="1219200"/>
            <a:ext cx="8915400" cy="3383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>
                <a:solidFill>
                  <a:srgbClr val="FFFF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4000" b="1">
                <a:solidFill>
                  <a:srgbClr val="FFFF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大小无数的人肉的筵宴，即从有文明以来一直排到现在，人们就在这会场中吃人，被吃，以凶人的愚妄的欢呼，将悲惨的弱者的呼号遮掩，更不消说女人和小儿。这人肉的筵宴现在还排着，有许多人还想一直排下去。” 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鲁迅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坟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endParaRPr lang="en-US" altLang="zh-CN" sz="3200">
              <a:solidFill>
                <a:srgbClr val="FFFF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0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126" end="1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animBg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文本框 37889"/>
          <p:cNvSpPr txBox="1"/>
          <p:nvPr/>
        </p:nvSpPr>
        <p:spPr>
          <a:xfrm>
            <a:off x="228600" y="1447800"/>
            <a:ext cx="8534400" cy="2895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>
                <a:solidFill>
                  <a:srgbClr val="FFFF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我翻开历史一查，这历史没有年代，歪歪斜斜地每页上都写着‘仁义道德’几个字。我横竖睡不着，仔细看了半夜，才从字缝里看出字来，满本都写着两个字是：‘吃人’！”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鲁迅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狂人日记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endParaRPr lang="en-US" altLang="zh-CN" sz="3200">
              <a:solidFill>
                <a:srgbClr val="FFFF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charRg st="0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charRg st="85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nimBg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标题 38913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zh-CN" altLang="en-US">
                <a:latin typeface="Times New Roman" panose="02020603050405020304" pitchFamily="18" charset="0"/>
              </a:rPr>
              <a:t>讨        论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38915" name="文本占位符 38914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x-none" sz="36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x-none" sz="36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x-none" sz="36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）祥林嫂之死的根源：</a:t>
            </a:r>
            <a:endParaRPr lang="zh-CN" altLang="x-none" sz="3600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buNone/>
            </a:pPr>
            <a:r>
              <a:rPr lang="zh-CN" altLang="x-none" sz="2800" dirty="0"/>
              <a:t>		       </a:t>
            </a:r>
            <a:r>
              <a:rPr lang="zh-CN" altLang="x-none" sz="4000" b="1" dirty="0">
                <a:solidFill>
                  <a:srgbClr val="000808"/>
                </a:solidFill>
                <a:latin typeface="Times New Roman" panose="02020603050405020304" pitchFamily="18" charset="0"/>
                <a:ea typeface="华文行楷" pitchFamily="2" charset="-122"/>
              </a:rPr>
              <a:t>封建伦理制度</a:t>
            </a:r>
            <a:endParaRPr lang="zh-CN" altLang="x-none" sz="4000" b="1" dirty="0">
              <a:solidFill>
                <a:srgbClr val="000808"/>
              </a:solidFill>
              <a:latin typeface="Times New Roman" panose="02020603050405020304" pitchFamily="18" charset="0"/>
              <a:ea typeface="华文行楷" pitchFamily="2" charset="-122"/>
            </a:endParaRPr>
          </a:p>
          <a:p>
            <a:pPr>
              <a:buNone/>
            </a:pPr>
            <a:r>
              <a:rPr lang="zh-CN" altLang="x-none" sz="2800" dirty="0">
                <a:solidFill>
                  <a:srgbClr val="FFFF00"/>
                </a:solidFill>
              </a:rPr>
              <a:t>		       </a:t>
            </a:r>
            <a:r>
              <a:rPr lang="zh-CN" altLang="x-none" sz="4000" b="1" dirty="0">
                <a:solidFill>
                  <a:srgbClr val="000808"/>
                </a:solidFill>
                <a:latin typeface="Times New Roman" panose="02020603050405020304" pitchFamily="18" charset="0"/>
                <a:ea typeface="华文行楷" pitchFamily="2" charset="-122"/>
              </a:rPr>
              <a:t>旧文化观念</a:t>
            </a:r>
            <a:endParaRPr lang="zh-CN" altLang="x-none" sz="4000" b="1" dirty="0">
              <a:solidFill>
                <a:srgbClr val="000808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38916" name="文本框 38915"/>
          <p:cNvSpPr txBox="1"/>
          <p:nvPr/>
        </p:nvSpPr>
        <p:spPr>
          <a:xfrm>
            <a:off x="931228" y="4205288"/>
            <a:ext cx="5832475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x-none" sz="40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4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x-none" sz="40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）解救办法：</a:t>
            </a:r>
            <a:endParaRPr lang="zh-CN" altLang="x-none" sz="40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x-none" sz="4000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 </a:t>
            </a:r>
            <a:r>
              <a:rPr lang="zh-CN" altLang="x-none" sz="4000" b="1" dirty="0">
                <a:solidFill>
                  <a:srgbClr val="000808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摧毁旧制度</a:t>
            </a:r>
            <a:endParaRPr lang="zh-CN" altLang="x-none" sz="4000" b="1" dirty="0">
              <a:solidFill>
                <a:srgbClr val="000808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x-none" sz="4000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 </a:t>
            </a:r>
            <a:r>
              <a:rPr lang="zh-CN" altLang="x-none" sz="4000" b="1" dirty="0">
                <a:solidFill>
                  <a:srgbClr val="000808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否定旧文化</a:t>
            </a:r>
            <a:endParaRPr lang="en-US" altLang="zh-CN" sz="4000" b="1" dirty="0">
              <a:solidFill>
                <a:srgbClr val="000808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13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29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5" grpId="0" build="p"/>
      <p:bldP spid="3891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6" name="图片 36865" descr="BD00028_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tretch>
            <a:fillRect/>
          </a:stretch>
        </p:blipFill>
        <p:spPr>
          <a:xfrm>
            <a:off x="2895600" y="2286000"/>
            <a:ext cx="3352800" cy="2819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标题 36866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algn="l"/>
            <a:r>
              <a:rPr lang="zh-CN" altLang="en-US" sz="4800" dirty="0">
                <a:solidFill>
                  <a:srgbClr val="0000CC"/>
                </a:solidFill>
                <a:ea typeface="华文新魏" pitchFamily="2" charset="-122"/>
              </a:rPr>
              <a:t>研读：环境描写</a:t>
            </a:r>
            <a:endParaRPr lang="zh-CN" altLang="en-US" sz="4800">
              <a:solidFill>
                <a:srgbClr val="0000CC"/>
              </a:solidFill>
              <a:ea typeface="华文新魏" pitchFamily="2" charset="-122"/>
            </a:endParaRPr>
          </a:p>
        </p:txBody>
      </p:sp>
      <p:sp>
        <p:nvSpPr>
          <p:cNvPr id="36868" name="文本占位符 36867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3938588"/>
          </a:xfrm>
        </p:spPr>
        <p:txBody>
          <a:bodyPr/>
          <a:p>
            <a:r>
              <a:rPr lang="zh-CN" alt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ea typeface="华文新魏" pitchFamily="2" charset="-122"/>
              </a:rPr>
              <a:t>小说描写了几次“祝福”？在小说中起什么作用？</a:t>
            </a:r>
            <a:endParaRPr lang="zh-CN" altLang="en-US" sz="4400" b="1" dirty="0">
              <a:solidFill>
                <a:schemeClr val="tx1">
                  <a:lumMod val="95000"/>
                  <a:lumOff val="5000"/>
                </a:schemeClr>
              </a:solidFill>
              <a:ea typeface="华文新魏" pitchFamily="2" charset="-122"/>
            </a:endParaRPr>
          </a:p>
          <a:p>
            <a:r>
              <a:rPr lang="zh-CN" alt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ea typeface="华文新魏" pitchFamily="2" charset="-122"/>
              </a:rPr>
              <a:t>小说为什么以“祝福”为题？</a:t>
            </a:r>
            <a:endParaRPr lang="zh-CN" altLang="en-US" sz="4400" b="1" dirty="0">
              <a:solidFill>
                <a:schemeClr val="tx1">
                  <a:lumMod val="95000"/>
                  <a:lumOff val="5000"/>
                </a:schemeClr>
              </a:solidFill>
              <a:ea typeface="华文新魏" pitchFamily="2" charset="-122"/>
            </a:endParaRPr>
          </a:p>
          <a:p>
            <a:r>
              <a:rPr lang="zh-CN" alt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ea typeface="华文新魏" pitchFamily="2" charset="-122"/>
              </a:rPr>
              <a:t>本文的环境描写有什么特点？</a:t>
            </a:r>
            <a:endParaRPr lang="zh-CN" altLang="en-US" sz="4400" b="1" dirty="0">
              <a:solidFill>
                <a:schemeClr val="tx1">
                  <a:lumMod val="95000"/>
                  <a:lumOff val="5000"/>
                </a:schemeClr>
              </a:solidFill>
              <a:ea typeface="华文新魏" pitchFamily="2" charset="-122"/>
            </a:endParaRPr>
          </a:p>
          <a:p>
            <a:endParaRPr lang="zh-CN" altLang="en-US" sz="4400" b="1">
              <a:solidFill>
                <a:srgbClr val="FF3300"/>
              </a:solidFill>
              <a:ea typeface="华文新魏" pitchFamily="2" charset="-122"/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标题 3788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>
                <a:solidFill>
                  <a:srgbClr val="FF3300"/>
                </a:solidFill>
                <a:ea typeface="华文新魏" pitchFamily="2" charset="-122"/>
              </a:rPr>
              <a:t>环境描写</a:t>
            </a:r>
            <a:r>
              <a:rPr lang="en-US" altLang="zh-CN" dirty="0">
                <a:solidFill>
                  <a:srgbClr val="FF3300"/>
                </a:solidFill>
                <a:ea typeface="华文新魏" pitchFamily="2" charset="-122"/>
              </a:rPr>
              <a:t>——</a:t>
            </a:r>
            <a:r>
              <a:rPr lang="zh-CN" altLang="en-US" dirty="0">
                <a:solidFill>
                  <a:srgbClr val="FF3300"/>
                </a:solidFill>
                <a:ea typeface="华文新魏" pitchFamily="2" charset="-122"/>
              </a:rPr>
              <a:t>祝福</a:t>
            </a:r>
            <a:endParaRPr lang="zh-CN" altLang="en-US">
              <a:solidFill>
                <a:srgbClr val="FF3300"/>
              </a:solidFill>
              <a:ea typeface="华文新魏" pitchFamily="2" charset="-122"/>
            </a:endParaRPr>
          </a:p>
        </p:txBody>
      </p:sp>
      <p:sp>
        <p:nvSpPr>
          <p:cNvPr id="37891" name="文本占位符 37890"/>
          <p:cNvSpPr>
            <a:spLocks noGrp="1"/>
          </p:cNvSpPr>
          <p:nvPr>
            <p:ph type="body" idx="1"/>
          </p:nvPr>
        </p:nvSpPr>
        <p:spPr>
          <a:xfrm>
            <a:off x="457200" y="1614170"/>
            <a:ext cx="8229600" cy="3938588"/>
          </a:xfrm>
        </p:spPr>
        <p:txBody>
          <a:bodyPr/>
          <a:p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ea typeface="华文行楷" pitchFamily="2" charset="-122"/>
              </a:rPr>
              <a:t>祝福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ea typeface="华文行楷" pitchFamily="2" charset="-122"/>
              </a:rPr>
              <a:t>1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ea typeface="华文行楷" pitchFamily="2" charset="-122"/>
              </a:rPr>
              <a:t>：揭示祥林嫂悲剧的社会根源，预示祥林嫂悲剧的必然性；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ea typeface="华文行楷" pitchFamily="2" charset="-122"/>
            </a:endParaRPr>
          </a:p>
          <a:p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ea typeface="华文行楷" pitchFamily="2" charset="-122"/>
            </a:endParaRPr>
          </a:p>
          <a:p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ea typeface="华文行楷" pitchFamily="2" charset="-122"/>
              </a:rPr>
              <a:t>祝福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ea typeface="华文行楷" pitchFamily="2" charset="-122"/>
              </a:rPr>
              <a:t>2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ea typeface="华文行楷" pitchFamily="2" charset="-122"/>
              </a:rPr>
              <a:t>：推动情节发展，增强人物形象的真实性和感染力；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ea typeface="华文行楷" pitchFamily="2" charset="-122"/>
            </a:endParaRPr>
          </a:p>
          <a:p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ea typeface="华文行楷" pitchFamily="2" charset="-122"/>
            </a:endParaRPr>
          </a:p>
          <a:p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ea typeface="华文行楷" pitchFamily="2" charset="-122"/>
              </a:rPr>
              <a:t>祝福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ea typeface="华文行楷" pitchFamily="2" charset="-122"/>
              </a:rPr>
              <a:t>3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ea typeface="华文行楷" pitchFamily="2" charset="-122"/>
              </a:rPr>
              <a:t>：首尾呼应，深化主题。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ea typeface="华文行楷" pitchFamily="2" charset="-122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标题 3891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algn="l"/>
            <a:r>
              <a:rPr lang="zh-CN" altLang="en-US" dirty="0">
                <a:solidFill>
                  <a:srgbClr val="0000CC"/>
                </a:solidFill>
                <a:ea typeface="华文新魏" pitchFamily="2" charset="-122"/>
              </a:rPr>
              <a:t>以“祝福”为题作用：</a:t>
            </a:r>
            <a:endParaRPr lang="zh-CN" altLang="en-US">
              <a:solidFill>
                <a:srgbClr val="0000CC"/>
              </a:solidFill>
              <a:ea typeface="华文新魏" pitchFamily="2" charset="-122"/>
            </a:endParaRPr>
          </a:p>
        </p:txBody>
      </p:sp>
      <p:sp>
        <p:nvSpPr>
          <p:cNvPr id="38915" name="文本占位符 38914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ea typeface="华文行楷" pitchFamily="2" charset="-122"/>
              </a:rPr>
              <a:t>1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ea typeface="华文行楷" pitchFamily="2" charset="-122"/>
              </a:rPr>
              <a:t>、起于祝福，终于祝福，中间一再写到祝福，情节的发展与祝福密切相关；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ea typeface="华文行楷" pitchFamily="2" charset="-122"/>
            </a:endParaRPr>
          </a:p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ea typeface="华文行楷" pitchFamily="2" charset="-122"/>
              </a:rPr>
              <a:t>2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ea typeface="华文行楷" pitchFamily="2" charset="-122"/>
              </a:rPr>
              <a:t>、祥林嫂的悲惨遭遇是在祝福的欢乐气氛中展开的，鲜明的对照深化了小说的主题。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33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9" name="文本框 39938"/>
          <p:cNvSpPr txBox="1"/>
          <p:nvPr/>
        </p:nvSpPr>
        <p:spPr>
          <a:xfrm>
            <a:off x="609600" y="549593"/>
            <a:ext cx="6705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“鲁镇”是一个怎样的地方？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40" name="文本框 39939"/>
          <p:cNvSpPr txBox="1"/>
          <p:nvPr/>
        </p:nvSpPr>
        <p:spPr>
          <a:xfrm>
            <a:off x="707390" y="2223453"/>
            <a:ext cx="7239000" cy="2529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是一个封闭的社会，有着许多传统习俗、封建观念、男尊女卑等封建等级观念。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弥漫着浓厚的迷信气氛。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  <p:bldP spid="3994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标题 39937"/>
          <p:cNvSpPr>
            <a:spLocks noGrp="1"/>
          </p:cNvSpPr>
          <p:nvPr>
            <p:ph type="title"/>
          </p:nvPr>
        </p:nvSpPr>
        <p:spPr>
          <a:xfrm>
            <a:off x="685800" y="457200"/>
            <a:ext cx="3657600" cy="1143000"/>
          </a:xfrm>
        </p:spPr>
        <p:txBody>
          <a:bodyPr anchor="ctr"/>
          <a:p>
            <a:pPr algn="l"/>
            <a:r>
              <a:rPr lang="zh-CN" altLang="en-US" dirty="0">
                <a:solidFill>
                  <a:srgbClr val="FF3300"/>
                </a:solidFill>
                <a:ea typeface="华文新魏" pitchFamily="2" charset="-122"/>
              </a:rPr>
              <a:t>文本语言特色：</a:t>
            </a:r>
            <a:endParaRPr lang="zh-CN" altLang="en-US">
              <a:solidFill>
                <a:srgbClr val="FF3300"/>
              </a:solidFill>
              <a:ea typeface="华文新魏" pitchFamily="2" charset="-122"/>
            </a:endParaRPr>
          </a:p>
        </p:txBody>
      </p:sp>
      <p:sp>
        <p:nvSpPr>
          <p:cNvPr id="39939" name="文本占位符 39938"/>
          <p:cNvSpPr>
            <a:spLocks noGrp="1"/>
          </p:cNvSpPr>
          <p:nvPr>
            <p:ph type="body" idx="1"/>
          </p:nvPr>
        </p:nvSpPr>
        <p:spPr>
          <a:xfrm>
            <a:off x="685800" y="2133600"/>
            <a:ext cx="7772400" cy="4114800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sz="3600" b="1" dirty="0">
                <a:solidFill>
                  <a:srgbClr val="0000CC"/>
                </a:solidFill>
                <a:ea typeface="华文行楷" pitchFamily="2" charset="-122"/>
              </a:rPr>
              <a:t>老舍：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ea typeface="华文行楷" pitchFamily="2" charset="-122"/>
              </a:rPr>
              <a:t>一篇作品须有个情调。情调是悲哀的，或是激昂的，我们的语言就须恰好足以配合这悲哀或激昂。比如说，我们要传达悲哀的感情，就须选择些色彩不太强烈的字，声调不太响亮的字，造成稍长的句子，使大家读了，因语调的缓慢、文字的暗淡而感到悲哀。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ea typeface="华文行楷" pitchFamily="2" charset="-122"/>
            </a:endParaRPr>
          </a:p>
        </p:txBody>
      </p:sp>
      <p:sp>
        <p:nvSpPr>
          <p:cNvPr id="39940" name="文本框 39939"/>
          <p:cNvSpPr txBox="1"/>
          <p:nvPr/>
        </p:nvSpPr>
        <p:spPr>
          <a:xfrm>
            <a:off x="4648200" y="381000"/>
            <a:ext cx="3733800" cy="131127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华文行楷" pitchFamily="2" charset="-122"/>
              </a:rPr>
              <a:t>沉郁的色调传达悲哀的感情</a:t>
            </a:r>
            <a:endParaRPr lang="zh-CN" altLang="en-US" sz="4000" b="1">
              <a:solidFill>
                <a:schemeClr val="bg1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charRg st="0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uild="p"/>
      <p:bldP spid="3994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标题 40961"/>
          <p:cNvSpPr>
            <a:spLocks noGrp="1"/>
          </p:cNvSpPr>
          <p:nvPr>
            <p:ph type="title"/>
          </p:nvPr>
        </p:nvSpPr>
        <p:spPr>
          <a:xfrm>
            <a:off x="457200" y="381000"/>
            <a:ext cx="7772400" cy="1143000"/>
          </a:xfrm>
        </p:spPr>
        <p:txBody>
          <a:bodyPr anchor="ctr"/>
          <a:p>
            <a:pPr algn="l"/>
            <a:r>
              <a:rPr lang="zh-CN" altLang="en-US" dirty="0">
                <a:solidFill>
                  <a:srgbClr val="FF3300"/>
                </a:solidFill>
                <a:ea typeface="华文新魏" pitchFamily="2" charset="-122"/>
              </a:rPr>
              <a:t>总结：主题</a:t>
            </a:r>
            <a:endParaRPr lang="zh-CN" altLang="en-US">
              <a:solidFill>
                <a:srgbClr val="FF3300"/>
              </a:solidFill>
              <a:ea typeface="华文新魏" pitchFamily="2" charset="-122"/>
            </a:endParaRPr>
          </a:p>
        </p:txBody>
      </p:sp>
      <p:sp>
        <p:nvSpPr>
          <p:cNvPr id="40963" name="文本占位符 40962"/>
          <p:cNvSpPr>
            <a:spLocks noGrp="1"/>
          </p:cNvSpPr>
          <p:nvPr>
            <p:ph type="body" idx="1"/>
          </p:nvPr>
        </p:nvSpPr>
        <p:spPr>
          <a:xfrm>
            <a:off x="685800" y="1676400"/>
            <a:ext cx="7924800" cy="4114800"/>
          </a:xfrm>
        </p:spPr>
        <p:txBody>
          <a:bodyPr/>
          <a:p>
            <a:pPr>
              <a:lnSpc>
                <a:spcPct val="90000"/>
              </a:lnSpc>
            </a:pP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ea typeface="华文行楷" pitchFamily="2" charset="-122"/>
              </a:rPr>
              <a:t>《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ea typeface="华文行楷" pitchFamily="2" charset="-122"/>
              </a:rPr>
              <a:t>祝福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ea typeface="华文行楷" pitchFamily="2" charset="-122"/>
              </a:rPr>
              <a:t>》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ea typeface="华文行楷" pitchFamily="2" charset="-122"/>
              </a:rPr>
              <a:t>通过祥林嫂一生的悲惨遭遇，反映了辛亥革命以后中国的社会矛盾，深刻地揭露了封建礼教吃人的本质，指出彻底反封建的必要性。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ea typeface="华文行楷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4000" dirty="0">
                <a:solidFill>
                  <a:srgbClr val="FF0000"/>
                </a:solidFill>
                <a:ea typeface="华文行楷" pitchFamily="2" charset="-122"/>
              </a:rPr>
              <a:t>许寿裳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ea typeface="华文行楷" pitchFamily="2" charset="-122"/>
              </a:rPr>
              <a:t>：人世间的惨事，不惨在狼吃阿毛，而惨在礼教吃祥林嫂。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ea typeface="华文行楷" pitchFamily="2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3" name="文本占位符 10242"/>
          <p:cNvSpPr>
            <a:spLocks noGrp="1" noRot="1"/>
          </p:cNvSpPr>
          <p:nvPr>
            <p:ph type="body" idx="1"/>
          </p:nvPr>
        </p:nvSpPr>
        <p:spPr>
          <a:xfrm>
            <a:off x="429260" y="629285"/>
            <a:ext cx="8229600" cy="5287963"/>
          </a:xfrm>
        </p:spPr>
        <p:txBody>
          <a:bodyPr/>
          <a:p>
            <a:pPr>
              <a:lnSpc>
                <a:spcPct val="80000"/>
              </a:lnSpc>
            </a:pPr>
            <a:r>
              <a:rPr lang="en-US" altLang="zh-CN" sz="4000"/>
              <a:t>    </a:t>
            </a:r>
            <a:r>
              <a:rPr lang="en-US" alt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、秩序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封建思想的核心是维护封建秩序，提倡“三纲五常”。“三纲”即“君为臣纲，父为子纲，夫为妻纲”。纲，是居于支配地位的意思，就是臣要绝对服从君，子要绝对服从父，妻要绝对服从夫，不能破坏尊卑秩序。“五常”，也叫“五伦”，是封建礼教所规定的君臣、父子、夫妻、兄弟、朋友之间的关系，即“父子有亲，君臣有义，夫妇有别，长幼有序，朋友有信”。封建礼教就是封建统治阶级为了维护封建等级制度，根据儒家思想制定的，以三纲五常为基本内容的封建礼法条规和道德标准。</a:t>
            </a:r>
            <a:endParaRPr lang="zh-CN" altLang="en-US" b="1" dirty="0">
              <a:solidFill>
                <a:schemeClr val="tx1">
                  <a:lumMod val="95000"/>
                  <a:lumOff val="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</a:pPr>
            <a:endParaRPr lang="zh-CN" altLang="en-US" b="1" dirty="0">
              <a:solidFill>
                <a:schemeClr val="tx1">
                  <a:lumMod val="95000"/>
                  <a:lumOff val="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2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32" name="图片 48131" descr="语文结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794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7" name="文本占位符 11266"/>
          <p:cNvSpPr>
            <a:spLocks noGrp="1" noRot="1"/>
          </p:cNvSpPr>
          <p:nvPr>
            <p:ph type="body" idx="1"/>
          </p:nvPr>
        </p:nvSpPr>
        <p:spPr>
          <a:xfrm>
            <a:off x="457200" y="762000"/>
            <a:ext cx="8229600" cy="4525963"/>
          </a:xfrm>
        </p:spPr>
        <p:txBody>
          <a:bodyPr/>
          <a:p>
            <a:r>
              <a:rPr lang="en-US" altLang="zh-CN" dirty="0">
                <a:solidFill>
                  <a:srgbClr val="FF0000"/>
                </a:solidFill>
              </a:rPr>
              <a:t>       </a:t>
            </a:r>
            <a:r>
              <a:rPr lang="en-US" alt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、妇女的三从四德。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/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封建秩序对妇女的压迫尤为深重。妇女没有人身权利，没有独立的社会地位。在家从父，出嫁从夫，夫死从子，即“三从”。违背了这一秩序的妇女都被视为“罪人”。“四德”指妇德、妇言、妇容、妇功，即妇女的思想品德、言语举止、仪容态度以及家务劳动都要严格遵守封建礼教的约束。</a:t>
            </a:r>
            <a:endParaRPr lang="zh-CN" altLang="en-US" b="1" dirty="0">
              <a:solidFill>
                <a:schemeClr val="tx1">
                  <a:lumMod val="95000"/>
                  <a:lumOff val="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1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1" name="文本占位符 12290"/>
          <p:cNvSpPr>
            <a:spLocks noGrp="1" noRot="1"/>
          </p:cNvSpPr>
          <p:nvPr>
            <p:ph type="body" idx="1"/>
          </p:nvPr>
        </p:nvSpPr>
        <p:spPr>
          <a:xfrm>
            <a:off x="457200" y="1066800"/>
            <a:ext cx="8229600" cy="4525963"/>
          </a:xfrm>
        </p:spPr>
        <p:txBody>
          <a:bodyPr/>
          <a:p>
            <a:r>
              <a:rPr lang="en-US" altLang="zh-CN" sz="4000" b="1"/>
              <a:t>    </a:t>
            </a:r>
            <a:r>
              <a:rPr lang="en-US" alt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、祭祀。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对祖先的崇拜也是封建文化思想的一个方面。血缘制也是封建秩序的重要组成部分。所以鲁四老爷对祭祀非常重视，像已经是“罪人”的祥林嫂，不配在仪式中扮演哪怕是最小的角色。</a:t>
            </a:r>
            <a:endParaRPr lang="zh-CN" altLang="en-US" sz="3600" b="1" dirty="0">
              <a:solidFill>
                <a:schemeClr val="tx1">
                  <a:lumMod val="95000"/>
                  <a:lumOff val="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0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0241"/>
          <p:cNvSpPr>
            <a:spLocks noGrp="1"/>
          </p:cNvSpPr>
          <p:nvPr>
            <p:ph type="title"/>
          </p:nvPr>
        </p:nvSpPr>
        <p:spPr>
          <a:xfrm>
            <a:off x="495300" y="423863"/>
            <a:ext cx="7599363" cy="893762"/>
          </a:xfrm>
        </p:spPr>
        <p:txBody>
          <a:bodyPr anchor="ctr"/>
          <a:p>
            <a:r>
              <a:rPr lang="zh-CN" altLang="en-US" sz="6000" dirty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注   音</a:t>
            </a:r>
            <a:endParaRPr lang="zh-CN" altLang="en-US" sz="6000">
              <a:solidFill>
                <a:srgbClr val="FF33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>
          <a:xfrm>
            <a:off x="539750" y="2133600"/>
            <a:ext cx="8458200" cy="4724400"/>
          </a:xfrm>
        </p:spPr>
        <p:txBody>
          <a:bodyPr/>
          <a:p>
            <a:pPr>
              <a:lnSpc>
                <a:spcPct val="145000"/>
              </a:lnSpc>
            </a:pP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寒</a:t>
            </a:r>
            <a:r>
              <a:rPr lang="zh-CN" altLang="en-US" b="1" dirty="0">
                <a:solidFill>
                  <a:srgbClr val="FF0000"/>
                </a:solidFill>
              </a:rPr>
              <a:t>暄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   送</a:t>
            </a:r>
            <a:r>
              <a:rPr lang="zh-CN" altLang="en-US" b="1" dirty="0">
                <a:solidFill>
                  <a:srgbClr val="FF0000"/>
                </a:solidFill>
              </a:rPr>
              <a:t>灶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  陈</a:t>
            </a:r>
            <a:r>
              <a:rPr lang="zh-CN" altLang="en-US" b="1" dirty="0">
                <a:solidFill>
                  <a:srgbClr val="FF0000"/>
                </a:solidFill>
              </a:rPr>
              <a:t>抟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 朱</a:t>
            </a:r>
            <a:r>
              <a:rPr lang="zh-CN" altLang="en-US" b="1" dirty="0">
                <a:solidFill>
                  <a:srgbClr val="FF0000"/>
                </a:solidFill>
              </a:rPr>
              <a:t>拓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</a:t>
            </a:r>
            <a:r>
              <a:rPr lang="zh-CN" altLang="en-US" b="1" dirty="0">
                <a:solidFill>
                  <a:srgbClr val="FF0000"/>
                </a:solidFill>
              </a:rPr>
              <a:t>荸荠</a:t>
            </a:r>
            <a:endParaRPr lang="zh-CN" altLang="en-US" b="1" dirty="0">
              <a:solidFill>
                <a:srgbClr val="FF0000"/>
              </a:solidFill>
            </a:endParaRPr>
          </a:p>
          <a:p>
            <a:pPr>
              <a:lnSpc>
                <a:spcPct val="145000"/>
              </a:lnSpc>
            </a:pP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门</a:t>
            </a:r>
            <a:r>
              <a:rPr lang="zh-CN" altLang="en-US" b="1" dirty="0">
                <a:solidFill>
                  <a:srgbClr val="FF0000"/>
                </a:solidFill>
              </a:rPr>
              <a:t>槛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</a:t>
            </a:r>
            <a:r>
              <a:rPr lang="zh-CN" altLang="en-US" b="1" dirty="0">
                <a:solidFill>
                  <a:srgbClr val="FF0000"/>
                </a:solidFill>
              </a:rPr>
              <a:t>咀嚼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  渣</a:t>
            </a:r>
            <a:r>
              <a:rPr lang="zh-CN" altLang="en-US" b="1" dirty="0">
                <a:solidFill>
                  <a:srgbClr val="FF0000"/>
                </a:solidFill>
              </a:rPr>
              <a:t>滓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 </a:t>
            </a:r>
            <a:r>
              <a:rPr lang="zh-CN" altLang="en-US" b="1" dirty="0">
                <a:solidFill>
                  <a:srgbClr val="FF0000"/>
                </a:solidFill>
              </a:rPr>
              <a:t>炮烙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</a:t>
            </a:r>
            <a:r>
              <a:rPr lang="zh-CN" altLang="en-US" b="1" dirty="0">
                <a:solidFill>
                  <a:srgbClr val="FF0000"/>
                </a:solidFill>
              </a:rPr>
              <a:t>窈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陷</a:t>
            </a:r>
            <a:endParaRPr lang="zh-CN" alt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lnSpc>
                <a:spcPct val="145000"/>
              </a:lnSpc>
            </a:pP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草</a:t>
            </a:r>
            <a:r>
              <a:rPr lang="zh-CN" altLang="en-US" b="1" dirty="0">
                <a:solidFill>
                  <a:srgbClr val="FF0000"/>
                </a:solidFill>
              </a:rPr>
              <a:t>窠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</a:t>
            </a:r>
            <a:r>
              <a:rPr lang="zh-CN" altLang="en-US" b="1" dirty="0">
                <a:solidFill>
                  <a:srgbClr val="FF0000"/>
                </a:solidFill>
              </a:rPr>
              <a:t>蹙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缩       </a:t>
            </a:r>
            <a:r>
              <a:rPr lang="zh-CN" altLang="en-US" b="1" dirty="0">
                <a:solidFill>
                  <a:srgbClr val="FF0000"/>
                </a:solidFill>
              </a:rPr>
              <a:t>歆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享     牲</a:t>
            </a:r>
            <a:r>
              <a:rPr lang="zh-CN" altLang="en-US" b="1" dirty="0">
                <a:solidFill>
                  <a:srgbClr val="FF0000"/>
                </a:solidFill>
              </a:rPr>
              <a:t>醴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</a:t>
            </a:r>
            <a:r>
              <a:rPr lang="zh-CN" altLang="en-US" b="1" dirty="0">
                <a:solidFill>
                  <a:srgbClr val="FF0000"/>
                </a:solidFill>
              </a:rPr>
              <a:t>唾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弃</a:t>
            </a:r>
            <a:endParaRPr lang="zh-CN" alt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lnSpc>
                <a:spcPct val="145000"/>
              </a:lnSpc>
            </a:pPr>
            <a:r>
              <a:rPr lang="zh-CN" altLang="en-US" b="1" dirty="0">
                <a:solidFill>
                  <a:srgbClr val="FF0000"/>
                </a:solidFill>
              </a:rPr>
              <a:t>蹒跚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一</a:t>
            </a:r>
            <a:r>
              <a:rPr lang="zh-CN" altLang="en-US" b="1" dirty="0">
                <a:solidFill>
                  <a:srgbClr val="FF0000"/>
                </a:solidFill>
              </a:rPr>
              <a:t>瞥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  </a:t>
            </a:r>
            <a:r>
              <a:rPr lang="zh-CN" altLang="en-US" b="1" dirty="0">
                <a:solidFill>
                  <a:srgbClr val="FF0000"/>
                </a:solidFill>
              </a:rPr>
              <a:t>驯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熟      </a:t>
            </a:r>
            <a:r>
              <a:rPr lang="zh-CN" altLang="en-US" b="1" dirty="0">
                <a:solidFill>
                  <a:srgbClr val="FF0000"/>
                </a:solidFill>
              </a:rPr>
              <a:t>俨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然    醉</a:t>
            </a:r>
            <a:r>
              <a:rPr lang="zh-CN" altLang="en-US" b="1" dirty="0">
                <a:solidFill>
                  <a:srgbClr val="FF0000"/>
                </a:solidFill>
              </a:rPr>
              <a:t>醺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醺 </a:t>
            </a:r>
            <a:r>
              <a:rPr lang="zh-CN" altLang="en-US" b="1" dirty="0"/>
              <a:t>      </a:t>
            </a:r>
            <a:endParaRPr lang="zh-CN" altLang="en-US" b="1"/>
          </a:p>
        </p:txBody>
      </p:sp>
      <p:sp>
        <p:nvSpPr>
          <p:cNvPr id="10244" name="文本框 10243"/>
          <p:cNvSpPr txBox="1"/>
          <p:nvPr/>
        </p:nvSpPr>
        <p:spPr>
          <a:xfrm>
            <a:off x="1119188" y="1968500"/>
            <a:ext cx="9366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2800" b="1" err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xu</a:t>
            </a:r>
            <a:r>
              <a:rPr lang="en-US" altLang="zh-CN" sz="2800" b="1" err="1">
                <a:solidFill>
                  <a:srgbClr val="CC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ā</a:t>
            </a:r>
            <a:r>
              <a:rPr lang="en-US" altLang="zh-CN" sz="2800" b="1" err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endParaRPr lang="en-US" altLang="zh-CN" sz="2800" b="1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5" name="文本框 10244"/>
          <p:cNvSpPr txBox="1"/>
          <p:nvPr/>
        </p:nvSpPr>
        <p:spPr>
          <a:xfrm>
            <a:off x="2971800" y="1905000"/>
            <a:ext cx="762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z</a:t>
            </a: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    </a:t>
            </a:r>
            <a:endParaRPr lang="en-US" altLang="zh-CN" sz="2800" b="1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6" name="文本框 10245"/>
          <p:cNvSpPr txBox="1"/>
          <p:nvPr/>
        </p:nvSpPr>
        <p:spPr>
          <a:xfrm>
            <a:off x="4343400" y="1981200"/>
            <a:ext cx="8778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en-US" altLang="zh-CN" sz="2800" b="1" err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tu</a:t>
            </a:r>
            <a:r>
              <a:rPr lang="en-US" altLang="zh-CN" sz="2800" b="1" err="1">
                <a:solidFill>
                  <a:srgbClr val="CC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en-US" altLang="zh-CN" sz="2800" b="1" err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endParaRPr lang="en-US" altLang="zh-CN" sz="2800" b="1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7" name="文本框 10246"/>
          <p:cNvSpPr txBox="1"/>
          <p:nvPr/>
        </p:nvSpPr>
        <p:spPr>
          <a:xfrm>
            <a:off x="5942013" y="1992313"/>
            <a:ext cx="646112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 </a:t>
            </a: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zh-CN" sz="240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400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8" name="文本框 10247"/>
          <p:cNvSpPr txBox="1"/>
          <p:nvPr/>
        </p:nvSpPr>
        <p:spPr>
          <a:xfrm>
            <a:off x="8093075" y="2424113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9" name="文本框 10248"/>
          <p:cNvSpPr txBox="1"/>
          <p:nvPr/>
        </p:nvSpPr>
        <p:spPr>
          <a:xfrm>
            <a:off x="6962775" y="1875155"/>
            <a:ext cx="990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í</a:t>
            </a: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32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í</a:t>
            </a:r>
            <a:endParaRPr lang="en-US" altLang="zh-CN" sz="3200" b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50" name="文本框 10249"/>
          <p:cNvSpPr txBox="1"/>
          <p:nvPr/>
        </p:nvSpPr>
        <p:spPr>
          <a:xfrm>
            <a:off x="1158875" y="2754313"/>
            <a:ext cx="7588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ă</a:t>
            </a: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endParaRPr lang="en-US" altLang="zh-CN" sz="2800" b="1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51" name="文本框 10250"/>
          <p:cNvSpPr txBox="1"/>
          <p:nvPr/>
        </p:nvSpPr>
        <p:spPr>
          <a:xfrm>
            <a:off x="2667000" y="2743200"/>
            <a:ext cx="97631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ŭ</a:t>
            </a: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ú</a:t>
            </a: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endParaRPr lang="en-US" altLang="zh-CN" sz="2800" b="1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52" name="文本框 10251"/>
          <p:cNvSpPr txBox="1"/>
          <p:nvPr/>
        </p:nvSpPr>
        <p:spPr>
          <a:xfrm>
            <a:off x="4648200" y="2743200"/>
            <a:ext cx="43973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z</a:t>
            </a: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ĭ</a:t>
            </a:r>
            <a:endParaRPr lang="en-US" altLang="zh-CN" sz="2800" b="1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53" name="文本框 10252"/>
          <p:cNvSpPr txBox="1"/>
          <p:nvPr/>
        </p:nvSpPr>
        <p:spPr>
          <a:xfrm>
            <a:off x="5562600" y="2743200"/>
            <a:ext cx="12128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2800" b="1" err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sz="2800" b="1" err="1">
                <a:solidFill>
                  <a:srgbClr val="CC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en-US" altLang="zh-CN" sz="2800" b="1" err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olu</a:t>
            </a:r>
            <a:r>
              <a:rPr lang="en-US" altLang="zh-CN" sz="2800" b="1" err="1">
                <a:solidFill>
                  <a:srgbClr val="CC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ò</a:t>
            </a:r>
            <a:endParaRPr lang="en-US" altLang="zh-CN" sz="2800" b="1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54" name="文本框 10253"/>
          <p:cNvSpPr txBox="1"/>
          <p:nvPr/>
        </p:nvSpPr>
        <p:spPr>
          <a:xfrm>
            <a:off x="7235825" y="2708275"/>
            <a:ext cx="717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ă</a:t>
            </a: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endParaRPr lang="en-US" altLang="zh-CN" sz="2800" b="1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55" name="文本框 10254"/>
          <p:cNvSpPr txBox="1"/>
          <p:nvPr/>
        </p:nvSpPr>
        <p:spPr>
          <a:xfrm>
            <a:off x="1311275" y="3592513"/>
            <a:ext cx="560388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altLang="zh-CN" sz="2800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ē</a:t>
            </a:r>
            <a:endParaRPr lang="en-US" altLang="zh-CN" sz="2800" b="1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6" name="文本框 10255"/>
          <p:cNvSpPr txBox="1"/>
          <p:nvPr/>
        </p:nvSpPr>
        <p:spPr>
          <a:xfrm>
            <a:off x="2736215" y="3581400"/>
            <a:ext cx="838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ù</a:t>
            </a:r>
            <a:endParaRPr lang="en-US" altLang="zh-CN" sz="2800" b="1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57" name="文本框 10256"/>
          <p:cNvSpPr txBox="1"/>
          <p:nvPr/>
        </p:nvSpPr>
        <p:spPr>
          <a:xfrm>
            <a:off x="4130675" y="3581400"/>
            <a:ext cx="9159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 </a:t>
            </a: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ī</a:t>
            </a: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n</a:t>
            </a:r>
            <a:endParaRPr lang="en-US" altLang="zh-CN" sz="2800" b="1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58" name="文本框 10257"/>
          <p:cNvSpPr txBox="1"/>
          <p:nvPr/>
        </p:nvSpPr>
        <p:spPr>
          <a:xfrm>
            <a:off x="5959475" y="3592513"/>
            <a:ext cx="5588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 </a:t>
            </a: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ĭ</a:t>
            </a: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800" b="1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59" name="文本框 10258"/>
          <p:cNvSpPr txBox="1"/>
          <p:nvPr/>
        </p:nvSpPr>
        <p:spPr>
          <a:xfrm>
            <a:off x="7080250" y="3592830"/>
            <a:ext cx="7556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2800" b="1" err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tu</a:t>
            </a:r>
            <a:r>
              <a:rPr lang="en-US" altLang="zh-CN" sz="2800" b="1" err="1">
                <a:solidFill>
                  <a:srgbClr val="CC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ò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60" name="文本框 10259"/>
          <p:cNvSpPr txBox="1"/>
          <p:nvPr/>
        </p:nvSpPr>
        <p:spPr>
          <a:xfrm>
            <a:off x="838200" y="4343400"/>
            <a:ext cx="147161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2800" b="1" err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sz="2800" b="1" err="1">
                <a:solidFill>
                  <a:srgbClr val="CC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á</a:t>
            </a:r>
            <a:r>
              <a:rPr lang="en-US" altLang="zh-CN" sz="2800" b="1" err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nsh</a:t>
            </a:r>
            <a:r>
              <a:rPr lang="en-US" altLang="zh-CN" sz="2800" b="1" err="1">
                <a:solidFill>
                  <a:srgbClr val="CC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ā</a:t>
            </a:r>
            <a:r>
              <a:rPr lang="en-US" altLang="zh-CN" sz="2800" b="1" err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endParaRPr lang="en-US" altLang="zh-CN" sz="2800" b="1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61" name="文本框 10260"/>
          <p:cNvSpPr txBox="1"/>
          <p:nvPr/>
        </p:nvSpPr>
        <p:spPr>
          <a:xfrm>
            <a:off x="3132138" y="4365625"/>
            <a:ext cx="658812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pi</a:t>
            </a:r>
            <a:r>
              <a:rPr lang="en-US" altLang="zh-CN" sz="2800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ē</a:t>
            </a:r>
            <a:endParaRPr lang="en-US" altLang="zh-CN" sz="2800" b="1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62" name="文本框 10261"/>
          <p:cNvSpPr txBox="1"/>
          <p:nvPr/>
        </p:nvSpPr>
        <p:spPr>
          <a:xfrm>
            <a:off x="4403090" y="4437063"/>
            <a:ext cx="7588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ù</a:t>
            </a: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endParaRPr lang="en-US" altLang="zh-CN" sz="2800" b="1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63" name="文本框 10262"/>
          <p:cNvSpPr txBox="1"/>
          <p:nvPr/>
        </p:nvSpPr>
        <p:spPr>
          <a:xfrm>
            <a:off x="5867400" y="4437063"/>
            <a:ext cx="738188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ă</a:t>
            </a: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endParaRPr lang="en-US" altLang="zh-CN" sz="2800" b="1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64" name="文本框 10263"/>
          <p:cNvSpPr txBox="1"/>
          <p:nvPr/>
        </p:nvSpPr>
        <p:spPr>
          <a:xfrm>
            <a:off x="7391400" y="4343400"/>
            <a:ext cx="7588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ū</a:t>
            </a: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endParaRPr lang="en-US" altLang="zh-CN" sz="2800" b="1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36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73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110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  <p:bldP spid="10244" grpId="0"/>
      <p:bldP spid="10245" grpId="0"/>
      <p:bldP spid="10246" grpId="0"/>
      <p:bldP spid="10247" grpId="0"/>
      <p:bldP spid="10248" grpId="0"/>
      <p:bldP spid="10249" grpId="0"/>
      <p:bldP spid="10250" grpId="0"/>
      <p:bldP spid="10251" grpId="0"/>
      <p:bldP spid="10252" grpId="0"/>
      <p:bldP spid="10253" grpId="0"/>
      <p:bldP spid="10254" grpId="0"/>
      <p:bldP spid="10255" grpId="0"/>
      <p:bldP spid="10256" grpId="0"/>
      <p:bldP spid="10257" grpId="0"/>
      <p:bldP spid="10258" grpId="0"/>
      <p:bldP spid="10259" grpId="0"/>
      <p:bldP spid="10260" grpId="0"/>
      <p:bldP spid="10261" grpId="0"/>
      <p:bldP spid="10262" grpId="0"/>
      <p:bldP spid="10263" grpId="0"/>
      <p:bldP spid="1026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algn="l"/>
            <a:r>
              <a:rPr lang="zh-CN" altLang="en-US" b="1" dirty="0">
                <a:solidFill>
                  <a:srgbClr val="FF3300"/>
                </a:solidFill>
                <a:ea typeface="华文新魏" pitchFamily="2" charset="-122"/>
              </a:rPr>
              <a:t>整体感知</a:t>
            </a:r>
            <a:r>
              <a:rPr lang="zh-CN" altLang="en-US" dirty="0">
                <a:solidFill>
                  <a:srgbClr val="FF3300"/>
                </a:solidFill>
                <a:ea typeface="华文新魏" pitchFamily="2" charset="-122"/>
              </a:rPr>
              <a:t>：</a:t>
            </a:r>
            <a:endParaRPr lang="zh-CN" altLang="en-US">
              <a:solidFill>
                <a:srgbClr val="FF3300"/>
              </a:solidFill>
              <a:ea typeface="华文新魏" pitchFamily="2" charset="-122"/>
            </a:endParaRPr>
          </a:p>
        </p:txBody>
      </p:sp>
      <p:sp>
        <p:nvSpPr>
          <p:cNvPr id="13315" name="文本占位符 13314"/>
          <p:cNvSpPr>
            <a:spLocks noGrp="1"/>
          </p:cNvSpPr>
          <p:nvPr>
            <p:ph type="body" idx="1"/>
          </p:nvPr>
        </p:nvSpPr>
        <p:spPr>
          <a:xfrm>
            <a:off x="457200" y="1586230"/>
            <a:ext cx="8229600" cy="4525963"/>
          </a:xfrm>
        </p:spPr>
        <p:txBody>
          <a:bodyPr/>
          <a:p>
            <a:r>
              <a:rPr lang="en-US" altLang="zh-CN" sz="4000" b="1" dirty="0">
                <a:solidFill>
                  <a:schemeClr val="tx1">
                    <a:lumMod val="95000"/>
                    <a:lumOff val="5000"/>
                  </a:schemeClr>
                </a:solidFill>
                <a:ea typeface="华文新魏" pitchFamily="2" charset="-122"/>
              </a:rPr>
              <a:t>1</a:t>
            </a:r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ea typeface="华文新魏" pitchFamily="2" charset="-122"/>
              </a:rPr>
              <a:t>、</a:t>
            </a:r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ea typeface="华文新魏" pitchFamily="2" charset="-122"/>
              </a:rPr>
              <a:t>阅读全文，按故事的“序幕</a:t>
            </a:r>
            <a:r>
              <a:rPr lang="en-US" altLang="zh-CN" sz="4000" b="1" dirty="0">
                <a:solidFill>
                  <a:schemeClr val="tx1">
                    <a:lumMod val="95000"/>
                    <a:lumOff val="5000"/>
                  </a:schemeClr>
                </a:solidFill>
                <a:ea typeface="华文新魏" pitchFamily="2" charset="-122"/>
              </a:rPr>
              <a:t>—</a:t>
            </a:r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ea typeface="华文新魏" pitchFamily="2" charset="-122"/>
              </a:rPr>
              <a:t>开端</a:t>
            </a:r>
            <a:r>
              <a:rPr lang="en-US" altLang="zh-CN" sz="4000" b="1" dirty="0">
                <a:solidFill>
                  <a:schemeClr val="tx1">
                    <a:lumMod val="95000"/>
                    <a:lumOff val="5000"/>
                  </a:schemeClr>
                </a:solidFill>
                <a:ea typeface="华文新魏" pitchFamily="2" charset="-122"/>
              </a:rPr>
              <a:t>—</a:t>
            </a:r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ea typeface="华文新魏" pitchFamily="2" charset="-122"/>
              </a:rPr>
              <a:t>发展</a:t>
            </a:r>
            <a:r>
              <a:rPr lang="en-US" altLang="zh-CN" sz="4000" b="1" dirty="0">
                <a:solidFill>
                  <a:schemeClr val="tx1">
                    <a:lumMod val="95000"/>
                    <a:lumOff val="5000"/>
                  </a:schemeClr>
                </a:solidFill>
                <a:ea typeface="华文新魏" pitchFamily="2" charset="-122"/>
              </a:rPr>
              <a:t>—</a:t>
            </a:r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ea typeface="华文新魏" pitchFamily="2" charset="-122"/>
              </a:rPr>
              <a:t>高潮</a:t>
            </a:r>
            <a:r>
              <a:rPr lang="en-US" altLang="zh-CN" sz="4000" b="1" dirty="0">
                <a:solidFill>
                  <a:schemeClr val="tx1">
                    <a:lumMod val="95000"/>
                    <a:lumOff val="5000"/>
                  </a:schemeClr>
                </a:solidFill>
                <a:ea typeface="华文新魏" pitchFamily="2" charset="-122"/>
              </a:rPr>
              <a:t>—</a:t>
            </a:r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ea typeface="华文新魏" pitchFamily="2" charset="-122"/>
              </a:rPr>
              <a:t>结局</a:t>
            </a:r>
            <a:r>
              <a:rPr lang="en-US" altLang="zh-CN" sz="4000" b="1" dirty="0">
                <a:solidFill>
                  <a:schemeClr val="tx1">
                    <a:lumMod val="95000"/>
                    <a:lumOff val="5000"/>
                  </a:schemeClr>
                </a:solidFill>
                <a:ea typeface="华文新魏" pitchFamily="2" charset="-122"/>
              </a:rPr>
              <a:t>—</a:t>
            </a:r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ea typeface="华文新魏" pitchFamily="2" charset="-122"/>
              </a:rPr>
              <a:t>尾声”的顺序把全文分为六部分；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ea typeface="华文新魏" pitchFamily="2" charset="-122"/>
            </a:endParaRPr>
          </a:p>
          <a:p>
            <a:r>
              <a:rPr lang="en-US" altLang="zh-CN" sz="4000" b="1" dirty="0">
                <a:solidFill>
                  <a:schemeClr val="tx1">
                    <a:lumMod val="95000"/>
                    <a:lumOff val="5000"/>
                  </a:schemeClr>
                </a:solidFill>
                <a:ea typeface="华文新魏" pitchFamily="2" charset="-122"/>
              </a:rPr>
              <a:t>2</a:t>
            </a:r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ea typeface="华文新魏" pitchFamily="2" charset="-122"/>
              </a:rPr>
              <a:t>、</a:t>
            </a:r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ea typeface="华文新魏" pitchFamily="2" charset="-122"/>
              </a:rPr>
              <a:t>本文的记叙顺序是什么？采用这样的记叙顺序有什么作用？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41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5361"/>
          <p:cNvSpPr>
            <a:spLocks noGrp="1"/>
          </p:cNvSpPr>
          <p:nvPr>
            <p:ph type="title"/>
          </p:nvPr>
        </p:nvSpPr>
        <p:spPr>
          <a:xfrm>
            <a:off x="762000" y="540385"/>
            <a:ext cx="8458200" cy="1143000"/>
          </a:xfrm>
        </p:spPr>
        <p:txBody>
          <a:bodyPr anchor="ctr"/>
          <a:p>
            <a:pPr algn="l"/>
            <a:r>
              <a:rPr lang="zh-CN" altLang="en-US" dirty="0">
                <a:solidFill>
                  <a:srgbClr val="FF0000"/>
                </a:solidFill>
                <a:ea typeface="华文新魏" pitchFamily="2" charset="-122"/>
              </a:rPr>
              <a:t>情节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ea typeface="华文新魏" pitchFamily="2" charset="-122"/>
              </a:rPr>
              <a:t>——</a:t>
            </a:r>
            <a:r>
              <a:rPr lang="zh-CN" altLang="en-US" dirty="0">
                <a:solidFill>
                  <a:srgbClr val="FF0000"/>
                </a:solidFill>
                <a:ea typeface="华文新魏" pitchFamily="2" charset="-122"/>
              </a:rPr>
              <a:t>内容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ea typeface="华文新魏" pitchFamily="2" charset="-122"/>
              </a:rPr>
              <a:t>————</a:t>
            </a:r>
            <a:r>
              <a:rPr lang="en-US" altLang="zh-CN" dirty="0">
                <a:solidFill>
                  <a:srgbClr val="FF0000"/>
                </a:solidFill>
                <a:ea typeface="华文新魏" pitchFamily="2" charset="-122"/>
              </a:rPr>
              <a:t>    </a:t>
            </a:r>
            <a:r>
              <a:rPr lang="zh-CN" altLang="en-US" dirty="0">
                <a:solidFill>
                  <a:srgbClr val="FF0000"/>
                </a:solidFill>
                <a:ea typeface="华文新魏" pitchFamily="2" charset="-122"/>
              </a:rPr>
              <a:t>顺序</a:t>
            </a:r>
            <a:r>
              <a:rPr lang="zh-CN" altLang="en-US" dirty="0">
                <a:solidFill>
                  <a:schemeClr val="tx1"/>
                </a:solidFill>
                <a:ea typeface="华文新魏" pitchFamily="2" charset="-122"/>
              </a:rPr>
              <a:t> </a:t>
            </a:r>
            <a:endParaRPr lang="zh-CN" altLang="en-US">
              <a:solidFill>
                <a:schemeClr val="tx1"/>
              </a:solidFill>
              <a:ea typeface="华文新魏" pitchFamily="2" charset="-122"/>
            </a:endParaRPr>
          </a:p>
        </p:txBody>
      </p:sp>
      <p:sp>
        <p:nvSpPr>
          <p:cNvPr id="15363" name="文本占位符 1536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2178050" cy="4525963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sz="4000" b="1" dirty="0">
                <a:solidFill>
                  <a:srgbClr val="FF3300"/>
                </a:solidFill>
                <a:ea typeface="华文新魏" pitchFamily="2" charset="-122"/>
              </a:rPr>
              <a:t>序幕</a:t>
            </a:r>
            <a:endParaRPr lang="zh-CN" altLang="en-US" sz="4000" b="1" dirty="0">
              <a:solidFill>
                <a:srgbClr val="FF3300"/>
              </a:solidFill>
              <a:ea typeface="华文新魏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4000" b="1" dirty="0">
                <a:solidFill>
                  <a:srgbClr val="FF3300"/>
                </a:solidFill>
                <a:ea typeface="华文新魏" pitchFamily="2" charset="-122"/>
              </a:rPr>
              <a:t>结局</a:t>
            </a:r>
            <a:endParaRPr lang="zh-CN" altLang="en-US" sz="4000" b="1" dirty="0">
              <a:solidFill>
                <a:srgbClr val="FF3300"/>
              </a:solidFill>
              <a:ea typeface="华文新魏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4000" b="1" dirty="0">
                <a:solidFill>
                  <a:srgbClr val="FF3300"/>
                </a:solidFill>
                <a:ea typeface="华文新魏" pitchFamily="2" charset="-122"/>
              </a:rPr>
              <a:t>开端</a:t>
            </a:r>
            <a:endParaRPr lang="zh-CN" altLang="en-US" sz="4000" b="1" dirty="0">
              <a:solidFill>
                <a:srgbClr val="FF3300"/>
              </a:solidFill>
              <a:ea typeface="华文新魏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4000" b="1" dirty="0">
                <a:solidFill>
                  <a:srgbClr val="FF3300"/>
                </a:solidFill>
                <a:ea typeface="华文新魏" pitchFamily="2" charset="-122"/>
              </a:rPr>
              <a:t>发展</a:t>
            </a:r>
            <a:endParaRPr lang="zh-CN" altLang="en-US" sz="4000" b="1" dirty="0">
              <a:solidFill>
                <a:srgbClr val="FF3300"/>
              </a:solidFill>
              <a:ea typeface="华文新魏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4000" b="1" dirty="0">
                <a:solidFill>
                  <a:srgbClr val="FF3300"/>
                </a:solidFill>
                <a:ea typeface="华文新魏" pitchFamily="2" charset="-122"/>
              </a:rPr>
              <a:t>高潮</a:t>
            </a:r>
            <a:endParaRPr lang="zh-CN" altLang="en-US" sz="4000" b="1" dirty="0">
              <a:solidFill>
                <a:srgbClr val="FF3300"/>
              </a:solidFill>
              <a:ea typeface="华文新魏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4000" b="1" dirty="0">
                <a:solidFill>
                  <a:srgbClr val="FF3300"/>
                </a:solidFill>
                <a:ea typeface="华文新魏" pitchFamily="2" charset="-122"/>
              </a:rPr>
              <a:t>尾声</a:t>
            </a:r>
            <a:endParaRPr lang="zh-CN" altLang="en-US" sz="4000" b="1">
              <a:solidFill>
                <a:srgbClr val="FF3300"/>
              </a:solidFill>
              <a:ea typeface="华文新魏" pitchFamily="2" charset="-122"/>
            </a:endParaRPr>
          </a:p>
        </p:txBody>
      </p:sp>
      <p:sp>
        <p:nvSpPr>
          <p:cNvPr id="15364" name="矩形 15363"/>
          <p:cNvSpPr/>
          <p:nvPr/>
        </p:nvSpPr>
        <p:spPr>
          <a:xfrm>
            <a:off x="2493645" y="1600200"/>
            <a:ext cx="672719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>
              <a:lnSpc>
                <a:spcPct val="90000"/>
              </a:lnSpc>
              <a:spcBef>
                <a:spcPct val="20000"/>
              </a:spcBef>
              <a:buClr>
                <a:srgbClr val="000000"/>
              </a:buClr>
            </a:pPr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新魏" pitchFamily="2" charset="-122"/>
              </a:rPr>
              <a:t>祝福景象与鲁四老爷（</a:t>
            </a:r>
            <a:r>
              <a:rPr lang="en-US" altLang="zh-CN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新魏" pitchFamily="2" charset="-122"/>
              </a:rPr>
              <a:t>1</a:t>
            </a:r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新魏" pitchFamily="2" charset="-122"/>
              </a:rPr>
              <a:t>、</a:t>
            </a:r>
            <a:r>
              <a:rPr lang="en-US" altLang="zh-CN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新魏" pitchFamily="2" charset="-122"/>
              </a:rPr>
              <a:t>2</a:t>
            </a:r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新魏" pitchFamily="2" charset="-122"/>
              </a:rPr>
              <a:t>）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华文新魏" pitchFamily="2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lr>
                <a:srgbClr val="000000"/>
              </a:buClr>
            </a:pPr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新魏" pitchFamily="2" charset="-122"/>
              </a:rPr>
              <a:t>祥林嫂凄然死去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华文新魏" pitchFamily="2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lr>
                <a:srgbClr val="000000"/>
              </a:buClr>
            </a:pPr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新魏" pitchFamily="2" charset="-122"/>
              </a:rPr>
              <a:t>祥林嫂初到鲁镇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华文新魏" pitchFamily="2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lr>
                <a:srgbClr val="000000"/>
              </a:buClr>
            </a:pPr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新魏" pitchFamily="2" charset="-122"/>
              </a:rPr>
              <a:t>祥林嫂被迫改嫁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华文新魏" pitchFamily="2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lr>
                <a:srgbClr val="000000"/>
              </a:buClr>
            </a:pPr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新魏" pitchFamily="2" charset="-122"/>
              </a:rPr>
              <a:t>祥林嫂再到鲁镇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华文新魏" pitchFamily="2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lr>
                <a:srgbClr val="000000"/>
              </a:buClr>
            </a:pPr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新魏" pitchFamily="2" charset="-122"/>
              </a:rPr>
              <a:t>祝福景象和我的感受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5365" name="右弧形箭头 15364"/>
          <p:cNvSpPr/>
          <p:nvPr/>
        </p:nvSpPr>
        <p:spPr>
          <a:xfrm>
            <a:off x="6943725" y="2324100"/>
            <a:ext cx="1295400" cy="2667000"/>
          </a:xfrm>
          <a:prstGeom prst="curvedLeftArrow">
            <a:avLst>
              <a:gd name="adj1" fmla="val 20034"/>
              <a:gd name="adj2" fmla="val 42339"/>
              <a:gd name="adj3" fmla="val 3186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66" name="文本框 15365"/>
          <p:cNvSpPr txBox="1"/>
          <p:nvPr/>
        </p:nvSpPr>
        <p:spPr>
          <a:xfrm>
            <a:off x="8430260" y="2712720"/>
            <a:ext cx="76200" cy="14325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</a:rPr>
              <a:t>倒叙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9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12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15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charRg st="1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charRg st="18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charRg st="26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charRg st="34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charRg st="42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  <p:bldP spid="15364" grpId="0" build="p"/>
      <p:bldP spid="15366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4047</Words>
  <Application/>
  <Paragraphs>381</Paragraphs>
  <Slides>40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6" baseType="lpstr">
      <vt:lpstr>Arial</vt:lpstr>
      <vt:lpstr>宋体</vt:lpstr>
      <vt:lpstr>Wingdings</vt:lpstr>
      <vt:lpstr>Times New Roman</vt:lpstr>
      <vt:lpstr>隶书</vt:lpstr>
      <vt:lpstr>华文新魏</vt:lpstr>
      <vt:lpstr>方正舒体</vt:lpstr>
      <vt:lpstr>华文隶书</vt:lpstr>
      <vt:lpstr>华文楷体</vt:lpstr>
      <vt:lpstr>黑体</vt:lpstr>
      <vt:lpstr>华文行楷</vt:lpstr>
      <vt:lpstr>微软雅黑</vt:lpstr>
      <vt:lpstr>楷体_GB2312</vt:lpstr>
      <vt:lpstr>新宋体</vt:lpstr>
      <vt:lpstr>默认设计模板</vt:lpstr>
      <vt:lpstr>MS_ClipArt_Gallery.2</vt:lpstr>
      <vt:lpstr>PowerPoint 演示文稿</vt:lpstr>
      <vt:lpstr>PowerPoint 演示文稿</vt:lpstr>
      <vt:lpstr>封建思想：</vt:lpstr>
      <vt:lpstr>PowerPoint 演示文稿</vt:lpstr>
      <vt:lpstr>PowerPoint 演示文稿</vt:lpstr>
      <vt:lpstr>PowerPoint 演示文稿</vt:lpstr>
      <vt:lpstr>注   音</vt:lpstr>
      <vt:lpstr>整体感知：</vt:lpstr>
      <vt:lpstr>情节——内容————          顺序 </vt:lpstr>
      <vt:lpstr>倒  叙</vt:lpstr>
      <vt:lpstr>PowerPoint 演示文稿</vt:lpstr>
      <vt:lpstr>祥林嫂的外貌变化</vt:lpstr>
      <vt:lpstr>PowerPoint 演示文稿</vt:lpstr>
      <vt:lpstr>PowerPoint 演示文稿</vt:lpstr>
      <vt:lpstr>PowerPoint 演示文稿</vt:lpstr>
      <vt:lpstr>语言描写</vt:lpstr>
      <vt:lpstr>行动描写</vt:lpstr>
      <vt:lpstr>PowerPoint 演示文稿</vt:lpstr>
      <vt:lpstr>善良的祥林嫂</vt:lpstr>
      <vt:lpstr>祥林嫂守寡不成（遭劫被卖）——守家不成（丧夫失子）——守命不成（赎身行乞），是一个不幸的女人。</vt:lpstr>
      <vt:lpstr>PowerPoint 演示文稿</vt:lpstr>
      <vt:lpstr>归纳祥林嫂这一人物形象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研读：人物形象——“我”</vt:lpstr>
      <vt:lpstr>PowerPoint 演示文稿</vt:lpstr>
      <vt:lpstr>PowerPoint 演示文稿</vt:lpstr>
      <vt:lpstr>PowerPoint 演示文稿</vt:lpstr>
      <vt:lpstr>讨        论</vt:lpstr>
      <vt:lpstr>研读：环境描写</vt:lpstr>
      <vt:lpstr>环境描写——祝福</vt:lpstr>
      <vt:lpstr>以“祝福”为题：</vt:lpstr>
      <vt:lpstr>PowerPoint 演示文稿</vt:lpstr>
      <vt:lpstr>语言特色：</vt:lpstr>
      <vt:lpstr>总结：主题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dcterms:created xsi:type="dcterms:W3CDTF">2012-07-19T09:50:00Z</dcterms:created>
  <dcterms:modified xsi:type="dcterms:W3CDTF">2016-10-20T03:44:25Z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2052-10.1.0.6000</vt:lpwstr>
  </property>
</Properties>
</file>