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3"/>
    <p:sldId id="5300591" r:id="rId4"/>
    <p:sldId id="5300569" r:id="rId5"/>
    <p:sldId id="5300561" r:id="rId6"/>
    <p:sldId id="5300562" r:id="rId7"/>
    <p:sldId id="5300571" r:id="rId8"/>
    <p:sldId id="5300572" r:id="rId9"/>
    <p:sldId id="5300573" r:id="rId10"/>
    <p:sldId id="5300582" r:id="rId11"/>
    <p:sldId id="5300574" r:id="rId12"/>
    <p:sldId id="5300575" r:id="rId13"/>
    <p:sldId id="5300576" r:id="rId14"/>
    <p:sldId id="5300583" r:id="rId15"/>
    <p:sldId id="5300577" r:id="rId16"/>
    <p:sldId id="5300584" r:id="rId17"/>
    <p:sldId id="5300563" r:id="rId18"/>
    <p:sldId id="5300568" r:id="rId19"/>
    <p:sldId id="5300564" r:id="rId20"/>
    <p:sldId id="5300565" r:id="rId21"/>
    <p:sldId id="5300587" r:id="rId22"/>
    <p:sldId id="5300590" r:id="rId23"/>
    <p:sldId id="5300588" r:id="rId24"/>
    <p:sldId id="530058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8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C4CBF-214C-44A2-BD0C-FE39A3053D5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6041A-6D57-48CE-81E5-6BF41FC690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C4CBF-214C-44A2-BD0C-FE39A3053D5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6041A-6D57-48CE-81E5-6BF41FC690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C4CBF-214C-44A2-BD0C-FE39A3053D5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6041A-6D57-48CE-81E5-6BF41FC690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8C3E3-2359-47C3-925E-2D7E5D1D39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AD44F-A1AA-4CE8-AEFB-8F4E09B98FC1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675" y="52752"/>
            <a:ext cx="1295050" cy="4678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14:ripple/>
      </p:transition>
    </mc:Choice>
    <mc:Fallback>
      <p:transition spd="slow" advClick="0" advTm="2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C4CBF-214C-44A2-BD0C-FE39A3053D5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6041A-6D57-48CE-81E5-6BF41FC690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C4CBF-214C-44A2-BD0C-FE39A3053D5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6041A-6D57-48CE-81E5-6BF41FC690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C4CBF-214C-44A2-BD0C-FE39A3053D5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6041A-6D57-48CE-81E5-6BF41FC690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C4CBF-214C-44A2-BD0C-FE39A3053D5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6041A-6D57-48CE-81E5-6BF41FC690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C4CBF-214C-44A2-BD0C-FE39A3053D5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6041A-6D57-48CE-81E5-6BF41FC690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C4CBF-214C-44A2-BD0C-FE39A3053D5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6041A-6D57-48CE-81E5-6BF41FC690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C4CBF-214C-44A2-BD0C-FE39A3053D5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6041A-6D57-48CE-81E5-6BF41FC690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C4CBF-214C-44A2-BD0C-FE39A3053D5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6041A-6D57-48CE-81E5-6BF41FC690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file:///D:\qq&#25991;&#20214;\712321467\Image\C2C\Image2\%7b75232B38-A165-1FB7-499C-2E1C792CACB5%7d.png" TargetMode="External"/><Relationship Id="rId13" Type="http://schemas.openxmlformats.org/officeDocument/2006/relationships/image" Target="../media/image2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C4CBF-214C-44A2-BD0C-FE39A3053D5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6041A-6D57-48CE-81E5-6BF41FC690A5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3" r:link="rId1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1.png"/><Relationship Id="rId1" Type="http://schemas.openxmlformats.org/officeDocument/2006/relationships/image" Target="../media/image20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48" y="-112885"/>
            <a:ext cx="3298276" cy="4372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55" y="557300"/>
            <a:ext cx="2590391" cy="345757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096000" y="1565314"/>
            <a:ext cx="551370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/>
              <a:t>《经典常谈》</a:t>
            </a:r>
            <a:endParaRPr lang="zh-CN" altLang="en-US" sz="6000" b="1"/>
          </a:p>
        </p:txBody>
      </p:sp>
      <p:sp>
        <p:nvSpPr>
          <p:cNvPr id="7" name="副标题 2"/>
          <p:cNvSpPr txBox="1"/>
          <p:nvPr/>
        </p:nvSpPr>
        <p:spPr>
          <a:xfrm>
            <a:off x="6344105" y="3071810"/>
            <a:ext cx="6904842" cy="71438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ct val="0"/>
              </a:spcAft>
              <a:buNone/>
            </a:pPr>
            <a:r>
              <a:rPr lang="en-US" altLang="zh-CN" sz="4800" b="1"/>
              <a:t>——</a:t>
            </a:r>
            <a:r>
              <a:rPr lang="zh-CN" altLang="en-US" sz="3600" b="1">
                <a:solidFill>
                  <a:srgbClr val="FF0000"/>
                </a:solidFill>
              </a:rPr>
              <a:t>选择性阅读</a:t>
            </a:r>
            <a:r>
              <a:rPr lang="zh-CN" altLang="en-US" sz="3600" b="1"/>
              <a:t>方法指导</a:t>
            </a:r>
            <a:endParaRPr lang="zh-CN" altLang="en-US" sz="3600" b="1"/>
          </a:p>
        </p:txBody>
      </p:sp>
      <p:pic>
        <p:nvPicPr>
          <p:cNvPr id="3" name="图片 2" descr="摄图网_40134969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16200000" flipH="1">
            <a:off x="9776254" y="3932007"/>
            <a:ext cx="2548890" cy="27146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4048" y="2943304"/>
            <a:ext cx="3733800" cy="3733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69739" y="622320"/>
            <a:ext cx="31417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宋体" panose="02010600030101010101" pitchFamily="2" charset="-122"/>
              </a:rPr>
              <a:t>章节概要</a:t>
            </a:r>
            <a:endParaRPr lang="zh-CN" altLang="en-US" sz="32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75899" y="1501542"/>
            <a:ext cx="10385659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solidFill>
                  <a:srgbClr val="0070C0"/>
                </a:solidFill>
                <a:effectLst/>
              </a:rPr>
              <a:t>《</a:t>
            </a:r>
            <a:r>
              <a:rPr lang="zh-CN" altLang="en-US" sz="3600" b="1">
                <a:solidFill>
                  <a:srgbClr val="0070C0"/>
                </a:solidFill>
                <a:effectLst/>
              </a:rPr>
              <a:t>战国策</a:t>
            </a:r>
            <a:r>
              <a:rPr lang="en-US" altLang="zh-CN" sz="3600" b="1">
                <a:solidFill>
                  <a:srgbClr val="0070C0"/>
                </a:solidFill>
              </a:rPr>
              <a:t>》</a:t>
            </a:r>
            <a:r>
              <a:rPr lang="zh-CN" altLang="en-US" sz="3600" b="1">
                <a:solidFill>
                  <a:srgbClr val="0070C0"/>
                </a:solidFill>
                <a:effectLst/>
              </a:rPr>
              <a:t>第八</a:t>
            </a:r>
            <a:endParaRPr lang="en-US" altLang="zh-CN" sz="3600" b="1">
              <a:solidFill>
                <a:srgbClr val="0070C0"/>
              </a:solidFill>
              <a:effectLst/>
            </a:endParaRPr>
          </a:p>
          <a:p>
            <a:r>
              <a:rPr lang="zh-CN" altLang="en-US" sz="3600" b="1">
                <a:solidFill>
                  <a:srgbClr val="000000"/>
                </a:solidFill>
                <a:effectLst/>
                <a:latin typeface="Helvetica Neue"/>
              </a:rPr>
              <a:t>       战国时期诸国关系紧张，战争随时可起，担负外交的策士开始受到重用。当时各国所重的是威势，策士所说原不外战争和诈谋</a:t>
            </a:r>
            <a:r>
              <a:rPr lang="en-US" altLang="zh-CN" sz="3600" b="1">
                <a:solidFill>
                  <a:srgbClr val="000000"/>
                </a:solidFill>
                <a:effectLst/>
                <a:latin typeface="Helvetica Neue"/>
              </a:rPr>
              <a:t>;</a:t>
            </a:r>
            <a:r>
              <a:rPr lang="zh-CN" altLang="en-US" sz="3600" b="1">
                <a:solidFill>
                  <a:srgbClr val="000000"/>
                </a:solidFill>
                <a:effectLst/>
                <a:latin typeface="Helvetica Neue"/>
              </a:rPr>
              <a:t>但要因人因地进言，广博的知识和微妙的机智都是不可少的。汉代刘向在汉初著名说客蒯通整理和润饰的基础上，把这些策士的说辞，编成了</a:t>
            </a:r>
            <a:r>
              <a:rPr lang="en-US" altLang="zh-CN" sz="3600" b="1">
                <a:solidFill>
                  <a:srgbClr val="000000"/>
                </a:solidFill>
                <a:effectLst/>
                <a:latin typeface="Helvetica Neue"/>
              </a:rPr>
              <a:t>《</a:t>
            </a:r>
            <a:r>
              <a:rPr lang="zh-CN" altLang="en-US" sz="3600" b="1">
                <a:solidFill>
                  <a:srgbClr val="000000"/>
                </a:solidFill>
                <a:effectLst/>
                <a:latin typeface="Helvetica Neue"/>
              </a:rPr>
              <a:t>战国策</a:t>
            </a:r>
            <a:r>
              <a:rPr lang="en-US" altLang="zh-CN" sz="3600" b="1">
                <a:solidFill>
                  <a:srgbClr val="000000"/>
                </a:solidFill>
                <a:effectLst/>
                <a:latin typeface="Helvetica Neue"/>
              </a:rPr>
              <a:t>》</a:t>
            </a:r>
            <a:r>
              <a:rPr lang="zh-CN" altLang="en-US" sz="3600" b="1">
                <a:solidFill>
                  <a:srgbClr val="000000"/>
                </a:solidFill>
                <a:effectLst/>
                <a:latin typeface="Helvetica Neue"/>
              </a:rPr>
              <a:t>。</a:t>
            </a:r>
            <a:br>
              <a:rPr lang="zh-CN" altLang="en-US" sz="3600" b="1">
                <a:effectLst/>
              </a:rPr>
            </a:br>
            <a:endParaRPr lang="zh-CN" altLang="en-US" sz="36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14:ripple/>
      </p:transition>
    </mc:Choice>
    <mc:Fallback>
      <p:transition spd="slow" advClick="0" advTm="2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69739" y="622320"/>
            <a:ext cx="31417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宋体" panose="02010600030101010101" pitchFamily="2" charset="-122"/>
              </a:rPr>
              <a:t>章节概要</a:t>
            </a:r>
            <a:endParaRPr lang="zh-CN" altLang="en-US" sz="32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7765" y="1207095"/>
            <a:ext cx="10385659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solidFill>
                  <a:srgbClr val="0070C0"/>
                </a:solidFill>
                <a:effectLst/>
              </a:rPr>
              <a:t>《</a:t>
            </a:r>
            <a:r>
              <a:rPr lang="zh-CN" altLang="en-US" sz="3200" b="1">
                <a:solidFill>
                  <a:srgbClr val="0070C0"/>
                </a:solidFill>
                <a:effectLst/>
              </a:rPr>
              <a:t>史记</a:t>
            </a:r>
            <a:r>
              <a:rPr lang="en-US" altLang="zh-CN" sz="3200" b="1">
                <a:solidFill>
                  <a:srgbClr val="0070C0"/>
                </a:solidFill>
              </a:rPr>
              <a:t>》《</a:t>
            </a:r>
            <a:r>
              <a:rPr lang="zh-CN" altLang="en-US" sz="3200" b="1">
                <a:solidFill>
                  <a:srgbClr val="0070C0"/>
                </a:solidFill>
              </a:rPr>
              <a:t>汉书</a:t>
            </a:r>
            <a:r>
              <a:rPr lang="en-US" altLang="zh-CN" sz="3200" b="1">
                <a:solidFill>
                  <a:srgbClr val="0070C0"/>
                </a:solidFill>
              </a:rPr>
              <a:t>》</a:t>
            </a:r>
            <a:r>
              <a:rPr lang="zh-CN" altLang="en-US" sz="3200" b="1">
                <a:solidFill>
                  <a:srgbClr val="0070C0"/>
                </a:solidFill>
                <a:effectLst/>
              </a:rPr>
              <a:t>第九</a:t>
            </a:r>
            <a:endParaRPr lang="en-US" altLang="zh-CN" sz="3200" b="1">
              <a:solidFill>
                <a:srgbClr val="0070C0"/>
              </a:solidFill>
              <a:effectLst/>
            </a:endParaRPr>
          </a:p>
          <a:p>
            <a:pPr algn="just"/>
            <a:r>
              <a:rPr lang="zh-CN" altLang="en-US" sz="3200" b="1" i="0">
                <a:solidFill>
                  <a:srgbClr val="000000"/>
                </a:solidFill>
                <a:effectLst/>
                <a:latin typeface="Helvetica Neue"/>
              </a:rPr>
              <a:t>       司马迁早年漫游各地，了解风俗，采集传闻。他以“究天人之际，通古今之变，成一家之言”的史识创作了中国第一部纪传体通史</a:t>
            </a:r>
            <a:r>
              <a:rPr lang="en-US" altLang="zh-CN" sz="3200" b="1" i="0">
                <a:solidFill>
                  <a:srgbClr val="000000"/>
                </a:solidFill>
                <a:effectLst/>
                <a:latin typeface="Helvetica Neue"/>
              </a:rPr>
              <a:t>《</a:t>
            </a:r>
            <a:r>
              <a:rPr lang="zh-CN" altLang="en-US" sz="3200" b="1" i="0">
                <a:solidFill>
                  <a:srgbClr val="000000"/>
                </a:solidFill>
                <a:effectLst/>
                <a:latin typeface="Helvetica Neue"/>
              </a:rPr>
              <a:t>史记</a:t>
            </a:r>
            <a:r>
              <a:rPr lang="en-US" altLang="zh-CN" sz="3200" b="1" i="0">
                <a:solidFill>
                  <a:srgbClr val="000000"/>
                </a:solidFill>
                <a:effectLst/>
                <a:latin typeface="Helvetica Neue"/>
              </a:rPr>
              <a:t>》</a:t>
            </a:r>
            <a:r>
              <a:rPr lang="zh-CN" altLang="en-US" sz="3200" b="1" i="0">
                <a:solidFill>
                  <a:srgbClr val="000000"/>
                </a:solidFill>
                <a:effectLst/>
                <a:latin typeface="Helvetica Neue"/>
              </a:rPr>
              <a:t>，汉人称为</a:t>
            </a:r>
            <a:r>
              <a:rPr lang="en-US" altLang="zh-CN" sz="3200" b="1" i="0">
                <a:solidFill>
                  <a:srgbClr val="000000"/>
                </a:solidFill>
                <a:effectLst/>
                <a:latin typeface="Helvetica Neue"/>
              </a:rPr>
              <a:t>《</a:t>
            </a:r>
            <a:r>
              <a:rPr lang="zh-CN" altLang="en-US" sz="3200" b="1" i="0">
                <a:solidFill>
                  <a:srgbClr val="000000"/>
                </a:solidFill>
                <a:effectLst/>
                <a:latin typeface="Helvetica Neue"/>
              </a:rPr>
              <a:t>太史公书</a:t>
            </a:r>
            <a:r>
              <a:rPr lang="en-US" altLang="zh-CN" sz="3200" b="1" i="0">
                <a:solidFill>
                  <a:srgbClr val="000000"/>
                </a:solidFill>
                <a:effectLst/>
                <a:latin typeface="Helvetica Neue"/>
              </a:rPr>
              <a:t>》</a:t>
            </a:r>
            <a:r>
              <a:rPr lang="zh-CN" altLang="en-US" sz="3200" b="1" i="0">
                <a:solidFill>
                  <a:srgbClr val="000000"/>
                </a:solidFill>
                <a:effectLst/>
                <a:latin typeface="Helvetica Neue"/>
              </a:rPr>
              <a:t>。</a:t>
            </a:r>
            <a:r>
              <a:rPr lang="en-US" altLang="zh-CN" sz="3200" b="1" i="0">
                <a:solidFill>
                  <a:srgbClr val="000000"/>
                </a:solidFill>
                <a:effectLst/>
                <a:latin typeface="Helvetica Neue"/>
              </a:rPr>
              <a:t>《</a:t>
            </a:r>
            <a:r>
              <a:rPr lang="zh-CN" altLang="en-US" sz="3200" b="1" i="0">
                <a:solidFill>
                  <a:srgbClr val="000000"/>
                </a:solidFill>
                <a:effectLst/>
                <a:latin typeface="Helvetica Neue"/>
              </a:rPr>
              <a:t>史记</a:t>
            </a:r>
            <a:r>
              <a:rPr lang="en-US" altLang="zh-CN" sz="3200" b="1" i="0">
                <a:solidFill>
                  <a:srgbClr val="000000"/>
                </a:solidFill>
                <a:effectLst/>
                <a:latin typeface="Helvetica Neue"/>
              </a:rPr>
              <a:t>》</a:t>
            </a:r>
            <a:r>
              <a:rPr lang="zh-CN" altLang="en-US" sz="3200" b="1" i="0">
                <a:solidFill>
                  <a:srgbClr val="000000"/>
                </a:solidFill>
                <a:effectLst/>
                <a:latin typeface="Helvetica Neue"/>
              </a:rPr>
              <a:t>体例有五：十二本纪，记帝王政迹，是编年的；十表，以分年略记世代为主；八书，记典章制度的沿革；三十世家，记侯国世代存亡；七十列传，类记各方面人物。</a:t>
            </a:r>
            <a:br>
              <a:rPr lang="zh-CN" altLang="en-US" sz="3200" b="1" i="0">
                <a:solidFill>
                  <a:srgbClr val="000000"/>
                </a:solidFill>
                <a:effectLst/>
                <a:latin typeface="Helvetica Neue"/>
              </a:rPr>
            </a:br>
            <a:r>
              <a:rPr lang="zh-CN" altLang="en-US" sz="3200" b="1" i="0">
                <a:solidFill>
                  <a:srgbClr val="000000"/>
                </a:solidFill>
                <a:effectLst/>
                <a:latin typeface="Helvetica Neue"/>
              </a:rPr>
              <a:t>      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Helvetica Neue"/>
              </a:rPr>
              <a:t>《</a:t>
            </a:r>
            <a:r>
              <a:rPr lang="zh-CN" altLang="en-US" sz="3200" b="1">
                <a:solidFill>
                  <a:srgbClr val="000000"/>
                </a:solidFill>
                <a:effectLst/>
                <a:latin typeface="Helvetica Neue"/>
              </a:rPr>
              <a:t>史记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Helvetica Neue"/>
              </a:rPr>
              <a:t>》</a:t>
            </a:r>
            <a:r>
              <a:rPr lang="zh-CN" altLang="en-US" sz="3200" b="1">
                <a:solidFill>
                  <a:srgbClr val="000000"/>
                </a:solidFill>
                <a:effectLst/>
                <a:latin typeface="Helvetica Neue"/>
              </a:rPr>
              <a:t>以后，续作很多，但不是偏私，就是鄙俗；班彪加以整理补充，著了六十五篇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Helvetica Neue"/>
              </a:rPr>
              <a:t>《</a:t>
            </a:r>
            <a:r>
              <a:rPr lang="zh-CN" altLang="en-US" sz="3200" b="1">
                <a:solidFill>
                  <a:srgbClr val="000000"/>
                </a:solidFill>
                <a:effectLst/>
                <a:latin typeface="Helvetica Neue"/>
              </a:rPr>
              <a:t>后传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Helvetica Neue"/>
              </a:rPr>
              <a:t>》</a:t>
            </a:r>
            <a:r>
              <a:rPr lang="zh-CN" altLang="en-US" sz="3200" b="1">
                <a:solidFill>
                  <a:srgbClr val="000000"/>
                </a:solidFill>
                <a:effectLst/>
                <a:latin typeface="Helvetica Neue"/>
              </a:rPr>
              <a:t>。</a:t>
            </a:r>
            <a:endParaRPr lang="zh-CN" altLang="en-US" sz="32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14:ripple/>
      </p:transition>
    </mc:Choice>
    <mc:Fallback>
      <p:transition spd="slow" advClick="0" advTm="2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69739" y="622320"/>
            <a:ext cx="31417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宋体" panose="02010600030101010101" pitchFamily="2" charset="-122"/>
              </a:rPr>
              <a:t>章节概要</a:t>
            </a:r>
            <a:endParaRPr lang="zh-CN" altLang="en-US" sz="32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8042" y="1366787"/>
            <a:ext cx="6806665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solidFill>
                  <a:srgbClr val="0070C0"/>
                </a:solidFill>
                <a:effectLst/>
              </a:rPr>
              <a:t>《</a:t>
            </a:r>
            <a:r>
              <a:rPr lang="zh-CN" altLang="en-US" sz="3200" b="1">
                <a:solidFill>
                  <a:srgbClr val="0070C0"/>
                </a:solidFill>
                <a:effectLst/>
              </a:rPr>
              <a:t>诸子</a:t>
            </a:r>
            <a:r>
              <a:rPr lang="en-US" altLang="zh-CN" sz="3200" b="1">
                <a:solidFill>
                  <a:srgbClr val="0070C0"/>
                </a:solidFill>
              </a:rPr>
              <a:t>》</a:t>
            </a:r>
            <a:r>
              <a:rPr lang="zh-CN" altLang="en-US" sz="3200" b="1">
                <a:solidFill>
                  <a:srgbClr val="0070C0"/>
                </a:solidFill>
                <a:effectLst/>
              </a:rPr>
              <a:t>第十</a:t>
            </a:r>
            <a:endParaRPr lang="en-US" altLang="zh-CN" sz="3200" b="1">
              <a:solidFill>
                <a:srgbClr val="0070C0"/>
              </a:solidFill>
              <a:effectLst/>
            </a:endParaRPr>
          </a:p>
          <a:p>
            <a:r>
              <a:rPr lang="zh-CN" altLang="en-US" sz="3200" b="1">
                <a:solidFill>
                  <a:srgbClr val="000000"/>
                </a:solidFill>
                <a:effectLst/>
                <a:latin typeface="Helvetica Neue"/>
              </a:rPr>
              <a:t>      春秋末年，周王室衰弱，礼崩乐坏，在这个大变动当中，一些才智之士“持之有故，言之成理”。这便是诸子之学，大部分可以称为“哲学”。诸子都出于职业的“士”。“士”本是封建制度里贵族的末一级，但到了春秋战国之际，“士”成了有才能的人的通称。</a:t>
            </a:r>
            <a:r>
              <a:rPr lang="en-US" altLang="zh-CN" sz="3200" b="1">
                <a:solidFill>
                  <a:srgbClr val="FFFFFF"/>
                </a:solidFill>
                <a:effectLst/>
              </a:rPr>
              <a:t>11</a:t>
            </a:r>
            <a:endParaRPr lang="en-US" altLang="zh-CN" sz="3200" b="1">
              <a:solidFill>
                <a:srgbClr val="FFFFFF"/>
              </a:solidFill>
              <a:effectLst/>
            </a:endParaRPr>
          </a:p>
        </p:txBody>
      </p:sp>
      <p:pic>
        <p:nvPicPr>
          <p:cNvPr id="3" name="图片 3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8053137" y="1039836"/>
            <a:ext cx="3642702" cy="511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14:ripple/>
      </p:transition>
    </mc:Choice>
    <mc:Fallback>
      <p:transition spd="slow" advClick="0" advTm="2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69739" y="622320"/>
            <a:ext cx="31417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宋体" panose="02010600030101010101" pitchFamily="2" charset="-122"/>
              </a:rPr>
              <a:t>章节概要</a:t>
            </a:r>
            <a:endParaRPr lang="zh-CN" altLang="en-US" sz="32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03170" y="1049154"/>
            <a:ext cx="10531643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solidFill>
                  <a:srgbClr val="0070C0"/>
                </a:solidFill>
                <a:effectLst/>
              </a:rPr>
              <a:t>《</a:t>
            </a:r>
            <a:r>
              <a:rPr lang="zh-CN" altLang="en-US" sz="3600" b="1">
                <a:solidFill>
                  <a:srgbClr val="0070C0"/>
                </a:solidFill>
                <a:effectLst/>
              </a:rPr>
              <a:t>辞赋</a:t>
            </a:r>
            <a:r>
              <a:rPr lang="en-US" altLang="zh-CN" sz="3600" b="1">
                <a:solidFill>
                  <a:srgbClr val="0070C0"/>
                </a:solidFill>
              </a:rPr>
              <a:t>》</a:t>
            </a:r>
            <a:r>
              <a:rPr lang="zh-CN" altLang="en-US" sz="3600" b="1">
                <a:solidFill>
                  <a:srgbClr val="0070C0"/>
                </a:solidFill>
                <a:effectLst/>
              </a:rPr>
              <a:t>第十一</a:t>
            </a:r>
            <a:endParaRPr lang="en-US" altLang="zh-CN" sz="3600" b="1">
              <a:solidFill>
                <a:srgbClr val="0070C0"/>
              </a:solidFill>
              <a:effectLst/>
            </a:endParaRPr>
          </a:p>
          <a:p>
            <a:r>
              <a:rPr lang="zh-CN" altLang="en-US" sz="3600" b="1">
                <a:solidFill>
                  <a:srgbClr val="000000"/>
                </a:solidFill>
                <a:effectLst/>
                <a:latin typeface="Helvetica Neue"/>
              </a:rPr>
              <a:t>        屈原是我国历史里永被纪念的一个人。</a:t>
            </a:r>
            <a:r>
              <a:rPr lang="en-US" altLang="zh-CN" sz="3600" b="1">
                <a:solidFill>
                  <a:srgbClr val="000000"/>
                </a:solidFill>
                <a:effectLst/>
                <a:latin typeface="Helvetica Neue"/>
              </a:rPr>
              <a:t>《</a:t>
            </a:r>
            <a:r>
              <a:rPr lang="zh-CN" altLang="en-US" sz="3600" b="1">
                <a:solidFill>
                  <a:srgbClr val="000000"/>
                </a:solidFill>
                <a:effectLst/>
                <a:latin typeface="Helvetica Neue"/>
              </a:rPr>
              <a:t>楚辞</a:t>
            </a:r>
            <a:r>
              <a:rPr lang="en-US" altLang="zh-CN" sz="3600" b="1">
                <a:solidFill>
                  <a:srgbClr val="000000"/>
                </a:solidFill>
                <a:effectLst/>
                <a:latin typeface="Helvetica Neue"/>
              </a:rPr>
              <a:t>》</a:t>
            </a:r>
            <a:r>
              <a:rPr lang="zh-CN" altLang="en-US" sz="3600" b="1">
                <a:solidFill>
                  <a:srgbClr val="000000"/>
                </a:solidFill>
                <a:effectLst/>
                <a:latin typeface="Helvetica Neue"/>
              </a:rPr>
              <a:t>中</a:t>
            </a:r>
            <a:r>
              <a:rPr lang="en-US" altLang="zh-CN" sz="3600" b="1">
                <a:solidFill>
                  <a:srgbClr val="000000"/>
                </a:solidFill>
                <a:effectLst/>
                <a:latin typeface="Helvetica Neue"/>
              </a:rPr>
              <a:t>《</a:t>
            </a:r>
            <a:r>
              <a:rPr lang="zh-CN" altLang="en-US" sz="3600" b="1">
                <a:solidFill>
                  <a:srgbClr val="000000"/>
                </a:solidFill>
                <a:effectLst/>
                <a:latin typeface="Helvetica Neue"/>
              </a:rPr>
              <a:t>离骚</a:t>
            </a:r>
            <a:r>
              <a:rPr lang="en-US" altLang="zh-CN" sz="3600" b="1">
                <a:solidFill>
                  <a:srgbClr val="000000"/>
                </a:solidFill>
                <a:effectLst/>
                <a:latin typeface="Helvetica Neue"/>
              </a:rPr>
              <a:t>》</a:t>
            </a:r>
            <a:r>
              <a:rPr lang="zh-CN" altLang="en-US" sz="3600" b="1">
                <a:solidFill>
                  <a:srgbClr val="000000"/>
                </a:solidFill>
                <a:effectLst/>
                <a:latin typeface="Helvetica Neue"/>
              </a:rPr>
              <a:t>和</a:t>
            </a:r>
            <a:r>
              <a:rPr lang="en-US" altLang="zh-CN" sz="3600" b="1">
                <a:solidFill>
                  <a:srgbClr val="000000"/>
                </a:solidFill>
                <a:effectLst/>
                <a:latin typeface="Helvetica Neue"/>
              </a:rPr>
              <a:t>《</a:t>
            </a:r>
            <a:r>
              <a:rPr lang="zh-CN" altLang="en-US" sz="3600" b="1">
                <a:solidFill>
                  <a:srgbClr val="000000"/>
                </a:solidFill>
                <a:effectLst/>
                <a:latin typeface="Helvetica Neue"/>
              </a:rPr>
              <a:t>九章</a:t>
            </a:r>
            <a:r>
              <a:rPr lang="en-US" altLang="zh-CN" sz="3600" b="1">
                <a:solidFill>
                  <a:srgbClr val="000000"/>
                </a:solidFill>
                <a:effectLst/>
                <a:latin typeface="Helvetica Neue"/>
              </a:rPr>
              <a:t>》</a:t>
            </a:r>
            <a:r>
              <a:rPr lang="zh-CN" altLang="en-US" sz="3600" b="1">
                <a:solidFill>
                  <a:srgbClr val="000000"/>
                </a:solidFill>
                <a:effectLst/>
                <a:latin typeface="Helvetica Neue"/>
              </a:rPr>
              <a:t>的各篇都是屈原放逐时所作。荀子的</a:t>
            </a:r>
            <a:r>
              <a:rPr lang="en-US" altLang="zh-CN" sz="3600" b="1">
                <a:solidFill>
                  <a:srgbClr val="000000"/>
                </a:solidFill>
                <a:effectLst/>
                <a:latin typeface="Helvetica Neue"/>
              </a:rPr>
              <a:t>《</a:t>
            </a:r>
            <a:r>
              <a:rPr lang="zh-CN" altLang="en-US" sz="3600" b="1">
                <a:solidFill>
                  <a:srgbClr val="000000"/>
                </a:solidFill>
                <a:effectLst/>
                <a:latin typeface="Helvetica Neue"/>
              </a:rPr>
              <a:t>赋篇</a:t>
            </a:r>
            <a:r>
              <a:rPr lang="en-US" altLang="zh-CN" sz="3600" b="1">
                <a:solidFill>
                  <a:srgbClr val="000000"/>
                </a:solidFill>
                <a:effectLst/>
                <a:latin typeface="Helvetica Neue"/>
              </a:rPr>
              <a:t>》</a:t>
            </a:r>
            <a:r>
              <a:rPr lang="zh-CN" altLang="en-US" sz="3600" b="1">
                <a:solidFill>
                  <a:srgbClr val="000000"/>
                </a:solidFill>
                <a:effectLst/>
                <a:latin typeface="Helvetica Neue"/>
              </a:rPr>
              <a:t>最早称“赋”。</a:t>
            </a:r>
            <a:r>
              <a:rPr lang="en-US" altLang="zh-CN" sz="3600" b="1">
                <a:solidFill>
                  <a:srgbClr val="000000"/>
                </a:solidFill>
                <a:effectLst/>
                <a:latin typeface="Helvetica Neue"/>
              </a:rPr>
              <a:t>《</a:t>
            </a:r>
            <a:r>
              <a:rPr lang="zh-CN" altLang="en-US" sz="3600" b="1">
                <a:solidFill>
                  <a:srgbClr val="000000"/>
                </a:solidFill>
                <a:effectLst/>
                <a:latin typeface="Helvetica Neue"/>
              </a:rPr>
              <a:t>赋篇</a:t>
            </a:r>
            <a:r>
              <a:rPr lang="en-US" altLang="zh-CN" sz="3600" b="1">
                <a:solidFill>
                  <a:srgbClr val="000000"/>
                </a:solidFill>
                <a:effectLst/>
                <a:latin typeface="Helvetica Neue"/>
              </a:rPr>
              <a:t>》</a:t>
            </a:r>
            <a:r>
              <a:rPr lang="zh-CN" altLang="en-US" sz="3600" b="1">
                <a:solidFill>
                  <a:srgbClr val="000000"/>
                </a:solidFill>
                <a:effectLst/>
                <a:latin typeface="Helvetica Neue"/>
              </a:rPr>
              <a:t>安排客主，问答成篇，开后来赋家的风气。</a:t>
            </a:r>
            <a:r>
              <a:rPr lang="en-US" altLang="zh-CN" sz="3600" b="1">
                <a:solidFill>
                  <a:srgbClr val="000000"/>
                </a:solidFill>
                <a:effectLst/>
                <a:latin typeface="Helvetica Neue"/>
              </a:rPr>
              <a:t>《</a:t>
            </a:r>
            <a:r>
              <a:rPr lang="zh-CN" altLang="en-US" sz="3600" b="1">
                <a:solidFill>
                  <a:srgbClr val="000000"/>
                </a:solidFill>
                <a:effectLst/>
                <a:latin typeface="Helvetica Neue"/>
              </a:rPr>
              <a:t>汉书</a:t>
            </a:r>
            <a:r>
              <a:rPr lang="en-US" altLang="zh-CN" sz="3600" b="1">
                <a:solidFill>
                  <a:srgbClr val="000000"/>
                </a:solidFill>
                <a:effectLst/>
                <a:latin typeface="Helvetica Neue"/>
              </a:rPr>
              <a:t>·</a:t>
            </a:r>
            <a:r>
              <a:rPr lang="zh-CN" altLang="en-US" sz="3600" b="1">
                <a:solidFill>
                  <a:srgbClr val="000000"/>
                </a:solidFill>
                <a:effectLst/>
                <a:latin typeface="Helvetica Neue"/>
              </a:rPr>
              <a:t>艺文志</a:t>
            </a:r>
            <a:r>
              <a:rPr lang="en-US" altLang="zh-CN" sz="3600" b="1">
                <a:solidFill>
                  <a:srgbClr val="000000"/>
                </a:solidFill>
                <a:effectLst/>
                <a:latin typeface="Helvetica Neue"/>
              </a:rPr>
              <a:t>·</a:t>
            </a:r>
            <a:r>
              <a:rPr lang="zh-CN" altLang="en-US" sz="3600" b="1">
                <a:solidFill>
                  <a:srgbClr val="000000"/>
                </a:solidFill>
                <a:effectLst/>
                <a:latin typeface="Helvetica Neue"/>
              </a:rPr>
              <a:t>诗赋略</a:t>
            </a:r>
            <a:r>
              <a:rPr lang="en-US" altLang="zh-CN" sz="3600" b="1">
                <a:solidFill>
                  <a:srgbClr val="000000"/>
                </a:solidFill>
                <a:effectLst/>
                <a:latin typeface="Helvetica Neue"/>
              </a:rPr>
              <a:t>》</a:t>
            </a:r>
            <a:r>
              <a:rPr lang="zh-CN" altLang="en-US" sz="3600" b="1">
                <a:solidFill>
                  <a:srgbClr val="000000"/>
                </a:solidFill>
                <a:effectLst/>
                <a:latin typeface="Helvetica Neue"/>
              </a:rPr>
              <a:t>分赋为四类。东汉后班固作</a:t>
            </a:r>
            <a:r>
              <a:rPr lang="en-US" altLang="zh-CN" sz="3600" b="1">
                <a:solidFill>
                  <a:srgbClr val="000000"/>
                </a:solidFill>
                <a:effectLst/>
                <a:latin typeface="Helvetica Neue"/>
              </a:rPr>
              <a:t>《</a:t>
            </a:r>
            <a:r>
              <a:rPr lang="zh-CN" altLang="en-US" sz="3600" b="1">
                <a:solidFill>
                  <a:srgbClr val="000000"/>
                </a:solidFill>
                <a:effectLst/>
                <a:latin typeface="Helvetica Neue"/>
              </a:rPr>
              <a:t>两都赋</a:t>
            </a:r>
            <a:r>
              <a:rPr lang="en-US" altLang="zh-CN" sz="3600" b="1">
                <a:solidFill>
                  <a:srgbClr val="000000"/>
                </a:solidFill>
                <a:effectLst/>
                <a:latin typeface="Helvetica Neue"/>
              </a:rPr>
              <a:t>》</a:t>
            </a:r>
            <a:r>
              <a:rPr lang="zh-CN" altLang="en-US" sz="3600" b="1">
                <a:solidFill>
                  <a:srgbClr val="000000"/>
                </a:solidFill>
                <a:effectLst/>
                <a:latin typeface="Helvetica Neue"/>
              </a:rPr>
              <a:t>，张衡仿作</a:t>
            </a:r>
            <a:r>
              <a:rPr lang="en-US" altLang="zh-CN" sz="3600" b="1">
                <a:solidFill>
                  <a:srgbClr val="000000"/>
                </a:solidFill>
                <a:effectLst/>
                <a:latin typeface="Helvetica Neue"/>
              </a:rPr>
              <a:t>《</a:t>
            </a:r>
            <a:r>
              <a:rPr lang="zh-CN" altLang="en-US" sz="3600" b="1">
                <a:solidFill>
                  <a:srgbClr val="000000"/>
                </a:solidFill>
                <a:effectLst/>
                <a:latin typeface="Helvetica Neue"/>
              </a:rPr>
              <a:t>二京赋</a:t>
            </a:r>
            <a:r>
              <a:rPr lang="en-US" altLang="zh-CN" sz="3600" b="1">
                <a:solidFill>
                  <a:srgbClr val="000000"/>
                </a:solidFill>
                <a:effectLst/>
                <a:latin typeface="Helvetica Neue"/>
              </a:rPr>
              <a:t>》</a:t>
            </a:r>
            <a:r>
              <a:rPr lang="zh-CN" altLang="en-US" sz="3600" b="1">
                <a:solidFill>
                  <a:srgbClr val="000000"/>
                </a:solidFill>
                <a:effectLst/>
                <a:latin typeface="Helvetica Neue"/>
              </a:rPr>
              <a:t>，晋左思作</a:t>
            </a:r>
            <a:r>
              <a:rPr lang="en-US" altLang="zh-CN" sz="3600" b="1">
                <a:solidFill>
                  <a:srgbClr val="000000"/>
                </a:solidFill>
                <a:effectLst/>
                <a:latin typeface="Helvetica Neue"/>
              </a:rPr>
              <a:t>《</a:t>
            </a:r>
            <a:r>
              <a:rPr lang="zh-CN" altLang="en-US" sz="3600" b="1">
                <a:solidFill>
                  <a:srgbClr val="000000"/>
                </a:solidFill>
                <a:effectLst/>
                <a:latin typeface="Helvetica Neue"/>
              </a:rPr>
              <a:t>三都赋</a:t>
            </a:r>
            <a:r>
              <a:rPr lang="en-US" altLang="zh-CN" sz="3600" b="1">
                <a:solidFill>
                  <a:srgbClr val="000000"/>
                </a:solidFill>
                <a:effectLst/>
                <a:latin typeface="Helvetica Neue"/>
              </a:rPr>
              <a:t>》</a:t>
            </a:r>
            <a:r>
              <a:rPr lang="zh-CN" altLang="en-US" sz="3600" b="1">
                <a:solidFill>
                  <a:srgbClr val="000000"/>
                </a:solidFill>
                <a:effectLst/>
                <a:latin typeface="Helvetica Neue"/>
              </a:rPr>
              <a:t>。</a:t>
            </a:r>
            <a:endParaRPr lang="zh-CN" altLang="en-US" sz="36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14:ripple/>
      </p:transition>
    </mc:Choice>
    <mc:Fallback>
      <p:transition spd="slow" advClick="0" advTm="2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69739" y="622320"/>
            <a:ext cx="31417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宋体" panose="02010600030101010101" pitchFamily="2" charset="-122"/>
              </a:rPr>
              <a:t>章节概要</a:t>
            </a:r>
            <a:endParaRPr lang="zh-CN" altLang="en-US" sz="32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75899" y="1501542"/>
            <a:ext cx="10385659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solidFill>
                  <a:srgbClr val="0070C0"/>
                </a:solidFill>
                <a:effectLst/>
              </a:rPr>
              <a:t>《</a:t>
            </a:r>
            <a:r>
              <a:rPr lang="zh-CN" altLang="en-US" sz="3600" b="1">
                <a:solidFill>
                  <a:srgbClr val="0070C0"/>
                </a:solidFill>
                <a:effectLst/>
              </a:rPr>
              <a:t>诗</a:t>
            </a:r>
            <a:r>
              <a:rPr lang="en-US" altLang="zh-CN" sz="3600" b="1">
                <a:solidFill>
                  <a:srgbClr val="0070C0"/>
                </a:solidFill>
              </a:rPr>
              <a:t>》</a:t>
            </a:r>
            <a:r>
              <a:rPr lang="zh-CN" altLang="en-US" sz="3600" b="1">
                <a:solidFill>
                  <a:srgbClr val="0070C0"/>
                </a:solidFill>
                <a:effectLst/>
              </a:rPr>
              <a:t>第十二</a:t>
            </a:r>
            <a:endParaRPr lang="en-US" altLang="zh-CN" sz="3600" b="1">
              <a:solidFill>
                <a:srgbClr val="0070C0"/>
              </a:solidFill>
              <a:effectLst/>
            </a:endParaRPr>
          </a:p>
          <a:p>
            <a:r>
              <a:rPr lang="zh-CN" altLang="en-US" sz="3600">
                <a:solidFill>
                  <a:srgbClr val="000000"/>
                </a:solidFill>
                <a:effectLst/>
                <a:latin typeface="Helvetica Neue"/>
              </a:rPr>
              <a:t>    汉武帝立乐府，采集代、赵、秦、楚的歌谣和乐谱，以备传习唱奏。汉末，一般文体都走向整炼一路；晋代诗逐渐排偶化、典故化，玄言诗兴盛；唐代谐调发展，成立了律诗绝句；宋初的诗专学李商隐，末流只知道典故对偶；南宋的三大诗家都是从江西派变化出来的。</a:t>
            </a:r>
            <a:r>
              <a:rPr lang="en-US" altLang="zh-CN" sz="3600" b="1">
                <a:solidFill>
                  <a:srgbClr val="FFFFFF"/>
                </a:solidFill>
                <a:effectLst/>
              </a:rPr>
              <a:t>13</a:t>
            </a:r>
            <a:endParaRPr lang="en-US" altLang="zh-CN" sz="3600" b="1">
              <a:solidFill>
                <a:srgbClr val="FFFFFF"/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14:ripple/>
      </p:transition>
    </mc:Choice>
    <mc:Fallback>
      <p:transition spd="slow" advClick="0" advTm="2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69739" y="622320"/>
            <a:ext cx="31417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宋体" panose="02010600030101010101" pitchFamily="2" charset="-122"/>
              </a:rPr>
              <a:t>章节概要</a:t>
            </a:r>
            <a:endParaRPr lang="zh-CN" altLang="en-US" sz="32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7141" y="1207095"/>
            <a:ext cx="10828421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solidFill>
                  <a:srgbClr val="0070C0"/>
                </a:solidFill>
                <a:effectLst/>
              </a:rPr>
              <a:t>《</a:t>
            </a:r>
            <a:r>
              <a:rPr lang="zh-CN" altLang="en-US" sz="3600" b="1">
                <a:solidFill>
                  <a:srgbClr val="0070C0"/>
                </a:solidFill>
                <a:effectLst/>
              </a:rPr>
              <a:t>文</a:t>
            </a:r>
            <a:r>
              <a:rPr lang="en-US" altLang="zh-CN" sz="3600" b="1">
                <a:solidFill>
                  <a:srgbClr val="0070C0"/>
                </a:solidFill>
              </a:rPr>
              <a:t>》</a:t>
            </a:r>
            <a:r>
              <a:rPr lang="zh-CN" altLang="en-US" sz="3600" b="1">
                <a:solidFill>
                  <a:srgbClr val="0070C0"/>
                </a:solidFill>
                <a:effectLst/>
              </a:rPr>
              <a:t>第十三</a:t>
            </a:r>
            <a:endParaRPr lang="en-US" altLang="zh-CN" sz="3600" b="1">
              <a:solidFill>
                <a:srgbClr val="0070C0"/>
              </a:solidFill>
              <a:effectLst/>
            </a:endParaRPr>
          </a:p>
          <a:p>
            <a:r>
              <a:rPr lang="zh-CN" altLang="en-US" sz="3600" b="1">
                <a:solidFill>
                  <a:srgbClr val="000000"/>
                </a:solidFill>
                <a:effectLst/>
                <a:latin typeface="Helvetica Neue"/>
              </a:rPr>
              <a:t>       春秋时期列国交际频繁，外交言语关系国体和国家的利害更大，也称为“辞”；战国时代，游说之风大盛；孔子开了私人讲学之风，从此便有了私家著作；记事文也伴随着议论文的发展有了长足的进步；汉武帝时期盛行辞赋；梁昭明太子在</a:t>
            </a:r>
            <a:r>
              <a:rPr lang="en-US" altLang="zh-CN" sz="3600" b="1">
                <a:solidFill>
                  <a:srgbClr val="000000"/>
                </a:solidFill>
                <a:effectLst/>
                <a:latin typeface="Helvetica Neue"/>
              </a:rPr>
              <a:t>《</a:t>
            </a:r>
            <a:r>
              <a:rPr lang="zh-CN" altLang="en-US" sz="3600" b="1">
                <a:solidFill>
                  <a:srgbClr val="000000"/>
                </a:solidFill>
                <a:effectLst/>
                <a:latin typeface="Helvetica Neue"/>
              </a:rPr>
              <a:t>文选</a:t>
            </a:r>
            <a:r>
              <a:rPr lang="en-US" altLang="zh-CN" sz="3600" b="1">
                <a:solidFill>
                  <a:srgbClr val="000000"/>
                </a:solidFill>
                <a:effectLst/>
                <a:latin typeface="Helvetica Neue"/>
              </a:rPr>
              <a:t>》</a:t>
            </a:r>
            <a:r>
              <a:rPr lang="zh-CN" altLang="en-US" sz="3600" b="1">
                <a:solidFill>
                  <a:srgbClr val="000000"/>
                </a:solidFill>
                <a:effectLst/>
                <a:latin typeface="Helvetica Neue"/>
              </a:rPr>
              <a:t>中第一次提出“文”的标准；后出现佛典和义疏两种新文体；欧阳修和苏轼以后，古文成了正宗；宋代出现了“话本”；明清八股文盛行。</a:t>
            </a:r>
            <a:endParaRPr lang="zh-CN" altLang="en-US" sz="36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14:ripple/>
      </p:transition>
    </mc:Choice>
    <mc:Fallback>
      <p:transition spd="slow" advClick="0" advTm="2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88419" y="625122"/>
            <a:ext cx="5569620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i="0">
                <a:solidFill>
                  <a:srgbClr val="FF0000"/>
                </a:solidFill>
                <a:effectLst/>
                <a:latin typeface="system-ui"/>
              </a:rPr>
              <a:t>二、兴趣“引”读</a:t>
            </a:r>
            <a:endParaRPr lang="zh-CN" altLang="en-US" sz="2800" b="1" i="0">
              <a:solidFill>
                <a:srgbClr val="FF0000"/>
              </a:solidFill>
              <a:effectLst/>
              <a:latin typeface="system-ui"/>
            </a:endParaRPr>
          </a:p>
          <a:p>
            <a:pPr algn="just"/>
            <a:r>
              <a:rPr lang="zh-CN" altLang="en-US" sz="2400" b="1">
                <a:solidFill>
                  <a:srgbClr val="222222"/>
                </a:solidFill>
                <a:latin typeface="system-ui"/>
              </a:rPr>
              <a:t>      </a:t>
            </a:r>
            <a:r>
              <a:rPr lang="zh-CN" altLang="en-US" sz="2800" b="1" i="0">
                <a:solidFill>
                  <a:srgbClr val="222222"/>
                </a:solidFill>
                <a:effectLst/>
                <a:latin typeface="system-ui"/>
              </a:rPr>
              <a:t>本书共计</a:t>
            </a:r>
            <a:r>
              <a:rPr lang="en-US" altLang="zh-CN" sz="2800" b="1" i="0">
                <a:solidFill>
                  <a:srgbClr val="222222"/>
                </a:solidFill>
                <a:effectLst/>
                <a:latin typeface="system-ui"/>
              </a:rPr>
              <a:t>13</a:t>
            </a:r>
            <a:r>
              <a:rPr lang="zh-CN" altLang="en-US" sz="2800" b="1" i="0">
                <a:solidFill>
                  <a:srgbClr val="222222"/>
                </a:solidFill>
                <a:effectLst/>
                <a:latin typeface="system-ui"/>
              </a:rPr>
              <a:t>篇，不必遵循图书的顺序依序阅读，而是根据自己的兴趣、爱好，选取自己感兴趣的章节阅读。</a:t>
            </a:r>
            <a:endParaRPr lang="zh-CN" altLang="en-US" sz="2800" b="1" i="0">
              <a:solidFill>
                <a:srgbClr val="222222"/>
              </a:solidFill>
              <a:effectLst/>
              <a:latin typeface="system-ui"/>
            </a:endParaRPr>
          </a:p>
          <a:p>
            <a:pPr algn="just"/>
            <a:r>
              <a:rPr lang="zh-CN" altLang="en-US" sz="2800" b="1" i="0">
                <a:solidFill>
                  <a:srgbClr val="222222"/>
                </a:solidFill>
                <a:effectLst/>
                <a:latin typeface="system-ui"/>
              </a:rPr>
              <a:t>     在读某个章节的过程中，会触发新的兴趣点、关切点，再找相关章节深入读下去。</a:t>
            </a:r>
            <a:endParaRPr lang="zh-CN" altLang="en-US" sz="2800" b="1" i="0">
              <a:solidFill>
                <a:srgbClr val="222222"/>
              </a:solidFill>
              <a:effectLst/>
              <a:latin typeface="system-ui"/>
            </a:endParaRPr>
          </a:p>
          <a:p>
            <a:pPr algn="just"/>
            <a:r>
              <a:rPr lang="zh-CN" altLang="en-US" sz="2800" b="1" i="0">
                <a:solidFill>
                  <a:srgbClr val="222222"/>
                </a:solidFill>
                <a:effectLst/>
                <a:latin typeface="system-ui"/>
              </a:rPr>
              <a:t>      如果你对自己的姓氏很感兴趣，可以先从“说文解字”读起。</a:t>
            </a:r>
            <a:endParaRPr lang="en-US" altLang="zh-CN" sz="2800" b="1" i="0">
              <a:solidFill>
                <a:srgbClr val="222222"/>
              </a:solidFill>
              <a:effectLst/>
              <a:latin typeface="system-ui"/>
            </a:endParaRPr>
          </a:p>
          <a:p>
            <a:pPr algn="just"/>
            <a:r>
              <a:rPr lang="zh-CN" altLang="en-US" sz="2800" b="1" i="0">
                <a:solidFill>
                  <a:srgbClr val="222222"/>
                </a:solidFill>
                <a:effectLst/>
                <a:latin typeface="system-ui"/>
              </a:rPr>
              <a:t>       如果你喜欢诗词，可以先从“诗经”开始读起。</a:t>
            </a:r>
            <a:endParaRPr lang="zh-CN" altLang="en-US" sz="2800" b="1" i="0">
              <a:solidFill>
                <a:srgbClr val="222222"/>
              </a:solidFill>
              <a:effectLst/>
              <a:latin typeface="system-ui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0" y="354785"/>
            <a:ext cx="2877852" cy="401854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81141" y="2733391"/>
            <a:ext cx="2722440" cy="38296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14:ripple/>
      </p:transition>
    </mc:Choice>
    <mc:Fallback>
      <p:transition spd="slow" advClick="0" advTm="2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88419" y="625122"/>
            <a:ext cx="6551396" cy="63709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2400" b="1" i="0">
                <a:solidFill>
                  <a:srgbClr val="FF0000"/>
                </a:solidFill>
                <a:effectLst/>
                <a:latin typeface="system-ui"/>
              </a:rPr>
              <a:t>二、兴趣“引”读</a:t>
            </a:r>
            <a:endParaRPr lang="zh-CN" altLang="en-US" sz="2400" b="1" i="0">
              <a:solidFill>
                <a:srgbClr val="FF0000"/>
              </a:solidFill>
              <a:effectLst/>
              <a:latin typeface="system-ui"/>
            </a:endParaRPr>
          </a:p>
          <a:p>
            <a:pPr algn="just"/>
            <a:r>
              <a:rPr lang="zh-CN" altLang="en-US" sz="2400" b="1">
                <a:solidFill>
                  <a:srgbClr val="222222"/>
                </a:solidFill>
                <a:latin typeface="system-ui"/>
              </a:rPr>
              <a:t>      如果你对历史感兴趣，可以先从史记读起。</a:t>
            </a:r>
            <a:endParaRPr lang="zh-CN" altLang="en-US" sz="2400" b="1">
              <a:solidFill>
                <a:srgbClr val="222222"/>
              </a:solidFill>
              <a:latin typeface="system-ui"/>
            </a:endParaRPr>
          </a:p>
          <a:p>
            <a:pPr algn="just"/>
            <a:r>
              <a:rPr lang="zh-CN" altLang="en-US" sz="2400" b="1">
                <a:solidFill>
                  <a:srgbClr val="222222"/>
                </a:solidFill>
                <a:latin typeface="system-ui"/>
              </a:rPr>
              <a:t>       说起</a:t>
            </a:r>
            <a:r>
              <a:rPr lang="en-US" altLang="zh-CN" sz="2400" b="1">
                <a:solidFill>
                  <a:srgbClr val="222222"/>
                </a:solidFill>
                <a:latin typeface="system-ui"/>
              </a:rPr>
              <a:t>《</a:t>
            </a:r>
            <a:r>
              <a:rPr lang="zh-CN" altLang="en-US" sz="2400" b="1">
                <a:solidFill>
                  <a:srgbClr val="222222"/>
                </a:solidFill>
                <a:latin typeface="system-ui"/>
              </a:rPr>
              <a:t>史记</a:t>
            </a:r>
            <a:r>
              <a:rPr lang="en-US" altLang="zh-CN" sz="2400" b="1">
                <a:solidFill>
                  <a:srgbClr val="222222"/>
                </a:solidFill>
                <a:latin typeface="system-ui"/>
              </a:rPr>
              <a:t>》</a:t>
            </a:r>
            <a:r>
              <a:rPr lang="zh-CN" altLang="en-US" sz="2400" b="1">
                <a:solidFill>
                  <a:srgbClr val="222222"/>
                </a:solidFill>
                <a:latin typeface="system-ui"/>
              </a:rPr>
              <a:t>、</a:t>
            </a:r>
            <a:r>
              <a:rPr lang="en-US" altLang="zh-CN" sz="2400" b="1">
                <a:solidFill>
                  <a:srgbClr val="222222"/>
                </a:solidFill>
                <a:latin typeface="system-ui"/>
              </a:rPr>
              <a:t>《</a:t>
            </a:r>
            <a:r>
              <a:rPr lang="zh-CN" altLang="en-US" sz="2400" b="1">
                <a:solidFill>
                  <a:srgbClr val="222222"/>
                </a:solidFill>
                <a:latin typeface="system-ui"/>
              </a:rPr>
              <a:t>汉书</a:t>
            </a:r>
            <a:r>
              <a:rPr lang="en-US" altLang="zh-CN" sz="2400" b="1">
                <a:solidFill>
                  <a:srgbClr val="222222"/>
                </a:solidFill>
                <a:latin typeface="system-ui"/>
              </a:rPr>
              <a:t>》,</a:t>
            </a:r>
            <a:r>
              <a:rPr lang="zh-CN" altLang="en-US" sz="2400" b="1">
                <a:solidFill>
                  <a:srgbClr val="222222"/>
                </a:solidFill>
                <a:latin typeface="system-ui"/>
              </a:rPr>
              <a:t>真是无人不知</a:t>
            </a:r>
            <a:r>
              <a:rPr lang="en-US" altLang="zh-CN" sz="2400" b="1">
                <a:solidFill>
                  <a:srgbClr val="222222"/>
                </a:solidFill>
                <a:latin typeface="system-ui"/>
              </a:rPr>
              <a:t>,</a:t>
            </a:r>
            <a:r>
              <a:rPr lang="zh-CN" altLang="en-US" sz="2400" b="1">
                <a:solidFill>
                  <a:srgbClr val="222222"/>
                </a:solidFill>
                <a:latin typeface="system-ui"/>
              </a:rPr>
              <a:t>无人不晓。一是因为这两部书是最早的有系统的历史</a:t>
            </a:r>
            <a:r>
              <a:rPr lang="en-US" altLang="zh-CN" sz="2400" b="1">
                <a:solidFill>
                  <a:srgbClr val="222222"/>
                </a:solidFill>
                <a:latin typeface="system-ui"/>
              </a:rPr>
              <a:t>,</a:t>
            </a:r>
            <a:r>
              <a:rPr lang="zh-CN" altLang="en-US" sz="2400" b="1">
                <a:solidFill>
                  <a:srgbClr val="222222"/>
                </a:solidFill>
                <a:latin typeface="system-ui"/>
              </a:rPr>
              <a:t>可称为正史的源头</a:t>
            </a:r>
            <a:r>
              <a:rPr lang="en-US" altLang="zh-CN" sz="2400" b="1">
                <a:solidFill>
                  <a:srgbClr val="222222"/>
                </a:solidFill>
                <a:latin typeface="system-ui"/>
              </a:rPr>
              <a:t>;</a:t>
            </a:r>
            <a:r>
              <a:rPr lang="zh-CN" altLang="en-US" sz="2400" b="1">
                <a:solidFill>
                  <a:srgbClr val="222222"/>
                </a:solidFill>
                <a:latin typeface="system-ui"/>
              </a:rPr>
              <a:t>二是因为这两部书都成了文学的经典。</a:t>
            </a:r>
            <a:endParaRPr lang="zh-CN" altLang="en-US" sz="2400" b="1">
              <a:solidFill>
                <a:srgbClr val="222222"/>
              </a:solidFill>
              <a:latin typeface="system-ui"/>
            </a:endParaRPr>
          </a:p>
          <a:p>
            <a:pPr algn="just"/>
            <a:r>
              <a:rPr lang="en-US" altLang="zh-CN" sz="2400" b="1">
                <a:solidFill>
                  <a:srgbClr val="222222"/>
                </a:solidFill>
                <a:latin typeface="system-ui"/>
              </a:rPr>
              <a:t>    《</a:t>
            </a:r>
            <a:r>
              <a:rPr lang="zh-CN" altLang="en-US" sz="2400" b="1">
                <a:solidFill>
                  <a:srgbClr val="222222"/>
                </a:solidFill>
                <a:latin typeface="system-ui"/>
              </a:rPr>
              <a:t>史记</a:t>
            </a:r>
            <a:r>
              <a:rPr lang="en-US" altLang="zh-CN" sz="2400" b="1">
                <a:solidFill>
                  <a:srgbClr val="222222"/>
                </a:solidFill>
                <a:latin typeface="system-ui"/>
              </a:rPr>
              <a:t>》</a:t>
            </a:r>
            <a:r>
              <a:rPr lang="zh-CN" altLang="en-US" sz="2400" b="1">
                <a:solidFill>
                  <a:srgbClr val="222222"/>
                </a:solidFill>
                <a:latin typeface="system-ui"/>
              </a:rPr>
              <a:t>共一百三十篇</a:t>
            </a:r>
            <a:r>
              <a:rPr lang="en-US" altLang="zh-CN" sz="2400" b="1">
                <a:solidFill>
                  <a:srgbClr val="222222"/>
                </a:solidFill>
                <a:latin typeface="system-ui"/>
              </a:rPr>
              <a:t>,</a:t>
            </a:r>
            <a:r>
              <a:rPr lang="zh-CN" altLang="en-US" sz="2400" b="1">
                <a:solidFill>
                  <a:srgbClr val="222222"/>
                </a:solidFill>
                <a:latin typeface="system-ui"/>
              </a:rPr>
              <a:t>有十二本纪</a:t>
            </a:r>
            <a:r>
              <a:rPr lang="en-US" altLang="zh-CN" sz="2400" b="1">
                <a:solidFill>
                  <a:srgbClr val="222222"/>
                </a:solidFill>
                <a:latin typeface="system-ui"/>
              </a:rPr>
              <a:t>,</a:t>
            </a:r>
            <a:r>
              <a:rPr lang="zh-CN" altLang="en-US" sz="2400" b="1">
                <a:solidFill>
                  <a:srgbClr val="222222"/>
                </a:solidFill>
                <a:latin typeface="system-ui"/>
              </a:rPr>
              <a:t>记帝王政迹、列传</a:t>
            </a:r>
            <a:r>
              <a:rPr lang="en-US" altLang="zh-CN" sz="2400" b="1">
                <a:solidFill>
                  <a:srgbClr val="222222"/>
                </a:solidFill>
                <a:latin typeface="system-ui"/>
              </a:rPr>
              <a:t>,</a:t>
            </a:r>
            <a:r>
              <a:rPr lang="zh-CN" altLang="en-US" sz="2400" b="1">
                <a:solidFill>
                  <a:srgbClr val="222222"/>
                </a:solidFill>
                <a:latin typeface="system-ui"/>
              </a:rPr>
              <a:t>但列传占了全书的过半数。司马迁的史观是以人物为中心的。</a:t>
            </a:r>
            <a:endParaRPr lang="en-US" altLang="zh-CN" sz="2400" b="1">
              <a:solidFill>
                <a:srgbClr val="222222"/>
              </a:solidFill>
              <a:latin typeface="system-ui"/>
            </a:endParaRPr>
          </a:p>
          <a:p>
            <a:pPr algn="just"/>
            <a:r>
              <a:rPr lang="en-US" altLang="zh-CN" sz="2400" b="1">
                <a:solidFill>
                  <a:srgbClr val="222222"/>
                </a:solidFill>
                <a:latin typeface="system-ui"/>
              </a:rPr>
              <a:t>《</a:t>
            </a:r>
            <a:r>
              <a:rPr lang="zh-CN" altLang="en-US" sz="2400" b="1">
                <a:solidFill>
                  <a:srgbClr val="222222"/>
                </a:solidFill>
                <a:latin typeface="system-ui"/>
              </a:rPr>
              <a:t>汉书</a:t>
            </a:r>
            <a:r>
              <a:rPr lang="en-US" altLang="zh-CN" sz="2400" b="1">
                <a:solidFill>
                  <a:srgbClr val="222222"/>
                </a:solidFill>
                <a:latin typeface="system-ui"/>
              </a:rPr>
              <a:t>》</a:t>
            </a:r>
            <a:r>
              <a:rPr lang="zh-CN" altLang="en-US" sz="2400" b="1">
                <a:solidFill>
                  <a:srgbClr val="222222"/>
                </a:solidFill>
                <a:latin typeface="system-ui"/>
              </a:rPr>
              <a:t>是一本记录汉朝各项大事的断代史</a:t>
            </a:r>
            <a:r>
              <a:rPr lang="en-US" altLang="zh-CN" sz="2400" b="1">
                <a:solidFill>
                  <a:srgbClr val="222222"/>
                </a:solidFill>
                <a:latin typeface="system-ui"/>
              </a:rPr>
              <a:t>,</a:t>
            </a:r>
            <a:r>
              <a:rPr lang="zh-CN" altLang="en-US" sz="2400" b="1">
                <a:solidFill>
                  <a:srgbClr val="222222"/>
                </a:solidFill>
                <a:latin typeface="system-ui"/>
              </a:rPr>
              <a:t>起于汉高祖</a:t>
            </a:r>
            <a:r>
              <a:rPr lang="en-US" altLang="zh-CN" sz="2400" b="1">
                <a:solidFill>
                  <a:srgbClr val="222222"/>
                </a:solidFill>
                <a:latin typeface="system-ui"/>
              </a:rPr>
              <a:t>,</a:t>
            </a:r>
            <a:r>
              <a:rPr lang="zh-CN" altLang="en-US" sz="2400" b="1">
                <a:solidFill>
                  <a:srgbClr val="222222"/>
                </a:solidFill>
                <a:latin typeface="system-ui"/>
              </a:rPr>
              <a:t>终于平帝时王莽之诛。记录范围更为广大</a:t>
            </a:r>
            <a:r>
              <a:rPr lang="en-US" altLang="zh-CN" sz="2400" b="1">
                <a:solidFill>
                  <a:srgbClr val="222222"/>
                </a:solidFill>
                <a:latin typeface="system-ui"/>
              </a:rPr>
              <a:t>,</a:t>
            </a:r>
            <a:r>
              <a:rPr lang="zh-CN" altLang="en-US" sz="2400" b="1">
                <a:solidFill>
                  <a:srgbClr val="222222"/>
                </a:solidFill>
                <a:latin typeface="system-ui"/>
              </a:rPr>
              <a:t>涉及天地、鬼神、人事、政治、道德、艺术、文章</a:t>
            </a:r>
            <a:r>
              <a:rPr lang="en-US" altLang="zh-CN" sz="2400" b="1">
                <a:solidFill>
                  <a:srgbClr val="222222"/>
                </a:solidFill>
                <a:latin typeface="system-ui"/>
              </a:rPr>
              <a:t>,</a:t>
            </a:r>
            <a:r>
              <a:rPr lang="zh-CN" altLang="en-US" sz="2400" b="1">
                <a:solidFill>
                  <a:srgbClr val="222222"/>
                </a:solidFill>
                <a:latin typeface="system-ui"/>
              </a:rPr>
              <a:t>包罗万象。</a:t>
            </a:r>
            <a:endParaRPr lang="zh-CN" altLang="en-US" sz="2400" b="1">
              <a:solidFill>
                <a:srgbClr val="222222"/>
              </a:solidFill>
              <a:latin typeface="system-ui"/>
            </a:endParaRPr>
          </a:p>
          <a:p>
            <a:pPr algn="just"/>
            <a:r>
              <a:rPr lang="zh-CN" altLang="en-US" sz="2400" b="1">
                <a:solidFill>
                  <a:srgbClr val="222222"/>
                </a:solidFill>
                <a:latin typeface="system-ui"/>
              </a:rPr>
              <a:t>      虽然两部书内容不同</a:t>
            </a:r>
            <a:r>
              <a:rPr lang="en-US" altLang="zh-CN" sz="2400" b="1">
                <a:solidFill>
                  <a:srgbClr val="222222"/>
                </a:solidFill>
                <a:latin typeface="system-ui"/>
              </a:rPr>
              <a:t>,</a:t>
            </a:r>
            <a:r>
              <a:rPr lang="zh-CN" altLang="en-US" sz="2400" b="1">
                <a:solidFill>
                  <a:srgbClr val="222222"/>
                </a:solidFill>
                <a:latin typeface="system-ui"/>
              </a:rPr>
              <a:t>但其博大精深和精彩绝伦确实相通的</a:t>
            </a:r>
            <a:r>
              <a:rPr lang="en-US" altLang="zh-CN" sz="2400" b="1">
                <a:solidFill>
                  <a:srgbClr val="222222"/>
                </a:solidFill>
                <a:latin typeface="system-ui"/>
              </a:rPr>
              <a:t>,</a:t>
            </a:r>
            <a:r>
              <a:rPr lang="zh-CN" altLang="en-US" sz="2400" b="1">
                <a:solidFill>
                  <a:srgbClr val="222222"/>
                </a:solidFill>
                <a:latin typeface="system-ui"/>
              </a:rPr>
              <a:t>并称为良史也绝不是偶然。</a:t>
            </a:r>
            <a:endParaRPr lang="zh-CN" altLang="en-US" sz="2400" b="1">
              <a:solidFill>
                <a:srgbClr val="222222"/>
              </a:solidFill>
              <a:latin typeface="system-ui"/>
            </a:endParaRPr>
          </a:p>
          <a:p>
            <a:pPr algn="just"/>
            <a:endParaRPr lang="zh-CN" altLang="en-US" sz="2400" b="1">
              <a:solidFill>
                <a:srgbClr val="222222"/>
              </a:solidFill>
              <a:latin typeface="system-ui"/>
            </a:endParaRPr>
          </a:p>
          <a:p>
            <a:pPr algn="just"/>
            <a:r>
              <a:rPr lang="zh-CN" altLang="en-US" sz="2400" b="1">
                <a:solidFill>
                  <a:srgbClr val="222222"/>
                </a:solidFill>
                <a:latin typeface="system-ui"/>
              </a:rPr>
              <a:t>       </a:t>
            </a:r>
            <a:endParaRPr lang="zh-CN" altLang="en-US" sz="2400" b="1">
              <a:solidFill>
                <a:srgbClr val="222222"/>
              </a:solidFill>
              <a:latin typeface="system-ui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79523" y="2646947"/>
            <a:ext cx="3093790" cy="382248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267074" y="664886"/>
            <a:ext cx="4013734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222222"/>
                </a:solidFill>
                <a:latin typeface="system-ui"/>
              </a:rPr>
              <a:t>     依此类推，这样，读一章，带动另一章，如同滚雪球，逐步扩大阅读范围，有滋有味地读几章。</a:t>
            </a:r>
            <a:endParaRPr lang="zh-CN" altLang="en-US" sz="2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14:ripple/>
      </p:transition>
    </mc:Choice>
    <mc:Fallback>
      <p:transition spd="slow" advClick="0" advTm="2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88418" y="625122"/>
            <a:ext cx="6734277" cy="61247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i="0">
                <a:solidFill>
                  <a:srgbClr val="FF0000"/>
                </a:solidFill>
                <a:effectLst/>
                <a:latin typeface="system-ui"/>
              </a:rPr>
              <a:t>三、按需“点”读</a:t>
            </a:r>
            <a:endParaRPr lang="zh-CN" altLang="en-US" sz="2800" b="1" i="0">
              <a:solidFill>
                <a:srgbClr val="FF0000"/>
              </a:solidFill>
              <a:effectLst/>
              <a:latin typeface="system-ui"/>
            </a:endParaRPr>
          </a:p>
          <a:p>
            <a:pPr algn="just"/>
            <a:r>
              <a:rPr lang="zh-CN" altLang="en-US" sz="2800" b="1" i="0">
                <a:solidFill>
                  <a:srgbClr val="222222"/>
                </a:solidFill>
                <a:effectLst/>
                <a:latin typeface="system-ui"/>
              </a:rPr>
              <a:t>      可结合平时的学习、生活需要，选准探究点，直奔主题，选点阅读。这样阅读，目标明确，收获可感。</a:t>
            </a:r>
            <a:endParaRPr lang="zh-CN" altLang="en-US" sz="2800" b="1" i="0">
              <a:solidFill>
                <a:srgbClr val="222222"/>
              </a:solidFill>
              <a:effectLst/>
              <a:latin typeface="system-ui"/>
            </a:endParaRPr>
          </a:p>
          <a:p>
            <a:pPr algn="just"/>
            <a:r>
              <a:rPr lang="zh-CN" altLang="en-US" sz="2800" b="1" i="0">
                <a:solidFill>
                  <a:srgbClr val="222222"/>
                </a:solidFill>
                <a:effectLst/>
                <a:latin typeface="system-ui"/>
              </a:rPr>
              <a:t>     比如，学过课文</a:t>
            </a:r>
            <a:r>
              <a:rPr lang="en-US" altLang="zh-CN" sz="2800" b="1" i="0">
                <a:solidFill>
                  <a:srgbClr val="222222"/>
                </a:solidFill>
                <a:effectLst/>
                <a:latin typeface="system-ui"/>
              </a:rPr>
              <a:t>《&lt;</a:t>
            </a:r>
            <a:r>
              <a:rPr lang="zh-CN" altLang="en-US" sz="2800" b="1" i="0">
                <a:solidFill>
                  <a:srgbClr val="222222"/>
                </a:solidFill>
                <a:effectLst/>
                <a:latin typeface="system-ui"/>
              </a:rPr>
              <a:t>庄子</a:t>
            </a:r>
            <a:r>
              <a:rPr lang="en-US" altLang="zh-CN" sz="2800" b="1" i="0">
                <a:solidFill>
                  <a:srgbClr val="222222"/>
                </a:solidFill>
                <a:effectLst/>
                <a:latin typeface="system-ui"/>
              </a:rPr>
              <a:t>&gt;</a:t>
            </a:r>
            <a:r>
              <a:rPr lang="zh-CN" altLang="en-US" sz="2800" b="1" i="0">
                <a:solidFill>
                  <a:srgbClr val="222222"/>
                </a:solidFill>
                <a:effectLst/>
                <a:latin typeface="system-ui"/>
              </a:rPr>
              <a:t>二则</a:t>
            </a:r>
            <a:r>
              <a:rPr lang="en-US" altLang="zh-CN" sz="2800" b="1" i="0">
                <a:solidFill>
                  <a:srgbClr val="222222"/>
                </a:solidFill>
                <a:effectLst/>
                <a:latin typeface="system-ui"/>
              </a:rPr>
              <a:t>》</a:t>
            </a:r>
            <a:r>
              <a:rPr lang="zh-CN" altLang="en-US" sz="2800" b="1" i="0">
                <a:solidFill>
                  <a:srgbClr val="222222"/>
                </a:solidFill>
                <a:effectLst/>
                <a:latin typeface="system-ui"/>
              </a:rPr>
              <a:t>，可以读读一读</a:t>
            </a:r>
            <a:r>
              <a:rPr lang="en-US" altLang="zh-CN" sz="2800" b="1" i="0">
                <a:solidFill>
                  <a:srgbClr val="222222"/>
                </a:solidFill>
                <a:effectLst/>
                <a:latin typeface="system-ui"/>
              </a:rPr>
              <a:t>《</a:t>
            </a:r>
            <a:r>
              <a:rPr lang="zh-CN" altLang="en-US" sz="2800" b="1" i="0">
                <a:solidFill>
                  <a:srgbClr val="222222"/>
                </a:solidFill>
                <a:effectLst/>
                <a:latin typeface="system-ui"/>
              </a:rPr>
              <a:t>诗第十二</a:t>
            </a:r>
            <a:r>
              <a:rPr lang="en-US" altLang="zh-CN" sz="2800" b="1" i="0">
                <a:solidFill>
                  <a:srgbClr val="222222"/>
                </a:solidFill>
                <a:effectLst/>
                <a:latin typeface="system-ui"/>
              </a:rPr>
              <a:t>》《</a:t>
            </a:r>
            <a:r>
              <a:rPr lang="zh-CN" altLang="en-US" sz="2800" b="1" i="0">
                <a:solidFill>
                  <a:srgbClr val="222222"/>
                </a:solidFill>
                <a:effectLst/>
                <a:latin typeface="system-ui"/>
              </a:rPr>
              <a:t>文第十三</a:t>
            </a:r>
            <a:r>
              <a:rPr lang="en-US" altLang="zh-CN" sz="2800" b="1" i="0">
                <a:solidFill>
                  <a:srgbClr val="222222"/>
                </a:solidFill>
                <a:effectLst/>
                <a:latin typeface="system-ui"/>
              </a:rPr>
              <a:t>》</a:t>
            </a:r>
            <a:r>
              <a:rPr lang="zh-CN" altLang="en-US" sz="2800" b="1" i="0">
                <a:solidFill>
                  <a:srgbClr val="222222"/>
                </a:solidFill>
                <a:effectLst/>
                <a:latin typeface="system-ui"/>
              </a:rPr>
              <a:t>，通过课内外衔接来深入探究古典文学。</a:t>
            </a:r>
            <a:endParaRPr lang="zh-CN" altLang="en-US" sz="2800" b="1" i="0">
              <a:solidFill>
                <a:srgbClr val="222222"/>
              </a:solidFill>
              <a:effectLst/>
              <a:latin typeface="system-ui"/>
            </a:endParaRPr>
          </a:p>
          <a:p>
            <a:pPr algn="just"/>
            <a:r>
              <a:rPr lang="zh-CN" altLang="en-US" sz="2800" b="1" i="0">
                <a:solidFill>
                  <a:srgbClr val="222222"/>
                </a:solidFill>
                <a:effectLst/>
                <a:latin typeface="system-ui"/>
              </a:rPr>
              <a:t>      比如，你对太极八卦有疑问，不妨去读一读</a:t>
            </a:r>
            <a:r>
              <a:rPr lang="en-US" altLang="zh-CN" sz="2800" b="1" i="0">
                <a:solidFill>
                  <a:srgbClr val="222222"/>
                </a:solidFill>
                <a:effectLst/>
                <a:latin typeface="system-ui"/>
              </a:rPr>
              <a:t>《&lt;</a:t>
            </a:r>
            <a:r>
              <a:rPr lang="zh-CN" altLang="en-US" sz="2800" b="1" i="0">
                <a:solidFill>
                  <a:srgbClr val="222222"/>
                </a:solidFill>
                <a:effectLst/>
                <a:latin typeface="system-ui"/>
              </a:rPr>
              <a:t>周易</a:t>
            </a:r>
            <a:r>
              <a:rPr lang="en-US" altLang="zh-CN" sz="2800" b="1" i="0">
                <a:solidFill>
                  <a:srgbClr val="222222"/>
                </a:solidFill>
                <a:effectLst/>
                <a:latin typeface="system-ui"/>
              </a:rPr>
              <a:t>&gt;</a:t>
            </a:r>
            <a:r>
              <a:rPr lang="zh-CN" altLang="en-US" sz="2800" b="1" i="0">
                <a:solidFill>
                  <a:srgbClr val="222222"/>
                </a:solidFill>
                <a:effectLst/>
                <a:latin typeface="system-ui"/>
              </a:rPr>
              <a:t>第二</a:t>
            </a:r>
            <a:r>
              <a:rPr lang="en-US" altLang="zh-CN" sz="2800" b="1" i="0">
                <a:solidFill>
                  <a:srgbClr val="222222"/>
                </a:solidFill>
                <a:effectLst/>
                <a:latin typeface="system-ui"/>
              </a:rPr>
              <a:t>》</a:t>
            </a:r>
            <a:r>
              <a:rPr lang="zh-CN" altLang="en-US" sz="2800" b="1" i="0">
                <a:solidFill>
                  <a:srgbClr val="222222"/>
                </a:solidFill>
                <a:effectLst/>
                <a:latin typeface="system-ui"/>
              </a:rPr>
              <a:t>，了解一起典籍的内容，或许能找到问题的答案。</a:t>
            </a:r>
            <a:endParaRPr lang="zh-CN" altLang="en-US" sz="2800" b="1" i="0">
              <a:solidFill>
                <a:srgbClr val="222222"/>
              </a:solidFill>
              <a:effectLst/>
              <a:latin typeface="system-ui"/>
            </a:endParaRPr>
          </a:p>
          <a:p>
            <a:pPr algn="just"/>
            <a:r>
              <a:rPr lang="zh-CN" altLang="en-US" sz="2800" b="1" i="0">
                <a:solidFill>
                  <a:srgbClr val="222222"/>
                </a:solidFill>
                <a:effectLst/>
                <a:latin typeface="system-ui"/>
              </a:rPr>
              <a:t>      又比如，你对自己的姓名用字的写法很好奇，不妨去读一读</a:t>
            </a:r>
            <a:r>
              <a:rPr lang="en-US" altLang="zh-CN" sz="2800" b="1" i="0">
                <a:solidFill>
                  <a:srgbClr val="222222"/>
                </a:solidFill>
                <a:effectLst/>
                <a:latin typeface="system-ui"/>
              </a:rPr>
              <a:t>《&lt;</a:t>
            </a:r>
            <a:r>
              <a:rPr lang="zh-CN" altLang="en-US" sz="2800" b="1" i="0">
                <a:solidFill>
                  <a:srgbClr val="222222"/>
                </a:solidFill>
                <a:effectLst/>
                <a:latin typeface="system-ui"/>
              </a:rPr>
              <a:t>说文解字</a:t>
            </a:r>
            <a:r>
              <a:rPr lang="en-US" altLang="zh-CN" sz="2800" b="1" i="0">
                <a:solidFill>
                  <a:srgbClr val="222222"/>
                </a:solidFill>
                <a:effectLst/>
                <a:latin typeface="system-ui"/>
              </a:rPr>
              <a:t>&gt;</a:t>
            </a:r>
            <a:r>
              <a:rPr lang="zh-CN" altLang="en-US" sz="2800" b="1" i="0">
                <a:solidFill>
                  <a:srgbClr val="222222"/>
                </a:solidFill>
                <a:effectLst/>
                <a:latin typeface="system-ui"/>
              </a:rPr>
              <a:t>第一</a:t>
            </a:r>
            <a:r>
              <a:rPr lang="en-US" altLang="zh-CN" sz="2800" b="1" i="0">
                <a:solidFill>
                  <a:srgbClr val="222222"/>
                </a:solidFill>
                <a:effectLst/>
                <a:latin typeface="system-ui"/>
              </a:rPr>
              <a:t>》</a:t>
            </a:r>
            <a:r>
              <a:rPr lang="zh-CN" altLang="en-US" sz="2800" b="1" i="0">
                <a:solidFill>
                  <a:srgbClr val="222222"/>
                </a:solidFill>
                <a:effectLst/>
                <a:latin typeface="system-ui"/>
              </a:rPr>
              <a:t>，甚至去看看</a:t>
            </a:r>
            <a:r>
              <a:rPr lang="en-US" altLang="zh-CN" sz="2800" b="1" i="0">
                <a:solidFill>
                  <a:srgbClr val="222222"/>
                </a:solidFill>
                <a:effectLst/>
                <a:latin typeface="system-ui"/>
              </a:rPr>
              <a:t>《</a:t>
            </a:r>
            <a:r>
              <a:rPr lang="zh-CN" altLang="en-US" sz="2800" b="1" i="0">
                <a:solidFill>
                  <a:srgbClr val="222222"/>
                </a:solidFill>
                <a:effectLst/>
                <a:latin typeface="system-ui"/>
              </a:rPr>
              <a:t>说文解字</a:t>
            </a:r>
            <a:r>
              <a:rPr lang="en-US" altLang="zh-CN" sz="2800" b="1" i="0">
                <a:solidFill>
                  <a:srgbClr val="222222"/>
                </a:solidFill>
                <a:effectLst/>
                <a:latin typeface="system-ui"/>
              </a:rPr>
              <a:t>》</a:t>
            </a:r>
            <a:r>
              <a:rPr lang="zh-CN" altLang="en-US" sz="2800" b="1" i="0">
                <a:solidFill>
                  <a:srgbClr val="222222"/>
                </a:solidFill>
                <a:effectLst/>
                <a:latin typeface="system-ui"/>
              </a:rPr>
              <a:t>一书，一定会有所收获。</a:t>
            </a:r>
            <a:endParaRPr lang="zh-CN" altLang="en-US" sz="2800" b="1" i="0">
              <a:solidFill>
                <a:srgbClr val="222222"/>
              </a:solidFill>
              <a:effectLst/>
              <a:latin typeface="system-ui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40768" y="464589"/>
            <a:ext cx="2399853" cy="353709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6126" y="4080376"/>
            <a:ext cx="3709138" cy="23130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14:ripple/>
      </p:transition>
    </mc:Choice>
    <mc:Fallback>
      <p:transition spd="slow" advClick="0" advTm="2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88418" y="625122"/>
            <a:ext cx="7138538" cy="52214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b="1" i="0">
                <a:solidFill>
                  <a:srgbClr val="FF0000"/>
                </a:solidFill>
                <a:effectLst/>
                <a:latin typeface="system-ui"/>
              </a:rPr>
              <a:t>四、同学“赛”读</a:t>
            </a:r>
            <a:endParaRPr lang="zh-CN" altLang="en-US" sz="2800" b="1" i="0">
              <a:solidFill>
                <a:srgbClr val="FF0000"/>
              </a:solidFill>
              <a:effectLst/>
              <a:latin typeface="system-ui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b="1" i="0">
                <a:solidFill>
                  <a:srgbClr val="222222"/>
                </a:solidFill>
                <a:effectLst/>
                <a:latin typeface="system-ui"/>
              </a:rPr>
              <a:t>       以说促读、以写促读，都是鼓励深入阅读经典名著的好方法。</a:t>
            </a:r>
            <a:endParaRPr lang="zh-CN" altLang="en-US" sz="2800" b="1" i="0">
              <a:solidFill>
                <a:srgbClr val="222222"/>
              </a:solidFill>
              <a:effectLst/>
              <a:latin typeface="system-ui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b="1" i="0">
                <a:solidFill>
                  <a:srgbClr val="222222"/>
                </a:solidFill>
                <a:effectLst/>
                <a:latin typeface="system-ui"/>
              </a:rPr>
              <a:t>        可以举行经典阅读交流活动，大家分别上台，说一说你阅读最多、感受最深的经典名著，从而相互交流、共同进步。</a:t>
            </a:r>
            <a:endParaRPr lang="zh-CN" altLang="en-US" sz="2800" b="1" i="0">
              <a:solidFill>
                <a:srgbClr val="222222"/>
              </a:solidFill>
              <a:effectLst/>
              <a:latin typeface="system-ui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b="1" i="0">
                <a:solidFill>
                  <a:srgbClr val="222222"/>
                </a:solidFill>
                <a:effectLst/>
                <a:latin typeface="system-ui"/>
              </a:rPr>
              <a:t>       还可以根据一定的话题和场景，不拘形式，主动向朋友、向家人介绍你眼中的某一部或几部经典，在“说”中加深对经典的理解，提升阅读的兴趣和成就感。</a:t>
            </a:r>
            <a:endParaRPr lang="zh-CN" altLang="en-US" sz="2800" b="1" i="0">
              <a:solidFill>
                <a:srgbClr val="222222"/>
              </a:solidFill>
              <a:effectLst/>
              <a:latin typeface="system-ui"/>
            </a:endParaRPr>
          </a:p>
        </p:txBody>
      </p: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7862404" y="1103312"/>
            <a:ext cx="3844925" cy="465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14:ripple/>
      </p:transition>
    </mc:Choice>
    <mc:Fallback>
      <p:transition spd="slow" advClick="0" advTm="2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932" y="0"/>
            <a:ext cx="2590391" cy="34575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269" y="3012113"/>
            <a:ext cx="3733800" cy="37338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496320" y="612616"/>
            <a:ext cx="10874375" cy="22323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auto">
              <a:lnSpc>
                <a:spcPct val="200000"/>
              </a:lnSpc>
            </a:pPr>
            <a:r>
              <a:rPr lang="zh-CN" altLang="en-US" sz="40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宋体" panose="02010600030101010101" pitchFamily="2" charset="-122"/>
              </a:rPr>
              <a:t>导读目标</a:t>
            </a:r>
            <a:endParaRPr lang="zh-CN" altLang="en-US" sz="40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宋体" panose="02010600030101010101" pitchFamily="2" charset="-122"/>
            </a:endParaRPr>
          </a:p>
          <a:p>
            <a:pPr fontAlgn="auto">
              <a:lnSpc>
                <a:spcPct val="200000"/>
              </a:lnSpc>
            </a:pPr>
            <a:r>
              <a:rPr lang="en-US" altLang="zh-CN"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掌握</a:t>
            </a:r>
            <a:r>
              <a:rPr lang="en-US" altLang="zh-CN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选择性阅读</a:t>
            </a:r>
            <a:r>
              <a:rPr lang="en-US" altLang="zh-CN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的读书方法。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88418" y="625122"/>
            <a:ext cx="11248525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200" b="1" i="0">
                <a:solidFill>
                  <a:srgbClr val="FF0000"/>
                </a:solidFill>
                <a:effectLst/>
              </a:rPr>
              <a:t>五、</a:t>
            </a:r>
            <a:r>
              <a:rPr lang="zh-CN" altLang="en-US" sz="3200" b="1" i="0" spc="25">
                <a:solidFill>
                  <a:srgbClr val="FF0000"/>
                </a:solidFill>
                <a:effectLst/>
                <a:ea typeface="仿宋" panose="02010609060101010101" pitchFamily="49" charset="-122"/>
              </a:rPr>
              <a:t>圈点勾画批注的方法。</a:t>
            </a:r>
            <a:endParaRPr lang="en-US" altLang="zh-CN" sz="3200" b="1" i="0" spc="25">
              <a:solidFill>
                <a:srgbClr val="FF0000"/>
              </a:solidFill>
              <a:effectLst/>
              <a:ea typeface="仿宋" panose="02010609060101010101" pitchFamily="49" charset="-122"/>
            </a:endParaRPr>
          </a:p>
          <a:p>
            <a:pPr algn="just"/>
            <a:r>
              <a:rPr lang="zh-CN" altLang="en-US" sz="3200" b="1" i="0" spc="25">
                <a:solidFill>
                  <a:srgbClr val="222222"/>
                </a:solidFill>
                <a:effectLst/>
                <a:ea typeface="仿宋" panose="02010609060101010101" pitchFamily="49" charset="-122"/>
              </a:rPr>
              <a:t>   哪里不懂画哪里，哪里有想法写哪里，随读随想随记，简单有效。</a:t>
            </a:r>
            <a:endParaRPr lang="en-US" altLang="zh-CN" sz="3200" b="1" i="0" spc="25">
              <a:solidFill>
                <a:srgbClr val="222222"/>
              </a:solidFill>
              <a:effectLst/>
              <a:ea typeface="仿宋" panose="02010609060101010101" pitchFamily="49" charset="-122"/>
            </a:endParaRPr>
          </a:p>
          <a:p>
            <a:pPr algn="just"/>
            <a:r>
              <a:rPr lang="en-US" altLang="zh-CN" sz="3200" b="1" spc="25">
                <a:solidFill>
                  <a:srgbClr val="222222"/>
                </a:solidFill>
                <a:ea typeface="仿宋" panose="02010609060101010101" pitchFamily="49" charset="-122"/>
              </a:rPr>
              <a:t> </a:t>
            </a:r>
            <a:endParaRPr lang="en-US" altLang="zh-CN" sz="3200" b="1" spc="25">
              <a:solidFill>
                <a:srgbClr val="222222"/>
              </a:solidFill>
              <a:ea typeface="仿宋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0087" y="2212987"/>
            <a:ext cx="7694566" cy="39155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14:ripple/>
      </p:transition>
    </mc:Choice>
    <mc:Fallback>
      <p:transition spd="slow" advClick="0" advTm="200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00174" y="904254"/>
            <a:ext cx="11200399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200" b="1" i="0" spc="25">
                <a:solidFill>
                  <a:srgbClr val="FF0000"/>
                </a:solidFill>
                <a:effectLst/>
                <a:ea typeface="仿宋" panose="02010609060101010101" pitchFamily="49" charset="-122"/>
              </a:rPr>
              <a:t>六、思维导图法。</a:t>
            </a:r>
            <a:endParaRPr lang="en-US" altLang="zh-CN" sz="3200" b="1" i="0" spc="25">
              <a:solidFill>
                <a:srgbClr val="FF0000"/>
              </a:solidFill>
              <a:effectLst/>
              <a:ea typeface="仿宋" panose="02010609060101010101" pitchFamily="49" charset="-122"/>
            </a:endParaRPr>
          </a:p>
          <a:p>
            <a:pPr algn="just"/>
            <a:r>
              <a:rPr lang="zh-CN" altLang="en-US" sz="3200" b="1" i="0" spc="25">
                <a:solidFill>
                  <a:srgbClr val="222222"/>
                </a:solidFill>
                <a:effectLst/>
                <a:ea typeface="仿宋" panose="02010609060101010101" pitchFamily="49" charset="-122"/>
              </a:rPr>
              <a:t>对每一篇介绍的典籍，用思维导图画出它的前世今生、来龙去脉，对典籍的由来、观点、价值一目了然。</a:t>
            </a:r>
            <a:endParaRPr lang="zh-CN" altLang="en-US" sz="3200" b="1" i="0">
              <a:solidFill>
                <a:srgbClr val="222222"/>
              </a:solidFill>
              <a:effectLst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2100" y="2473914"/>
            <a:ext cx="5669523" cy="39544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14:ripple/>
      </p:transition>
    </mc:Choice>
    <mc:Fallback>
      <p:transition spd="slow" advClick="0" advTm="200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88418" y="721374"/>
            <a:ext cx="1107527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200" b="1" spc="25">
                <a:solidFill>
                  <a:srgbClr val="FF0000"/>
                </a:solidFill>
                <a:ea typeface="仿宋" panose="02010609060101010101" pitchFamily="49" charset="-122"/>
              </a:rPr>
              <a:t>七、</a:t>
            </a:r>
            <a:r>
              <a:rPr lang="zh-CN" altLang="en-US" sz="3200" b="1" i="0" spc="25">
                <a:solidFill>
                  <a:srgbClr val="FF0000"/>
                </a:solidFill>
                <a:effectLst/>
                <a:ea typeface="仿宋" panose="02010609060101010101" pitchFamily="49" charset="-122"/>
              </a:rPr>
              <a:t>表格对比法。</a:t>
            </a:r>
            <a:endParaRPr lang="en-US" altLang="zh-CN" sz="3200" b="1" i="0" spc="25">
              <a:solidFill>
                <a:srgbClr val="FF0000"/>
              </a:solidFill>
              <a:effectLst/>
              <a:ea typeface="仿宋" panose="02010609060101010101" pitchFamily="49" charset="-122"/>
            </a:endParaRPr>
          </a:p>
          <a:p>
            <a:pPr algn="just"/>
            <a:r>
              <a:rPr lang="en-US" altLang="zh-CN" sz="3200" b="1" spc="25">
                <a:solidFill>
                  <a:srgbClr val="222222"/>
                </a:solidFill>
                <a:ea typeface="仿宋" panose="02010609060101010101" pitchFamily="49" charset="-122"/>
              </a:rPr>
              <a:t>      </a:t>
            </a:r>
            <a:r>
              <a:rPr lang="zh-CN" altLang="en-US" sz="3200" b="1" i="0" spc="25">
                <a:solidFill>
                  <a:srgbClr val="222222"/>
                </a:solidFill>
                <a:effectLst/>
                <a:ea typeface="仿宋" panose="02010609060101010101" pitchFamily="49" charset="-122"/>
              </a:rPr>
              <a:t>设计一些表，把</a:t>
            </a:r>
            <a:r>
              <a:rPr lang="en-US" altLang="zh-CN" sz="3200" b="1" i="0" spc="25">
                <a:solidFill>
                  <a:srgbClr val="222222"/>
                </a:solidFill>
                <a:effectLst/>
                <a:ea typeface="仿宋" panose="02010609060101010101" pitchFamily="49" charset="-122"/>
              </a:rPr>
              <a:t>《</a:t>
            </a:r>
            <a:r>
              <a:rPr lang="zh-CN" altLang="en-US" sz="3200" b="1" i="0" spc="25">
                <a:solidFill>
                  <a:srgbClr val="222222"/>
                </a:solidFill>
                <a:effectLst/>
                <a:ea typeface="仿宋" panose="02010609060101010101" pitchFamily="49" charset="-122"/>
              </a:rPr>
              <a:t>尚书</a:t>
            </a:r>
            <a:r>
              <a:rPr lang="en-US" altLang="zh-CN" sz="3200" b="1" i="0" spc="25">
                <a:solidFill>
                  <a:srgbClr val="222222"/>
                </a:solidFill>
                <a:effectLst/>
                <a:ea typeface="仿宋" panose="02010609060101010101" pitchFamily="49" charset="-122"/>
              </a:rPr>
              <a:t>》《</a:t>
            </a:r>
            <a:r>
              <a:rPr lang="zh-CN" altLang="en-US" sz="3200" b="1" i="0" spc="25">
                <a:solidFill>
                  <a:srgbClr val="222222"/>
                </a:solidFill>
                <a:effectLst/>
                <a:ea typeface="仿宋" panose="02010609060101010101" pitchFamily="49" charset="-122"/>
              </a:rPr>
              <a:t>春秋</a:t>
            </a:r>
            <a:r>
              <a:rPr lang="en-US" altLang="zh-CN" sz="3200" b="1" i="0" spc="25">
                <a:solidFill>
                  <a:srgbClr val="222222"/>
                </a:solidFill>
                <a:effectLst/>
                <a:ea typeface="仿宋" panose="02010609060101010101" pitchFamily="49" charset="-122"/>
              </a:rPr>
              <a:t>》《</a:t>
            </a:r>
            <a:r>
              <a:rPr lang="zh-CN" altLang="en-US" sz="3200" b="1" i="0" spc="25">
                <a:solidFill>
                  <a:srgbClr val="222222"/>
                </a:solidFill>
                <a:effectLst/>
                <a:ea typeface="仿宋" panose="02010609060101010101" pitchFamily="49" charset="-122"/>
              </a:rPr>
              <a:t>诗经</a:t>
            </a:r>
            <a:r>
              <a:rPr lang="en-US" altLang="zh-CN" sz="3200" b="1" i="0" spc="25">
                <a:solidFill>
                  <a:srgbClr val="222222"/>
                </a:solidFill>
                <a:effectLst/>
                <a:ea typeface="仿宋" panose="02010609060101010101" pitchFamily="49" charset="-122"/>
              </a:rPr>
              <a:t>》</a:t>
            </a:r>
            <a:r>
              <a:rPr lang="zh-CN" altLang="en-US" sz="3200" b="1" i="0" spc="25">
                <a:solidFill>
                  <a:srgbClr val="222222"/>
                </a:solidFill>
                <a:effectLst/>
                <a:ea typeface="仿宋" panose="02010609060101010101" pitchFamily="49" charset="-122"/>
              </a:rPr>
              <a:t>等费脑壳的古籍，把辞赋、诗、文等练脑筋的文学样式的不同特点，不同发展，不同价值归纳整理好，提炼的都是精华，传统文化学习的营养价值就更高了。</a:t>
            </a:r>
            <a:endParaRPr lang="zh-CN" altLang="en-US" sz="3200" b="1" i="0">
              <a:solidFill>
                <a:srgbClr val="222222"/>
              </a:solidFill>
              <a:effectLst/>
              <a:latin typeface="system-ui"/>
            </a:endParaRPr>
          </a:p>
        </p:txBody>
      </p:sp>
      <p:pic>
        <p:nvPicPr>
          <p:cNvPr id="2" name="内容占位符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9146689" y="3649459"/>
            <a:ext cx="3327652" cy="2905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999" y="3723699"/>
            <a:ext cx="9290527" cy="26226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14:ripple/>
      </p:transition>
    </mc:Choice>
    <mc:Fallback>
      <p:transition spd="slow" advClick="0" advTm="200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97263" y="1246819"/>
            <a:ext cx="7190516" cy="29806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i="0">
                <a:solidFill>
                  <a:srgbClr val="222222"/>
                </a:solidFill>
                <a:effectLst/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     学会选择性阅读，读好</a:t>
            </a:r>
            <a:r>
              <a:rPr lang="en-US" altLang="zh-CN" sz="3200" b="1" i="0">
                <a:solidFill>
                  <a:srgbClr val="222222"/>
                </a:solidFill>
                <a:effectLst/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《</a:t>
            </a:r>
            <a:r>
              <a:rPr lang="zh-CN" altLang="en-US" sz="3200" b="1" i="0">
                <a:solidFill>
                  <a:srgbClr val="222222"/>
                </a:solidFill>
                <a:effectLst/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经典常谈</a:t>
            </a:r>
            <a:r>
              <a:rPr lang="en-US" altLang="zh-CN" sz="3200" b="1" i="0">
                <a:solidFill>
                  <a:srgbClr val="222222"/>
                </a:solidFill>
                <a:effectLst/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》</a:t>
            </a:r>
            <a:r>
              <a:rPr lang="zh-CN" altLang="en-US" sz="3200" b="1" i="0">
                <a:solidFill>
                  <a:srgbClr val="222222"/>
                </a:solidFill>
                <a:effectLst/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。如作者在序言中所说：“虽不能教一般人直接亲近经典，却能启发他们的兴趣，引他们到经典大路上去。”</a:t>
            </a:r>
            <a:endParaRPr lang="zh-CN" altLang="en-US" sz="3200" b="1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12853" y="806507"/>
            <a:ext cx="3115733" cy="4326467"/>
          </a:xfrm>
          <a:prstGeom prst="rect">
            <a:avLst/>
          </a:prstGeom>
        </p:spPr>
      </p:pic>
      <p:pic>
        <p:nvPicPr>
          <p:cNvPr id="6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226800" y="10668000"/>
            <a:ext cx="355600" cy="2667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14:ripple/>
      </p:transition>
    </mc:Choice>
    <mc:Fallback>
      <p:transition spd="slow" advClick="0" advTm="2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13347" y="654519"/>
            <a:ext cx="11165306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400" b="1" i="0" spc="25">
                <a:solidFill>
                  <a:srgbClr val="222222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  <a:r>
              <a:rPr lang="en-US" altLang="zh-CN" sz="2800" b="1" i="0" spc="25">
                <a:solidFill>
                  <a:srgbClr val="222222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800" b="1" i="0" spc="25">
                <a:solidFill>
                  <a:srgbClr val="222222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经典常谈</a:t>
            </a:r>
            <a:r>
              <a:rPr lang="en-US" altLang="zh-CN" sz="2800" b="1" i="0" spc="25">
                <a:solidFill>
                  <a:srgbClr val="222222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800" b="1" i="0" spc="25">
                <a:solidFill>
                  <a:srgbClr val="222222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从仓颉造字的神话传说、中国汉字最早的起源开讲，从占卜文的简单记载，到民间传唱的歌谣，到司马迁散文化的</a:t>
            </a:r>
            <a:r>
              <a:rPr lang="en-US" altLang="zh-CN" sz="2800" b="1" i="0" spc="25">
                <a:solidFill>
                  <a:srgbClr val="222222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800" b="1" i="0" spc="25">
                <a:solidFill>
                  <a:srgbClr val="222222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史记</a:t>
            </a:r>
            <a:r>
              <a:rPr lang="en-US" altLang="zh-CN" sz="2800" b="1" i="0" spc="25">
                <a:solidFill>
                  <a:srgbClr val="222222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800" b="1" i="0" spc="25">
                <a:solidFill>
                  <a:srgbClr val="222222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，再到词藻华丽的汉赋，再到五言、七言古诗，及至唐宋时期的中华文化大气象。再到韩愈、欧阳修的古文运动，提倡复古自然，文章潮流再次回到秦汉初期的朴素自然散文形态</a:t>
            </a:r>
            <a:r>
              <a:rPr lang="en-US" altLang="zh-CN" sz="2800" b="1" i="0" spc="25">
                <a:solidFill>
                  <a:srgbClr val="222222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……</a:t>
            </a:r>
            <a:r>
              <a:rPr lang="zh-CN" altLang="en-US" sz="2800" b="1" i="0" spc="25">
                <a:solidFill>
                  <a:srgbClr val="222222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朱自清先生以通俗的语言展示了我国古代思想文化的基本面貌，以严谨的治学态度实事求是地审视了中国传统文化的精神。</a:t>
            </a:r>
            <a:endParaRPr lang="zh-CN" altLang="en-US" sz="2800" b="1" i="0">
              <a:solidFill>
                <a:srgbClr val="222222"/>
              </a:solidFill>
              <a:effectLst/>
              <a:latin typeface="system-ui"/>
            </a:endParaRPr>
          </a:p>
          <a:p>
            <a:pPr algn="just"/>
            <a:r>
              <a:rPr lang="zh-CN" altLang="en-US" sz="2800" b="1" i="0" spc="25">
                <a:solidFill>
                  <a:srgbClr val="222222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       这样一部精彩的著作，我们该怎么读？部编版教材推荐的方法是“选择性阅读”。我们今天所处的信息化时代，需要我们学会选择性阅读，</a:t>
            </a:r>
            <a:r>
              <a:rPr lang="en-US" altLang="zh-CN" sz="2800" b="1" i="0" spc="25">
                <a:solidFill>
                  <a:srgbClr val="222222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800" b="1" i="0" spc="25">
                <a:solidFill>
                  <a:srgbClr val="222222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经典常谈</a:t>
            </a:r>
            <a:r>
              <a:rPr lang="en-US" altLang="zh-CN" sz="2800" b="1" i="0" spc="25">
                <a:solidFill>
                  <a:srgbClr val="222222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800" b="1" i="0" spc="25">
                <a:solidFill>
                  <a:srgbClr val="222222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十三篇短文，既有一定顺序，又各自独立成篇的特点，也适合选择性阅读。</a:t>
            </a:r>
            <a:endParaRPr lang="zh-CN" altLang="en-US" sz="2800" b="1" i="0">
              <a:solidFill>
                <a:srgbClr val="222222"/>
              </a:solidFill>
              <a:effectLst/>
              <a:latin typeface="system-ui"/>
            </a:endParaRPr>
          </a:p>
          <a:p>
            <a:pPr algn="just"/>
            <a:r>
              <a:rPr lang="zh-CN" altLang="en-US" sz="2800" b="1" i="0" spc="25">
                <a:solidFill>
                  <a:srgbClr val="222222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     选择性阅读是一种理性的，目的性很强的阅读方式。读者可依据不同的情况，做不同的阅读选择。</a:t>
            </a:r>
            <a:endParaRPr lang="zh-CN" altLang="en-US" sz="2800" b="1" i="0">
              <a:solidFill>
                <a:srgbClr val="222222"/>
              </a:solidFill>
              <a:effectLst/>
              <a:latin typeface="system-u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14:ripple/>
      </p:transition>
    </mc:Choice>
    <mc:Fallback>
      <p:transition spd="slow" advClick="0" advTm="2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24350" y="746620"/>
            <a:ext cx="4465284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200" b="1" i="0">
                <a:solidFill>
                  <a:srgbClr val="FF0000"/>
                </a:solidFill>
                <a:effectLst/>
                <a:latin typeface="system-ui"/>
              </a:rPr>
              <a:t>一   、浏览“扫”读</a:t>
            </a:r>
            <a:endParaRPr lang="zh-CN" altLang="en-US" sz="3200" b="1" i="0">
              <a:solidFill>
                <a:srgbClr val="FF0000"/>
              </a:solidFill>
              <a:effectLst/>
              <a:latin typeface="system-ui"/>
            </a:endParaRPr>
          </a:p>
          <a:p>
            <a:pPr algn="just"/>
            <a:r>
              <a:rPr lang="zh-CN" altLang="en-US" sz="3200" b="1" i="0">
                <a:solidFill>
                  <a:srgbClr val="222222"/>
                </a:solidFill>
                <a:effectLst/>
                <a:latin typeface="system-ui"/>
              </a:rPr>
              <a:t>      拿到新书后，第一时间浏览本书的目录，初步了解全书的结构和内容。</a:t>
            </a:r>
            <a:endParaRPr lang="zh-CN" altLang="en-US" sz="3200" b="1" i="0">
              <a:solidFill>
                <a:srgbClr val="222222"/>
              </a:solidFill>
              <a:effectLst/>
              <a:latin typeface="system-ui"/>
            </a:endParaRPr>
          </a:p>
          <a:p>
            <a:pPr algn="just"/>
            <a:r>
              <a:rPr lang="zh-CN" altLang="en-US" sz="3200" b="1" i="0">
                <a:solidFill>
                  <a:srgbClr val="222222"/>
                </a:solidFill>
                <a:effectLst/>
                <a:latin typeface="system-ui"/>
              </a:rPr>
              <a:t>        很多书新增了再版序言，序言中大都会</a:t>
            </a:r>
            <a:r>
              <a:rPr lang="zh-CN" altLang="en-US" sz="2800" b="1" i="0">
                <a:solidFill>
                  <a:srgbClr val="222222"/>
                </a:solidFill>
                <a:effectLst/>
                <a:latin typeface="system-ui"/>
              </a:rPr>
              <a:t>简要</a:t>
            </a:r>
            <a:r>
              <a:rPr lang="zh-CN" altLang="en-US" sz="3200" b="1" i="0">
                <a:solidFill>
                  <a:srgbClr val="222222"/>
                </a:solidFill>
                <a:effectLst/>
                <a:latin typeface="system-ui"/>
              </a:rPr>
              <a:t>介绍本书内容和阅读方法，交给你阅读本书的“钥匙”，你也不妨认真看看这些序言，从中获取阅读“捷径”。</a:t>
            </a:r>
            <a:endParaRPr lang="zh-CN" altLang="en-US" sz="3200" b="1" i="0">
              <a:solidFill>
                <a:srgbClr val="222222"/>
              </a:solidFill>
              <a:effectLst/>
              <a:latin typeface="system-ui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25673" y="758652"/>
            <a:ext cx="3387549" cy="4805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9261" y="1594241"/>
            <a:ext cx="3424212" cy="4879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14:ripple/>
      </p:transition>
    </mc:Choice>
    <mc:Fallback>
      <p:transition spd="slow" advClick="0" advTm="2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69739" y="622320"/>
            <a:ext cx="31417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宋体" panose="02010600030101010101" pitchFamily="2" charset="-122"/>
              </a:rPr>
              <a:t>章节概要</a:t>
            </a:r>
            <a:endParaRPr lang="zh-CN" altLang="en-US" sz="32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75899" y="1501542"/>
            <a:ext cx="10385659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solidFill>
                  <a:srgbClr val="0070C0"/>
                </a:solidFill>
                <a:effectLst/>
              </a:rPr>
              <a:t>《</a:t>
            </a:r>
            <a:r>
              <a:rPr lang="zh-CN" altLang="en-US" sz="3600" b="1">
                <a:solidFill>
                  <a:srgbClr val="0070C0"/>
                </a:solidFill>
                <a:effectLst/>
              </a:rPr>
              <a:t>说文解字</a:t>
            </a:r>
            <a:r>
              <a:rPr lang="en-US" altLang="zh-CN" sz="3600" b="1">
                <a:solidFill>
                  <a:srgbClr val="0070C0"/>
                </a:solidFill>
              </a:rPr>
              <a:t>》</a:t>
            </a:r>
            <a:r>
              <a:rPr lang="zh-CN" altLang="en-US" sz="3600" b="1">
                <a:solidFill>
                  <a:srgbClr val="0070C0"/>
                </a:solidFill>
                <a:effectLst/>
              </a:rPr>
              <a:t>第一</a:t>
            </a:r>
            <a:endParaRPr lang="en-US" altLang="zh-CN" sz="3600" b="1">
              <a:solidFill>
                <a:srgbClr val="0070C0"/>
              </a:solidFill>
              <a:effectLst/>
            </a:endParaRPr>
          </a:p>
          <a:p>
            <a:r>
              <a:rPr lang="zh-CN" altLang="en-US" sz="3600" b="1">
                <a:solidFill>
                  <a:srgbClr val="000000"/>
                </a:solidFill>
                <a:effectLst/>
                <a:latin typeface="Helvetica Neue"/>
              </a:rPr>
              <a:t>       秦以前：战国末期，由于文字统一的需要，进而出现了仓颉造字的传说。秦以后：始皇时，文字统一为小篆，又形成隶书；汉末时，隶书由椭圆变为扁方，称作“汉隶”；魏晋之际，隶书变为“正书”；晋至唐朝，又称为“隶书”，称“汉隶”为“八分书”；晋代正书简化形成“行书”，晋代也称为“楷书”，宋代又改称为“真书”。</a:t>
            </a:r>
            <a:endParaRPr lang="zh-CN" altLang="en-US" sz="36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14:ripple/>
      </p:transition>
    </mc:Choice>
    <mc:Fallback>
      <p:transition spd="slow" advClick="0" advTm="2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69739" y="622320"/>
            <a:ext cx="31417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宋体" panose="02010600030101010101" pitchFamily="2" charset="-122"/>
              </a:rPr>
              <a:t>章节概要</a:t>
            </a:r>
            <a:endParaRPr lang="zh-CN" altLang="en-US" sz="32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5267" y="1106905"/>
            <a:ext cx="11059428" cy="5518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solidFill>
                  <a:srgbClr val="0070C0"/>
                </a:solidFill>
                <a:effectLst/>
              </a:rPr>
              <a:t>《</a:t>
            </a:r>
            <a:r>
              <a:rPr lang="zh-CN" altLang="en-US" sz="3200" b="1">
                <a:solidFill>
                  <a:srgbClr val="0070C0"/>
                </a:solidFill>
                <a:effectLst/>
              </a:rPr>
              <a:t>周易</a:t>
            </a:r>
            <a:r>
              <a:rPr lang="en-US" altLang="zh-CN" sz="3200" b="1">
                <a:solidFill>
                  <a:srgbClr val="0070C0"/>
                </a:solidFill>
              </a:rPr>
              <a:t>》</a:t>
            </a:r>
            <a:r>
              <a:rPr lang="zh-CN" altLang="en-US" sz="3200" b="1">
                <a:solidFill>
                  <a:srgbClr val="0070C0"/>
                </a:solidFill>
                <a:effectLst/>
              </a:rPr>
              <a:t>第二</a:t>
            </a:r>
            <a:endParaRPr lang="en-US" altLang="zh-CN" sz="3200" b="1">
              <a:solidFill>
                <a:srgbClr val="0070C0"/>
              </a:solidFill>
              <a:effectLst/>
            </a:endParaRPr>
          </a:p>
          <a:p>
            <a:r>
              <a:rPr lang="zh-CN" altLang="en-US" sz="3200" b="1">
                <a:solidFill>
                  <a:srgbClr val="000000"/>
                </a:solidFill>
                <a:effectLst/>
                <a:latin typeface="Helvetica Neue"/>
              </a:rPr>
              <a:t>       战国末期道家、阴阳学说盛行，儒家借卦爻辞发扬儒家哲学，留存下来的便是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Helvetica Neue"/>
              </a:rPr>
              <a:t>《</a:t>
            </a:r>
            <a:r>
              <a:rPr lang="zh-CN" altLang="en-US" sz="3200" b="1">
                <a:solidFill>
                  <a:srgbClr val="000000"/>
                </a:solidFill>
                <a:effectLst/>
                <a:latin typeface="Helvetica Neue"/>
              </a:rPr>
              <a:t>易传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Helvetica Neue"/>
              </a:rPr>
              <a:t>》</a:t>
            </a:r>
            <a:r>
              <a:rPr lang="zh-CN" altLang="en-US" sz="3200" b="1">
                <a:solidFill>
                  <a:srgbClr val="000000"/>
                </a:solidFill>
                <a:effectLst/>
                <a:latin typeface="Helvetica Neue"/>
              </a:rPr>
              <a:t>；此外还有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Helvetica Neue"/>
              </a:rPr>
              <a:t>《</a:t>
            </a:r>
            <a:r>
              <a:rPr lang="zh-CN" altLang="en-US" sz="3200" b="1">
                <a:solidFill>
                  <a:srgbClr val="000000"/>
                </a:solidFill>
                <a:effectLst/>
                <a:latin typeface="Helvetica Neue"/>
              </a:rPr>
              <a:t>文言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Helvetica Neue"/>
              </a:rPr>
              <a:t>》《</a:t>
            </a:r>
            <a:r>
              <a:rPr lang="zh-CN" altLang="en-US" sz="3200" b="1">
                <a:solidFill>
                  <a:srgbClr val="000000"/>
                </a:solidFill>
                <a:effectLst/>
                <a:latin typeface="Helvetica Neue"/>
              </a:rPr>
              <a:t>系辞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Helvetica Neue"/>
              </a:rPr>
              <a:t>》</a:t>
            </a:r>
            <a:r>
              <a:rPr lang="zh-CN" altLang="en-US" sz="3200" b="1">
                <a:solidFill>
                  <a:srgbClr val="000000"/>
                </a:solidFill>
                <a:effectLst/>
                <a:latin typeface="Helvetica Neue"/>
              </a:rPr>
              <a:t>两传；到了汉代，又新发现了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Helvetica Neue"/>
              </a:rPr>
              <a:t>《</a:t>
            </a:r>
            <a:r>
              <a:rPr lang="zh-CN" altLang="en-US" sz="3200" b="1">
                <a:solidFill>
                  <a:srgbClr val="000000"/>
                </a:solidFill>
                <a:effectLst/>
                <a:latin typeface="Helvetica Neue"/>
              </a:rPr>
              <a:t>说卦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Helvetica Neue"/>
              </a:rPr>
              <a:t>》《</a:t>
            </a:r>
            <a:r>
              <a:rPr lang="zh-CN" altLang="en-US" sz="3200" b="1">
                <a:solidFill>
                  <a:srgbClr val="000000"/>
                </a:solidFill>
                <a:effectLst/>
                <a:latin typeface="Helvetica Neue"/>
              </a:rPr>
              <a:t>序卦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Helvetica Neue"/>
              </a:rPr>
              <a:t>》《</a:t>
            </a:r>
            <a:r>
              <a:rPr lang="zh-CN" altLang="en-US" sz="3200" b="1">
                <a:solidFill>
                  <a:srgbClr val="000000"/>
                </a:solidFill>
                <a:effectLst/>
                <a:latin typeface="Helvetica Neue"/>
              </a:rPr>
              <a:t>杂卦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Helvetica Neue"/>
              </a:rPr>
              <a:t>》</a:t>
            </a:r>
            <a:r>
              <a:rPr lang="zh-CN" altLang="en-US" sz="3200" b="1">
                <a:solidFill>
                  <a:srgbClr val="000000"/>
                </a:solidFill>
                <a:effectLst/>
                <a:latin typeface="Helvetica Neue"/>
              </a:rPr>
              <a:t>三种传，后称为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Helvetica Neue"/>
              </a:rPr>
              <a:t>《</a:t>
            </a:r>
            <a:r>
              <a:rPr lang="zh-CN" altLang="en-US" sz="3200" b="1">
                <a:solidFill>
                  <a:srgbClr val="000000"/>
                </a:solidFill>
                <a:effectLst/>
                <a:latin typeface="Helvetica Neue"/>
              </a:rPr>
              <a:t>逸易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Helvetica Neue"/>
              </a:rPr>
              <a:t>》</a:t>
            </a:r>
            <a:r>
              <a:rPr lang="zh-CN" altLang="en-US" sz="3200" b="1">
                <a:solidFill>
                  <a:srgbClr val="000000"/>
                </a:solidFill>
                <a:effectLst/>
                <a:latin typeface="Helvetica Neue"/>
              </a:rPr>
              <a:t>。</a:t>
            </a:r>
            <a:br>
              <a:rPr lang="zh-CN" altLang="en-US" sz="3200" b="1">
                <a:effectLst/>
              </a:rPr>
            </a:br>
            <a:endParaRPr lang="zh-CN" altLang="en-US" sz="3200" b="1">
              <a:effectLst/>
            </a:endParaRPr>
          </a:p>
          <a:p>
            <a:r>
              <a:rPr lang="en-US" altLang="zh-CN" sz="3200" b="1">
                <a:solidFill>
                  <a:srgbClr val="FFFFFF"/>
                </a:solidFill>
                <a:effectLst/>
              </a:rPr>
              <a:t>3</a:t>
            </a:r>
            <a:r>
              <a:rPr lang="en-US" altLang="zh-CN" sz="3200" b="1">
                <a:solidFill>
                  <a:srgbClr val="0070C0"/>
                </a:solidFill>
              </a:rPr>
              <a:t>《</a:t>
            </a:r>
            <a:r>
              <a:rPr lang="zh-CN" altLang="en-US" sz="3200" b="1">
                <a:solidFill>
                  <a:srgbClr val="0070C0"/>
                </a:solidFill>
              </a:rPr>
              <a:t>尚书</a:t>
            </a:r>
            <a:r>
              <a:rPr lang="en-US" altLang="zh-CN" sz="3200" b="1">
                <a:solidFill>
                  <a:srgbClr val="0070C0"/>
                </a:solidFill>
              </a:rPr>
              <a:t>》</a:t>
            </a:r>
            <a:r>
              <a:rPr lang="zh-CN" altLang="en-US" sz="3200" b="1">
                <a:solidFill>
                  <a:srgbClr val="0070C0"/>
                </a:solidFill>
              </a:rPr>
              <a:t>第三</a:t>
            </a:r>
            <a:endParaRPr lang="en-US" altLang="zh-CN" sz="3200" b="1">
              <a:solidFill>
                <a:srgbClr val="0070C0"/>
              </a:solidFill>
            </a:endParaRPr>
          </a:p>
          <a:p>
            <a:r>
              <a:rPr lang="en-US" altLang="zh-CN" sz="3200" b="1">
                <a:solidFill>
                  <a:srgbClr val="000000"/>
                </a:solidFill>
                <a:effectLst/>
                <a:latin typeface="Helvetica Neue"/>
              </a:rPr>
              <a:t>       《</a:t>
            </a:r>
            <a:r>
              <a:rPr lang="zh-CN" altLang="en-US" sz="3200" b="1">
                <a:solidFill>
                  <a:srgbClr val="000000"/>
                </a:solidFill>
                <a:effectLst/>
                <a:latin typeface="Helvetica Neue"/>
              </a:rPr>
              <a:t>尚书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Helvetica Neue"/>
              </a:rPr>
              <a:t>》</a:t>
            </a:r>
            <a:r>
              <a:rPr lang="zh-CN" altLang="en-US" sz="3200" b="1">
                <a:solidFill>
                  <a:srgbClr val="000000"/>
                </a:solidFill>
                <a:effectLst/>
                <a:latin typeface="Helvetica Neue"/>
              </a:rPr>
              <a:t>包括虞、夏、商、周四代，大部分是号令，就是向大众宣布的话，小部分是君臣相告的话。也有记事的，大都是战国末年人制作。</a:t>
            </a:r>
            <a:br>
              <a:rPr lang="zh-CN" altLang="en-US" sz="3200" b="1">
                <a:effectLst/>
              </a:rPr>
            </a:br>
            <a:endParaRPr lang="zh-CN" altLang="en-US" sz="3200" b="1"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14:ripple/>
      </p:transition>
    </mc:Choice>
    <mc:Fallback>
      <p:transition spd="slow" advClick="0" advTm="2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69739" y="622320"/>
            <a:ext cx="31417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宋体" panose="02010600030101010101" pitchFamily="2" charset="-122"/>
              </a:rPr>
              <a:t>章节概要</a:t>
            </a:r>
            <a:endParaRPr lang="zh-CN" altLang="en-US" sz="32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3394" y="1207094"/>
            <a:ext cx="10895798" cy="50285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solidFill>
                  <a:srgbClr val="FFFFFF"/>
                </a:solidFill>
                <a:effectLst/>
              </a:rPr>
              <a:t>4</a:t>
            </a:r>
            <a:r>
              <a:rPr lang="en-US" altLang="zh-CN" sz="3200" b="1">
                <a:solidFill>
                  <a:srgbClr val="0070C0"/>
                </a:solidFill>
                <a:effectLst/>
              </a:rPr>
              <a:t>《</a:t>
            </a:r>
            <a:r>
              <a:rPr lang="zh-CN" altLang="en-US" sz="3200" b="1">
                <a:solidFill>
                  <a:srgbClr val="0070C0"/>
                </a:solidFill>
                <a:effectLst/>
              </a:rPr>
              <a:t>诗经</a:t>
            </a:r>
            <a:r>
              <a:rPr lang="en-US" altLang="zh-CN" sz="3200" b="1">
                <a:solidFill>
                  <a:srgbClr val="0070C0"/>
                </a:solidFill>
              </a:rPr>
              <a:t>》</a:t>
            </a:r>
            <a:r>
              <a:rPr lang="zh-CN" altLang="en-US" sz="3200" b="1">
                <a:solidFill>
                  <a:srgbClr val="0070C0"/>
                </a:solidFill>
                <a:effectLst/>
              </a:rPr>
              <a:t>第四</a:t>
            </a:r>
            <a:endParaRPr lang="en-US" altLang="zh-CN" sz="3200" b="1">
              <a:solidFill>
                <a:srgbClr val="0070C0"/>
              </a:solidFill>
              <a:effectLst/>
            </a:endParaRPr>
          </a:p>
          <a:p>
            <a:r>
              <a:rPr lang="zh-CN" altLang="en-US" sz="3200" b="1" i="0">
                <a:solidFill>
                  <a:srgbClr val="000000"/>
                </a:solidFill>
                <a:effectLst/>
                <a:latin typeface="Helvetica Neue"/>
              </a:rPr>
              <a:t>      春秋时通行赋诗；孔子时代，用</a:t>
            </a:r>
            <a:r>
              <a:rPr lang="en-US" altLang="zh-CN" sz="3200" b="1" i="0">
                <a:solidFill>
                  <a:srgbClr val="000000"/>
                </a:solidFill>
                <a:effectLst/>
                <a:latin typeface="Helvetica Neue"/>
              </a:rPr>
              <a:t>《</a:t>
            </a:r>
            <a:r>
              <a:rPr lang="zh-CN" altLang="en-US" sz="3200" b="1" i="0">
                <a:solidFill>
                  <a:srgbClr val="000000"/>
                </a:solidFill>
                <a:effectLst/>
                <a:latin typeface="Helvetica Neue"/>
              </a:rPr>
              <a:t>诗</a:t>
            </a:r>
            <a:r>
              <a:rPr lang="en-US" altLang="zh-CN" sz="3200" b="1" i="0">
                <a:solidFill>
                  <a:srgbClr val="000000"/>
                </a:solidFill>
                <a:effectLst/>
                <a:latin typeface="Helvetica Neue"/>
              </a:rPr>
              <a:t>》</a:t>
            </a:r>
            <a:r>
              <a:rPr lang="zh-CN" altLang="en-US" sz="3200" b="1" i="0">
                <a:solidFill>
                  <a:srgbClr val="000000"/>
                </a:solidFill>
                <a:effectLst/>
                <a:latin typeface="Helvetica Neue"/>
              </a:rPr>
              <a:t>讨论做学问做人的道理；孔子以后，“</a:t>
            </a:r>
            <a:r>
              <a:rPr lang="en-US" altLang="zh-CN" sz="3200" b="1" i="0">
                <a:solidFill>
                  <a:srgbClr val="000000"/>
                </a:solidFill>
                <a:effectLst/>
                <a:latin typeface="Helvetica Neue"/>
              </a:rPr>
              <a:t>《</a:t>
            </a:r>
            <a:r>
              <a:rPr lang="zh-CN" altLang="en-US" sz="3200" b="1" i="0">
                <a:solidFill>
                  <a:srgbClr val="000000"/>
                </a:solidFill>
                <a:effectLst/>
                <a:latin typeface="Helvetica Neue"/>
              </a:rPr>
              <a:t>诗</a:t>
            </a:r>
            <a:r>
              <a:rPr lang="en-US" altLang="zh-CN" sz="3200" b="1" i="0">
                <a:solidFill>
                  <a:srgbClr val="000000"/>
                </a:solidFill>
                <a:effectLst/>
                <a:latin typeface="Helvetica Neue"/>
              </a:rPr>
              <a:t>》</a:t>
            </a:r>
            <a:r>
              <a:rPr lang="zh-CN" altLang="en-US" sz="3200" b="1" i="0">
                <a:solidFill>
                  <a:srgbClr val="000000"/>
                </a:solidFill>
                <a:effectLst/>
                <a:latin typeface="Helvetica Neue"/>
              </a:rPr>
              <a:t>三百”成为儒家的“六经”之一。</a:t>
            </a:r>
            <a:r>
              <a:rPr lang="en-US" altLang="zh-CN" sz="3200" b="1">
                <a:solidFill>
                  <a:srgbClr val="FFFFFF"/>
                </a:solidFill>
                <a:effectLst/>
              </a:rPr>
              <a:t>5</a:t>
            </a:r>
            <a:endParaRPr lang="en-US" altLang="zh-CN" sz="3200" b="1">
              <a:solidFill>
                <a:srgbClr val="FFFFFF"/>
              </a:solidFill>
              <a:effectLst/>
            </a:endParaRPr>
          </a:p>
          <a:p>
            <a:r>
              <a:rPr lang="en-US" altLang="zh-CN" sz="3200" b="1">
                <a:solidFill>
                  <a:srgbClr val="0070C0"/>
                </a:solidFill>
                <a:effectLst/>
              </a:rPr>
              <a:t> 《</a:t>
            </a:r>
            <a:r>
              <a:rPr lang="zh-CN" altLang="en-US" sz="3200" b="1">
                <a:solidFill>
                  <a:srgbClr val="0070C0"/>
                </a:solidFill>
                <a:effectLst/>
              </a:rPr>
              <a:t>三礼</a:t>
            </a:r>
            <a:r>
              <a:rPr lang="en-US" altLang="zh-CN" sz="3200" b="1">
                <a:solidFill>
                  <a:srgbClr val="0070C0"/>
                </a:solidFill>
              </a:rPr>
              <a:t>》</a:t>
            </a:r>
            <a:r>
              <a:rPr lang="zh-CN" altLang="en-US" sz="3200" b="1">
                <a:solidFill>
                  <a:srgbClr val="0070C0"/>
                </a:solidFill>
                <a:effectLst/>
              </a:rPr>
              <a:t>第五</a:t>
            </a:r>
            <a:endParaRPr lang="en-US" altLang="zh-CN" sz="3200" b="1">
              <a:solidFill>
                <a:srgbClr val="0070C0"/>
              </a:solidFill>
              <a:effectLst/>
            </a:endParaRPr>
          </a:p>
          <a:p>
            <a:pPr algn="just"/>
            <a:r>
              <a:rPr lang="zh-CN" altLang="en-US" sz="3200" b="1" i="0" spc="0">
                <a:solidFill>
                  <a:srgbClr val="000000"/>
                </a:solidFill>
                <a:effectLst/>
                <a:latin typeface="Helvetica Neue"/>
              </a:rPr>
              <a:t>      汉代学者所传习的有三种经和无数的“记”，三种经是</a:t>
            </a:r>
            <a:r>
              <a:rPr lang="en-US" altLang="zh-CN" sz="3200" b="1" i="0" spc="0">
                <a:solidFill>
                  <a:srgbClr val="000000"/>
                </a:solidFill>
                <a:effectLst/>
                <a:latin typeface="Helvetica Neue"/>
              </a:rPr>
              <a:t>《</a:t>
            </a:r>
            <a:r>
              <a:rPr lang="zh-CN" altLang="en-US" sz="3200" b="1" i="0" spc="0">
                <a:solidFill>
                  <a:srgbClr val="000000"/>
                </a:solidFill>
                <a:effectLst/>
                <a:latin typeface="Helvetica Neue"/>
              </a:rPr>
              <a:t>仪礼</a:t>
            </a:r>
            <a:r>
              <a:rPr lang="en-US" altLang="zh-CN" sz="3200" b="1" i="0" spc="0">
                <a:solidFill>
                  <a:srgbClr val="000000"/>
                </a:solidFill>
                <a:effectLst/>
                <a:latin typeface="Helvetica Neue"/>
              </a:rPr>
              <a:t>》《</a:t>
            </a:r>
            <a:r>
              <a:rPr lang="zh-CN" altLang="en-US" sz="3200" b="1" i="0" spc="0">
                <a:solidFill>
                  <a:srgbClr val="000000"/>
                </a:solidFill>
                <a:effectLst/>
                <a:latin typeface="Helvetica Neue"/>
              </a:rPr>
              <a:t>礼古经</a:t>
            </a:r>
            <a:r>
              <a:rPr lang="en-US" altLang="zh-CN" sz="3200" b="1" i="0" spc="0">
                <a:solidFill>
                  <a:srgbClr val="000000"/>
                </a:solidFill>
                <a:effectLst/>
                <a:latin typeface="Helvetica Neue"/>
              </a:rPr>
              <a:t>》《</a:t>
            </a:r>
            <a:r>
              <a:rPr lang="zh-CN" altLang="en-US" sz="3200" b="1" i="0" spc="0">
                <a:solidFill>
                  <a:srgbClr val="000000"/>
                </a:solidFill>
                <a:effectLst/>
                <a:latin typeface="Helvetica Neue"/>
              </a:rPr>
              <a:t>周礼</a:t>
            </a:r>
            <a:r>
              <a:rPr lang="en-US" altLang="zh-CN" sz="3200" b="1" i="0" spc="0">
                <a:solidFill>
                  <a:srgbClr val="000000"/>
                </a:solidFill>
                <a:effectLst/>
                <a:latin typeface="Helvetica Neue"/>
              </a:rPr>
              <a:t>》</a:t>
            </a:r>
            <a:r>
              <a:rPr lang="zh-CN" altLang="en-US" sz="3200" b="1" i="0" spc="0">
                <a:solidFill>
                  <a:srgbClr val="000000"/>
                </a:solidFill>
                <a:effectLst/>
                <a:latin typeface="Helvetica Neue"/>
              </a:rPr>
              <a:t>；“记”是儒家杂述礼制、礼制变迁的历史，或礼述之作。汉代的“记”很多，流传到现在的只有三十八篇</a:t>
            </a:r>
            <a:r>
              <a:rPr lang="en-US" altLang="zh-CN" sz="3200" b="1" i="0" spc="0">
                <a:solidFill>
                  <a:srgbClr val="000000"/>
                </a:solidFill>
                <a:effectLst/>
                <a:latin typeface="Helvetica Neue"/>
              </a:rPr>
              <a:t>《</a:t>
            </a:r>
            <a:r>
              <a:rPr lang="zh-CN" altLang="en-US" sz="3200" b="1" i="0" spc="0">
                <a:solidFill>
                  <a:srgbClr val="000000"/>
                </a:solidFill>
                <a:effectLst/>
                <a:latin typeface="Helvetica Neue"/>
              </a:rPr>
              <a:t>大戴记</a:t>
            </a:r>
            <a:r>
              <a:rPr lang="en-US" altLang="zh-CN" sz="3200" b="1" i="0" spc="0">
                <a:solidFill>
                  <a:srgbClr val="000000"/>
                </a:solidFill>
                <a:effectLst/>
                <a:latin typeface="Helvetica Neue"/>
              </a:rPr>
              <a:t>》</a:t>
            </a:r>
            <a:r>
              <a:rPr lang="zh-CN" altLang="en-US" sz="3200" b="1" i="0" spc="0">
                <a:solidFill>
                  <a:srgbClr val="000000"/>
                </a:solidFill>
                <a:effectLst/>
                <a:latin typeface="Helvetica Neue"/>
              </a:rPr>
              <a:t>和四十九篇</a:t>
            </a:r>
            <a:r>
              <a:rPr lang="en-US" altLang="zh-CN" sz="3200" b="1" i="0" spc="0">
                <a:solidFill>
                  <a:srgbClr val="000000"/>
                </a:solidFill>
                <a:effectLst/>
                <a:latin typeface="Helvetica Neue"/>
              </a:rPr>
              <a:t>《</a:t>
            </a:r>
            <a:r>
              <a:rPr lang="zh-CN" altLang="en-US" sz="3200" b="1" i="0" spc="0">
                <a:solidFill>
                  <a:srgbClr val="000000"/>
                </a:solidFill>
                <a:effectLst/>
                <a:latin typeface="Helvetica Neue"/>
              </a:rPr>
              <a:t>小戴记</a:t>
            </a:r>
            <a:r>
              <a:rPr lang="en-US" altLang="zh-CN" sz="3200" b="1" i="0" spc="0">
                <a:solidFill>
                  <a:srgbClr val="000000"/>
                </a:solidFill>
                <a:effectLst/>
                <a:latin typeface="Helvetica Neue"/>
              </a:rPr>
              <a:t>》</a:t>
            </a:r>
            <a:r>
              <a:rPr lang="zh-CN" altLang="en-US" sz="3200" b="1" i="0" spc="0">
                <a:solidFill>
                  <a:srgbClr val="000000"/>
                </a:solidFill>
                <a:effectLst/>
                <a:latin typeface="Helvetica Neue"/>
              </a:rPr>
              <a:t>。</a:t>
            </a:r>
            <a:endParaRPr lang="zh-CN" altLang="en-US" sz="3200" b="1" i="0">
              <a:solidFill>
                <a:srgbClr val="222222"/>
              </a:solidFill>
              <a:effectLst/>
              <a:latin typeface="system-ui"/>
            </a:endParaRPr>
          </a:p>
          <a:p>
            <a:pPr algn="just"/>
            <a:endParaRPr lang="zh-CN" altLang="en-US" sz="3200" b="1" i="0">
              <a:solidFill>
                <a:srgbClr val="222222"/>
              </a:solidFill>
              <a:effectLst/>
              <a:latin typeface="system-u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14:ripple/>
      </p:transition>
    </mc:Choice>
    <mc:Fallback>
      <p:transition spd="slow" advClick="0" advTm="2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69739" y="622320"/>
            <a:ext cx="31417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宋体" panose="02010600030101010101" pitchFamily="2" charset="-122"/>
              </a:rPr>
              <a:t>章节概要</a:t>
            </a:r>
            <a:endParaRPr lang="zh-CN" altLang="en-US" sz="32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75899" y="1501542"/>
            <a:ext cx="10385659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solidFill>
                  <a:srgbClr val="0070C0"/>
                </a:solidFill>
                <a:effectLst/>
              </a:rPr>
              <a:t>《</a:t>
            </a:r>
            <a:r>
              <a:rPr lang="zh-CN" altLang="en-US" sz="3600" b="1">
                <a:solidFill>
                  <a:srgbClr val="0070C0"/>
                </a:solidFill>
                <a:effectLst/>
              </a:rPr>
              <a:t>春秋</a:t>
            </a:r>
            <a:r>
              <a:rPr lang="en-US" altLang="zh-CN" sz="3600" b="1">
                <a:solidFill>
                  <a:srgbClr val="0070C0"/>
                </a:solidFill>
                <a:effectLst/>
              </a:rPr>
              <a:t>》</a:t>
            </a:r>
            <a:r>
              <a:rPr lang="zh-CN" altLang="en-US" sz="3600" b="1">
                <a:solidFill>
                  <a:srgbClr val="0070C0"/>
                </a:solidFill>
                <a:effectLst/>
              </a:rPr>
              <a:t>三传第六</a:t>
            </a:r>
            <a:r>
              <a:rPr lang="en-US" altLang="zh-CN" sz="3600" b="1">
                <a:solidFill>
                  <a:srgbClr val="0070C0"/>
                </a:solidFill>
                <a:effectLst/>
              </a:rPr>
              <a:t> </a:t>
            </a:r>
            <a:endParaRPr lang="en-US" altLang="zh-CN" sz="3600" b="1">
              <a:solidFill>
                <a:srgbClr val="0070C0"/>
              </a:solidFill>
              <a:effectLst/>
            </a:endParaRPr>
          </a:p>
          <a:p>
            <a:r>
              <a:rPr lang="zh-CN" altLang="en-US" sz="3600">
                <a:solidFill>
                  <a:srgbClr val="000000"/>
                </a:solidFill>
                <a:effectLst/>
                <a:latin typeface="Helvetica Neue"/>
              </a:rPr>
              <a:t>      三传为</a:t>
            </a:r>
            <a:r>
              <a:rPr lang="en-US" altLang="zh-CN" sz="3600">
                <a:solidFill>
                  <a:srgbClr val="000000"/>
                </a:solidFill>
                <a:effectLst/>
                <a:latin typeface="Helvetica Neue"/>
              </a:rPr>
              <a:t>《</a:t>
            </a:r>
            <a:r>
              <a:rPr lang="zh-CN" altLang="en-US" sz="3600">
                <a:solidFill>
                  <a:srgbClr val="000000"/>
                </a:solidFill>
                <a:effectLst/>
                <a:latin typeface="Helvetica Neue"/>
              </a:rPr>
              <a:t>左传</a:t>
            </a:r>
            <a:r>
              <a:rPr lang="en-US" altLang="zh-CN" sz="3600">
                <a:solidFill>
                  <a:srgbClr val="000000"/>
                </a:solidFill>
                <a:effectLst/>
                <a:latin typeface="Helvetica Neue"/>
              </a:rPr>
              <a:t>》《</a:t>
            </a:r>
            <a:r>
              <a:rPr lang="zh-CN" altLang="en-US" sz="3600">
                <a:solidFill>
                  <a:srgbClr val="000000"/>
                </a:solidFill>
                <a:effectLst/>
                <a:latin typeface="Helvetica Neue"/>
              </a:rPr>
              <a:t>公羊传</a:t>
            </a:r>
            <a:r>
              <a:rPr lang="en-US" altLang="zh-CN" sz="3600">
                <a:solidFill>
                  <a:srgbClr val="000000"/>
                </a:solidFill>
                <a:effectLst/>
                <a:latin typeface="Helvetica Neue"/>
              </a:rPr>
              <a:t>》《</a:t>
            </a:r>
            <a:r>
              <a:rPr lang="zh-CN" altLang="en-US" sz="3600">
                <a:solidFill>
                  <a:srgbClr val="000000"/>
                </a:solidFill>
                <a:effectLst/>
                <a:latin typeface="Helvetica Neue"/>
              </a:rPr>
              <a:t>穀梁传</a:t>
            </a:r>
            <a:r>
              <a:rPr lang="en-US" altLang="zh-CN" sz="3600">
                <a:solidFill>
                  <a:srgbClr val="000000"/>
                </a:solidFill>
                <a:effectLst/>
                <a:latin typeface="Helvetica Neue"/>
              </a:rPr>
              <a:t>》</a:t>
            </a:r>
            <a:r>
              <a:rPr lang="zh-CN" altLang="en-US" sz="3600">
                <a:solidFill>
                  <a:srgbClr val="000000"/>
                </a:solidFill>
                <a:effectLst/>
                <a:latin typeface="Helvetica Neue"/>
              </a:rPr>
              <a:t>，三传特别注重</a:t>
            </a:r>
            <a:r>
              <a:rPr lang="en-US" altLang="zh-CN" sz="3600">
                <a:solidFill>
                  <a:srgbClr val="000000"/>
                </a:solidFill>
                <a:effectLst/>
                <a:latin typeface="Helvetica Neue"/>
              </a:rPr>
              <a:t>《</a:t>
            </a:r>
            <a:r>
              <a:rPr lang="zh-CN" altLang="en-US" sz="3600">
                <a:solidFill>
                  <a:srgbClr val="000000"/>
                </a:solidFill>
                <a:effectLst/>
                <a:latin typeface="Helvetica Neue"/>
              </a:rPr>
              <a:t>春秋</a:t>
            </a:r>
            <a:r>
              <a:rPr lang="en-US" altLang="zh-CN" sz="3600">
                <a:solidFill>
                  <a:srgbClr val="000000"/>
                </a:solidFill>
                <a:effectLst/>
                <a:latin typeface="Helvetica Neue"/>
              </a:rPr>
              <a:t>》</a:t>
            </a:r>
            <a:r>
              <a:rPr lang="zh-CN" altLang="en-US" sz="3600">
                <a:solidFill>
                  <a:srgbClr val="000000"/>
                </a:solidFill>
                <a:effectLst/>
                <a:latin typeface="Helvetica Neue"/>
              </a:rPr>
              <a:t>的劝惩作用。三传解释经文时，常常不顾上下文穿凿附会起来；三传之中，公羊穀梁均以解经为主，左氏却以叙事为主，参考群籍，详述史事。</a:t>
            </a:r>
            <a:br>
              <a:rPr lang="zh-CN" altLang="en-US" sz="3600">
                <a:effectLst/>
              </a:rPr>
            </a:br>
            <a:endParaRPr lang="zh-CN" altLang="en-US" sz="3600">
              <a:effectLst/>
            </a:endParaRPr>
          </a:p>
          <a:p>
            <a:r>
              <a:rPr lang="en-US" altLang="zh-CN" sz="3600" b="1">
                <a:solidFill>
                  <a:srgbClr val="FFFFFF"/>
                </a:solidFill>
                <a:effectLst/>
              </a:rPr>
              <a:t>7</a:t>
            </a:r>
            <a:endParaRPr lang="zh-CN" altLang="en-US" sz="36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14:ripple/>
      </p:transition>
    </mc:Choice>
    <mc:Fallback>
      <p:transition spd="slow" advClick="0" advTm="2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69739" y="622320"/>
            <a:ext cx="31417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宋体" panose="02010600030101010101" pitchFamily="2" charset="-122"/>
              </a:rPr>
              <a:t>章节概要</a:t>
            </a:r>
            <a:endParaRPr lang="zh-CN" altLang="en-US" sz="32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3512" y="1153281"/>
            <a:ext cx="11203806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solidFill>
                  <a:srgbClr val="FFFFFF"/>
                </a:solidFill>
                <a:effectLst/>
              </a:rPr>
              <a:t>7</a:t>
            </a:r>
            <a:r>
              <a:rPr lang="en-US" altLang="zh-CN" sz="3200" b="1">
                <a:solidFill>
                  <a:srgbClr val="0070C0"/>
                </a:solidFill>
                <a:effectLst/>
              </a:rPr>
              <a:t>《</a:t>
            </a:r>
            <a:r>
              <a:rPr lang="zh-CN" altLang="en-US" sz="3200" b="1">
                <a:solidFill>
                  <a:srgbClr val="0070C0"/>
                </a:solidFill>
                <a:effectLst/>
              </a:rPr>
              <a:t>四书</a:t>
            </a:r>
            <a:r>
              <a:rPr lang="en-US" altLang="zh-CN" sz="3200" b="1">
                <a:solidFill>
                  <a:srgbClr val="0070C0"/>
                </a:solidFill>
              </a:rPr>
              <a:t>》</a:t>
            </a:r>
            <a:r>
              <a:rPr lang="zh-CN" altLang="en-US" sz="3200" b="1">
                <a:solidFill>
                  <a:srgbClr val="0070C0"/>
                </a:solidFill>
                <a:effectLst/>
              </a:rPr>
              <a:t>第七</a:t>
            </a:r>
            <a:endParaRPr lang="en-US" altLang="zh-CN" sz="3200" b="1">
              <a:solidFill>
                <a:srgbClr val="0070C0"/>
              </a:solidFill>
              <a:effectLst/>
            </a:endParaRPr>
          </a:p>
          <a:p>
            <a:r>
              <a:rPr lang="en-US" altLang="zh-CN" sz="3200" b="1">
                <a:solidFill>
                  <a:srgbClr val="000000"/>
                </a:solidFill>
                <a:effectLst/>
                <a:latin typeface="Helvetica Neue"/>
              </a:rPr>
              <a:t>      《</a:t>
            </a:r>
            <a:r>
              <a:rPr lang="zh-CN" altLang="en-US" sz="3200" b="1">
                <a:solidFill>
                  <a:srgbClr val="000000"/>
                </a:solidFill>
                <a:effectLst/>
                <a:latin typeface="Helvetica Neue"/>
              </a:rPr>
              <a:t>四书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Helvetica Neue"/>
              </a:rPr>
              <a:t>》</a:t>
            </a:r>
            <a:r>
              <a:rPr lang="zh-CN" altLang="en-US" sz="3200" b="1">
                <a:solidFill>
                  <a:srgbClr val="000000"/>
                </a:solidFill>
                <a:effectLst/>
                <a:latin typeface="Helvetica Neue"/>
              </a:rPr>
              <a:t>按照普通的顺序是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Helvetica Neue"/>
              </a:rPr>
              <a:t>《</a:t>
            </a:r>
            <a:r>
              <a:rPr lang="zh-CN" altLang="en-US" sz="3200" b="1">
                <a:solidFill>
                  <a:srgbClr val="000000"/>
                </a:solidFill>
                <a:effectLst/>
                <a:latin typeface="Helvetica Neue"/>
              </a:rPr>
              <a:t>大学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Helvetica Neue"/>
              </a:rPr>
              <a:t>》《</a:t>
            </a:r>
            <a:r>
              <a:rPr lang="zh-CN" altLang="en-US" sz="3200" b="1">
                <a:solidFill>
                  <a:srgbClr val="000000"/>
                </a:solidFill>
                <a:effectLst/>
                <a:latin typeface="Helvetica Neue"/>
              </a:rPr>
              <a:t>中庸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Helvetica Neue"/>
              </a:rPr>
              <a:t>》《</a:t>
            </a:r>
            <a:r>
              <a:rPr lang="zh-CN" altLang="en-US" sz="3200" b="1">
                <a:solidFill>
                  <a:srgbClr val="000000"/>
                </a:solidFill>
                <a:effectLst/>
                <a:latin typeface="Helvetica Neue"/>
              </a:rPr>
              <a:t>论语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Helvetica Neue"/>
              </a:rPr>
              <a:t>》《</a:t>
            </a:r>
            <a:r>
              <a:rPr lang="zh-CN" altLang="en-US" sz="3200" b="1">
                <a:solidFill>
                  <a:srgbClr val="000000"/>
                </a:solidFill>
                <a:effectLst/>
                <a:latin typeface="Helvetica Neue"/>
              </a:rPr>
              <a:t>孟子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Helvetica Neue"/>
              </a:rPr>
              <a:t>》;《</a:t>
            </a:r>
            <a:r>
              <a:rPr lang="zh-CN" altLang="en-US" sz="3200" b="1">
                <a:solidFill>
                  <a:srgbClr val="000000"/>
                </a:solidFill>
                <a:effectLst/>
                <a:latin typeface="Helvetica Neue"/>
              </a:rPr>
              <a:t>五经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Helvetica Neue"/>
              </a:rPr>
              <a:t>》</a:t>
            </a:r>
            <a:r>
              <a:rPr lang="zh-CN" altLang="en-US" sz="3200" b="1">
                <a:solidFill>
                  <a:srgbClr val="000000"/>
                </a:solidFill>
                <a:effectLst/>
                <a:latin typeface="Helvetica Neue"/>
              </a:rPr>
              <a:t>是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Helvetica Neue"/>
              </a:rPr>
              <a:t>《</a:t>
            </a:r>
            <a:r>
              <a:rPr lang="zh-CN" altLang="en-US" sz="3200" b="1">
                <a:solidFill>
                  <a:srgbClr val="000000"/>
                </a:solidFill>
                <a:effectLst/>
                <a:latin typeface="Helvetica Neue"/>
              </a:rPr>
              <a:t>易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Helvetica Neue"/>
              </a:rPr>
              <a:t>》《</a:t>
            </a:r>
            <a:r>
              <a:rPr lang="zh-CN" altLang="en-US" sz="3200" b="1">
                <a:solidFill>
                  <a:srgbClr val="000000"/>
                </a:solidFill>
                <a:effectLst/>
                <a:latin typeface="Helvetica Neue"/>
              </a:rPr>
              <a:t>书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Helvetica Neue"/>
              </a:rPr>
              <a:t>》《</a:t>
            </a:r>
            <a:r>
              <a:rPr lang="zh-CN" altLang="en-US" sz="3200" b="1">
                <a:solidFill>
                  <a:srgbClr val="000000"/>
                </a:solidFill>
                <a:effectLst/>
                <a:latin typeface="Helvetica Neue"/>
              </a:rPr>
              <a:t>诗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Helvetica Neue"/>
              </a:rPr>
              <a:t>》《</a:t>
            </a:r>
            <a:r>
              <a:rPr lang="zh-CN" altLang="en-US" sz="3200" b="1">
                <a:solidFill>
                  <a:srgbClr val="000000"/>
                </a:solidFill>
                <a:effectLst/>
                <a:latin typeface="Helvetica Neue"/>
              </a:rPr>
              <a:t>礼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Helvetica Neue"/>
              </a:rPr>
              <a:t>》《</a:t>
            </a:r>
            <a:r>
              <a:rPr lang="zh-CN" altLang="en-US" sz="3200" b="1">
                <a:solidFill>
                  <a:srgbClr val="000000"/>
                </a:solidFill>
                <a:effectLst/>
                <a:latin typeface="Helvetica Neue"/>
              </a:rPr>
              <a:t>春秋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Helvetica Neue"/>
              </a:rPr>
              <a:t>》</a:t>
            </a:r>
            <a:r>
              <a:rPr lang="zh-CN" altLang="en-US" sz="3200" b="1">
                <a:solidFill>
                  <a:srgbClr val="000000"/>
                </a:solidFill>
                <a:effectLst/>
                <a:latin typeface="Helvetica Neue"/>
              </a:rPr>
              <a:t>。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Helvetica Neue"/>
              </a:rPr>
              <a:t>《</a:t>
            </a:r>
            <a:r>
              <a:rPr lang="zh-CN" altLang="en-US" sz="3200" b="1">
                <a:solidFill>
                  <a:srgbClr val="000000"/>
                </a:solidFill>
                <a:effectLst/>
                <a:latin typeface="Helvetica Neue"/>
              </a:rPr>
              <a:t>礼记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Helvetica Neue"/>
              </a:rPr>
              <a:t>》</a:t>
            </a:r>
            <a:r>
              <a:rPr lang="zh-CN" altLang="en-US" sz="3200" b="1">
                <a:solidFill>
                  <a:srgbClr val="000000"/>
                </a:solidFill>
                <a:effectLst/>
                <a:latin typeface="Helvetica Neue"/>
              </a:rPr>
              <a:t>里的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Helvetica Neue"/>
              </a:rPr>
              <a:t>《</a:t>
            </a:r>
            <a:r>
              <a:rPr lang="zh-CN" altLang="en-US" sz="3200" b="1">
                <a:solidFill>
                  <a:srgbClr val="000000"/>
                </a:solidFill>
                <a:effectLst/>
                <a:latin typeface="Helvetica Neue"/>
              </a:rPr>
              <a:t>大学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Helvetica Neue"/>
              </a:rPr>
              <a:t>》</a:t>
            </a:r>
            <a:r>
              <a:rPr lang="zh-CN" altLang="en-US" sz="3200" b="1">
                <a:solidFill>
                  <a:srgbClr val="000000"/>
                </a:solidFill>
                <a:effectLst/>
                <a:latin typeface="Helvetica Neue"/>
              </a:rPr>
              <a:t>，本是一篇东西，朱子给分成经一章，传十章，传是解释经的。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Helvetica Neue"/>
              </a:rPr>
              <a:t>《</a:t>
            </a:r>
            <a:r>
              <a:rPr lang="zh-CN" altLang="en-US" sz="3200" b="1">
                <a:solidFill>
                  <a:srgbClr val="000000"/>
                </a:solidFill>
                <a:effectLst/>
                <a:latin typeface="Helvetica Neue"/>
              </a:rPr>
              <a:t>中庸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Helvetica Neue"/>
              </a:rPr>
              <a:t>》</a:t>
            </a:r>
            <a:r>
              <a:rPr lang="zh-CN" altLang="en-US" sz="3200" b="1">
                <a:solidFill>
                  <a:srgbClr val="000000"/>
                </a:solidFill>
                <a:effectLst/>
                <a:latin typeface="Helvetica Neue"/>
              </a:rPr>
              <a:t>是孔门传授心法的书，是子思记下来传给孟子的。书中所述的人生哲理，意味深长。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Helvetica Neue"/>
              </a:rPr>
              <a:t>《</a:t>
            </a:r>
            <a:r>
              <a:rPr lang="zh-CN" altLang="en-US" sz="3200" b="1">
                <a:solidFill>
                  <a:srgbClr val="000000"/>
                </a:solidFill>
                <a:effectLst/>
                <a:latin typeface="Helvetica Neue"/>
              </a:rPr>
              <a:t>论语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Helvetica Neue"/>
              </a:rPr>
              <a:t>》</a:t>
            </a:r>
            <a:r>
              <a:rPr lang="zh-CN" altLang="en-US" sz="3200" b="1">
                <a:solidFill>
                  <a:srgbClr val="000000"/>
                </a:solidFill>
                <a:effectLst/>
                <a:latin typeface="Helvetica Neue"/>
              </a:rPr>
              <a:t>是孔子弟子们记的，能够让读者学习许多做学问做人的道理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Helvetica Neue"/>
              </a:rPr>
              <a:t>:</a:t>
            </a:r>
            <a:r>
              <a:rPr lang="zh-CN" altLang="en-US" sz="3200" b="1">
                <a:solidFill>
                  <a:srgbClr val="000000"/>
                </a:solidFill>
                <a:effectLst/>
                <a:latin typeface="Helvetica Neue"/>
              </a:rPr>
              <a:t>如“君子”“仁”“忠恕”，如“时习”“阙疑”“好古”“隅反”“择善”“困学”等，都是可以终身应用的。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Helvetica Neue"/>
              </a:rPr>
              <a:t>《</a:t>
            </a:r>
            <a:r>
              <a:rPr lang="zh-CN" altLang="en-US" sz="3200" b="1">
                <a:solidFill>
                  <a:srgbClr val="000000"/>
                </a:solidFill>
                <a:effectLst/>
                <a:latin typeface="Helvetica Neue"/>
              </a:rPr>
              <a:t>孟子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Helvetica Neue"/>
              </a:rPr>
              <a:t>》</a:t>
            </a:r>
            <a:r>
              <a:rPr lang="zh-CN" altLang="en-US" sz="3200" b="1">
                <a:solidFill>
                  <a:srgbClr val="000000"/>
                </a:solidFill>
                <a:effectLst/>
                <a:latin typeface="Helvetica Neue"/>
              </a:rPr>
              <a:t>据说是孟子本人和弟子公孙丑、万章等共同编定的。</a:t>
            </a:r>
            <a:endParaRPr lang="zh-CN" altLang="en-US" sz="32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14:ripple/>
      </p:transition>
    </mc:Choice>
    <mc:Fallback>
      <p:transition spd="slow" advClick="0" advTm="2000">
        <p:fade/>
      </p:transition>
    </mc:Fallback>
  </mc:AlternateContent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3572</Words>
  <Application>WPS 演示</Application>
  <PresentationFormat/>
  <Paragraphs>116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Arial</vt:lpstr>
      <vt:lpstr>宋体</vt:lpstr>
      <vt:lpstr>Wingdings</vt:lpstr>
      <vt:lpstr>仿宋</vt:lpstr>
      <vt:lpstr>system-ui</vt:lpstr>
      <vt:lpstr>Segoe Print</vt:lpstr>
      <vt:lpstr>Helvetica Neue</vt:lpstr>
      <vt:lpstr>等线</vt:lpstr>
      <vt:lpstr>微软雅黑</vt:lpstr>
      <vt:lpstr>Arial Unicode MS</vt:lpstr>
      <vt:lpstr>Calibri</vt:lpstr>
      <vt:lpstr>方正粗黑宋简体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Administrator</cp:lastModifiedBy>
  <cp:revision>2</cp:revision>
  <cp:lastPrinted>2023-01-07T21:23:00Z</cp:lastPrinted>
  <dcterms:created xsi:type="dcterms:W3CDTF">2023-01-07T21:23:00Z</dcterms:created>
  <dcterms:modified xsi:type="dcterms:W3CDTF">2023-03-18T12:19:49Z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2052-11.1.0.9564</vt:lpwstr>
  </property>
</Properties>
</file>