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hyperlink" Target="http://baike.baidu.com/pic/79/1171473204847190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2209800" y="0"/>
            <a:ext cx="7772400" cy="2514600"/>
          </a:xfrm>
        </p:spPr>
        <p:txBody>
          <a:bodyPr anchor="ctr"/>
          <a:p>
            <a:pPr defTabSz="914400"/>
            <a:r>
              <a:rPr lang="en-US" altLang="zh-CN" sz="9600" b="1" kern="1200" baseline="0" dirty="0">
                <a:latin typeface="Arial" panose="020B0604020202020204" pitchFamily="34" charset="0"/>
                <a:ea typeface="楷体_GB2312" panose="02010609030101010101" pitchFamily="49" charset="-122"/>
              </a:rPr>
              <a:t>7</a:t>
            </a:r>
            <a:r>
              <a:rPr lang="zh-CN" altLang="zh-CN" sz="9600" b="1" kern="1200" baseline="0" dirty="0">
                <a:latin typeface="Arial" panose="020B0604020202020204" pitchFamily="34" charset="0"/>
                <a:ea typeface="楷体_GB2312" panose="02010609030101010101" pitchFamily="49" charset="-122"/>
              </a:rPr>
              <a:t>、</a:t>
            </a:r>
            <a:r>
              <a:rPr lang="zh-CN" altLang="en-US" sz="9600" b="1" kern="1200" baseline="0" dirty="0">
                <a:latin typeface="Arial" panose="020B0604020202020204" pitchFamily="34" charset="0"/>
                <a:ea typeface="楷体_GB2312" panose="02010609030101010101" pitchFamily="49" charset="-122"/>
              </a:rPr>
              <a:t>青年</a:t>
            </a:r>
            <a:endParaRPr lang="zh-CN" altLang="en-US" sz="9600" b="1" kern="1200" baseline="0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2286000" y="2133600"/>
            <a:ext cx="7050088" cy="3455988"/>
          </a:xfrm>
        </p:spPr>
        <p:txBody>
          <a:bodyPr anchor="t"/>
          <a:p>
            <a:pPr algn="l" defTabSz="914400">
              <a:buSzPct val="75000"/>
            </a:pPr>
            <a:r>
              <a:rPr lang="zh-CN" altLang="en-US" sz="4800" kern="1200" baseline="0" dirty="0">
                <a:solidFill>
                  <a:srgbClr val="0099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你们青年人朝气蓬勃，正在兴旺时期，好像早晨八九点钟的太阳。希望寄托在你们身上。（毛泽东语）</a:t>
            </a:r>
            <a:endParaRPr lang="zh-CN" altLang="en-US" sz="4800" kern="1200" baseline="0" dirty="0">
              <a:solidFill>
                <a:srgbClr val="0099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dirty="0">
                <a:ea typeface="隶书" pitchFamily="49" charset="-122"/>
              </a:rPr>
              <a:t>读出自己</a:t>
            </a:r>
            <a:endParaRPr lang="zh-CN" altLang="en-US" sz="6000" dirty="0">
              <a:ea typeface="隶书" pitchFamily="49" charset="-122"/>
            </a:endParaRPr>
          </a:p>
        </p:txBody>
      </p:sp>
      <p:sp>
        <p:nvSpPr>
          <p:cNvPr id="7171" name="文本占位符 717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从文章中读出自己熟悉的生活或场景，读出和自己思想感情相通的某一个情节或人物形象，甚至读出触动自己心灵的一个时代或一段历史，这就是欣赏。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 noRot="1"/>
          </p:cNvSpPr>
          <p:nvPr>
            <p:ph type="title"/>
          </p:nvPr>
        </p:nvSpPr>
        <p:spPr>
          <a:xfrm>
            <a:off x="1295400" y="990600"/>
            <a:ext cx="8540750" cy="1143000"/>
          </a:xfrm>
        </p:spPr>
        <p:txBody>
          <a:bodyPr anchor="ctr"/>
          <a:p>
            <a:r>
              <a:rPr lang="zh-CN" altLang="en-US" sz="5400" dirty="0">
                <a:ea typeface="隶书" pitchFamily="49" charset="-122"/>
              </a:rPr>
              <a:t>读出问题</a:t>
            </a:r>
            <a:endParaRPr lang="zh-CN" altLang="en-US" sz="5400" dirty="0">
              <a:ea typeface="隶书" pitchFamily="49" charset="-122"/>
            </a:endParaRPr>
          </a:p>
        </p:txBody>
      </p:sp>
      <p:sp>
        <p:nvSpPr>
          <p:cNvPr id="8195" name="文本占位符 8194"/>
          <p:cNvSpPr>
            <a:spLocks noGrp="1" noRot="1"/>
          </p:cNvSpPr>
          <p:nvPr>
            <p:ph type="body" idx="1"/>
          </p:nvPr>
        </p:nvSpPr>
        <p:spPr>
          <a:xfrm>
            <a:off x="1524000" y="2667000"/>
            <a:ext cx="8540750" cy="2590800"/>
          </a:xfrm>
        </p:spPr>
        <p:txBody>
          <a:bodyPr/>
          <a:p>
            <a:r>
              <a:rPr lang="zh-CN" altLang="en-US" dirty="0"/>
              <a:t>就是研究，对于一个没有走进去的是提不出任何问题的，问题越多，恰恰就能证明你读懂了，因为你已经在以研究的眼光去看课文，还包括质疑某一段、某一句甚至某一个词。</a:t>
            </a:r>
            <a:endParaRPr lang="zh-CN" alt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4" name="文本框 151553"/>
          <p:cNvSpPr txBox="1"/>
          <p:nvPr/>
        </p:nvSpPr>
        <p:spPr>
          <a:xfrm>
            <a:off x="4191000" y="762000"/>
            <a:ext cx="3230880" cy="10706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000" dirty="0">
                <a:latin typeface="Arial" panose="020B0604020202020204" pitchFamily="34" charset="0"/>
                <a:ea typeface="隶书" pitchFamily="49" charset="-122"/>
              </a:rPr>
              <a:t>疑难解析</a:t>
            </a:r>
            <a:endParaRPr lang="zh-CN" altLang="en-US" sz="600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51555" name="文本框 151554"/>
          <p:cNvSpPr txBox="1"/>
          <p:nvPr/>
        </p:nvSpPr>
        <p:spPr>
          <a:xfrm>
            <a:off x="1752600" y="2209800"/>
            <a:ext cx="8189913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我坚信，青春并不仅仅意味着年龄或身体的年轻。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只有终生恪守青年时代的信念，矢志不移，孜孜以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求，才是真正的青春的光彩。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有一个思想家曾说过：浅薄的知识的外衣，与全身挂满垃圾想站立起来的猿猴没有什么区别。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艰苦奋斗后的失败，是人生的宝贵财富。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意识到是为了将来开放出绚丽的花朵而打基础的时代，那么学习工作，一切都是非常有意义的。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/>
      <p:bldP spid="1515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8" name="文本框 152577"/>
          <p:cNvSpPr txBox="1"/>
          <p:nvPr/>
        </p:nvSpPr>
        <p:spPr>
          <a:xfrm>
            <a:off x="2286000" y="1219200"/>
            <a:ext cx="7858760" cy="33039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4000" dirty="0">
                <a:latin typeface="Arial" panose="020B0604020202020204" pitchFamily="34" charset="0"/>
                <a:ea typeface="华文彩云" pitchFamily="2" charset="-122"/>
              </a:rPr>
              <a:t>                   </a:t>
            </a:r>
            <a:r>
              <a:rPr lang="zh-CN" altLang="en-US" sz="4000" dirty="0">
                <a:latin typeface="Arial" panose="020B0604020202020204" pitchFamily="34" charset="0"/>
                <a:ea typeface="华文彩云" pitchFamily="2" charset="-122"/>
              </a:rPr>
              <a:t>剖析：</a:t>
            </a:r>
            <a:endParaRPr lang="zh-CN" altLang="en-US" sz="4000" dirty="0">
              <a:latin typeface="Arial" panose="020B0604020202020204" pitchFamily="34" charset="0"/>
              <a:ea typeface="华文彩云" pitchFamily="2" charset="-122"/>
            </a:endParaRPr>
          </a:p>
          <a:p>
            <a:pPr lvl="0"/>
            <a:r>
              <a:rPr lang="en-US" altLang="zh-CN" sz="2800" dirty="0">
                <a:latin typeface="华文细黑" pitchFamily="2" charset="-122"/>
                <a:ea typeface="华文细黑" pitchFamily="2" charset="-122"/>
              </a:rPr>
              <a:t>1</a:t>
            </a: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只有坚守信念，不断追求，去实现理想才是青春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 lvl="0"/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的真正含义。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 lvl="0"/>
            <a:r>
              <a:rPr lang="en-US" altLang="zh-CN" sz="2800" dirty="0">
                <a:latin typeface="华文细黑" pitchFamily="2" charset="-122"/>
                <a:ea typeface="华文细黑" pitchFamily="2" charset="-122"/>
              </a:rPr>
              <a:t>2</a:t>
            </a: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形象而通俗地告诫青年：知识对于青年的重要，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 lvl="0"/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对于一个人道德品质的重要。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 lvl="0"/>
            <a:r>
              <a:rPr lang="en-US" altLang="zh-CN" sz="2800" dirty="0">
                <a:latin typeface="华文细黑" pitchFamily="2" charset="-122"/>
                <a:ea typeface="华文细黑" pitchFamily="2" charset="-122"/>
              </a:rPr>
              <a:t>3</a:t>
            </a: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在不断地失败中吸取教训，才能取得成功。</a:t>
            </a:r>
            <a:endParaRPr lang="zh-CN" altLang="en-US" sz="2800" dirty="0">
              <a:latin typeface="华文细黑" pitchFamily="2" charset="-122"/>
              <a:ea typeface="华文细黑" pitchFamily="2" charset="-122"/>
            </a:endParaRPr>
          </a:p>
          <a:p>
            <a:pPr lvl="0"/>
            <a:r>
              <a:rPr lang="en-US" altLang="zh-CN" sz="2800" dirty="0">
                <a:latin typeface="华文细黑" pitchFamily="2" charset="-122"/>
                <a:ea typeface="华文细黑" pitchFamily="2" charset="-122"/>
              </a:rPr>
              <a:t>4</a:t>
            </a:r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只有青年时代打好基础，将来才能有所成就。</a:t>
            </a:r>
            <a:endParaRPr lang="zh-CN" altLang="en-US" sz="280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dirty="0">
                <a:ea typeface="隶书" pitchFamily="49" charset="-122"/>
              </a:rPr>
              <a:t>跃跃欲试</a:t>
            </a:r>
            <a:endParaRPr lang="zh-CN" altLang="en-US" sz="6000" dirty="0">
              <a:ea typeface="隶书" pitchFamily="49" charset="-122"/>
            </a:endParaRPr>
          </a:p>
        </p:txBody>
      </p:sp>
      <p:sp>
        <p:nvSpPr>
          <p:cNvPr id="9219" name="文本占位符 9218"/>
          <p:cNvSpPr>
            <a:spLocks noGrp="1" noRot="1"/>
          </p:cNvSpPr>
          <p:nvPr>
            <p:ph type="body" idx="1"/>
          </p:nvPr>
        </p:nvSpPr>
        <p:spPr>
          <a:xfrm>
            <a:off x="1752600" y="1600200"/>
            <a:ext cx="8540750" cy="4194175"/>
          </a:xfrm>
        </p:spPr>
        <p:txBody>
          <a:bodyPr>
            <a:normAutofit lnSpcReduction="10000"/>
          </a:bodyPr>
          <a:p>
            <a:pPr>
              <a:lnSpc>
                <a:spcPct val="90000"/>
              </a:lnSpc>
            </a:pPr>
            <a:r>
              <a:rPr lang="zh-CN" altLang="en-US" sz="2800" dirty="0"/>
              <a:t>积累重在平时，贵在坚持。请将下面的词语抄写在你的笔记本上，并用其中的部分词语写一段话。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矢志不移      孜孜以求      赴汤蹈火          包罗万象      见异思迁      随心所欲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志存高远      光明磊落      懦弱潦倒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示例：在中华民族遭受帝国主义列强宰割的时代，一大批优秀的爱国青年志存高远，把争取民族独立、解放的重任担在自己的肩上。在艰苦卓绝的斗争中，他们赴汤蹈火、矢志不移，用青春和热血谱写了一曲曲中华民族不屈精神的伟大颂歌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44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9">
                                            <p:txEl>
                                              <p:charRg st="44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charRg st="44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03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9">
                                            <p:txEl>
                                              <p:charRg st="103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charRg st="103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128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19">
                                            <p:txEl>
                                              <p:charRg st="128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charRg st="128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2" name="文本框 153601"/>
          <p:cNvSpPr txBox="1"/>
          <p:nvPr/>
        </p:nvSpPr>
        <p:spPr>
          <a:xfrm>
            <a:off x="2057400" y="1143000"/>
            <a:ext cx="8153400" cy="38138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6000" dirty="0">
                <a:latin typeface="Arial" panose="020B0604020202020204" pitchFamily="34" charset="0"/>
                <a:ea typeface="隶书" pitchFamily="49" charset="-122"/>
              </a:rPr>
              <a:t>老师送你一句话：莫等闲，白了少年头，空悲切。</a:t>
            </a:r>
            <a:endParaRPr lang="zh-CN" altLang="en-US" sz="6000" dirty="0">
              <a:latin typeface="Arial" panose="020B0604020202020204" pitchFamily="34" charset="0"/>
              <a:ea typeface="隶书" pitchFamily="49" charset="-122"/>
            </a:endParaRPr>
          </a:p>
          <a:p>
            <a:pPr lvl="0"/>
            <a:r>
              <a:rPr lang="zh-CN" altLang="en-US" sz="6000" dirty="0">
                <a:latin typeface="Arial" panose="020B0604020202020204" pitchFamily="34" charset="0"/>
                <a:ea typeface="隶书" pitchFamily="49" charset="-122"/>
              </a:rPr>
              <a:t>       </a:t>
            </a:r>
            <a:r>
              <a:rPr lang="en-US" altLang="zh-CN" sz="6000" dirty="0">
                <a:latin typeface="Arial" panose="020B0604020202020204" pitchFamily="34" charset="0"/>
                <a:ea typeface="隶书" pitchFamily="49" charset="-122"/>
              </a:rPr>
              <a:t>——</a:t>
            </a:r>
            <a:r>
              <a:rPr lang="zh-CN" altLang="en-US" sz="6000" dirty="0">
                <a:latin typeface="Arial" panose="020B0604020202020204" pitchFamily="34" charset="0"/>
                <a:ea typeface="隶书" pitchFamily="49" charset="-122"/>
              </a:rPr>
              <a:t>岳飞</a:t>
            </a:r>
            <a:r>
              <a:rPr lang="en-US" altLang="zh-CN" sz="6000" dirty="0">
                <a:latin typeface="Arial" panose="020B0604020202020204" pitchFamily="34" charset="0"/>
                <a:ea typeface="隶书" pitchFamily="49" charset="-122"/>
              </a:rPr>
              <a:t>《</a:t>
            </a:r>
            <a:r>
              <a:rPr lang="zh-CN" altLang="en-US" sz="6000" dirty="0">
                <a:latin typeface="Arial" panose="020B0604020202020204" pitchFamily="34" charset="0"/>
                <a:ea typeface="隶书" pitchFamily="49" charset="-122"/>
              </a:rPr>
              <a:t>满江红</a:t>
            </a:r>
            <a:r>
              <a:rPr lang="en-US" altLang="zh-CN" sz="6000">
                <a:latin typeface="Arial" panose="020B0604020202020204" pitchFamily="34" charset="0"/>
                <a:ea typeface="隶书" pitchFamily="49" charset="-122"/>
              </a:rPr>
              <a:t>》</a:t>
            </a:r>
            <a:endParaRPr lang="en-US" altLang="zh-CN" sz="600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 noRot="1"/>
          </p:cNvSpPr>
          <p:nvPr>
            <p:ph type="title"/>
          </p:nvPr>
        </p:nvSpPr>
        <p:spPr>
          <a:xfrm>
            <a:off x="5722938" y="457200"/>
            <a:ext cx="4548187" cy="1082675"/>
          </a:xfrm>
        </p:spPr>
        <p:txBody>
          <a:bodyPr anchor="ctr"/>
          <a:p>
            <a:r>
              <a:rPr lang="zh-CN" altLang="en-US" sz="4800" dirty="0">
                <a:ea typeface="隶书" pitchFamily="49" charset="-122"/>
              </a:rPr>
              <a:t>作者档案</a:t>
            </a:r>
            <a:endParaRPr lang="zh-CN" altLang="en-US" sz="4800" dirty="0">
              <a:ea typeface="隶书" pitchFamily="49" charset="-122"/>
            </a:endParaRPr>
          </a:p>
        </p:txBody>
      </p:sp>
      <p:sp>
        <p:nvSpPr>
          <p:cNvPr id="3075" name="文本占位符 3074"/>
          <p:cNvSpPr>
            <a:spLocks noGrp="1" noRot="1"/>
          </p:cNvSpPr>
          <p:nvPr>
            <p:ph type="body" idx="1"/>
          </p:nvPr>
        </p:nvSpPr>
        <p:spPr>
          <a:xfrm>
            <a:off x="6019800" y="1341438"/>
            <a:ext cx="4191000" cy="5211762"/>
          </a:xfrm>
        </p:spPr>
        <p:txBody>
          <a:bodyPr/>
          <a:p>
            <a:r>
              <a:rPr lang="zh-CN" altLang="en-US" sz="2400" dirty="0"/>
              <a:t>池田大作：日本作家、学者。生于</a:t>
            </a:r>
            <a:r>
              <a:rPr lang="en-US" altLang="zh-CN" sz="2400" dirty="0"/>
              <a:t>1928</a:t>
            </a:r>
            <a:r>
              <a:rPr lang="zh-CN" altLang="en-US" sz="2400" dirty="0"/>
              <a:t>年</a:t>
            </a:r>
            <a:r>
              <a:rPr lang="en-US" altLang="zh-CN" sz="2400" dirty="0"/>
              <a:t>1</a:t>
            </a:r>
            <a:r>
              <a:rPr lang="zh-CN" altLang="en-US" sz="2400" dirty="0"/>
              <a:t>月</a:t>
            </a:r>
            <a:r>
              <a:rPr lang="en-US" altLang="zh-CN" sz="2400" dirty="0"/>
              <a:t>2</a:t>
            </a:r>
            <a:r>
              <a:rPr lang="zh-CN" altLang="en-US" sz="2400" dirty="0"/>
              <a:t>日。他长期致力于中日两国人民的友好往来，为促进中日两国人民友好做出了巨大的贡献。访问中国十余次，并接受过周恩来、邓小平和江泽民等国家领导人的接见。获得中日友好“和平使者”的称号。</a:t>
            </a:r>
            <a:endParaRPr lang="zh-CN" altLang="en-US" sz="2400" dirty="0"/>
          </a:p>
          <a:p>
            <a:r>
              <a:rPr lang="zh-CN" altLang="en-US" sz="2400" dirty="0"/>
              <a:t>著述甚丰：</a:t>
            </a:r>
            <a:r>
              <a:rPr lang="en-US" altLang="zh-CN" sz="2400" dirty="0"/>
              <a:t>《</a:t>
            </a:r>
            <a:r>
              <a:rPr lang="zh-CN" altLang="en-US" sz="2400" dirty="0"/>
              <a:t>池田大作诗选</a:t>
            </a:r>
            <a:r>
              <a:rPr lang="en-US" altLang="zh-CN" sz="2400" dirty="0"/>
              <a:t>》</a:t>
            </a:r>
            <a:r>
              <a:rPr lang="zh-CN" altLang="en-US" sz="2400" dirty="0"/>
              <a:t>、</a:t>
            </a:r>
            <a:r>
              <a:rPr lang="en-US" altLang="zh-CN" sz="2400" dirty="0"/>
              <a:t>《</a:t>
            </a:r>
            <a:r>
              <a:rPr lang="zh-CN" altLang="en-US" sz="2400" dirty="0"/>
              <a:t>池田大作讲演、随笔文集</a:t>
            </a:r>
            <a:r>
              <a:rPr lang="en-US" altLang="zh-CN" sz="2400" dirty="0"/>
              <a:t>》</a:t>
            </a:r>
            <a:r>
              <a:rPr lang="zh-CN" altLang="en-US" sz="2400" dirty="0"/>
              <a:t>、</a:t>
            </a:r>
            <a:r>
              <a:rPr lang="en-US" altLang="zh-CN" sz="2400" dirty="0"/>
              <a:t>《</a:t>
            </a:r>
            <a:r>
              <a:rPr lang="zh-CN" altLang="en-US" sz="2400" dirty="0"/>
              <a:t>我的释尊观</a:t>
            </a:r>
            <a:r>
              <a:rPr lang="en-US" altLang="zh-CN" sz="2400" dirty="0"/>
              <a:t>》</a:t>
            </a:r>
            <a:r>
              <a:rPr lang="zh-CN" altLang="en-US" sz="2400" dirty="0"/>
              <a:t>、</a:t>
            </a:r>
            <a:r>
              <a:rPr lang="en-US" altLang="zh-CN" sz="2400" dirty="0"/>
              <a:t>《</a:t>
            </a:r>
            <a:r>
              <a:rPr lang="zh-CN" altLang="en-US" sz="2400" dirty="0"/>
              <a:t>佛教思想源流</a:t>
            </a:r>
            <a:r>
              <a:rPr lang="en-US" altLang="zh-CN" sz="2400" dirty="0"/>
              <a:t>》</a:t>
            </a:r>
            <a:r>
              <a:rPr lang="zh-CN" altLang="en-US" sz="2400" dirty="0"/>
              <a:t>等。</a:t>
            </a:r>
            <a:endParaRPr lang="zh-CN" altLang="en-US" sz="2400" dirty="0"/>
          </a:p>
        </p:txBody>
      </p:sp>
      <p:pic>
        <p:nvPicPr>
          <p:cNvPr id="3077" name="图片 3076" descr="1171473204847190_small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533400"/>
            <a:ext cx="4443413" cy="594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113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dirty="0">
                <a:ea typeface="隶书" pitchFamily="49" charset="-122"/>
              </a:rPr>
              <a:t>美文诵读</a:t>
            </a:r>
            <a:endParaRPr lang="zh-CN" altLang="en-US" sz="4800" dirty="0">
              <a:ea typeface="隶书" pitchFamily="49" charset="-122"/>
            </a:endParaRPr>
          </a:p>
        </p:txBody>
      </p:sp>
      <p:sp>
        <p:nvSpPr>
          <p:cNvPr id="4099" name="文本占位符 4098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这是语录。</a:t>
            </a:r>
            <a:endParaRPr lang="zh-CN" altLang="en-US" dirty="0"/>
          </a:p>
          <a:p>
            <a:r>
              <a:rPr lang="zh-CN" altLang="en-US" dirty="0"/>
              <a:t>这是教诲，是长者的循循善诱，坦诚而理智，客观而中肯。大声地朗读吧，你定会受益匪浅。</a:t>
            </a:r>
            <a:endParaRPr lang="zh-CN" alt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0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099">
                                            <p:txEl>
                                              <p:charRg st="6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dirty="0">
                <a:ea typeface="隶书" pitchFamily="49" charset="-122"/>
              </a:rPr>
              <a:t>把握要点</a:t>
            </a:r>
            <a:endParaRPr lang="zh-CN" altLang="en-US" sz="6000" dirty="0">
              <a:ea typeface="隶书" pitchFamily="49" charset="-122"/>
            </a:endParaRPr>
          </a:p>
        </p:txBody>
      </p:sp>
      <p:sp>
        <p:nvSpPr>
          <p:cNvPr id="5123" name="文本占位符 5122"/>
          <p:cNvSpPr>
            <a:spLocks noGrp="1" noRot="1"/>
          </p:cNvSpPr>
          <p:nvPr>
            <p:ph type="body" idx="1"/>
          </p:nvPr>
        </p:nvSpPr>
        <p:spPr>
          <a:xfrm>
            <a:off x="1752600" y="2590800"/>
            <a:ext cx="8540750" cy="2743200"/>
          </a:xfrm>
        </p:spPr>
        <p:txBody>
          <a:bodyPr/>
          <a:p>
            <a:r>
              <a:rPr lang="zh-CN" altLang="en-US" dirty="0"/>
              <a:t>要点常用一些词语表示出来，快速阅读课文，迅速捕捉各语段中的关键词语。</a:t>
            </a:r>
            <a:endParaRPr lang="zh-CN" altLang="en-US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4627" name="文本框 154626"/>
          <p:cNvSpPr txBox="1"/>
          <p:nvPr/>
        </p:nvSpPr>
        <p:spPr>
          <a:xfrm>
            <a:off x="2971800" y="2819400"/>
            <a:ext cx="352425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0" name="文本框 154629"/>
          <p:cNvSpPr txBox="1"/>
          <p:nvPr/>
        </p:nvSpPr>
        <p:spPr>
          <a:xfrm>
            <a:off x="4491038" y="666750"/>
            <a:ext cx="262128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写作特色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1" name="文本框 154630"/>
          <p:cNvSpPr txBox="1"/>
          <p:nvPr/>
        </p:nvSpPr>
        <p:spPr>
          <a:xfrm>
            <a:off x="3124200" y="2433638"/>
            <a:ext cx="3484880" cy="17373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语言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幻灯片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6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内容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幻灯片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7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感情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  <a:hlinkClick r:id="rId3" action="ppaction://hlinksldjump"/>
              </a:rPr>
              <a:t>幻灯片 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  <a:hlinkClick r:id="rId3" action="ppaction://hlinksldjump"/>
              </a:rPr>
              <a:t>8</a:t>
            </a: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30" grpId="0"/>
      <p:bldP spid="1546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2" name="文本框 148481"/>
          <p:cNvSpPr txBox="1"/>
          <p:nvPr/>
        </p:nvSpPr>
        <p:spPr>
          <a:xfrm>
            <a:off x="4724400" y="533400"/>
            <a:ext cx="1706880" cy="10706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000" dirty="0">
                <a:latin typeface="Arial" panose="020B0604020202020204" pitchFamily="34" charset="0"/>
                <a:ea typeface="华文彩云" pitchFamily="2" charset="-122"/>
              </a:rPr>
              <a:t>语言</a:t>
            </a:r>
            <a:endParaRPr lang="zh-CN" altLang="en-US" sz="6000"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148483" name="文本框 148482"/>
          <p:cNvSpPr txBox="1"/>
          <p:nvPr/>
        </p:nvSpPr>
        <p:spPr>
          <a:xfrm>
            <a:off x="1524000" y="1828800"/>
            <a:ext cx="61785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黑体" panose="02010600030101010101" pitchFamily="49" charset="-122"/>
              </a:rPr>
              <a:t>凝炼简洁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 例第二则和第三则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8484" name="文本框 148483"/>
          <p:cNvSpPr txBox="1"/>
          <p:nvPr/>
        </p:nvSpPr>
        <p:spPr>
          <a:xfrm>
            <a:off x="1524000" y="2743200"/>
            <a:ext cx="9123680" cy="15544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黑体" panose="02010600030101010101" pitchFamily="49" charset="-122"/>
              </a:rPr>
              <a:t>运用修辞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例：不要用那些廉价的从外面买来的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“教养”装饰自己，而应该培育那种发自生命内部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的，在肌肤下闪耀发光的真正的教养。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8485" name="文本框 148484"/>
          <p:cNvSpPr txBox="1"/>
          <p:nvPr/>
        </p:nvSpPr>
        <p:spPr>
          <a:xfrm>
            <a:off x="1524000" y="4724400"/>
            <a:ext cx="7724140" cy="15544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黑体" panose="02010600030101010101" pitchFamily="49" charset="-122"/>
              </a:rPr>
              <a:t>自然朴实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例：这一原则不管是在就业时，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还是在工作之后，在人生的任何时候都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适用。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8486" name="动作按钮: 后退或前一项 148485">
            <a:hlinkClick r:id="rId1" action="ppaction://hlinksldjump"/>
          </p:cNvPr>
          <p:cNvSpPr/>
          <p:nvPr/>
        </p:nvSpPr>
        <p:spPr>
          <a:xfrm>
            <a:off x="9480550" y="5876925"/>
            <a:ext cx="503238" cy="6477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/>
      <p:bldP spid="148483" grpId="0"/>
      <p:bldP spid="148484" grpId="0"/>
      <p:bldP spid="1484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6" name="文本框 149505"/>
          <p:cNvSpPr txBox="1"/>
          <p:nvPr/>
        </p:nvSpPr>
        <p:spPr>
          <a:xfrm>
            <a:off x="2438400" y="685800"/>
            <a:ext cx="1706880" cy="10706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000" dirty="0">
                <a:latin typeface="Arial" panose="020B0604020202020204" pitchFamily="34" charset="0"/>
                <a:ea typeface="华文彩云" pitchFamily="2" charset="-122"/>
              </a:rPr>
              <a:t>内容</a:t>
            </a:r>
            <a:endParaRPr lang="zh-CN" altLang="en-US" sz="6000"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149507" name="文本框 149506"/>
          <p:cNvSpPr txBox="1"/>
          <p:nvPr/>
        </p:nvSpPr>
        <p:spPr>
          <a:xfrm>
            <a:off x="4572000" y="990600"/>
            <a:ext cx="411226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富含哲理      引人深思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9508" name="文本框 149507"/>
          <p:cNvSpPr txBox="1"/>
          <p:nvPr/>
        </p:nvSpPr>
        <p:spPr>
          <a:xfrm>
            <a:off x="1524000" y="1600200"/>
            <a:ext cx="9123680" cy="48196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000" dirty="0">
                <a:latin typeface="Arial" panose="020B0604020202020204" pitchFamily="34" charset="0"/>
                <a:ea typeface="华文行楷" pitchFamily="2" charset="-122"/>
              </a:rPr>
              <a:t>例</a:t>
            </a:r>
            <a:r>
              <a:rPr lang="zh-CN" altLang="en-US" sz="3200" dirty="0">
                <a:latin typeface="Arial" panose="020B0604020202020204" pitchFamily="34" charset="0"/>
                <a:ea typeface="黑体" panose="02010600030101010101" pitchFamily="49" charset="-122"/>
              </a:rPr>
              <a:t>：青春，是人生打基础的时代。如果基础</a:t>
            </a:r>
            <a:endParaRPr lang="zh-CN" altLang="en-US" sz="3200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黑体" panose="02010600030101010101" pitchFamily="49" charset="-122"/>
              </a:rPr>
              <a:t>不牢，上面不管建什么都要倒坍。</a:t>
            </a:r>
            <a:endParaRPr lang="zh-CN" altLang="en-US" sz="3200" dirty="0">
              <a:latin typeface="Arial" panose="020B0604020202020204" pitchFamily="34" charset="0"/>
              <a:ea typeface="黑体" panose="02010600030101010101" pitchFamily="49" charset="-122"/>
            </a:endParaRPr>
          </a:p>
          <a:p>
            <a:pPr lvl="0"/>
            <a:r>
              <a:rPr lang="zh-CN" altLang="en-US" sz="5400" dirty="0">
                <a:latin typeface="Arial" panose="020B0604020202020204" pitchFamily="34" charset="0"/>
                <a:ea typeface="华文行楷" pitchFamily="2" charset="-122"/>
              </a:rPr>
              <a:t>剖析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：把青春放在人生中去思考，把青春时代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打基础比作建筑的基础，通俗而蕴含深刻的哲理。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纵观全文，每一句每一则都是作者对青年的人生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和道德修养以及理想追求的深刻思考之后的经典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启示，闪烁着理性的光辉，体现着作者对青年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的循循善诱，坦诚而理智，令人受益匪浅。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9509" name="动作按钮: 后退或前一项 149508">
            <a:hlinkClick r:id="rId1" action="ppaction://hlinksldjump"/>
          </p:cNvPr>
          <p:cNvSpPr/>
          <p:nvPr/>
        </p:nvSpPr>
        <p:spPr>
          <a:xfrm>
            <a:off x="9625013" y="6308725"/>
            <a:ext cx="574675" cy="54927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6" grpId="0"/>
      <p:bldP spid="149507" grpId="0"/>
      <p:bldP spid="1495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0" name="文本框 150529"/>
          <p:cNvSpPr txBox="1"/>
          <p:nvPr/>
        </p:nvSpPr>
        <p:spPr>
          <a:xfrm>
            <a:off x="3048000" y="533400"/>
            <a:ext cx="1300480" cy="8089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dirty="0">
                <a:latin typeface="Arial" panose="020B0604020202020204" pitchFamily="34" charset="0"/>
                <a:ea typeface="华文彩云" pitchFamily="2" charset="-122"/>
              </a:rPr>
              <a:t>感情</a:t>
            </a:r>
            <a:endParaRPr lang="zh-CN" altLang="en-US" sz="4400"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150531" name="文本框 150530"/>
          <p:cNvSpPr txBox="1"/>
          <p:nvPr/>
        </p:nvSpPr>
        <p:spPr>
          <a:xfrm>
            <a:off x="4876800" y="533400"/>
            <a:ext cx="221488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浓郁真挚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0532" name="文本框 150531"/>
          <p:cNvSpPr txBox="1"/>
          <p:nvPr/>
        </p:nvSpPr>
        <p:spPr>
          <a:xfrm>
            <a:off x="1981200" y="1219200"/>
            <a:ext cx="8209280" cy="4813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400" dirty="0">
                <a:latin typeface="Arial" panose="020B0604020202020204" pitchFamily="34" charset="0"/>
                <a:ea typeface="华文行楷" pitchFamily="2" charset="-122"/>
              </a:rPr>
              <a:t>例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：青年的特点就是有纯真的激情和雄心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壮志，以及为了实现理想而敢于赴汤蹈火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的精神。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6000" dirty="0">
                <a:latin typeface="Arial" panose="020B0604020202020204" pitchFamily="34" charset="0"/>
                <a:ea typeface="华文行楷" pitchFamily="2" charset="-122"/>
              </a:rPr>
              <a:t>剖析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：这是作者对亲身经历和感受而发出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的富有哲理性的思考，又是对青年的诚恳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教诲，更是对青年的热情赞美和讴歌。其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实，全文每一则都是对青春的赞美，对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青年的讴歌。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0533" name="动作按钮: 后退或前一项 150532">
            <a:hlinkClick r:id="rId1" action="ppaction://hlinksldjump"/>
          </p:cNvPr>
          <p:cNvSpPr/>
          <p:nvPr/>
        </p:nvSpPr>
        <p:spPr>
          <a:xfrm>
            <a:off x="9912350" y="6092825"/>
            <a:ext cx="504825" cy="504825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  <p:bldP spid="150531" grpId="0"/>
      <p:bldP spid="1505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800" dirty="0">
                <a:ea typeface="隶书" pitchFamily="49" charset="-122"/>
              </a:rPr>
              <a:t>写作特色</a:t>
            </a:r>
            <a:endParaRPr lang="zh-CN" altLang="en-US" sz="4800" dirty="0">
              <a:ea typeface="隶书" pitchFamily="49" charset="-122"/>
            </a:endParaRPr>
          </a:p>
        </p:txBody>
      </p:sp>
      <p:sp>
        <p:nvSpPr>
          <p:cNvPr id="6147" name="文本占位符 6146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语言：凝炼简洁（语录体）</a:t>
            </a:r>
            <a:endParaRPr lang="zh-CN" altLang="en-US" dirty="0"/>
          </a:p>
          <a:p>
            <a:r>
              <a:rPr lang="zh-CN" altLang="en-US" dirty="0"/>
              <a:t>           自然朴实</a:t>
            </a:r>
            <a:endParaRPr lang="zh-CN" altLang="en-US" dirty="0"/>
          </a:p>
          <a:p>
            <a:r>
              <a:rPr lang="zh-CN" altLang="en-US" dirty="0"/>
              <a:t>            运用修辞</a:t>
            </a:r>
            <a:endParaRPr lang="zh-CN" altLang="en-US" dirty="0"/>
          </a:p>
          <a:p>
            <a:r>
              <a:rPr lang="zh-CN" altLang="en-US" dirty="0"/>
              <a:t>内容：富含哲理</a:t>
            </a:r>
            <a:endParaRPr lang="zh-CN" altLang="en-US" dirty="0"/>
          </a:p>
          <a:p>
            <a:r>
              <a:rPr lang="zh-CN" altLang="en-US" dirty="0"/>
              <a:t>           引人深思</a:t>
            </a:r>
            <a:endParaRPr lang="zh-CN" altLang="en-US" dirty="0"/>
          </a:p>
          <a:p>
            <a:r>
              <a:rPr lang="zh-CN" altLang="en-US" dirty="0"/>
              <a:t>感情：浓郁真挚</a:t>
            </a:r>
            <a:endParaRPr lang="zh-CN" altLang="en-US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29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charRg st="29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4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6147">
                                            <p:txEl>
                                              <p:charRg st="46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54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6147">
                                            <p:txEl>
                                              <p:charRg st="54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7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6147">
                                            <p:txEl>
                                              <p:charRg st="70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1541</Words>
  <Paragraphs>109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楷体_GB2312</vt:lpstr>
      <vt:lpstr>隶书</vt:lpstr>
      <vt:lpstr>华文彩云</vt:lpstr>
      <vt:lpstr>黑体</vt:lpstr>
      <vt:lpstr>华文行楷</vt:lpstr>
      <vt:lpstr>华文细黑</vt:lpstr>
      <vt:lpstr>微软雅黑</vt:lpstr>
      <vt:lpstr>Calibri Light</vt:lpstr>
      <vt:lpstr>Courier New</vt:lpstr>
      <vt:lpstr>Calibri</vt:lpstr>
      <vt:lpstr>Office 主题</vt:lpstr>
      <vt:lpstr>7、青年</vt:lpstr>
      <vt:lpstr>作者档案</vt:lpstr>
      <vt:lpstr>美文诵读</vt:lpstr>
      <vt:lpstr>把握要点</vt:lpstr>
      <vt:lpstr>PowerPoint 演示文稿</vt:lpstr>
      <vt:lpstr>PowerPoint 演示文稿</vt:lpstr>
      <vt:lpstr>PowerPoint 演示文稿</vt:lpstr>
      <vt:lpstr>PowerPoint 演示文稿</vt:lpstr>
      <vt:lpstr>写作特色</vt:lpstr>
      <vt:lpstr>读出自己</vt:lpstr>
      <vt:lpstr>读出问题</vt:lpstr>
      <vt:lpstr>PowerPoint 演示文稿</vt:lpstr>
      <vt:lpstr>PowerPoint 演示文稿</vt:lpstr>
      <vt:lpstr>跃跃欲试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2015-05-05T08:02:00Z</dcterms:created>
  <dcterms:modified xsi:type="dcterms:W3CDTF">2018-09-15T17:46:01Z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