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24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tags" Target="tags/tag73.xml" /><Relationship Id="rId3" Type="http://schemas.openxmlformats.org/officeDocument/2006/relationships/handoutMaster" Target="handoutMasters/handoutMaster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>2021/6/6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>‹#›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348852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043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0383694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638597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135905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0304583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6937326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2799668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9087784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6147556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1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618586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9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4695906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809499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041519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5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2199778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4401578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1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1756175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0179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593831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7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0375915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4275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7969813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B8B642BA-9270-4F75-9568-8B304D98A397}" type="slidenum">
              <a:rPr lang="en-US" altLang="zh-CN" smtClean="0">
                <a:latin typeface="Arial" panose="020b0604020202020204" pitchFamily="34" charset="0"/>
              </a:rPr>
              <a:t>3</a:t>
            </a:fld>
            <a:endParaRPr lang="en-US" altLang="zh-CN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482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7" name="备注占位符 2"/>
          <p:cNvSpPr>
            <a:spLocks noGrp="1"/>
          </p:cNvSpPr>
          <p:nvPr>
            <p:ph type="body" idx="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013ED7A6-06EC-48B3-BE9C-C0DA8908AF58}" type="slidenum">
              <a:rPr lang="en-US" altLang="zh-CN" smtClean="0">
                <a:latin typeface="Arial" panose="020b0604020202020204" pitchFamily="34" charset="0"/>
              </a:rPr>
              <a:t>4</a:t>
            </a:fld>
            <a:endParaRPr lang="en-US" altLang="zh-CN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0474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759026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097187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9225532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8436042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414521944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6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6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.png" /><Relationship Id="rId4" Type="http://schemas.openxmlformats.org/officeDocument/2006/relationships/tags" Target="../tags/tag6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.png" /><Relationship Id="rId4" Type="http://schemas.openxmlformats.org/officeDocument/2006/relationships/tags" Target="../tags/tag7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.png" /><Relationship Id="rId4" Type="http://schemas.openxmlformats.org/officeDocument/2006/relationships/tags" Target="../tags/tag7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.png" /><Relationship Id="rId4" Type="http://schemas.openxmlformats.org/officeDocument/2006/relationships/tags" Target="../tags/tag7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3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4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4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5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5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.png" /><Relationship Id="rId4" Type="http://schemas.openxmlformats.org/officeDocument/2006/relationships/tags" Target="../tags/tag6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5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5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5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5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5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.png" /><Relationship Id="rId4" Type="http://schemas.openxmlformats.org/officeDocument/2006/relationships/tags" Target="../tags/tag6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.png" /><Relationship Id="rId4" Type="http://schemas.openxmlformats.org/officeDocument/2006/relationships/tags" Target="../tags/tag6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.png" /><Relationship Id="rId4" Type="http://schemas.openxmlformats.org/officeDocument/2006/relationships/tags" Target="../tags/tag6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.png" /><Relationship Id="rId4" Type="http://schemas.openxmlformats.org/officeDocument/2006/relationships/tags" Target="../tags/tag6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.png" /><Relationship Id="rId4" Type="http://schemas.openxmlformats.org/officeDocument/2006/relationships/tags" Target="../tags/tag6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PA-10223"/>
          <p:cNvSpPr/>
          <p:nvPr>
            <p:custDataLst>
              <p:tags r:id="rId3"/>
            </p:custDataLst>
          </p:nvPr>
        </p:nvSpPr>
        <p:spPr>
          <a:xfrm>
            <a:off x="3136265" y="2264410"/>
            <a:ext cx="6164580" cy="1208405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dist" eaLnBrk="1" hangingPunct="1">
              <a:lnSpc>
                <a:spcPct val="110000"/>
              </a:lnSpc>
              <a:defRPr/>
            </a:pPr>
            <a:r>
              <a:rPr lang="zh-CN" altLang="en-US" sz="6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黑体" panose="02010609060101010101" pitchFamily="2" charset="-122"/>
                <a:sym typeface="+mn-ea"/>
              </a:rPr>
              <a:t>树和天空</a:t>
            </a:r>
          </a:p>
        </p:txBody>
      </p:sp>
      <p:sp>
        <p:nvSpPr>
          <p:cNvPr id="4099" name="文本框 2"/>
          <p:cNvSpPr txBox="1">
            <a:spLocks noChangeArrowheads="1"/>
          </p:cNvSpPr>
          <p:nvPr/>
        </p:nvSpPr>
        <p:spPr bwMode="auto">
          <a:xfrm>
            <a:off x="4000500" y="4006850"/>
            <a:ext cx="39751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 b="1"/>
              <a:t>特朗斯特罗姆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2154238" y="1550988"/>
            <a:ext cx="800735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</a:rPr>
              <a:t>特朗斯特罗姆的《树和天空》中，诗人以旁观者的身份观察树及其自然界，对此应如何理解？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19935" y="5867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pic>
        <p:nvPicPr>
          <p:cNvPr id="22532" name="图片 1" descr="企业微信截图_1605927003807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38913" y="4638675"/>
            <a:ext cx="4129087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154238" y="2870200"/>
            <a:ext cx="7907337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>
                <a:latin typeface="宋体" panose="02010600030101010101" pitchFamily="2" charset="-122"/>
              </a:rPr>
              <a:t>诗人与树的视角有了转移，树的走动其实是诗人在树林里走动。树在这里犹如无言的智者，通过写树把诗人的瞬间感受表达出来。诗人感觉到了匆忙的人生，又好像黑鹂在树下为“生命”躲雨。雨后天晴，林子静谧。这优美情景，让诗人内心更宁静，焕发了诗人对美好生活的期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2154238" y="1550988"/>
            <a:ext cx="800735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</a:rPr>
              <a:t>有人认为《树和天空》中融会了宇宙间互相谐和与默契的情怀。请谈谈你的看法。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19935" y="5867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pic>
        <p:nvPicPr>
          <p:cNvPr id="24580" name="图片 1" descr="企业微信截图_1605927003807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38913" y="4638675"/>
            <a:ext cx="4129087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154238" y="2698750"/>
            <a:ext cx="7907337" cy="355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500" b="1">
                <a:latin typeface="宋体" panose="02010600030101010101" pitchFamily="2" charset="-122"/>
              </a:rPr>
              <a:t>这种看法有一定道理。树的意象不只是匆忙的人生和对美的期待，还传达了诗人的感悟：宇宙间事物是互相谐和与默契的。树在“灰色”的雨中也依然可以“汲取生命”，黑鹂也在园子里乐观、欢愉地生活。在这里，雨天与晴天，春夏与秋冬，事物间没有冲突的理由。阳光或者雨露，阴晴还是雨雪，物类间并没有相互冲突的必然理由，因为默认了这是一种宇宙规律。甚至，对此还应持有迎取的态度，迎取象征严冬的雨雪、迎取顽强精神、迎取纯美。这正是宇宙间的谐和与默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998345" y="95313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pic>
        <p:nvPicPr>
          <p:cNvPr id="26627" name="图片 1" descr="企业微信截图_1605927003807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38913" y="4638675"/>
            <a:ext cx="4129087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311400" y="2070100"/>
            <a:ext cx="756920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3600" b="1">
                <a:solidFill>
                  <a:srgbClr val="7030A0"/>
                </a:solidFill>
                <a:latin typeface="宋体" panose="02010600030101010101" pitchFamily="2" charset="-122"/>
              </a:rPr>
              <a:t>在古今中外多如牛毛写“树”的诗作里，特朗斯特罗姆的这首</a:t>
            </a:r>
            <a:r>
              <a:rPr lang="zh-CN" altLang="zh-CN" sz="3600" b="1">
                <a:solidFill>
                  <a:srgbClr val="7030A0"/>
                </a:solidFill>
                <a:latin typeface="宋体" panose="02010600030101010101" pitchFamily="2" charset="-122"/>
              </a:rPr>
              <a:t>《</a:t>
            </a:r>
            <a:r>
              <a:rPr lang="zh-CN" sz="3600" b="1">
                <a:solidFill>
                  <a:srgbClr val="7030A0"/>
                </a:solidFill>
                <a:latin typeface="宋体" panose="02010600030101010101" pitchFamily="2" charset="-122"/>
              </a:rPr>
              <a:t>树和天空</a:t>
            </a:r>
            <a:r>
              <a:rPr lang="zh-CN" altLang="zh-CN" sz="3600" b="1">
                <a:solidFill>
                  <a:srgbClr val="7030A0"/>
                </a:solidFill>
                <a:latin typeface="宋体" panose="02010600030101010101" pitchFamily="2" charset="-122"/>
              </a:rPr>
              <a:t>》</a:t>
            </a:r>
            <a:r>
              <a:rPr lang="zh-CN" sz="3600" b="1">
                <a:solidFill>
                  <a:srgbClr val="7030A0"/>
                </a:solidFill>
                <a:latin typeface="宋体" panose="02010600030101010101" pitchFamily="2" charset="-122"/>
              </a:rPr>
              <a:t>不得不令人叹为观止。特朗斯特罗姆是营造意境的大师。</a:t>
            </a:r>
            <a:r>
              <a:rPr lang="zh-CN" altLang="zh-CN" sz="3600" b="1">
                <a:solidFill>
                  <a:srgbClr val="7030A0"/>
                </a:solidFill>
                <a:latin typeface="宋体" panose="02010600030101010101" pitchFamily="2" charset="-122"/>
              </a:rPr>
              <a:t>《</a:t>
            </a:r>
            <a:r>
              <a:rPr lang="zh-CN" sz="3600" b="1">
                <a:solidFill>
                  <a:srgbClr val="7030A0"/>
                </a:solidFill>
                <a:latin typeface="宋体" panose="02010600030101010101" pitchFamily="2" charset="-122"/>
              </a:rPr>
              <a:t>树和天空</a:t>
            </a:r>
            <a:r>
              <a:rPr lang="zh-CN" altLang="zh-CN" sz="3600" b="1">
                <a:solidFill>
                  <a:srgbClr val="7030A0"/>
                </a:solidFill>
                <a:latin typeface="宋体" panose="02010600030101010101" pitchFamily="2" charset="-122"/>
              </a:rPr>
              <a:t>》</a:t>
            </a:r>
            <a:r>
              <a:rPr lang="zh-CN" sz="3600" b="1">
                <a:solidFill>
                  <a:srgbClr val="7030A0"/>
                </a:solidFill>
                <a:latin typeface="宋体" panose="02010600030101010101" pitchFamily="2" charset="-122"/>
              </a:rPr>
              <a:t>的意境似乎也有点儿朦胧，仿佛关联着多方面的主题，对此，你如何理解？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019935" y="5867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957388" y="1884363"/>
            <a:ext cx="8275637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latin typeface="宋体" panose="02010600030101010101" pitchFamily="2" charset="-122"/>
              </a:rPr>
              <a:t>    </a:t>
            </a:r>
            <a:r>
              <a:rPr lang="zh-CN" sz="3000" b="1">
                <a:latin typeface="宋体" panose="02010600030101010101" pitchFamily="2" charset="-122"/>
              </a:rPr>
              <a:t>观点一：树是诗中的意象，它立足于大地，同时又指向天空，它诠释了生命的深度与高度</a:t>
            </a:r>
          </a:p>
          <a:p>
            <a:pPr eaLnBrk="1" hangingPunct="1"/>
            <a:r>
              <a:rPr lang="zh-CN" altLang="zh-CN" sz="3000" b="1">
                <a:latin typeface="宋体" panose="02010600030101010101" pitchFamily="2" charset="-122"/>
              </a:rPr>
              <a:t>    </a:t>
            </a:r>
            <a:r>
              <a:rPr lang="zh-CN" sz="3000" b="1">
                <a:latin typeface="宋体" panose="02010600030101010101" pitchFamily="2" charset="-122"/>
              </a:rPr>
              <a:t>观点二：这里运用了隐喻，人们埋头于对土地的耕耘与掘进，却渐渐忽略了头顶上还有着那片令人震撼和心悸的星空，忘记了对未知的渴望、对神秘的欣赏，忘记了驻足静观与默想，更忘记了对宇宙纯美的惊叹！</a:t>
            </a:r>
          </a:p>
        </p:txBody>
      </p:sp>
      <p:pic>
        <p:nvPicPr>
          <p:cNvPr id="28676" name="图片 1" descr="企业微信截图_1605927003807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38913" y="4638675"/>
            <a:ext cx="4129087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070735" y="79883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中心思想</a:t>
            </a:r>
          </a:p>
        </p:txBody>
      </p:sp>
      <p:pic>
        <p:nvPicPr>
          <p:cNvPr id="30723" name="图片 2" descr="企业微信截图_160592733347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69363" y="4051300"/>
            <a:ext cx="1798637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306638" y="1998663"/>
            <a:ext cx="7577137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latin typeface="宋体" panose="02010600030101010101" pitchFamily="2" charset="-122"/>
              </a:rPr>
              <a:t>    《树和天空》主要探讨自我与周围世界的关系。诗歌中,“树和天空”的关系,寓示着存在(人与自然)与无限、与永恒的关系。诗歌通过对树和雨的描写，构成了朦胧、优美的意境，表达了作者对生命的生生不息、人与自然的关系、生命的奇迹等多层次的思考，给读者以启迪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983105" y="78295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艺术特色</a:t>
            </a:r>
          </a:p>
        </p:txBody>
      </p:sp>
      <p:pic>
        <p:nvPicPr>
          <p:cNvPr id="32771" name="图片 4" descr="view (3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59788" y="514350"/>
            <a:ext cx="2208212" cy="185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087688" y="2460625"/>
            <a:ext cx="7580312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1.以简单的意象构建微妙的意境。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2.以独特的视角展示深刻的思索。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3.以凝练的语言呈现广阔的世界。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983105" y="7899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艺术特色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128838" y="1782763"/>
            <a:ext cx="8142287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chemeClr val="accent1"/>
                </a:solidFill>
                <a:latin typeface="宋体" panose="02010600030101010101" pitchFamily="2" charset="-122"/>
              </a:rPr>
              <a:t>1.以简单的意象构建微妙的意境。</a:t>
            </a:r>
          </a:p>
          <a:p>
            <a:pPr eaLnBrk="1" hangingPunct="1"/>
            <a:r>
              <a:rPr lang="zh-CN" altLang="en-US" sz="3000" b="1">
                <a:latin typeface="宋体" panose="02010600030101010101" pitchFamily="2" charset="-122"/>
              </a:rPr>
              <a:t>构建起或动态十足或宁静神秘的意境。</a:t>
            </a:r>
          </a:p>
          <a:p>
            <a:pPr eaLnBrk="1" hangingPunct="1"/>
            <a:r>
              <a:rPr lang="zh-CN" altLang="en-US" sz="3000" b="1">
                <a:solidFill>
                  <a:schemeClr val="accent1"/>
                </a:solidFill>
                <a:latin typeface="宋体" panose="02010600030101010101" pitchFamily="2" charset="-122"/>
              </a:rPr>
              <a:t>2.以独特的视角展示深刻的思索。</a:t>
            </a:r>
          </a:p>
          <a:p>
            <a:pPr eaLnBrk="1" hangingPunct="1"/>
            <a:r>
              <a:rPr lang="zh-CN" altLang="en-US" sz="3000" b="1">
                <a:latin typeface="宋体" panose="02010600030101010101" pitchFamily="2" charset="-122"/>
              </a:rPr>
              <a:t>这首诗的视角，虽从“树”落脚，却又能反诸人类自身，体现着人类更深刻的关怀意识。</a:t>
            </a:r>
          </a:p>
          <a:p>
            <a:pPr eaLnBrk="1" hangingPunct="1"/>
            <a:r>
              <a:rPr lang="zh-CN" altLang="en-US" sz="3000" b="1">
                <a:solidFill>
                  <a:schemeClr val="accent1"/>
                </a:solidFill>
                <a:latin typeface="宋体" panose="02010600030101010101" pitchFamily="2" charset="-122"/>
              </a:rPr>
              <a:t>3.以凝练的语言呈现广阔的世界。</a:t>
            </a:r>
          </a:p>
          <a:p>
            <a:pPr eaLnBrk="1" hangingPunct="1"/>
            <a:r>
              <a:rPr lang="zh-CN" altLang="en-US" sz="3000" b="1">
                <a:latin typeface="宋体" panose="02010600030101010101" pitchFamily="2" charset="-122"/>
              </a:rPr>
              <a:t>诗歌虽然短，却有着广阔的容量，植物的魔幻力，灵魂的丰富性，以及音乐的魅力，使读者在灰色的秋雨中领略了一个全新的世界。</a:t>
            </a:r>
          </a:p>
        </p:txBody>
      </p:sp>
      <p:pic>
        <p:nvPicPr>
          <p:cNvPr id="34820" name="图片 1" descr="view (3)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59788" y="514350"/>
            <a:ext cx="2208212" cy="185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812290" y="612775"/>
            <a:ext cx="3954145" cy="70675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0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sp>
        <p:nvSpPr>
          <p:cNvPr id="36867" name="文本框 1"/>
          <p:cNvSpPr txBox="1">
            <a:spLocks noChangeArrowheads="1"/>
          </p:cNvSpPr>
          <p:nvPr/>
        </p:nvSpPr>
        <p:spPr bwMode="auto">
          <a:xfrm>
            <a:off x="2044700" y="1739900"/>
            <a:ext cx="8305800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2600" b="1">
                <a:latin typeface="宋体" panose="02010600030101010101" pitchFamily="2" charset="-122"/>
              </a:rPr>
              <a:t>阅读下面的文字，完成问题。</a:t>
            </a:r>
          </a:p>
          <a:p>
            <a:pPr eaLnBrk="1" hangingPunct="1"/>
            <a:r>
              <a:rPr lang="zh-CN" altLang="zh-CN" sz="2600" b="1">
                <a:latin typeface="宋体" panose="02010600030101010101" pitchFamily="2" charset="-122"/>
              </a:rPr>
              <a:t>    </a:t>
            </a:r>
            <a:r>
              <a:rPr lang="zh-CN" sz="2600" b="1">
                <a:latin typeface="宋体" panose="02010600030101010101" pitchFamily="2" charset="-122"/>
              </a:rPr>
              <a:t>他每年栽在母亲坟头上的花都不易存活，但他还是想试着将她坟头上的花种活，</a:t>
            </a:r>
            <a:r>
              <a:rPr lang="zh-CN" altLang="zh-CN" sz="2600" b="1">
                <a:latin typeface="宋体" panose="02010600030101010101" pitchFamily="2" charset="-122"/>
              </a:rPr>
              <a:t>___①___</a:t>
            </a:r>
            <a:r>
              <a:rPr lang="zh-CN" sz="2600" b="1">
                <a:latin typeface="宋体" panose="02010600030101010101" pitchFamily="2" charset="-122"/>
              </a:rPr>
              <a:t>，也不放弃这个努力。因此他一直在等待一场雨。从青年等到中年，又从中年等到老年。雨年年都下，他年年都跑去种花。有一年，也许是雨水来得丰沛，他种下去的花开出了一朵。他兴奋得在雨里狂奔，雨水也替他感到高兴，噼里啪啦地朝他脸上打。</a:t>
            </a:r>
            <a:r>
              <a:rPr lang="zh-CN" sz="2600" b="1" u="sng">
                <a:latin typeface="宋体" panose="02010600030101010101" pitchFamily="2" charset="-122"/>
              </a:rPr>
              <a:t>他闭上眼，跟雨水下跪，跟花朵下跪，跟睡在坟堆里的她下跪。</a:t>
            </a:r>
            <a:r>
              <a:rPr lang="zh-CN" sz="2600" b="1">
                <a:latin typeface="宋体" panose="02010600030101010101" pitchFamily="2" charset="-122"/>
              </a:rPr>
              <a:t>可没过多久，那朵小花就凋零了，像她的命运一样，比春季本身还要短暂。</a:t>
            </a:r>
          </a:p>
        </p:txBody>
      </p:sp>
      <p:pic>
        <p:nvPicPr>
          <p:cNvPr id="36868" name="图片 4" descr="企业微信截图_160091391549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63710" y="5534660"/>
            <a:ext cx="175895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812290" y="526415"/>
            <a:ext cx="3954145" cy="70675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0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sp>
        <p:nvSpPr>
          <p:cNvPr id="38915" name="文本框 1"/>
          <p:cNvSpPr txBox="1">
            <a:spLocks noChangeArrowheads="1"/>
          </p:cNvSpPr>
          <p:nvPr/>
        </p:nvSpPr>
        <p:spPr bwMode="auto">
          <a:xfrm>
            <a:off x="1943100" y="1384300"/>
            <a:ext cx="8305800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宋体" panose="02010600030101010101" pitchFamily="2" charset="-122"/>
              </a:rPr>
              <a:t>    </a:t>
            </a:r>
            <a:r>
              <a:rPr lang="zh-CN" sz="2400" b="1">
                <a:latin typeface="宋体" panose="02010600030101010101" pitchFamily="2" charset="-122"/>
              </a:rPr>
              <a:t>他不知道如何是好，他已经越来越老了，正在一天天走向她去的那个地方。可他仍在等一场雨，仍年年都盘算着去她的坟头上种花。他不想辜负她的嘱托和信任，也不想辜负那一年一度的春雨对他的信任。假如他种花的梦想不能实现，那她的梦想也不能实现。一个人怕的不是死去，</a:t>
            </a:r>
            <a:r>
              <a:rPr lang="zh-CN" altLang="zh-CN" sz="2400" b="1">
                <a:latin typeface="宋体" panose="02010600030101010101" pitchFamily="2" charset="-122"/>
              </a:rPr>
              <a:t>___②___</a:t>
            </a:r>
            <a:r>
              <a:rPr lang="zh-CN" sz="2400" b="1">
                <a:latin typeface="宋体" panose="02010600030101010101" pitchFamily="2" charset="-122"/>
              </a:rPr>
              <a:t>。他要替她弥补这个遗憾。雨年年都下，他年年都跑去种花。因为，她一直是他人生最大的梦想。他希望她能好好地活着，当哪一天她老得再也走不动路的时候，他就在院子周围种出一片花圃，将她背到如海的花丛里，看阳光照在她那慈祥而又安静的脸上，看花的繁杂的颜色点缀她的疲惫和忧伤，看花香染绿她的白发染红她的笑靥。如果恰好遇到下雨天，他就将她带到屋檐下，陪她远远地看着花圃，听细雨和花朵的低语，听回忆和岁月的呢喃，听幽梦和彩虹的话别。</a:t>
            </a:r>
          </a:p>
        </p:txBody>
      </p:sp>
      <p:pic>
        <p:nvPicPr>
          <p:cNvPr id="38916" name="图片 4" descr="企业微信截图_160091391549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39288" y="5768975"/>
            <a:ext cx="1128712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998345" y="69024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sp>
        <p:nvSpPr>
          <p:cNvPr id="40963" name="文本框 6"/>
          <p:cNvSpPr txBox="1">
            <a:spLocks noChangeArrowheads="1"/>
          </p:cNvSpPr>
          <p:nvPr/>
        </p:nvSpPr>
        <p:spPr bwMode="auto">
          <a:xfrm>
            <a:off x="2674938" y="1728788"/>
            <a:ext cx="7318375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>
                <a:latin typeface="宋体" panose="02010600030101010101" pitchFamily="2" charset="-122"/>
                <a:sym typeface="+mn-ea"/>
              </a:rPr>
              <a:t>1.</a:t>
            </a:r>
            <a:r>
              <a:rPr lang="zh-CN" sz="3200" b="1">
                <a:latin typeface="宋体" panose="02010600030101010101" pitchFamily="2" charset="-122"/>
                <a:sym typeface="+mn-ea"/>
              </a:rPr>
              <a:t>文中使用了哪些修辞手法</a:t>
            </a:r>
            <a:r>
              <a:rPr lang="zh-CN" altLang="zh-CN" sz="3200" b="1">
                <a:latin typeface="宋体" panose="02010600030101010101" pitchFamily="2" charset="-122"/>
                <a:sym typeface="+mn-ea"/>
              </a:rPr>
              <a:t>(   )</a:t>
            </a:r>
          </a:p>
          <a:p>
            <a:pPr eaLnBrk="1" hangingPunct="1"/>
            <a:r>
              <a:rPr lang="zh-CN" altLang="zh-CN" sz="3200" b="1">
                <a:latin typeface="宋体" panose="02010600030101010101" pitchFamily="2" charset="-122"/>
                <a:sym typeface="+mn-ea"/>
              </a:rPr>
              <a:t>A.</a:t>
            </a:r>
            <a:r>
              <a:rPr lang="zh-CN" sz="3200" b="1">
                <a:latin typeface="宋体" panose="02010600030101010101" pitchFamily="2" charset="-122"/>
                <a:sym typeface="+mn-ea"/>
              </a:rPr>
              <a:t>比喻     拟人     排比		</a:t>
            </a:r>
          </a:p>
          <a:p>
            <a:pPr eaLnBrk="1" hangingPunct="1"/>
            <a:r>
              <a:rPr lang="zh-CN" altLang="zh-CN" sz="3200" b="1">
                <a:latin typeface="宋体" panose="02010600030101010101" pitchFamily="2" charset="-122"/>
                <a:sym typeface="+mn-ea"/>
              </a:rPr>
              <a:t>B.</a:t>
            </a:r>
            <a:r>
              <a:rPr lang="zh-CN" sz="3200" b="1">
                <a:latin typeface="宋体" panose="02010600030101010101" pitchFamily="2" charset="-122"/>
                <a:sym typeface="+mn-ea"/>
              </a:rPr>
              <a:t>比喻     引用     排比</a:t>
            </a:r>
          </a:p>
          <a:p>
            <a:pPr eaLnBrk="1" hangingPunct="1"/>
            <a:r>
              <a:rPr lang="zh-CN" altLang="zh-CN" sz="3200" b="1">
                <a:latin typeface="宋体" panose="02010600030101010101" pitchFamily="2" charset="-122"/>
                <a:sym typeface="+mn-ea"/>
              </a:rPr>
              <a:t>C.</a:t>
            </a:r>
            <a:r>
              <a:rPr lang="zh-CN" sz="3200" b="1">
                <a:latin typeface="宋体" panose="02010600030101010101" pitchFamily="2" charset="-122"/>
                <a:sym typeface="+mn-ea"/>
              </a:rPr>
              <a:t>比喻     对偶     引用		</a:t>
            </a:r>
          </a:p>
          <a:p>
            <a:pPr eaLnBrk="1" hangingPunct="1"/>
            <a:r>
              <a:rPr lang="zh-CN" altLang="zh-CN" sz="3200" b="1">
                <a:latin typeface="宋体" panose="02010600030101010101" pitchFamily="2" charset="-122"/>
                <a:sym typeface="+mn-ea"/>
              </a:rPr>
              <a:t>D.</a:t>
            </a:r>
            <a:r>
              <a:rPr lang="zh-CN" sz="3200" b="1">
                <a:latin typeface="宋体" panose="02010600030101010101" pitchFamily="2" charset="-122"/>
                <a:sym typeface="+mn-ea"/>
              </a:rPr>
              <a:t>引用     对偶     借代</a:t>
            </a:r>
          </a:p>
        </p:txBody>
      </p:sp>
      <p:pic>
        <p:nvPicPr>
          <p:cNvPr id="40964" name="图片 4" descr="企业微信截图_160091391549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91638" y="5637213"/>
            <a:ext cx="1376362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7915275" y="1654175"/>
            <a:ext cx="423863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40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924050" y="4283075"/>
            <a:ext cx="75438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sz="2400" b="1">
                <a:solidFill>
                  <a:schemeClr val="accent5"/>
                </a:solidFill>
              </a:rPr>
              <a:t>解析：“如海的花丛”等运用了比喻的修辞手法。“雨水也替他感到高兴，噼里啪啦地朝他脸上打”“也不想辜负那一年一度的春雨对他的信任”等运用了拟人的修辞手法。“听细雨和花朵的低语，听回忆和岁月的呢喃，听幽梦和彩虹的话别”等运用了排比的修辞手法。文段中没有使用引用、对偶、借代的修辞手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274570" y="709295"/>
            <a:ext cx="314515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学习目标</a:t>
            </a:r>
          </a:p>
        </p:txBody>
      </p:sp>
      <p:pic>
        <p:nvPicPr>
          <p:cNvPr id="6147" name="图片 4" descr="企业微信截图_1605927003807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38913" y="4638675"/>
            <a:ext cx="4129087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内容占位符 2"/>
          <p:cNvSpPr>
            <a:spLocks noGrp="1"/>
          </p:cNvSpPr>
          <p:nvPr/>
        </p:nvSpPr>
        <p:spPr bwMode="auto">
          <a:xfrm>
            <a:off x="2278063" y="1962150"/>
            <a:ext cx="7637462" cy="193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1.了解作者的生平经历及其在世界文学史上的重要地位。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2.通过朗读全诗，感受诗歌丰富奇特的想象和朦胧的意境。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3.揣摩诗句的含意，通过想象，尝试进入作者在诗歌中所创造的那个奇异的世界。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902460" y="81216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sp>
        <p:nvSpPr>
          <p:cNvPr id="43011" name="文本框 6"/>
          <p:cNvSpPr txBox="1">
            <a:spLocks noChangeArrowheads="1"/>
          </p:cNvSpPr>
          <p:nvPr/>
        </p:nvSpPr>
        <p:spPr bwMode="auto">
          <a:xfrm>
            <a:off x="2536825" y="2398713"/>
            <a:ext cx="7118350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宋体" panose="02010600030101010101" pitchFamily="2" charset="-122"/>
              </a:rPr>
              <a:t>2.</a:t>
            </a:r>
            <a:r>
              <a:rPr lang="en-US" sz="3200" b="1">
                <a:latin typeface="宋体" panose="02010600030101010101" pitchFamily="2" charset="-122"/>
              </a:rPr>
              <a:t>请在文中画横线的①②两处补写恰当的语句，使整段文字语意完整连贯，内容贴切，逻辑严密，每处不超过</a:t>
            </a:r>
            <a:r>
              <a:rPr lang="en-US" altLang="zh-CN" sz="3200" b="1">
                <a:latin typeface="宋体" panose="02010600030101010101" pitchFamily="2" charset="-122"/>
              </a:rPr>
              <a:t>12</a:t>
            </a:r>
            <a:r>
              <a:rPr lang="en-US" sz="3200" b="1">
                <a:latin typeface="宋体" panose="02010600030101010101" pitchFamily="2" charset="-122"/>
              </a:rPr>
              <a:t>个字。</a:t>
            </a:r>
          </a:p>
        </p:txBody>
      </p:sp>
      <p:pic>
        <p:nvPicPr>
          <p:cNvPr id="43012" name="图片 4" descr="企业微信截图_160091391549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67675" y="4781550"/>
            <a:ext cx="2600325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833245" y="67627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pic>
        <p:nvPicPr>
          <p:cNvPr id="45059" name="图片 4" descr="企业微信截图_160091391549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75688" y="5159375"/>
            <a:ext cx="1992312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085975" y="1812925"/>
            <a:ext cx="8213725" cy="41541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4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r>
              <a:rPr 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①哪怕自己种到老死；②而是在梦想还未实现时死去</a:t>
            </a:r>
          </a:p>
          <a:p>
            <a:pPr eaLnBrk="1" hangingPunct="1">
              <a:defRPr/>
            </a:pPr>
            <a:r>
              <a:rPr lang="en-US" sz="24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解析：</a:t>
            </a:r>
            <a:r>
              <a:rPr 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①处，根据后文“也不放弃这个努力”，可知此处应填一个假设复句，可用“哪怕……”的句式。根据后文“他已经越来越老了”“仍年年都盘算着去她的坟头上种花”可知，此处应填“哪怕自己种到老死”之类的句子。②处，前句是“一个人怕的不是死去”，那么该处就应该是“而是……”，与“不是……”相对应，从而构成并列关系，如此文意才能贯通一致。再根据全文可知，“去母亲的坟头上种花”是选文的中心事件。结合这个中心，根据上文“她的梦想也不能实现”和下文“他要替她弥补这个遗憾”可知，该处可填“而是在梦想还未实现时死去”之类的句子。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826260" y="74358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pic>
        <p:nvPicPr>
          <p:cNvPr id="47107" name="图片 4" descr="企业微信截图_160091391549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7225" y="4919663"/>
            <a:ext cx="2390775" cy="160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文本框 1"/>
          <p:cNvSpPr txBox="1">
            <a:spLocks noChangeArrowheads="1"/>
          </p:cNvSpPr>
          <p:nvPr/>
        </p:nvSpPr>
        <p:spPr bwMode="auto">
          <a:xfrm>
            <a:off x="2274888" y="2054225"/>
            <a:ext cx="7823200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宋体" panose="02010600030101010101" pitchFamily="2" charset="-122"/>
              </a:rPr>
              <a:t>3.</a:t>
            </a:r>
            <a:r>
              <a:rPr lang="en-US" sz="3200" b="1">
                <a:latin typeface="宋体" panose="02010600030101010101" pitchFamily="2" charset="-122"/>
              </a:rPr>
              <a:t>文中画框的句子可改写成：“他闭上眼，跟雨水、花朵、睡在坟堆里的她下跪。”从语意上看二者基本相同，但原文表达效果更好，为什么？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833245" y="55626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60575" y="1681163"/>
            <a:ext cx="8215313" cy="39693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8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r>
              <a:rPr 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原文运用短句、整句，句式整齐，节奏紧凑，动作连贯，富有气势。写出了他的兴奋、喜悦和期望，表达了他见到花开时的激动心情。</a:t>
            </a:r>
          </a:p>
          <a:p>
            <a:pPr eaLnBrk="1" hangingPunct="1">
              <a:defRPr/>
            </a:pPr>
            <a:r>
              <a:rPr lang="en-US" sz="28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解析：</a:t>
            </a:r>
            <a:r>
              <a:rPr 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句式上本题考查的是长短句、整散句的变换，原向是短句、整句，修改后的句子是长句、散句。原文“跟……下跪”，句子整齐一致，富有气势，简洁明快，节奏感强，突出强调了他见到花开时心情的激动。修改后的句子则没有原句那样的表达效果。</a:t>
            </a:r>
          </a:p>
        </p:txBody>
      </p:sp>
      <p:pic>
        <p:nvPicPr>
          <p:cNvPr id="49156" name="图片 4" descr="企业微信截图_160091391549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50350" y="5478463"/>
            <a:ext cx="1517650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826260" y="74358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pic>
        <p:nvPicPr>
          <p:cNvPr id="51203" name="图片 4" descr="企业微信截图_160091391549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7225" y="4919663"/>
            <a:ext cx="2390775" cy="160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文本框 1"/>
          <p:cNvSpPr txBox="1">
            <a:spLocks noChangeArrowheads="1"/>
          </p:cNvSpPr>
          <p:nvPr/>
        </p:nvSpPr>
        <p:spPr bwMode="auto">
          <a:xfrm>
            <a:off x="2274888" y="2054225"/>
            <a:ext cx="7823200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latin typeface="宋体" panose="02010600030101010101" pitchFamily="2" charset="-122"/>
              </a:rPr>
              <a:t>4.</a:t>
            </a:r>
            <a:r>
              <a:rPr lang="en-US" sz="3000" b="1">
                <a:latin typeface="宋体" panose="02010600030101010101" pitchFamily="2" charset="-122"/>
              </a:rPr>
              <a:t>根据下面的小诗，描写一个场景。要求：①运用第一人称，有心理描写；②语言连贯、准确、生动；③不少于</a:t>
            </a:r>
            <a:r>
              <a:rPr lang="en-US" altLang="zh-CN" sz="3000" b="1">
                <a:latin typeface="宋体" panose="02010600030101010101" pitchFamily="2" charset="-122"/>
              </a:rPr>
              <a:t>100</a:t>
            </a:r>
            <a:r>
              <a:rPr lang="en-US" sz="3000" b="1">
                <a:latin typeface="宋体" panose="02010600030101010101" pitchFamily="2" charset="-122"/>
              </a:rPr>
              <a:t>个字。</a:t>
            </a:r>
          </a:p>
          <a:p>
            <a:pPr algn="ctr" eaLnBrk="1" hangingPunct="1"/>
            <a:r>
              <a:rPr lang="en-US" sz="3000" b="1">
                <a:latin typeface="宋体" panose="02010600030101010101" pitchFamily="2" charset="-122"/>
              </a:rPr>
              <a:t>在家</a:t>
            </a:r>
          </a:p>
          <a:p>
            <a:pPr algn="ctr" eaLnBrk="1" hangingPunct="1"/>
            <a:r>
              <a:rPr lang="en-US" sz="3000" b="1">
                <a:latin typeface="宋体" panose="02010600030101010101" pitchFamily="2" charset="-122"/>
              </a:rPr>
              <a:t>窗前的桃花都是三月开</a:t>
            </a:r>
          </a:p>
          <a:p>
            <a:pPr algn="ctr" eaLnBrk="1" hangingPunct="1"/>
            <a:r>
              <a:rPr lang="en-US" sz="3000" b="1">
                <a:latin typeface="宋体" panose="02010600030101010101" pitchFamily="2" charset="-122"/>
              </a:rPr>
              <a:t>离家之后</a:t>
            </a:r>
          </a:p>
          <a:p>
            <a:pPr algn="ctr" eaLnBrk="1" hangingPunct="1"/>
            <a:r>
              <a:rPr lang="en-US" sz="3000" b="1">
                <a:latin typeface="宋体" panose="02010600030101010101" pitchFamily="2" charset="-122"/>
              </a:rPr>
              <a:t>冬月的夜里也绽放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833245" y="55626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pic>
        <p:nvPicPr>
          <p:cNvPr id="53251" name="图片 4" descr="企业微信截图_160091391549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50350" y="5478463"/>
            <a:ext cx="1517650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989138" y="1584325"/>
            <a:ext cx="8213725" cy="45231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4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r>
              <a:rPr 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【示例】冬夜如诗，临窗而坐，遥望家的方向。想到自己离家数载，远途跋涉，四处漂泊，不禁悲从中来，思乡之愁不知何处安放。朦胧月影之中，我似乎看到了家乡，看到了家中窗前的那棵桃树，花朵娇艳欲滴，弥漫着无限乡思。桃花开处，终是我心灵的港湾……</a:t>
            </a:r>
          </a:p>
          <a:p>
            <a:pPr eaLnBrk="1" hangingPunct="1">
              <a:defRPr/>
            </a:pPr>
            <a:r>
              <a:rPr lang="en-US" sz="24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解析：</a:t>
            </a:r>
            <a:r>
              <a:rPr lang="en-US" sz="2400" b="1">
                <a:latin typeface="宋体" panose="02010600030101010101" pitchFamily="2" charset="-122"/>
                <a:cs typeface="宋体" panose="02010600030101010101" pitchFamily="2" charset="-122"/>
              </a:rPr>
              <a:t>本题考查语言表达连贯、准确、生动的能力。本题重点要理解小诗的含义，“在家/窗前的桃花都是三月开/离家之后/冬月的夜里也绽放”，为何在家的时候桃花是三月才开，而离家之后冬月的夜里也会绽放？可见诗中的桃花并非真的绽放，而是绽放在游子的心头，表达离家后的游子的思乡之情。这层意思读出来以后，再结合题干的要求，描写场景即可。</a:t>
            </a:r>
          </a:p>
        </p:txBody>
      </p:sp>
      <p:pic>
        <p:nvPicPr>
          <p:cNvPr id="53252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204700" y="123063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776413" y="1755775"/>
            <a:ext cx="5676900" cy="44926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26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20世纪最后一位诗歌巨匠</a:t>
            </a:r>
            <a:r>
              <a:rPr lang="en-US" sz="2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</a:p>
          <a:p>
            <a:pPr algn="just" eaLnBrk="1" hangingPunct="1">
              <a:defRPr/>
            </a:pPr>
            <a:r>
              <a:rPr lang="en-US" sz="2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特朗斯特罗姆(1931－2015)，瑞典诗人，1954年发表诗集《17首诗》，轰动诗坛，他一生共发表诗歌 200余首，在</a:t>
            </a:r>
            <a:r>
              <a:rPr lang="en-US" sz="26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2011年获得诺贝尔文学奖</a:t>
            </a:r>
            <a:r>
              <a:rPr lang="en-US" sz="2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，理由是“他以凝炼、简洁的形象，以全新视角带我们接触现实”。他善于从日常生活入手，把有机物和科学结合到诗中，把激烈的情感寄于平静的文字里，被誉为</a:t>
            </a:r>
            <a:r>
              <a:rPr lang="en-US" sz="2600" b="1">
                <a:solidFill>
                  <a:schemeClr val="accent5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当代欧洲诗坛最杰出的象征主义和超现实主义大师</a:t>
            </a:r>
            <a:r>
              <a:rPr lang="en-US" sz="26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36750" y="527050"/>
            <a:ext cx="314515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走近作者</a:t>
            </a:r>
          </a:p>
        </p:txBody>
      </p:sp>
      <p:pic>
        <p:nvPicPr>
          <p:cNvPr id="8196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96225" y="2044700"/>
            <a:ext cx="2771775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947545" y="516890"/>
            <a:ext cx="314515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背景介绍</a:t>
            </a:r>
          </a:p>
        </p:txBody>
      </p:sp>
      <p:pic>
        <p:nvPicPr>
          <p:cNvPr id="10243" name="图片 4" descr="企业微信截图_1605927003807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38913" y="4638675"/>
            <a:ext cx="4129087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矩形 1"/>
          <p:cNvSpPr>
            <a:spLocks noChangeArrowheads="1"/>
          </p:cNvSpPr>
          <p:nvPr/>
        </p:nvSpPr>
        <p:spPr bwMode="auto">
          <a:xfrm>
            <a:off x="1947863" y="1630363"/>
            <a:ext cx="8520112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00" b="1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zh-CN" sz="2600" b="1">
                <a:latin typeface="宋体" panose="02010600030101010101" pitchFamily="2" charset="-122"/>
                <a:sym typeface="+mn-ea"/>
              </a:rPr>
              <a:t>1931</a:t>
            </a:r>
            <a:r>
              <a:rPr lang="zh-CN" sz="2600" b="1">
                <a:latin typeface="宋体" panose="02010600030101010101" pitchFamily="2" charset="-122"/>
                <a:sym typeface="+mn-ea"/>
              </a:rPr>
              <a:t>年</a:t>
            </a:r>
            <a:r>
              <a:rPr lang="zh-CN" altLang="zh-CN" sz="2600" b="1">
                <a:latin typeface="宋体" panose="02010600030101010101" pitchFamily="2" charset="-122"/>
                <a:sym typeface="+mn-ea"/>
              </a:rPr>
              <a:t>4</a:t>
            </a:r>
            <a:r>
              <a:rPr lang="zh-CN" sz="2600" b="1">
                <a:latin typeface="宋体" panose="02010600030101010101" pitchFamily="2" charset="-122"/>
                <a:sym typeface="+mn-ea"/>
              </a:rPr>
              <a:t>月</a:t>
            </a:r>
            <a:r>
              <a:rPr lang="zh-CN" altLang="zh-CN" sz="2600" b="1">
                <a:latin typeface="宋体" panose="02010600030101010101" pitchFamily="2" charset="-122"/>
                <a:sym typeface="+mn-ea"/>
              </a:rPr>
              <a:t>15</a:t>
            </a:r>
            <a:r>
              <a:rPr lang="zh-CN" sz="2600" b="1">
                <a:latin typeface="宋体" panose="02010600030101010101" pitchFamily="2" charset="-122"/>
                <a:sym typeface="+mn-ea"/>
              </a:rPr>
              <a:t>日，特朗斯特罗姆出生于斯德哥尔摩。三岁时，父母离婚，和母亲一起在斯德哥尔摩长大。而斯德哥尔摩群岛上的环境是他诗歌的一个重要起点。他很早就对地理和科学，特别是昆虫学产生了兴趣。十几岁时，对艺术表现出兴趣，开始弹钢琴，并很快接触诗歌。在他的诗中，生活世界与大自然向来关系密切，无须附加理智的连接，生活世界本身就是自发地发生的、具有大自然特征的显现过程；自然本身就需要一个世界才能来照面，自然立足于存在的实体，共在于人们生存的世界，与人们神秘的想象力。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882775" y="721360"/>
            <a:ext cx="3954145" cy="14452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题目解说</a:t>
            </a:r>
          </a:p>
          <a:p>
            <a:pPr eaLnBrk="1" hangingPunct="1">
              <a:defRPr/>
            </a:pPr>
            <a:endParaRPr lang="zh-CN" altLang="en-US" sz="44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2291" name="图片 1" descr="企业微信截图_1605927003807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38913" y="4638675"/>
            <a:ext cx="4129087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208213" y="2011363"/>
            <a:ext cx="7775575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标题运用了</a:t>
            </a:r>
            <a:r>
              <a:rPr sz="32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隐喻</a:t>
            </a: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</a:rPr>
              <a:t>手法。树立足于大地的同时又指向天空，它诠释了生命的深度与高度。但是人们埋头于对土地的耕耘与掘进，却渐渐忽略了头顶上还有着的那片令人震撼和心悸的星空，忘记了对未知的渴望、对神秘的欣赏、驻足静观与默想等，更忘记了对宇宙纯美的惊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882775" y="721360"/>
            <a:ext cx="3954145" cy="14452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层次结构</a:t>
            </a:r>
          </a:p>
          <a:p>
            <a:pPr eaLnBrk="1" hangingPunct="1">
              <a:defRPr/>
            </a:pPr>
            <a:endParaRPr lang="zh-CN" altLang="en-US" sz="44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4339" name="图片 1" descr="企业微信截图_1605927003807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38913" y="4638675"/>
            <a:ext cx="4129087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2366963" y="2166938"/>
            <a:ext cx="7807325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sz="3600" b="1">
                <a:latin typeface="宋体" panose="02010600030101010101" pitchFamily="2" charset="-122"/>
                <a:cs typeface="宋体" panose="02010600030101010101" pitchFamily="2" charset="-122"/>
              </a:rPr>
              <a:t>本文共分为两个部分：</a:t>
            </a:r>
          </a:p>
          <a:p>
            <a:pPr eaLnBrk="1" hangingPunct="1">
              <a:defRPr/>
            </a:pPr>
            <a:r>
              <a:rPr lang="zh-CN" sz="36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第一节：</a:t>
            </a:r>
            <a:r>
              <a:rPr lang="zh-CN" sz="3600" b="1">
                <a:latin typeface="宋体" panose="02010600030101010101" pitchFamily="2" charset="-122"/>
                <a:cs typeface="宋体" panose="02010600030101010101" pitchFamily="2" charset="-122"/>
              </a:rPr>
              <a:t>描写、感受一棵在雨中走动的树。</a:t>
            </a:r>
          </a:p>
          <a:p>
            <a:pPr eaLnBrk="1" hangingPunct="1">
              <a:defRPr/>
            </a:pPr>
            <a:r>
              <a:rPr lang="zh-CN" sz="36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第二节：</a:t>
            </a:r>
            <a:r>
              <a:rPr lang="zh-CN" sz="3600" b="1">
                <a:latin typeface="宋体" panose="02010600030101010101" pitchFamily="2" charset="-122"/>
                <a:cs typeface="宋体" panose="02010600030101010101" pitchFamily="2" charset="-122"/>
              </a:rPr>
              <a:t>描写、感受一棵夜晚静穆的树。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3082925" y="1668463"/>
            <a:ext cx="80073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</a:rPr>
              <a:t>请用“/”给全诗标明朗读节奏。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19935" y="5867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pic>
        <p:nvPicPr>
          <p:cNvPr id="16388" name="图片 1" descr="企业微信截图_1605927003807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38913" y="4638675"/>
            <a:ext cx="4129087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55963" y="2503488"/>
            <a:ext cx="580390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>
                <a:latin typeface="宋体" panose="02010600030101010101" pitchFamily="2" charset="-122"/>
              </a:rPr>
              <a:t>一棵树/在雨中/走动</a:t>
            </a:r>
          </a:p>
          <a:p>
            <a:pPr eaLnBrk="1" hangingPunct="1"/>
            <a:r>
              <a:rPr lang="zh-CN" altLang="en-US" sz="2700" b="1">
                <a:latin typeface="宋体" panose="02010600030101010101" pitchFamily="2" charset="-122"/>
              </a:rPr>
              <a:t>在倾洒的灰色中/匆匆走过/我们身边</a:t>
            </a:r>
          </a:p>
          <a:p>
            <a:pPr eaLnBrk="1" hangingPunct="1"/>
            <a:r>
              <a:rPr lang="zh-CN" altLang="en-US" sz="2700" b="1">
                <a:latin typeface="宋体" panose="02010600030101010101" pitchFamily="2" charset="-122"/>
              </a:rPr>
              <a:t>它有急事。/它汲取/雨中的生命</a:t>
            </a:r>
          </a:p>
          <a:p>
            <a:pPr eaLnBrk="1" hangingPunct="1"/>
            <a:r>
              <a:rPr lang="zh-CN" altLang="en-US" sz="2700" b="1">
                <a:latin typeface="宋体" panose="02010600030101010101" pitchFamily="2" charset="-122"/>
              </a:rPr>
              <a:t>就像/果园里的/黑鹂</a:t>
            </a:r>
          </a:p>
          <a:p>
            <a:pPr eaLnBrk="1" hangingPunct="1"/>
            <a:r>
              <a:rPr lang="zh-CN" altLang="en-US" sz="2700" b="1">
                <a:latin typeface="宋体" panose="02010600030101010101" pitchFamily="2" charset="-122"/>
              </a:rPr>
              <a:t>雨停歌。/树/停下脚步</a:t>
            </a:r>
          </a:p>
          <a:p>
            <a:pPr eaLnBrk="1" hangingPunct="1"/>
            <a:r>
              <a:rPr lang="zh-CN" altLang="en-US" sz="2700" b="1">
                <a:latin typeface="宋体" panose="02010600030101010101" pitchFamily="2" charset="-122"/>
              </a:rPr>
              <a:t>它/在晴朗的夜晚/挺拔地静闪</a:t>
            </a:r>
          </a:p>
          <a:p>
            <a:pPr eaLnBrk="1" hangingPunct="1"/>
            <a:r>
              <a:rPr lang="zh-CN" altLang="en-US" sz="2700" b="1">
                <a:latin typeface="宋体" panose="02010600030101010101" pitchFamily="2" charset="-122"/>
              </a:rPr>
              <a:t>和我们一样/它/在等待/那瞬息</a:t>
            </a:r>
          </a:p>
          <a:p>
            <a:pPr eaLnBrk="1" hangingPunct="1"/>
            <a:r>
              <a:rPr lang="zh-CN" altLang="en-US" sz="2700" b="1">
                <a:latin typeface="宋体" panose="02010600030101010101" pitchFamily="2" charset="-122"/>
              </a:rPr>
              <a:t>当雪花/在空中/绽开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3101975" y="2425700"/>
            <a:ext cx="6630988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《树和天空》中，作者说“在倾洒的灰色中匆匆走过我们的身边</a:t>
            </a:r>
            <a:r>
              <a:rPr lang="en-US" altLang="zh-CN" sz="3600" b="1">
                <a:solidFill>
                  <a:srgbClr val="7030A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，“我们”是谁？在诗中有什么存在意义？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98345" y="95313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pic>
        <p:nvPicPr>
          <p:cNvPr id="18436" name="图片 1" descr="企业微信截图_1605927003807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38913" y="4638675"/>
            <a:ext cx="4129087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019935" y="5867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文本研究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844675" y="1722438"/>
            <a:ext cx="8502650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宋体" panose="02010600030101010101" pitchFamily="2" charset="-122"/>
              </a:rPr>
              <a:t>    </a:t>
            </a:r>
            <a:r>
              <a:rPr lang="zh-CN" altLang="zh-CN" sz="2400" b="1">
                <a:latin typeface="宋体" panose="02010600030101010101" pitchFamily="2" charset="-122"/>
              </a:rPr>
              <a:t>“</a:t>
            </a:r>
            <a:r>
              <a:rPr lang="zh-CN" sz="2400" b="1">
                <a:latin typeface="宋体" panose="02010600030101010101" pitchFamily="2" charset="-122"/>
              </a:rPr>
              <a:t>我们”是旁观者、见证人、陈述者，是自然生命律动的记录员。</a:t>
            </a:r>
          </a:p>
          <a:p>
            <a:pPr eaLnBrk="1" hangingPunct="1"/>
            <a:r>
              <a:rPr lang="zh-CN" altLang="zh-CN" sz="2400" b="1">
                <a:latin typeface="宋体" panose="02010600030101010101" pitchFamily="2" charset="-122"/>
              </a:rPr>
              <a:t>    </a:t>
            </a:r>
            <a:r>
              <a:rPr lang="zh-CN" sz="2400" b="1">
                <a:latin typeface="宋体" panose="02010600030101010101" pitchFamily="2" charset="-122"/>
              </a:rPr>
              <a:t>见证了树“在雨中走动”“有急事”“汲取雨中的生命”“停下脚步”和“等待”的情形。即便在“灰色”中也依然可以“汲取雨中的生命”，而那“果园里的黑鹂”更是一个关于生命的积极乐观又欢愉的精灵。真正健全的生命懂得享受自然的每一种赐予，于是在“晴朗的夜晚”才有了它们“挺拔”的身姿。而支撑这一切的，除了对宇宙规律的默认，更多的应该还是对那个雪花绽开的瞬息最为坚执的等待！“雪花”在这里有着丰富的内涵，作为冬天的象征，它不可避免地预示着寒冷，然而它又恰恰使强力的意志得到了最充分的凸显。承续前文，它又是万物对宇宙规律一次充满自信的认可与迎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2.xml><?xml version="1.0" encoding="utf-8"?>
<p:tagLst xmlns:p="http://schemas.openxmlformats.org/presentationml/2006/main">
  <p:tag name="PA" val="v5.2.8"/>
</p:tagLst>
</file>

<file path=ppt/tags/tag63.xml><?xml version="1.0" encoding="utf-8"?>
<p:tagLst xmlns:p="http://schemas.openxmlformats.org/presentationml/2006/main">
  <p:tag name="KSO_WM_UNIT_PLACING_PICTURE_USER_VIEWPORT" val="{&quot;height&quot;:2715,&quot;width&quot;:5970}"/>
</p:tagLst>
</file>

<file path=ppt/tags/tag64.xml><?xml version="1.0" encoding="utf-8"?>
<p:tagLst xmlns:p="http://schemas.openxmlformats.org/presentationml/2006/main">
  <p:tag name="KSO_WM_UNIT_PLACING_PICTURE_USER_VIEWPORT" val="{&quot;height&quot;:2715,&quot;width&quot;:5970}"/>
</p:tagLst>
</file>

<file path=ppt/tags/tag65.xml><?xml version="1.0" encoding="utf-8"?>
<p:tagLst xmlns:p="http://schemas.openxmlformats.org/presentationml/2006/main">
  <p:tag name="KSO_WM_UNIT_PLACING_PICTURE_USER_VIEWPORT" val="{&quot;height&quot;:2715,&quot;width&quot;:5970}"/>
</p:tagLst>
</file>

<file path=ppt/tags/tag66.xml><?xml version="1.0" encoding="utf-8"?>
<p:tagLst xmlns:p="http://schemas.openxmlformats.org/presentationml/2006/main">
  <p:tag name="KSO_WM_UNIT_PLACING_PICTURE_USER_VIEWPORT" val="{&quot;height&quot;:2715,&quot;width&quot;:5970}"/>
</p:tagLst>
</file>

<file path=ppt/tags/tag67.xml><?xml version="1.0" encoding="utf-8"?>
<p:tagLst xmlns:p="http://schemas.openxmlformats.org/presentationml/2006/main">
  <p:tag name="KSO_WM_UNIT_PLACING_PICTURE_USER_VIEWPORT" val="{&quot;height&quot;:2715,&quot;width&quot;:5970}"/>
</p:tagLst>
</file>

<file path=ppt/tags/tag68.xml><?xml version="1.0" encoding="utf-8"?>
<p:tagLst xmlns:p="http://schemas.openxmlformats.org/presentationml/2006/main">
  <p:tag name="KSO_WM_UNIT_PLACING_PICTURE_USER_VIEWPORT" val="{&quot;height&quot;:2715,&quot;width&quot;:5970}"/>
</p:tagLst>
</file>

<file path=ppt/tags/tag69.xml><?xml version="1.0" encoding="utf-8"?>
<p:tagLst xmlns:p="http://schemas.openxmlformats.org/presentationml/2006/main">
  <p:tag name="KSO_WM_UNIT_PLACING_PICTURE_USER_VIEWPORT" val="{&quot;height&quot;:2715,&quot;width&quot;:5970}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UNIT_PLACING_PICTURE_USER_VIEWPORT" val="{&quot;height&quot;:2715,&quot;width&quot;:5970}"/>
</p:tagLst>
</file>

<file path=ppt/tags/tag71.xml><?xml version="1.0" encoding="utf-8"?>
<p:tagLst xmlns:p="http://schemas.openxmlformats.org/presentationml/2006/main">
  <p:tag name="KSO_WM_UNIT_PLACING_PICTURE_USER_VIEWPORT" val="{&quot;height&quot;:2715,&quot;width&quot;:5970}"/>
</p:tagLst>
</file>

<file path=ppt/tags/tag72.xml><?xml version="1.0" encoding="utf-8"?>
<p:tagLst xmlns:p="http://schemas.openxmlformats.org/presentationml/2006/main">
  <p:tag name="KSO_WM_UNIT_PLACING_PICTURE_USER_VIEWPORT" val="{&quot;height&quot;:2715,&quot;width&quot;:5970}"/>
</p:tagLst>
</file>

<file path=ppt/tags/tag7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88</Paragraphs>
  <Slides>25</Slides>
  <Notes>25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4">
      <vt:lpstr>Arial</vt:lpstr>
      <vt:lpstr>微软雅黑</vt:lpstr>
      <vt:lpstr>等线 Light</vt:lpstr>
      <vt:lpstr>等线</vt:lpstr>
      <vt:lpstr>Calibri Light</vt:lpstr>
      <vt:lpstr>Calibri</vt:lpstr>
      <vt:lpstr>宋体</vt:lpstr>
      <vt:lpstr>黑体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2021-06-06T23:49:10.204</cp:lastPrinted>
  <dcterms:created xsi:type="dcterms:W3CDTF">2021-06-06T23:49:10Z</dcterms:created>
  <dcterms:modified xsi:type="dcterms:W3CDTF">2021-06-06T15:49:11Z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