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3" r:id="rId2"/>
    <p:sldId id="263" r:id="rId3"/>
    <p:sldId id="264" r:id="rId4"/>
    <p:sldId id="319" r:id="rId5"/>
    <p:sldId id="320" r:id="rId6"/>
    <p:sldId id="322" r:id="rId7"/>
    <p:sldId id="321" r:id="rId8"/>
    <p:sldId id="306" r:id="rId9"/>
    <p:sldId id="265" r:id="rId10"/>
    <p:sldId id="324" r:id="rId11"/>
    <p:sldId id="323" r:id="rId12"/>
    <p:sldId id="325" r:id="rId13"/>
    <p:sldId id="326" r:id="rId14"/>
    <p:sldId id="327" r:id="rId15"/>
    <p:sldId id="328" r:id="rId16"/>
    <p:sldId id="330" r:id="rId17"/>
    <p:sldId id="317" r:id="rId18"/>
    <p:sldId id="332" r:id="rId19"/>
    <p:sldId id="331" r:id="rId20"/>
    <p:sldId id="318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88" d="100"/>
          <a:sy n="88" d="100"/>
        </p:scale>
        <p:origin x="9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25" name="TextBox 24">
            <a:hlinkClick r:id="rId5" action="ppaction://hlinksldjump"/>
          </p:cNvPr>
          <p:cNvSpPr txBox="1"/>
          <p:nvPr userDrawn="1"/>
        </p:nvSpPr>
        <p:spPr>
          <a:xfrm>
            <a:off x="6291285" y="258781"/>
            <a:ext cx="1089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 userDrawn="1"/>
        </p:nvSpPr>
        <p:spPr>
          <a:xfrm>
            <a:off x="7668344" y="26005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138329" y="1764764"/>
              <a:ext cx="99257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预习引导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30" name="TextBox 29">
            <a:hlinkClick r:id="rId6" action="ppaction://hlinksldjump"/>
          </p:cNvPr>
          <p:cNvSpPr txBox="1"/>
          <p:nvPr userDrawn="1"/>
        </p:nvSpPr>
        <p:spPr>
          <a:xfrm>
            <a:off x="7668344" y="24010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35755" y="2458451"/>
              <a:ext cx="108234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 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5165197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6" name="TextBox 25">
            <a:hlinkClick r:id="rId6" action="ppaction://hlinksldjump"/>
          </p:cNvPr>
          <p:cNvSpPr txBox="1"/>
          <p:nvPr userDrawn="1"/>
        </p:nvSpPr>
        <p:spPr>
          <a:xfrm>
            <a:off x="6334005" y="23828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11" name="标题 1"/>
          <p:cNvSpPr txBox="1">
            <a:spLocks/>
          </p:cNvSpPr>
          <p:nvPr userDrawn="1"/>
        </p:nvSpPr>
        <p:spPr>
          <a:xfrm>
            <a:off x="743904" y="212326"/>
            <a:ext cx="3182134" cy="3881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2800" kern="120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自主阅读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Word_Document1.docx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Document2.docx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Document3.docx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Document4.docx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492896"/>
            <a:ext cx="6203032" cy="576064"/>
          </a:xfrm>
        </p:spPr>
        <p:txBody>
          <a:bodyPr/>
          <a:lstStyle/>
          <a:p>
            <a:r>
              <a:rPr lang="en-US" altLang="zh-CN" b="1" dirty="0"/>
              <a:t>1</a:t>
            </a:r>
            <a:r>
              <a:rPr lang="en-US" altLang="zh-CN" dirty="0"/>
              <a:t>.</a:t>
            </a:r>
            <a:r>
              <a:rPr lang="zh-CN" altLang="zh-CN" dirty="0"/>
              <a:t>我自己的歌</a:t>
            </a:r>
            <a:r>
              <a:rPr lang="en-US" altLang="zh-CN" dirty="0"/>
              <a:t>(</a:t>
            </a:r>
            <a:r>
              <a:rPr lang="zh-CN" altLang="zh-CN" dirty="0"/>
              <a:t>之一</a:t>
            </a:r>
            <a:r>
              <a:rPr lang="en-US" altLang="zh-CN" dirty="0"/>
              <a:t>)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b="1" dirty="0"/>
              <a:t>2</a:t>
            </a:r>
            <a:r>
              <a:rPr lang="en-US" altLang="zh-CN" dirty="0"/>
              <a:t>.</a:t>
            </a:r>
            <a:r>
              <a:rPr lang="zh-CN" altLang="zh-CN" dirty="0"/>
              <a:t>严重的时刻</a:t>
            </a:r>
            <a:br>
              <a:rPr lang="zh-CN" altLang="zh-CN" dirty="0"/>
            </a:br>
            <a:r>
              <a:rPr lang="en-US" altLang="zh-CN" b="1" dirty="0"/>
              <a:t>3</a:t>
            </a:r>
            <a:r>
              <a:rPr lang="en-US" altLang="zh-CN" dirty="0"/>
              <a:t>.</a:t>
            </a:r>
            <a:r>
              <a:rPr lang="zh-CN" altLang="zh-CN" dirty="0"/>
              <a:t>黑　马</a:t>
            </a:r>
            <a:br>
              <a:rPr lang="zh-CN" altLang="zh-CN" dirty="0"/>
            </a:br>
            <a:endParaRPr lang="zh-CN" altLang="zh-CN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552" y="1916832"/>
            <a:ext cx="1398140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</a:t>
            </a:r>
            <a:r>
              <a:rPr lang="zh-CN" altLang="zh-CN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</a:t>
            </a:r>
            <a:r>
              <a:rPr lang="en-US" altLang="zh-CN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具有两重乃至多重的意义。第一重意义是诗人自己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即惠特曼本人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他在诗中有种种自白谈到自己的情况和经历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这是我们最先认出的。第二重意义是作为一个一般的人的象征的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他可以代替各种各样的人发言、感受、行动等。第三重意义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在某些情况下是作为宇宙万物乃至宇宙本身的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它是一种泛神论生命力的人格化。由于这几种身份在诗中交替出现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彼此混淆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所以许多地方不好理解。后来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经过一些友好的评论家和惠特曼本人的相继解释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说诗中的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并非就是诗人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而主要是指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世纪美国的代表人物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这才有了相同的看法。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56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55076" y="1279713"/>
            <a:ext cx="8809411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《严重的时刻》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此刻有谁在世上某处哭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无缘无故在世上哭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在哭我。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2473" y="300805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哭是人类的一种基本表情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是主体遭遇突如其来、出人意料的巨大打击时无能为力的自我安慰。它渗透于人生际遇中所有令人悲痛欲绝的事件。精神支柱突然崩溃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崇高理想突然毁灭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挚爱的亲人突然死去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等等。突如其来的痛苦让存在的真实大地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突然从脚底下抽去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让人深刻体验到悬空的虚无。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此刻有谁在世上某处哭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点明了世界上所有地方的不同的人在同一时刻经历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悲痛欲绝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的事件。经历此事件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既是全人类的特征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也是个体命运的典型状况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如前所述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哭是有理由的。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228400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022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诗人伤感地告诉人们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无缘无故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没有理由的。真是这样吗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其实不然。诗人正是通过有理与无理的对比反差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撞击出严重的时刻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警示我们找不出理由的理由才是命运的必然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找不出必然的偶然才是命定的必然。抒情主体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是人们悲伤对象的多重载体。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7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33284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此刻有谁在世上某处走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无缘无故在世上走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走向我。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所有个体生命在同一时刻在世界上某处行动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无缘无故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地走。为何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无缘无故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因为人生总要走完从出生到死亡的这段距离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无论你愿意与否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不断以上升曲线生成、流动、壮大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并朝向一定的目标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这也是命运的必然。无论大人物还是小人物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都在行动中与命运搏斗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都在行动中力求生命价值闪光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都在行动中向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走来。此处的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变成了个体生命的终极价值。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走向我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表明个体生命对终极价值的关注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如虔诚信仰上帝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为崇高的理想而奋斗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为寻求真理而献身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为物质生活的满足、精神生活的富有而劳作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等等。只有与终极价值整体关联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生命才能获得绝对意义。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2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33284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此刻有谁在世上某处死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无缘无故在世上死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望着我。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此刻有谁在世上某处死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肯定众生的悲剧。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无缘无故在世上死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肯定悲剧的必然性。个体生命的灭亡是人类悲剧的典型形式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它发生在人的意识超越了能力的虚空地带。当生命壮大、完美、达到辉煌顶点的同时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随之而来的就是生命的疲惫、枯萎。再多美好的愿望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衰朽的能力也无法企及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死神将吸走最后一丝气息。人生的路走到尽头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人必然死去。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望着我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给这种必然性留一丝回光返照。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又成为垂死者依恋尘世的载体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是亲情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还是没有达到终极价值的遗憾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不可界定。眼巴巴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望着我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又不能让其再生。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严重的时刻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就这样给个体生命画上圆满的句号。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86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《黑马》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它仿佛是某人的底片。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它为何在我们中间停留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为何不从篝火旁边走开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驻足直到黎明降临的时候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为何呼吸着黑色的空气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把压坏的树枝弄得瑟瑟嗖嗖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为何从眼中射出黑色的光芒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它在我们中间寻找骑手。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黑马之黑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令人胆战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更令人清醒。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它为何在我们中间停留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把压坏的树枝弄得瑟瑟嗖嗖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为何从眼中射出黑色的光芒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那是由于它的孤独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它的命运伙伴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骑手的缺席所致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它那没有鞍子的脊背上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却是另外一种黑暗。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它在无言地召唤着那些能够并敢于深入黑暗核心的骑手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在茫茫的黑暗中寻索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在幽冥的征途上保持内心的方向感。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它在我们中间寻找骑手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寻找能与黑暗对称和对抗的意志力。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是否配骑上这匹黑马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在缄默中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诗人已从内心中挖掘出了答案。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72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《我自己的歌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》是怎样体现惠特曼诗歌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的特征的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句子的排列长短交替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非常疏散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最短的诗句有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最长的一行则有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诗人使用的语言也平白如话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使得诗歌的展开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顺乎自然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保持原始的活力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96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07752" y="1298713"/>
            <a:ext cx="8528496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《严重的时刻》中的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是一个怎样的形象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是每一颗心灵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是所有的自我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也是他。诗中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对应的他人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是指自我以外的他人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所有的自我都是孤立的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只有存在他人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才可能建立起某种联系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而人世间的大部分奥秘就来自于这种自我和他人的神秘联络之中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因为孤独、因为寒冷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我们不同的人生都在发生着不同的联系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并且彼此取暖。可以毫不夸张地说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每一个人都与他人处在一种无休无止的神秘的联系之中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认识的、不认识的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身旁的、远方的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本族的、异族的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我们每一个人都无法与他人割裂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我们平日所吃的食物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所穿的衣服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所用的工具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有多少是来自于身旁的熟人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我们可能还从来不曾料想过自己的生活要依赖陌生人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以及所依赖的劳动到达的程度。事实上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我们就是在这种联系之中将自己的生命慢慢展开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又慢慢老去。于是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我们又得到另外一组词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自我和他人。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04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布罗茨基为了强化黑马之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用了大量的比喻和夸张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乌煤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夜晚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这样有形的形象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针的内部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这样惊人的比喻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将它们找出来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看诗人是怎样步步升级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将具体的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浓缩为一种抽象的精神的。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不是弥漫的、向外的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而是内凝的、有着巨大压强的。它是地层深处的煤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是针的内部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是地窖深处的籽实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充盈着紧张和悸动。它的毛色凝定不变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黑得更为高傲、独立、清醒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射出黑色的光芒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乃成为黑暗的离心部分。诗人曲尽形容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如此漆黑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黑到了顶点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的马匹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它坚强独立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呼吸着黑色的空气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直到也使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我们的体内是漆黑一团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18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诗歌是语言的艺术。诗人为了抒发内心独特而强烈的感受与情感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往往采用重章叠句的手法。仔细阅读《我自己的歌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》《严重的时刻》《黑马》三首诗歌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揣摩作者是怎样抒发自己的情感的。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33284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《黑马》赏析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此诗有如一具黑色的钢雕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以奇异的黑暗和寒冽直逼人心。全诗意象集中而强烈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围绕一个完整的语意单元反复隐喻、层层叠加。直到穷尽意象的全部意味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在结尾处诗人才返身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扛住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了洪流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清晰地迸溅出钢錾与钢雕再次撞击后闪烁的火花。对这样的诗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我们应全心沉浸于意象自身的魔力之中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而它们的象征意义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自然会从意象中一点点地渗透出来。反之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如果我们一味跳离意象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急切地寻求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会给这个精纯的文本带来极大的损害。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不是一匹真实生活中的马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是诗人的一种想象。它如此神秘、黑暗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不仅代表了外部世界的禁锢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也暗指人内心潜意识的世界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我们的体内是漆黑一团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。最后一句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它在我们中间寻找骑手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是点题之句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含意隽永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也成为人迸发的主体力量的象征。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2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1016864"/>
              </p:ext>
            </p:extLst>
          </p:nvPr>
        </p:nvGraphicFramePr>
        <p:xfrm>
          <a:off x="6300192" y="1556792"/>
          <a:ext cx="2543175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Document" r:id="rId5" imgW="1202607" imgH="1294948" progId="Word.Document.12">
                  <p:embed/>
                </p:oleObj>
              </mc:Choice>
              <mc:Fallback>
                <p:oleObj name="Document" r:id="rId5" imgW="1202607" imgH="12949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00192" y="1556792"/>
                        <a:ext cx="2543175" cy="274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0065" y="1556792"/>
            <a:ext cx="61522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瓦尔特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惠特曼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(1819—1892),1819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日出生于美国纽约长岛的一个农民家庭。因家庭经济拮据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他只读过几年小学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岁就辍学了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做过勤杂工、学徒、排字工人、乡村小学教师等。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惠特曼一方面从事体力劳动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做木匠和建筑师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一方面展开了他的诗歌创作活动。内战期间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惠特曼自动到纽约百汇医院做看护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后来又在华盛顿的军医院里服务。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惠特曼不幸罹患半身不遂之症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迁居新泽西州卡姆登养病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年病重去世。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惠特曼的第一部诗集是《草叶集》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,1855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年在纽约出版时只有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首诗作。到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年再版时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已增加到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首诗作。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年美国南北战争爆发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他写下了真实记录这场革命战争的《鼓专用集》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林肯总统被刺后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他写下了表达美国人民对林肯被刺的沉痛哀思的《啊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船长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我的船长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》《今天的军营静悄悄》等诗篇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在有名的《神秘的号手》一诗中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他乐观地描绘了未来的自由世界。惠特曼是美国著名的民主诗人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他歌颂民主自由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体现了美国人民对民主的渴望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他赞美人民创造性的劳动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他的诗洋溢着积极向上的生气勃勃的精神。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8516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928134"/>
              </p:ext>
            </p:extLst>
          </p:nvPr>
        </p:nvGraphicFramePr>
        <p:xfrm>
          <a:off x="6084168" y="1795625"/>
          <a:ext cx="2543175" cy="2414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Document" r:id="rId5" imgW="1202607" imgH="1141310" progId="Word.Document.12">
                  <p:embed/>
                </p:oleObj>
              </mc:Choice>
              <mc:Fallback>
                <p:oleObj name="Document" r:id="rId5" imgW="1202607" imgH="11413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84168" y="1795625"/>
                        <a:ext cx="2543175" cy="2414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1700492"/>
            <a:ext cx="5864200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勒内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马利亚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里尔克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(1875—1926),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奥地利诗人。出生于铁路职工家庭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大学攻读哲学、艺术与文学史。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年后怀着孤独、寂寞的心情遍游欧洲各国。他会见过托尔斯泰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给大雕塑家罗丹当过秘书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并深受法国象征派诗人波德莱尔等人的影响。第一次世界大战时曾应征入伍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年后迁居瑞士。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里尔克的诗歌尽管充满孤独痛苦的情绪和悲观虚无的思想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但艺术造诣很高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不仅展示了诗歌的音乐美和雕塑美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而且表达了一些难以表达的内容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扩大了诗歌的艺术表现领域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对现代诗歌的发展产生了巨大影响。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3528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38122"/>
              </p:ext>
            </p:extLst>
          </p:nvPr>
        </p:nvGraphicFramePr>
        <p:xfrm>
          <a:off x="2931319" y="1628800"/>
          <a:ext cx="3281362" cy="214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Document" r:id="rId5" imgW="1555003" imgH="1014298" progId="Word.Document.12">
                  <p:embed/>
                </p:oleObj>
              </mc:Choice>
              <mc:Fallback>
                <p:oleObj name="Document" r:id="rId5" imgW="1555003" imgH="10142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31319" y="1628800"/>
                        <a:ext cx="3281362" cy="2144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4077072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约瑟夫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布罗茨基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(1940—1996),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俄罗斯流亡诗人。布罗茨基自小酷爱自由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因不满学校的刻板教育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岁便退学进入社会。先后当过火车司炉工、钣金工、医院陈尸房工人、地质勘探队的杂务工等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业余时间坚持写诗、译诗。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2040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布罗茨基从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年开始写诗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多数发表在由一些青年作家和艺术家所办的刊物《句法》上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并通过诗朗诵和手抄本形式流传于社会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被称作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街头诗人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年发表的著名长诗《悼约翰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邓》是他早期创作的代表作。从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布罗茨基的诗选陆续在美国、法国、西德和英国出版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主要诗集有《韵文与诗》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(1965)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、《山丘和其他》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(1966)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、《诗集》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(1966)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、《悼约翰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邓及其他》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(1967)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、《荒野中的停留》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(1970)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由于他的作品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超越时空限制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无论在文学上及敏感问题方面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都充分显示出他广阔的思想和浓郁的诗意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而获得诺贝尔文学奖。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6360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306168"/>
              </p:ext>
            </p:extLst>
          </p:nvPr>
        </p:nvGraphicFramePr>
        <p:xfrm>
          <a:off x="467543" y="1412776"/>
          <a:ext cx="8128000" cy="326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Document" r:id="rId5" imgW="3838193" imgH="1540696" progId="Word.Document.12">
                  <p:embed/>
                </p:oleObj>
              </mc:Choice>
              <mc:Fallback>
                <p:oleObj name="Document" r:id="rId5" imgW="3838193" imgH="15406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7543" y="1412776"/>
                        <a:ext cx="8128000" cy="326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683568" y="4676751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邀请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请人到自己的地方来或到约定的地方去。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佇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较长时间站立。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凹陷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向内或向下陷进去。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漆黑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非常黑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非常暗。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8829" y="1744352"/>
            <a:ext cx="600647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59833" y="1738767"/>
            <a:ext cx="432048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38260" y="1738767"/>
            <a:ext cx="432048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49344" y="1738767"/>
            <a:ext cx="698919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05375" y="2300418"/>
            <a:ext cx="468041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50955" y="2748187"/>
            <a:ext cx="386811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34814" y="2295728"/>
            <a:ext cx="64807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43436" y="2814715"/>
            <a:ext cx="529174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62914" y="2295728"/>
            <a:ext cx="30820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49344" y="2791779"/>
            <a:ext cx="30820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852588" y="3643578"/>
            <a:ext cx="30820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257555" y="4172557"/>
            <a:ext cx="30820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07961" y="3657950"/>
            <a:ext cx="30820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707961" y="4174062"/>
            <a:ext cx="30820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683664" y="5179747"/>
            <a:ext cx="5336607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698486" y="5572142"/>
            <a:ext cx="2081425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698486" y="5982218"/>
            <a:ext cx="2657489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680650" y="6385235"/>
            <a:ext cx="2254163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62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《我自己的歌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我赞美我自己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歌唱我自己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我承担的你也将承担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因为属于我的每一个原子也同样属于你。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我闲步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还邀请了我的灵魂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我俯身悠然观察着一片夏日的草叶。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不论我从善从恶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我允许随意发表意见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顺乎自然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保持原始的活力。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264</TotalTime>
  <Words>2713</Words>
  <Application>Microsoft Office PowerPoint</Application>
  <PresentationFormat>全屏显示(4:3)</PresentationFormat>
  <Paragraphs>109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NEU-BZ-S92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Document</vt:lpstr>
      <vt:lpstr>1.我自己的歌(之一) 2.严重的时刻 3.黑　马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运动的描述</dc:title>
  <dc:creator>dbc</dc:creator>
  <cp:lastModifiedBy>Windows User</cp:lastModifiedBy>
  <cp:revision>35</cp:revision>
  <dcterms:created xsi:type="dcterms:W3CDTF">2016-04-22T00:11:50Z</dcterms:created>
  <dcterms:modified xsi:type="dcterms:W3CDTF">2016-07-14T02:15:26Z</dcterms:modified>
</cp:coreProperties>
</file>