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51" r:id="rId3"/>
  </p:sldMasterIdLst>
  <p:notesMasterIdLst>
    <p:notesMasterId r:id="rId25"/>
  </p:notesMasterIdLst>
  <p:sldIdLst>
    <p:sldId id="256" r:id="rId4"/>
    <p:sldId id="260" r:id="rId5"/>
    <p:sldId id="263" r:id="rId6"/>
    <p:sldId id="264" r:id="rId7"/>
    <p:sldId id="281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0" r:id="rId23"/>
    <p:sldId id="257" r:id="rId24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0000FF"/>
    <a:srgbClr val="FCA0FE"/>
    <a:srgbClr val="E33BFF"/>
    <a:srgbClr val="E28DFD"/>
    <a:srgbClr val="FFFAED"/>
    <a:srgbClr val="FFF7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92" autoAdjust="0"/>
    <p:restoredTop sz="96214" autoAdjust="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20"/>
        <p:guide orient="horz" pos="441"/>
        <p:guide orient="horz" pos="259"/>
        <p:guide orient="horz" pos="2981"/>
        <p:guide orient="horz" pos="2799"/>
        <p:guide pos="2880"/>
        <p:guide pos="544"/>
        <p:guide pos="862"/>
        <p:guide pos="4876"/>
        <p:guide pos="5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6235832-8366-461F-8253-1ACC329E196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1DA90B3-7C40-4693-9BD8-64654C620A7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42875" y="66675"/>
            <a:ext cx="744538" cy="614363"/>
          </a:xfrm>
          <a:prstGeom prst="rect">
            <a:avLst/>
          </a:prstGeom>
          <a:effectLst>
            <a:outerShdw blurRad="254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175" y="0"/>
            <a:ext cx="9150350" cy="5151438"/>
          </a:xfrm>
          <a:prstGeom prst="rect">
            <a:avLst/>
          </a:prstGeom>
          <a:pattFill prst="pct20">
            <a:fgClr>
              <a:srgbClr val="E2E9F6"/>
            </a:fgClr>
            <a:bgClr>
              <a:srgbClr val="E8FEFD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1027" name="图片 2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0" y="4910138"/>
            <a:ext cx="91440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-7256" y="4627973"/>
            <a:ext cx="3642615" cy="515526"/>
          </a:xfrm>
          <a:prstGeom prst="rect">
            <a:avLst/>
          </a:prstGeom>
          <a:effectLst>
            <a:innerShdw blurRad="63500" dist="12700" dir="18900000">
              <a:schemeClr val="accent1">
                <a:lumMod val="75000"/>
                <a:alpha val="35000"/>
              </a:schemeClr>
            </a:innerShdw>
          </a:effectLst>
        </p:spPr>
      </p:pic>
      <p:pic>
        <p:nvPicPr>
          <p:cNvPr id="1029" name="图片 7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0688" y="4664075"/>
            <a:ext cx="481012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32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92263" y="4643438"/>
            <a:ext cx="6238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图片 33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54225" y="4625975"/>
            <a:ext cx="623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图片 34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 rot="228440">
            <a:off x="2576513" y="4649788"/>
            <a:ext cx="6238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图片 38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12875" y="4773613"/>
            <a:ext cx="623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39"/>
          <p:cNvPicPr>
            <a:picLocks noChangeAspect="1" noChangeArrowheads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952625" y="4752975"/>
            <a:ext cx="625475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图片 40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 rot="228440">
            <a:off x="2482850" y="4748213"/>
            <a:ext cx="6238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图片 4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104188" y="4740275"/>
            <a:ext cx="862012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hyperlink" Target="&#25214;&#26379;&#21451;.mp3" TargetMode="Externa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microsoft.com/office/2007/relationships/media" Target="file:///C:\Users\hubei\Desktop\&#22235;&#24180;&#32423;&#31532;6&#21333;&#20803;\&#21475;&#35821;&#20132;&#38469;&#65306;&#26379;&#21451;&#30456;&#22788;&#30340;&#31192;&#35776;\&#26379;&#21451;.mp3" TargetMode="External"/><Relationship Id="rId3" Type="http://schemas.openxmlformats.org/officeDocument/2006/relationships/audio" Target="file:///C:\Users\hubei\Desktop\&#22235;&#24180;&#32423;&#31532;6&#21333;&#20803;\&#21475;&#35821;&#20132;&#38469;&#65306;&#26379;&#21451;&#30456;&#22788;&#30340;&#31192;&#35776;\&#26379;&#21451;.mp3" TargetMode="External"/><Relationship Id="rId2" Type="http://schemas.openxmlformats.org/officeDocument/2006/relationships/image" Target="../media/image28.jpeg"/><Relationship Id="rId1" Type="http://schemas.openxmlformats.org/officeDocument/2006/relationships/hyperlink" Target="&#26379;&#21451;.mp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57200" y="1394459"/>
            <a:ext cx="6835139" cy="784860"/>
          </a:xfrm>
          <a:prstGeom prst="roundRect">
            <a:avLst>
              <a:gd name="adj" fmla="val 4046"/>
            </a:avLst>
          </a:prstGeom>
          <a:solidFill>
            <a:schemeClr val="bg1">
              <a:alpha val="48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01" name="标题 1"/>
          <p:cNvSpPr txBox="1">
            <a:spLocks noChangeArrowheads="1"/>
          </p:cNvSpPr>
          <p:nvPr/>
        </p:nvSpPr>
        <p:spPr bwMode="auto">
          <a:xfrm>
            <a:off x="933450" y="1022402"/>
            <a:ext cx="717073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口语交际：朋友相处的秘诀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2" name="图片 38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985" y="175075"/>
            <a:ext cx="216058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876300" y="715963"/>
            <a:ext cx="5568950" cy="2805112"/>
            <a:chOff x="1099181" y="1407120"/>
            <a:chExt cx="6023783" cy="1245837"/>
          </a:xfrm>
        </p:grpSpPr>
        <p:sp>
          <p:nvSpPr>
            <p:cNvPr id="4" name="对话气泡: 圆角矩形 3"/>
            <p:cNvSpPr/>
            <p:nvPr/>
          </p:nvSpPr>
          <p:spPr bwMode="auto">
            <a:xfrm>
              <a:off x="1099181" y="1407120"/>
              <a:ext cx="6023783" cy="1245837"/>
            </a:xfrm>
            <a:prstGeom prst="wedgeRoundRectCallout">
              <a:avLst>
                <a:gd name="adj1" fmla="val 57286"/>
                <a:gd name="adj2" fmla="val -283"/>
                <a:gd name="adj3" fmla="val 16667"/>
              </a:avLst>
            </a:prstGeom>
            <a:solidFill>
              <a:srgbClr val="FFF7FB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320" name="矩形 22"/>
            <p:cNvSpPr>
              <a:spLocks noChangeArrowheads="1"/>
            </p:cNvSpPr>
            <p:nvPr/>
          </p:nvSpPr>
          <p:spPr bwMode="auto">
            <a:xfrm>
              <a:off x="1199789" y="1422327"/>
              <a:ext cx="5913600" cy="1076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4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如果我是甜甜，我可以主动和她打招呼，询问她有什么困难，及时帮助她，取得她对我的信任和好感。 </a:t>
              </a:r>
              <a:endParaRPr lang="zh-CN" altLang="en-US" sz="3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61188" y="1246188"/>
            <a:ext cx="1343025" cy="2009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1"/>
          <p:cNvGrpSpPr/>
          <p:nvPr/>
        </p:nvGrpSpPr>
        <p:grpSpPr bwMode="auto">
          <a:xfrm>
            <a:off x="3444875" y="3843338"/>
            <a:ext cx="3463925" cy="604837"/>
            <a:chOff x="3679578" y="4007167"/>
            <a:chExt cx="3056502" cy="604837"/>
          </a:xfrm>
        </p:grpSpPr>
        <p:sp>
          <p:nvSpPr>
            <p:cNvPr id="21" name="矩形: 圆角 20"/>
            <p:cNvSpPr/>
            <p:nvPr/>
          </p:nvSpPr>
          <p:spPr>
            <a:xfrm>
              <a:off x="3679578" y="4046854"/>
              <a:ext cx="3056502" cy="5492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FFFF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318" name="文本框 2"/>
            <p:cNvSpPr txBox="1">
              <a:spLocks noChangeArrowheads="1"/>
            </p:cNvSpPr>
            <p:nvPr/>
          </p:nvSpPr>
          <p:spPr bwMode="auto">
            <a:xfrm>
              <a:off x="3869943" y="4007167"/>
              <a:ext cx="2734128" cy="604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勇敢迈出第一步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587750" y="244475"/>
            <a:ext cx="2038350" cy="801688"/>
            <a:chOff x="3581708" y="237284"/>
            <a:chExt cx="1923434" cy="571026"/>
          </a:xfrm>
        </p:grpSpPr>
        <p:sp>
          <p:nvSpPr>
            <p:cNvPr id="3" name="卷形: 水平 2"/>
            <p:cNvSpPr/>
            <p:nvPr/>
          </p:nvSpPr>
          <p:spPr>
            <a:xfrm>
              <a:off x="3581708" y="237284"/>
              <a:ext cx="1851530" cy="571026"/>
            </a:xfrm>
            <a:prstGeom prst="horizontalScroll">
              <a:avLst/>
            </a:prstGeom>
            <a:solidFill>
              <a:schemeClr val="bg1"/>
            </a:solidFill>
            <a:ln w="19050">
              <a:solidFill>
                <a:srgbClr val="4FE2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4343" name="文本框 3"/>
            <p:cNvSpPr txBox="1">
              <a:spLocks noChangeArrowheads="1"/>
            </p:cNvSpPr>
            <p:nvPr/>
          </p:nvSpPr>
          <p:spPr bwMode="auto">
            <a:xfrm>
              <a:off x="3653482" y="307991"/>
              <a:ext cx="1851660" cy="46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友情辩论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4"/>
          <p:cNvGrpSpPr/>
          <p:nvPr/>
        </p:nvGrpSpPr>
        <p:grpSpPr bwMode="auto">
          <a:xfrm>
            <a:off x="569913" y="1114425"/>
            <a:ext cx="8242300" cy="3498850"/>
            <a:chOff x="570245" y="1114796"/>
            <a:chExt cx="8242246" cy="3497793"/>
          </a:xfrm>
        </p:grpSpPr>
        <p:sp>
          <p:nvSpPr>
            <p:cNvPr id="14340" name="矩形 4"/>
            <p:cNvSpPr>
              <a:spLocks noChangeArrowheads="1"/>
            </p:cNvSpPr>
            <p:nvPr/>
          </p:nvSpPr>
          <p:spPr bwMode="auto">
            <a:xfrm>
              <a:off x="570245" y="1114796"/>
              <a:ext cx="8242246" cy="3373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丁丁爱玩电脑，爱帮助人。冬冬喜欢读书，学习成绩不错。丁丁和冬冬经常互相帮助，两个人就结成了好朋友。后来冬冬发现丁丁经常为了到网吧玩而欺骗老师和父母，还经常要求冬冬和他一起去网吧。冬冬有时拒绝他，丁丁就很生气，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两个人就出现矛盾了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341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597952" y="3253381"/>
              <a:ext cx="1975803" cy="135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 bwMode="auto">
          <a:xfrm>
            <a:off x="863600" y="2919413"/>
            <a:ext cx="6040438" cy="1343025"/>
            <a:chOff x="685800" y="2867026"/>
            <a:chExt cx="5615941" cy="1343024"/>
          </a:xfrm>
        </p:grpSpPr>
        <p:sp>
          <p:nvSpPr>
            <p:cNvPr id="5" name="对话气泡: 圆角矩形 4"/>
            <p:cNvSpPr/>
            <p:nvPr/>
          </p:nvSpPr>
          <p:spPr bwMode="auto">
            <a:xfrm>
              <a:off x="685800" y="2867026"/>
              <a:ext cx="5615941" cy="1343024"/>
            </a:xfrm>
            <a:prstGeom prst="wedgeRoundRectCallout">
              <a:avLst>
                <a:gd name="adj1" fmla="val 59061"/>
                <a:gd name="adj2" fmla="val 4646"/>
                <a:gd name="adj3" fmla="val 16667"/>
              </a:avLst>
            </a:prstGeom>
            <a:solidFill>
              <a:srgbClr val="FFF7FB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9" name="矩形 2"/>
            <p:cNvSpPr>
              <a:spLocks noChangeArrowheads="1"/>
            </p:cNvSpPr>
            <p:nvPr/>
          </p:nvSpPr>
          <p:spPr bwMode="auto">
            <a:xfrm>
              <a:off x="685800" y="2904233"/>
              <a:ext cx="5615940" cy="119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200" b="1">
                  <a:solidFill>
                    <a:srgbClr val="F72B0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既然是朋友了，应该尽量帮助他改正缺点…… </a:t>
              </a:r>
              <a:endParaRPr lang="zh-CN" altLang="en-US" sz="3200" b="1">
                <a:solidFill>
                  <a:srgbClr val="F72B0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10"/>
          <p:cNvGrpSpPr/>
          <p:nvPr/>
        </p:nvGrpSpPr>
        <p:grpSpPr bwMode="auto">
          <a:xfrm>
            <a:off x="2076450" y="654050"/>
            <a:ext cx="6284913" cy="1917700"/>
            <a:chOff x="2247900" y="504824"/>
            <a:chExt cx="6285229" cy="1917132"/>
          </a:xfrm>
        </p:grpSpPr>
        <p:sp>
          <p:nvSpPr>
            <p:cNvPr id="10" name="对话气泡: 圆角矩形 9"/>
            <p:cNvSpPr/>
            <p:nvPr/>
          </p:nvSpPr>
          <p:spPr bwMode="auto">
            <a:xfrm>
              <a:off x="2247900" y="504824"/>
              <a:ext cx="6285229" cy="1917132"/>
            </a:xfrm>
            <a:prstGeom prst="wedgeRoundRectCallout">
              <a:avLst>
                <a:gd name="adj1" fmla="val -59947"/>
                <a:gd name="adj2" fmla="val 7269"/>
                <a:gd name="adj3" fmla="val 16667"/>
              </a:avLst>
            </a:prstGeom>
            <a:solidFill>
              <a:srgbClr val="FFFAED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7" name="矩形 3"/>
            <p:cNvSpPr>
              <a:spLocks noChangeArrowheads="1"/>
            </p:cNvSpPr>
            <p:nvPr/>
          </p:nvSpPr>
          <p:spPr bwMode="auto">
            <a:xfrm>
              <a:off x="2404110" y="556506"/>
              <a:ext cx="6043295" cy="1786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交朋友应该有选择，当初就不应该和他交朋友。现在跟他断交还来得及。 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31063" y="2800350"/>
            <a:ext cx="1130300" cy="1689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7688" y="933450"/>
            <a:ext cx="1098550" cy="1638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8500" y="1174750"/>
            <a:ext cx="77470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交友应谨慎，在交友之前要学会选择。</a:t>
            </a:r>
            <a:endParaRPr lang="zh-CN" altLang="zh-CN" sz="3200" b="1" kern="1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8500" y="3352800"/>
            <a:ext cx="8191500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en-US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当朋友有困难、有缺点时，我们应及时伸</a:t>
            </a:r>
            <a:endParaRPr lang="en-US" altLang="zh-CN" sz="3200" b="1" kern="1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en-US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出援助之手。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8500" y="1973263"/>
            <a:ext cx="7997825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不仅要虚心学习朋友的优点，也要诚恳指</a:t>
            </a:r>
            <a:endParaRPr lang="en-US" altLang="zh-CN" sz="3200" b="1" kern="1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正他的缺点</a:t>
            </a:r>
            <a:r>
              <a:rPr lang="zh-CN" altLang="en-US" sz="3200" b="1" kern="1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b="1" kern="1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6"/>
          <p:cNvGrpSpPr/>
          <p:nvPr/>
        </p:nvGrpSpPr>
        <p:grpSpPr bwMode="auto">
          <a:xfrm>
            <a:off x="803275" y="392113"/>
            <a:ext cx="2884488" cy="615950"/>
            <a:chOff x="286817" y="317972"/>
            <a:chExt cx="2885428" cy="615553"/>
          </a:xfrm>
        </p:grpSpPr>
        <p:sp>
          <p:nvSpPr>
            <p:cNvPr id="3" name="矩形 2"/>
            <p:cNvSpPr/>
            <p:nvPr/>
          </p:nvSpPr>
          <p:spPr>
            <a:xfrm>
              <a:off x="799747" y="317972"/>
              <a:ext cx="2372498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 eaLnBrk="0" hangingPunct="0">
                <a:spcAft>
                  <a:spcPts val="0"/>
                </a:spcAft>
                <a:defRPr/>
              </a:pPr>
              <a:r>
                <a:rPr lang="zh-CN" altLang="zh-CN" sz="34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交友收获：</a:t>
              </a:r>
              <a:endParaRPr lang="zh-CN" altLang="zh-CN" sz="34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6391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86817" y="411574"/>
              <a:ext cx="493874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759200" y="249238"/>
            <a:ext cx="1965325" cy="792162"/>
            <a:chOff x="3589020" y="236694"/>
            <a:chExt cx="1965960" cy="571026"/>
          </a:xfrm>
        </p:grpSpPr>
        <p:sp>
          <p:nvSpPr>
            <p:cNvPr id="3" name="卷形: 水平 2"/>
            <p:cNvSpPr/>
            <p:nvPr/>
          </p:nvSpPr>
          <p:spPr>
            <a:xfrm>
              <a:off x="3589020" y="236694"/>
              <a:ext cx="1965960" cy="571026"/>
            </a:xfrm>
            <a:prstGeom prst="horizontalScroll">
              <a:avLst/>
            </a:prstGeom>
            <a:solidFill>
              <a:schemeClr val="bg1"/>
            </a:solidFill>
            <a:ln w="19050">
              <a:solidFill>
                <a:srgbClr val="E33B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7415" name="文本框 3"/>
            <p:cNvSpPr txBox="1">
              <a:spLocks noChangeArrowheads="1"/>
            </p:cNvSpPr>
            <p:nvPr/>
          </p:nvSpPr>
          <p:spPr bwMode="auto">
            <a:xfrm>
              <a:off x="3677176" y="299441"/>
              <a:ext cx="1851660" cy="478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讨论分析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4"/>
          <p:cNvGrpSpPr/>
          <p:nvPr/>
        </p:nvGrpSpPr>
        <p:grpSpPr bwMode="auto">
          <a:xfrm>
            <a:off x="635000" y="1016000"/>
            <a:ext cx="8121650" cy="3843338"/>
            <a:chOff x="635426" y="1016030"/>
            <a:chExt cx="8121113" cy="3842590"/>
          </a:xfrm>
        </p:grpSpPr>
        <p:sp>
          <p:nvSpPr>
            <p:cNvPr id="17412" name="矩形 4"/>
            <p:cNvSpPr>
              <a:spLocks noChangeArrowheads="1"/>
            </p:cNvSpPr>
            <p:nvPr/>
          </p:nvSpPr>
          <p:spPr bwMode="auto">
            <a:xfrm>
              <a:off x="635426" y="1016030"/>
              <a:ext cx="8121113" cy="3842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小慧与小玲是同班同学，又是邻居，一起长大，一起上学、放学，一起做游戏，是一对大家都羡慕的好朋友。可小慧有一个毛病，就是爱生气，而且小心眼，特别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能记“仇”，幸亏小玲为人大度，两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3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人倒也相安无事。可是有一天，小玲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413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7452256" y="2917234"/>
              <a:ext cx="1006371" cy="1941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598488" y="560388"/>
            <a:ext cx="7991475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无意中撞了小华一下，把妈妈给小慧新买的裙子划了一个小口子。由于是无心的，小玲想好朋友应该没什么，也就没当回事，可小慧总也不能忘记这件事。以后交往两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人就感到不自然，一对好朋友就这样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慢慢疏远了。</a:t>
            </a:r>
            <a:endParaRPr lang="zh-CN" altLang="en-US" sz="3200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616450" y="3978275"/>
            <a:ext cx="2127250" cy="604838"/>
            <a:chOff x="3679578" y="4007167"/>
            <a:chExt cx="3056502" cy="604837"/>
          </a:xfrm>
        </p:grpSpPr>
        <p:sp>
          <p:nvSpPr>
            <p:cNvPr id="4" name="矩形: 圆角 3"/>
            <p:cNvSpPr/>
            <p:nvPr/>
          </p:nvSpPr>
          <p:spPr>
            <a:xfrm>
              <a:off x="3679578" y="4046855"/>
              <a:ext cx="3056502" cy="5492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FFFF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438" name="文本框 2"/>
            <p:cNvSpPr txBox="1">
              <a:spLocks noChangeArrowheads="1"/>
            </p:cNvSpPr>
            <p:nvPr/>
          </p:nvSpPr>
          <p:spPr bwMode="auto">
            <a:xfrm>
              <a:off x="3869943" y="4007167"/>
              <a:ext cx="2734128" cy="604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99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学会宽容</a:t>
              </a:r>
              <a:endParaRPr lang="zh-CN" altLang="en-US" sz="3200" b="1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70763" y="2500313"/>
            <a:ext cx="842962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317875" y="258763"/>
            <a:ext cx="2532063" cy="784225"/>
            <a:chOff x="3589020" y="236694"/>
            <a:chExt cx="1926501" cy="617196"/>
          </a:xfrm>
        </p:grpSpPr>
        <p:sp>
          <p:nvSpPr>
            <p:cNvPr id="3" name="卷形: 水平 2"/>
            <p:cNvSpPr/>
            <p:nvPr/>
          </p:nvSpPr>
          <p:spPr>
            <a:xfrm>
              <a:off x="3589020" y="236694"/>
              <a:ext cx="1851615" cy="570968"/>
            </a:xfrm>
            <a:prstGeom prst="horizontalScroll">
              <a:avLst/>
            </a:prstGeom>
            <a:solidFill>
              <a:schemeClr val="bg1"/>
            </a:solidFill>
            <a:ln w="19050">
              <a:solidFill>
                <a:srgbClr val="FCA0FE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9464" name="文本框 3"/>
            <p:cNvSpPr txBox="1">
              <a:spLocks noChangeArrowheads="1"/>
            </p:cNvSpPr>
            <p:nvPr/>
          </p:nvSpPr>
          <p:spPr bwMode="auto">
            <a:xfrm>
              <a:off x="3663861" y="269115"/>
              <a:ext cx="18516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情景剧表演</a:t>
              </a:r>
              <a:endPara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435" name="矩形 5"/>
          <p:cNvSpPr>
            <a:spLocks noChangeArrowheads="1"/>
          </p:cNvSpPr>
          <p:nvPr/>
        </p:nvSpPr>
        <p:spPr bwMode="auto">
          <a:xfrm>
            <a:off x="503238" y="984250"/>
            <a:ext cx="8212137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十一国庆期间，威海市科技馆举行大型海洋生物展，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约朋友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一起去参观，但是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跟着妈妈去了姥姥家并没有告诉朋友，朋友在科技馆门口等了很长时间，最终导致两人的关系冷淡了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2"/>
          <p:cNvGrpSpPr/>
          <p:nvPr/>
        </p:nvGrpSpPr>
        <p:grpSpPr bwMode="auto">
          <a:xfrm>
            <a:off x="6557963" y="3840163"/>
            <a:ext cx="1652587" cy="638175"/>
            <a:chOff x="3679578" y="3959542"/>
            <a:chExt cx="2374491" cy="636588"/>
          </a:xfrm>
        </p:grpSpPr>
        <p:sp>
          <p:nvSpPr>
            <p:cNvPr id="11" name="矩形: 圆角 10"/>
            <p:cNvSpPr/>
            <p:nvPr/>
          </p:nvSpPr>
          <p:spPr>
            <a:xfrm>
              <a:off x="3679578" y="3984879"/>
              <a:ext cx="2374491" cy="6112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FFFF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9462" name="文本框 2"/>
            <p:cNvSpPr txBox="1">
              <a:spLocks noChangeArrowheads="1"/>
            </p:cNvSpPr>
            <p:nvPr/>
          </p:nvSpPr>
          <p:spPr bwMode="auto">
            <a:xfrm>
              <a:off x="3842571" y="3959542"/>
              <a:ext cx="2033582" cy="604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3200" b="1">
                  <a:solidFill>
                    <a:srgbClr val="0099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讲诚信</a:t>
              </a:r>
              <a:endParaRPr lang="zh-CN" altLang="en-US" sz="3200" b="1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274638" y="404813"/>
            <a:ext cx="8594725" cy="1195387"/>
            <a:chOff x="287164" y="326496"/>
            <a:chExt cx="8596366" cy="1196651"/>
          </a:xfrm>
        </p:grpSpPr>
        <p:sp>
          <p:nvSpPr>
            <p:cNvPr id="5" name="矩形 4"/>
            <p:cNvSpPr/>
            <p:nvPr/>
          </p:nvSpPr>
          <p:spPr>
            <a:xfrm>
              <a:off x="785734" y="326496"/>
              <a:ext cx="8097796" cy="11966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32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和朋友相处的过程中，你都有什么好方法解决你们之间的矛盾呢？</a:t>
              </a:r>
              <a:endPara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0492" name="图片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87164" y="398091"/>
              <a:ext cx="492469" cy="49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 bwMode="auto">
          <a:xfrm>
            <a:off x="782638" y="1547813"/>
            <a:ext cx="5969000" cy="3343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示例：</a:t>
            </a:r>
            <a:endParaRPr lang="zh-CN" altLang="en-US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发生矛盾后，多进行自我批评，</a:t>
            </a:r>
            <a:endParaRPr lang="en-US" altLang="zh-CN" sz="3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多找找自己的毛病。</a:t>
            </a:r>
            <a:endParaRPr lang="zh-CN" altLang="zh-CN" sz="3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及时沟通，减少误会，尽量弥补</a:t>
            </a:r>
            <a:endParaRPr lang="en-US" altLang="zh-CN" sz="3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过失。</a:t>
            </a:r>
            <a:endParaRPr lang="en-US" altLang="zh-CN" sz="3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30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3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15125" y="1993900"/>
            <a:ext cx="1935163" cy="1881188"/>
          </a:xfrm>
          <a:prstGeom prst="rect">
            <a:avLst/>
          </a:prstGeom>
          <a:effectLst>
            <a:outerShdw blurRad="38100" dist="25400" dir="5400000" algn="t" rotWithShape="0">
              <a:prstClr val="black">
                <a:alpha val="25000"/>
              </a:prstClr>
            </a:outerShdw>
          </a:effectLst>
        </p:spPr>
      </p:pic>
      <p:grpSp>
        <p:nvGrpSpPr>
          <p:cNvPr id="4" name="组合 12"/>
          <p:cNvGrpSpPr/>
          <p:nvPr/>
        </p:nvGrpSpPr>
        <p:grpSpPr bwMode="auto">
          <a:xfrm>
            <a:off x="6565900" y="1703388"/>
            <a:ext cx="2349500" cy="2079625"/>
            <a:chOff x="6079050" y="2053450"/>
            <a:chExt cx="2478209" cy="2298113"/>
          </a:xfrm>
        </p:grpSpPr>
        <p:grpSp>
          <p:nvGrpSpPr>
            <p:cNvPr id="20486" name="组合 13"/>
            <p:cNvGrpSpPr/>
            <p:nvPr/>
          </p:nvGrpSpPr>
          <p:grpSpPr bwMode="auto">
            <a:xfrm flipH="1">
              <a:off x="6079050" y="2053450"/>
              <a:ext cx="2478209" cy="2298113"/>
              <a:chOff x="1523994" y="1060443"/>
              <a:chExt cx="3048006" cy="2621285"/>
            </a:xfrm>
          </p:grpSpPr>
          <p:pic>
            <p:nvPicPr>
              <p:cNvPr id="20488" name="图片 1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523994" y="1060443"/>
                <a:ext cx="3048006" cy="2621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矩形 13"/>
              <p:cNvSpPr/>
              <p:nvPr/>
            </p:nvSpPr>
            <p:spPr>
              <a:xfrm>
                <a:off x="3725560" y="2505151"/>
                <a:ext cx="341871" cy="136067"/>
              </a:xfrm>
              <a:prstGeom prst="rect">
                <a:avLst/>
              </a:prstGeom>
              <a:solidFill>
                <a:srgbClr val="FFFC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dirty="0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3680252" y="2521159"/>
                <a:ext cx="290385" cy="48024"/>
              </a:xfrm>
              <a:custGeom>
                <a:avLst/>
                <a:gdLst>
                  <a:gd name="connsiteX0" fmla="*/ 0 w 289560"/>
                  <a:gd name="connsiteY0" fmla="*/ 45806 h 45806"/>
                  <a:gd name="connsiteX1" fmla="*/ 129540 w 289560"/>
                  <a:gd name="connsiteY1" fmla="*/ 86 h 45806"/>
                  <a:gd name="connsiteX2" fmla="*/ 289560 w 289560"/>
                  <a:gd name="connsiteY2" fmla="*/ 38186 h 45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9560" h="45806">
                    <a:moveTo>
                      <a:pt x="0" y="45806"/>
                    </a:moveTo>
                    <a:cubicBezTo>
                      <a:pt x="40640" y="23581"/>
                      <a:pt x="81280" y="1356"/>
                      <a:pt x="129540" y="86"/>
                    </a:cubicBezTo>
                    <a:cubicBezTo>
                      <a:pt x="177800" y="-1184"/>
                      <a:pt x="279400" y="11516"/>
                      <a:pt x="289560" y="38186"/>
                    </a:cubicBezTo>
                  </a:path>
                </a:pathLst>
              </a:cu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</p:grpSp>
        <p:sp>
          <p:nvSpPr>
            <p:cNvPr id="20487" name="文本框 14"/>
            <p:cNvSpPr txBox="1">
              <a:spLocks noChangeArrowheads="1"/>
            </p:cNvSpPr>
            <p:nvPr/>
          </p:nvSpPr>
          <p:spPr bwMode="auto">
            <a:xfrm>
              <a:off x="7606879" y="2150800"/>
              <a:ext cx="714161" cy="148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对不起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974975" y="312738"/>
            <a:ext cx="3317875" cy="760412"/>
            <a:chOff x="3589020" y="236693"/>
            <a:chExt cx="1851660" cy="645131"/>
          </a:xfrm>
        </p:grpSpPr>
        <p:sp>
          <p:nvSpPr>
            <p:cNvPr id="3" name="卷形: 水平 2"/>
            <p:cNvSpPr/>
            <p:nvPr/>
          </p:nvSpPr>
          <p:spPr>
            <a:xfrm>
              <a:off x="3589020" y="236693"/>
              <a:ext cx="1851660" cy="645131"/>
            </a:xfrm>
            <a:prstGeom prst="horizontalScroll">
              <a:avLst/>
            </a:prstGeom>
            <a:solidFill>
              <a:schemeClr val="bg1"/>
            </a:solidFill>
            <a:ln w="19050">
              <a:solidFill>
                <a:srgbClr val="F49D5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1511" name="文本框 3"/>
            <p:cNvSpPr txBox="1">
              <a:spLocks noChangeArrowheads="1"/>
            </p:cNvSpPr>
            <p:nvPr/>
          </p:nvSpPr>
          <p:spPr bwMode="auto">
            <a:xfrm>
              <a:off x="3615245" y="293642"/>
              <a:ext cx="179451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汇总意见小技巧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 bwMode="auto">
          <a:xfrm>
            <a:off x="609600" y="1295400"/>
            <a:ext cx="7753350" cy="3186113"/>
            <a:chOff x="609600" y="1295718"/>
            <a:chExt cx="7752756" cy="3186440"/>
          </a:xfrm>
        </p:grpSpPr>
        <p:sp>
          <p:nvSpPr>
            <p:cNvPr id="21508" name="矩形 4"/>
            <p:cNvSpPr>
              <a:spLocks noChangeArrowheads="1"/>
            </p:cNvSpPr>
            <p:nvPr/>
          </p:nvSpPr>
          <p:spPr bwMode="auto">
            <a:xfrm>
              <a:off x="609600" y="1470373"/>
              <a:ext cx="5148020" cy="2716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先记录每个同学的想法，再把相近的整合在一起，然后标记出大多数同学认同的想法。</a:t>
              </a:r>
              <a:endParaRPr lang="en-US" altLang="zh-CN" sz="3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4" name="图片 6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819376" y="1295718"/>
              <a:ext cx="2542980" cy="318644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346075" y="747713"/>
            <a:ext cx="8699500" cy="399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）勇敢迈出第一步，就能交到很多好朋友。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）交友应该慎重，在交友之前要学会选择。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）不仅要虚心地学习朋友的优点，也要诚恳地指正朋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友的缺点。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）当朋友有困难、有缺点的时候，我们应该及时伸出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援助之手。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）朋友之间要学会彼此宽容。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）和朋友交往要讲诚信。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）发生矛盾多进行自我批评，找合适的机会再去解决。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5663" y="163513"/>
            <a:ext cx="23749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kern="100" dirty="0">
                <a:solidFill>
                  <a:srgbClr val="F72B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汇总</a:t>
            </a:r>
            <a:r>
              <a:rPr lang="zh-CN" altLang="zh-CN" sz="3200" b="1" kern="100" dirty="0">
                <a:solidFill>
                  <a:srgbClr val="F72B09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zh-CN" altLang="zh-CN" sz="3200" b="1" kern="100" dirty="0">
                <a:solidFill>
                  <a:srgbClr val="F72B09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3200" b="1" dirty="0">
              <a:solidFill>
                <a:srgbClr val="F72B0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6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5" name="组合 1"/>
          <p:cNvGrpSpPr/>
          <p:nvPr/>
        </p:nvGrpSpPr>
        <p:grpSpPr bwMode="auto">
          <a:xfrm>
            <a:off x="234950" y="153988"/>
            <a:ext cx="1928813" cy="830262"/>
            <a:chOff x="731460" y="3857621"/>
            <a:chExt cx="1927605" cy="830477"/>
          </a:xfrm>
        </p:grpSpPr>
        <p:sp>
          <p:nvSpPr>
            <p:cNvPr id="6" name="矩形: 圆角 5"/>
            <p:cNvSpPr/>
            <p:nvPr/>
          </p:nvSpPr>
          <p:spPr>
            <a:xfrm>
              <a:off x="731460" y="3903238"/>
              <a:ext cx="1927603" cy="784860"/>
            </a:xfrm>
            <a:prstGeom prst="roundRect">
              <a:avLst>
                <a:gd name="adj" fmla="val 4046"/>
              </a:avLst>
            </a:prstGeom>
            <a:solidFill>
              <a:schemeClr val="bg1">
                <a:alpha val="48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3080" name="标题 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731461" y="3857621"/>
              <a:ext cx="1927604" cy="777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r>
                <a:rPr lang="zh-CN" altLang="en-US" sz="4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找朋友</a:t>
              </a:r>
              <a:endPara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/>
          <p:nvPr/>
        </p:nvGrpSpPr>
        <p:grpSpPr bwMode="auto">
          <a:xfrm>
            <a:off x="2089632" y="1566515"/>
            <a:ext cx="5181926" cy="2736660"/>
            <a:chOff x="3371549" y="-139828"/>
            <a:chExt cx="5126832" cy="2727293"/>
          </a:xfrm>
          <a:solidFill>
            <a:srgbClr val="FFFFFF"/>
          </a:solidFill>
        </p:grpSpPr>
        <p:sp>
          <p:nvSpPr>
            <p:cNvPr id="5" name="矩形: 圆角 4">
              <a:hlinkClick r:id="rId1" action="ppaction://hlinkfile"/>
            </p:cNvPr>
            <p:cNvSpPr/>
            <p:nvPr/>
          </p:nvSpPr>
          <p:spPr>
            <a:xfrm>
              <a:off x="3371549" y="-139828"/>
              <a:ext cx="4881497" cy="2725227"/>
            </a:xfrm>
            <a:prstGeom prst="roundRect">
              <a:avLst>
                <a:gd name="adj" fmla="val 5908"/>
              </a:avLst>
            </a:prstGeom>
            <a:solidFill>
              <a:srgbClr val="FFFFFF">
                <a:alpha val="69804"/>
              </a:srgbClr>
            </a:soli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3000">
                <a:solidFill>
                  <a:srgbClr val="0000FF"/>
                </a:solidFill>
              </a:endParaRPr>
            </a:p>
          </p:txBody>
        </p:sp>
        <p:sp>
          <p:nvSpPr>
            <p:cNvPr id="23560" name="矩形 1">
              <a:hlinkClick r:id="rId1" action="ppaction://hlinkfile"/>
            </p:cNvPr>
            <p:cNvSpPr>
              <a:spLocks noChangeArrowheads="1"/>
            </p:cNvSpPr>
            <p:nvPr/>
          </p:nvSpPr>
          <p:spPr bwMode="auto">
            <a:xfrm>
              <a:off x="3443161" y="-137766"/>
              <a:ext cx="5055220" cy="2725231"/>
            </a:xfrm>
            <a:prstGeom prst="rect">
              <a:avLst/>
            </a:prstGeom>
            <a:noFill/>
            <a:ln>
              <a:noFill/>
            </a:ln>
            <a:effectLst>
              <a:softEdge rad="63500"/>
            </a:effec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不划三八线，相容相让先。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谦谦君子度，雅雅淑女迁。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奇文共欣赏，分歧自由圈。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疑义相与析，互相提高兼。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10000"/>
                </a:lnSpc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交往自有度，学习放在前。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朋友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99050" y="498502"/>
            <a:ext cx="930490" cy="93049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4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 bwMode="auto">
          <a:xfrm>
            <a:off x="728662" y="3611617"/>
            <a:ext cx="413543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800" b="1" spc="200" dirty="0">
                <a:ln w="15875">
                  <a:solidFill>
                    <a:srgbClr val="29796F"/>
                  </a:solidFill>
                </a:ln>
                <a:solidFill>
                  <a:srgbClr val="EBF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r>
              <a:rPr lang="en-US" altLang="zh-CN" sz="5800" b="1" spc="200" dirty="0">
                <a:ln w="15875">
                  <a:solidFill>
                    <a:srgbClr val="29796F"/>
                  </a:solidFill>
                </a:ln>
                <a:solidFill>
                  <a:srgbClr val="EBFD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5800" b="1" spc="200" dirty="0">
              <a:ln w="15875">
                <a:solidFill>
                  <a:srgbClr val="29796F"/>
                </a:solidFill>
              </a:ln>
              <a:solidFill>
                <a:srgbClr val="EBFD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617538" y="584200"/>
            <a:ext cx="5915025" cy="584200"/>
            <a:chOff x="989886" y="629079"/>
            <a:chExt cx="5916335" cy="584775"/>
          </a:xfrm>
        </p:grpSpPr>
        <p:pic>
          <p:nvPicPr>
            <p:cNvPr id="5125" name="图片 4" descr="盆花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9886" y="675162"/>
              <a:ext cx="492234" cy="492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6" name="TextBox 4"/>
            <p:cNvSpPr txBox="1">
              <a:spLocks noChangeArrowheads="1"/>
            </p:cNvSpPr>
            <p:nvPr/>
          </p:nvSpPr>
          <p:spPr bwMode="auto">
            <a:xfrm>
              <a:off x="1393146" y="629079"/>
              <a:ext cx="551307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什么样的人才称得上朋友？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20763" y="1331913"/>
            <a:ext cx="6767512" cy="3406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3200" b="1" kern="100" dirty="0">
                <a:solidFill>
                  <a:srgbClr val="0000FF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有什么心里话都跟你说的人。</a:t>
            </a:r>
            <a:endParaRPr lang="zh-CN" altLang="zh-CN" sz="3200" b="1" kern="100" dirty="0">
              <a:solidFill>
                <a:srgbClr val="0000FF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eaLnBrk="0" hangingPunct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3200" b="1" kern="100" dirty="0">
                <a:solidFill>
                  <a:srgbClr val="0000FF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有什么困难都能主动帮你的人。</a:t>
            </a:r>
            <a:endParaRPr lang="zh-CN" altLang="zh-CN" sz="3200" b="1" kern="100" dirty="0">
              <a:solidFill>
                <a:srgbClr val="0000FF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eaLnBrk="0" hangingPunct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3200" b="1" kern="100" dirty="0">
                <a:solidFill>
                  <a:srgbClr val="0000FF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无论快乐伤心，都陪伴在旁的人。</a:t>
            </a:r>
            <a:endParaRPr lang="zh-CN" altLang="zh-CN" sz="3200" b="1" kern="100" dirty="0">
              <a:solidFill>
                <a:srgbClr val="0000FF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eaLnBrk="0" hangingPunct="0"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3200" b="1" kern="100" dirty="0">
                <a:solidFill>
                  <a:srgbClr val="0000FF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能够指出你的错误的人。</a:t>
            </a:r>
            <a:endParaRPr lang="zh-CN" altLang="zh-CN" sz="3200" b="1" kern="100" dirty="0">
              <a:solidFill>
                <a:srgbClr val="0000FF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30000"/>
              </a:lnSpc>
              <a:spcBef>
                <a:spcPts val="400"/>
              </a:spcBef>
              <a:defRPr/>
            </a:pPr>
            <a:r>
              <a:rPr lang="zh-CN" altLang="zh-CN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69200" y="860425"/>
            <a:ext cx="930275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527050" y="1939925"/>
            <a:ext cx="8453438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）尽可能鼓励人，你的称赞永远都不会多余。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  （  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）在有些时候不必对朋友保留脸面。  （  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）在朋友背后只说他的好话。        （  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47" name="组合 3"/>
          <p:cNvGrpSpPr/>
          <p:nvPr/>
        </p:nvGrpSpPr>
        <p:grpSpPr bwMode="auto">
          <a:xfrm>
            <a:off x="280988" y="681038"/>
            <a:ext cx="8483600" cy="1208087"/>
            <a:chOff x="955381" y="629079"/>
            <a:chExt cx="8483342" cy="1207903"/>
          </a:xfrm>
        </p:grpSpPr>
        <p:pic>
          <p:nvPicPr>
            <p:cNvPr id="6148" name="图片 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55381" y="679871"/>
              <a:ext cx="492110" cy="49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TextBox 4"/>
            <p:cNvSpPr txBox="1">
              <a:spLocks noChangeArrowheads="1"/>
            </p:cNvSpPr>
            <p:nvPr/>
          </p:nvSpPr>
          <p:spPr bwMode="auto">
            <a:xfrm>
              <a:off x="1454105" y="629079"/>
              <a:ext cx="7984618" cy="1207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下面是一些交友的技巧，你认为对的打“√”，错误的打“</a:t>
              </a:r>
              <a:r>
                <a:rPr lang="en-US" altLang="zh-CN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r>
                <a:rPr lang="zh-CN" altLang="en-US" sz="3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”。</a:t>
              </a:r>
              <a:endPara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6575" y="360363"/>
            <a:ext cx="8132763" cy="4464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）当你犯了错误的时候，你要及时道歉。          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  <a:defRPr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  <a:spcBef>
                <a:spcPts val="400"/>
              </a:spcBef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）要多提建议，而不是发号施令。  （  ）</a:t>
            </a:r>
            <a:endParaRPr lang="zh-CN" altLang="en-US" sz="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lnSpc>
                <a:spcPct val="130000"/>
              </a:lnSpc>
              <a:spcBef>
                <a:spcPts val="400"/>
              </a:spcBef>
              <a:defRPr/>
            </a:pPr>
            <a:r>
              <a:rPr lang="zh-CN" altLang="en-US" sz="3000" b="1" spc="-15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spc="-15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000" b="1" spc="-15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）当别人发怒的时候，你要及时躲避。</a:t>
            </a:r>
            <a:r>
              <a:rPr lang="zh-CN" altLang="en-US" sz="3000" b="1" spc="15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3000" b="1" spc="15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  <a:spcBef>
                <a:spcPts val="400"/>
              </a:spcBef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）不要打断别人的话，但是当他说错了的时</a:t>
            </a:r>
            <a:endParaRPr lang="en-US" altLang="zh-CN" sz="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  <a:spcBef>
                <a:spcPts val="400"/>
              </a:spcBef>
              <a:defRPr/>
            </a:pPr>
            <a:r>
              <a:rPr lang="en-US" altLang="zh-CN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候例外。                       （  ）</a:t>
            </a:r>
            <a:endParaRPr lang="zh-CN" altLang="en-US" sz="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  <a:spcBef>
                <a:spcPts val="400"/>
              </a:spcBef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）要试着从别人的立场上分析事情。（  ）</a:t>
            </a:r>
            <a:endParaRPr lang="zh-CN" altLang="en-US" sz="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288" y="2198688"/>
            <a:ext cx="8624887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分：</a:t>
            </a:r>
            <a:r>
              <a:rPr lang="zh-CN" alt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哎呀，你需要在交友方面下点功夫啦！</a:t>
            </a:r>
            <a:endParaRPr lang="zh-CN" altLang="zh-CN" sz="3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分：</a:t>
            </a:r>
            <a:r>
              <a:rPr lang="zh-CN" alt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恭喜你，你在交朋友方面表现很不错。</a:t>
            </a:r>
            <a:endParaRPr lang="zh-CN" altLang="zh-CN" sz="28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～</a:t>
            </a:r>
            <a:r>
              <a:rPr lang="en-US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zh-CN" sz="3000" b="1" kern="1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分：</a:t>
            </a:r>
            <a:r>
              <a:rPr lang="zh-CN" altLang="zh-CN" sz="28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哇哦，你是一个非常善于交朋友的人！</a:t>
            </a:r>
            <a:endParaRPr lang="zh-CN" altLang="zh-CN" sz="3000" b="1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22288" y="942975"/>
            <a:ext cx="8412162" cy="1208088"/>
            <a:chOff x="1127441" y="668656"/>
            <a:chExt cx="8411816" cy="1208307"/>
          </a:xfrm>
        </p:grpSpPr>
        <p:sp>
          <p:nvSpPr>
            <p:cNvPr id="3" name="矩形 2"/>
            <p:cNvSpPr/>
            <p:nvPr/>
          </p:nvSpPr>
          <p:spPr>
            <a:xfrm>
              <a:off x="1505250" y="668656"/>
              <a:ext cx="8034007" cy="12083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zh-CN" altLang="zh-CN" sz="30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评分标准：每题</a:t>
              </a:r>
              <a:r>
                <a:rPr lang="en-US" altLang="zh-CN" sz="30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zh-CN" sz="3000" b="1" kern="1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分，打“√”计分，打“×”不计分。</a:t>
              </a:r>
              <a:endParaRPr lang="zh-CN" altLang="zh-CN" sz="30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任意多边形: 形状 3"/>
            <p:cNvSpPr/>
            <p:nvPr/>
          </p:nvSpPr>
          <p:spPr bwMode="auto">
            <a:xfrm>
              <a:off x="1127441" y="856015"/>
              <a:ext cx="271451" cy="261985"/>
            </a:xfrm>
            <a:custGeom>
              <a:avLst/>
              <a:gdLst>
                <a:gd name="connsiteX0" fmla="*/ 176268 w 352538"/>
                <a:gd name="connsiteY0" fmla="*/ 75219 h 352538"/>
                <a:gd name="connsiteX1" fmla="*/ 75217 w 352538"/>
                <a:gd name="connsiteY1" fmla="*/ 176269 h 352538"/>
                <a:gd name="connsiteX2" fmla="*/ 176268 w 352538"/>
                <a:gd name="connsiteY2" fmla="*/ 277319 h 352538"/>
                <a:gd name="connsiteX3" fmla="*/ 277319 w 352538"/>
                <a:gd name="connsiteY3" fmla="*/ 176269 h 352538"/>
                <a:gd name="connsiteX4" fmla="*/ 176268 w 352538"/>
                <a:gd name="connsiteY4" fmla="*/ 75219 h 352538"/>
                <a:gd name="connsiteX5" fmla="*/ 176269 w 352538"/>
                <a:gd name="connsiteY5" fmla="*/ 0 h 352538"/>
                <a:gd name="connsiteX6" fmla="*/ 352538 w 352538"/>
                <a:gd name="connsiteY6" fmla="*/ 176269 h 352538"/>
                <a:gd name="connsiteX7" fmla="*/ 176269 w 352538"/>
                <a:gd name="connsiteY7" fmla="*/ 352538 h 352538"/>
                <a:gd name="connsiteX8" fmla="*/ 0 w 352538"/>
                <a:gd name="connsiteY8" fmla="*/ 176269 h 352538"/>
                <a:gd name="connsiteX9" fmla="*/ 176269 w 352538"/>
                <a:gd name="connsiteY9" fmla="*/ 0 h 35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2538" h="352538">
                  <a:moveTo>
                    <a:pt x="176268" y="75219"/>
                  </a:moveTo>
                  <a:cubicBezTo>
                    <a:pt x="120459" y="75219"/>
                    <a:pt x="75217" y="120461"/>
                    <a:pt x="75217" y="176269"/>
                  </a:cubicBezTo>
                  <a:cubicBezTo>
                    <a:pt x="75217" y="232077"/>
                    <a:pt x="120459" y="277319"/>
                    <a:pt x="176268" y="277319"/>
                  </a:cubicBezTo>
                  <a:cubicBezTo>
                    <a:pt x="232077" y="277319"/>
                    <a:pt x="277319" y="232077"/>
                    <a:pt x="277319" y="176269"/>
                  </a:cubicBezTo>
                  <a:cubicBezTo>
                    <a:pt x="277319" y="120461"/>
                    <a:pt x="232077" y="75219"/>
                    <a:pt x="176268" y="75219"/>
                  </a:cubicBezTo>
                  <a:close/>
                  <a:moveTo>
                    <a:pt x="176269" y="0"/>
                  </a:moveTo>
                  <a:cubicBezTo>
                    <a:pt x="273620" y="0"/>
                    <a:pt x="352538" y="78918"/>
                    <a:pt x="352538" y="176269"/>
                  </a:cubicBezTo>
                  <a:cubicBezTo>
                    <a:pt x="352538" y="273620"/>
                    <a:pt x="273620" y="352538"/>
                    <a:pt x="176269" y="352538"/>
                  </a:cubicBezTo>
                  <a:cubicBezTo>
                    <a:pt x="78918" y="352538"/>
                    <a:pt x="0" y="273620"/>
                    <a:pt x="0" y="176269"/>
                  </a:cubicBezTo>
                  <a:cubicBezTo>
                    <a:pt x="0" y="78918"/>
                    <a:pt x="78918" y="0"/>
                    <a:pt x="176269" y="0"/>
                  </a:cubicBezTo>
                  <a:close/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09600" y="887413"/>
            <a:ext cx="5407025" cy="3540125"/>
            <a:chOff x="535590" y="997925"/>
            <a:chExt cx="5407121" cy="3540126"/>
          </a:xfrm>
        </p:grpSpPr>
        <p:sp>
          <p:nvSpPr>
            <p:cNvPr id="6" name="矩形: 折角 5"/>
            <p:cNvSpPr/>
            <p:nvPr/>
          </p:nvSpPr>
          <p:spPr bwMode="auto">
            <a:xfrm>
              <a:off x="535590" y="997925"/>
              <a:ext cx="5059453" cy="3540126"/>
            </a:xfrm>
            <a:prstGeom prst="foldedCorner">
              <a:avLst/>
            </a:prstGeom>
            <a:solidFill>
              <a:srgbClr val="FFFAED"/>
            </a:solidFill>
            <a:ln w="12700" cap="rnd" cmpd="thinThick">
              <a:solidFill>
                <a:srgbClr val="FF9933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: 折角 8"/>
            <p:cNvSpPr/>
            <p:nvPr/>
          </p:nvSpPr>
          <p:spPr bwMode="auto">
            <a:xfrm rot="253408">
              <a:off x="535590" y="997925"/>
              <a:ext cx="5059453" cy="3540126"/>
            </a:xfrm>
            <a:prstGeom prst="foldedCorner">
              <a:avLst/>
            </a:prstGeom>
            <a:solidFill>
              <a:schemeClr val="bg1"/>
            </a:solidFill>
            <a:ln w="12700" cap="rnd" cmpd="thinThick">
              <a:solidFill>
                <a:srgbClr val="FF9933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25" name="矩形 2"/>
            <p:cNvSpPr>
              <a:spLocks noChangeArrowheads="1"/>
            </p:cNvSpPr>
            <p:nvPr/>
          </p:nvSpPr>
          <p:spPr bwMode="auto">
            <a:xfrm>
              <a:off x="609143" y="1057874"/>
              <a:ext cx="5333568" cy="334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明明爱玩滑旱冰，但滑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得不是特别好。一天，在旱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冰场上他发现了一位“身怀</a:t>
              </a:r>
              <a:endPara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绝技”的同学，想拜他为师，又怕被拒绝，</a:t>
              </a:r>
              <a:r>
                <a:rPr lang="zh-CN" altLang="en-US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如果你是明明，你会</a:t>
              </a:r>
              <a:r>
                <a:rPr lang="en-US" altLang="zh-CN" sz="3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 bwMode="auto">
          <a:xfrm>
            <a:off x="6480175" y="887413"/>
            <a:ext cx="1965325" cy="788987"/>
            <a:chOff x="3589020" y="174754"/>
            <a:chExt cx="1965960" cy="710368"/>
          </a:xfrm>
        </p:grpSpPr>
        <p:sp>
          <p:nvSpPr>
            <p:cNvPr id="8" name="卷形: 水平 7"/>
            <p:cNvSpPr/>
            <p:nvPr/>
          </p:nvSpPr>
          <p:spPr>
            <a:xfrm>
              <a:off x="3589020" y="174754"/>
              <a:ext cx="1965960" cy="710368"/>
            </a:xfrm>
            <a:prstGeom prst="horizontalScroll">
              <a:avLst/>
            </a:prstGeom>
            <a:solidFill>
              <a:schemeClr val="bg1"/>
            </a:solidFill>
            <a:ln w="19050">
              <a:solidFill>
                <a:srgbClr val="FE669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9222" name="文本框 1"/>
            <p:cNvSpPr txBox="1">
              <a:spLocks noChangeArrowheads="1"/>
            </p:cNvSpPr>
            <p:nvPr/>
          </p:nvSpPr>
          <p:spPr bwMode="auto">
            <a:xfrm>
              <a:off x="3661673" y="243051"/>
              <a:ext cx="18516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情景对话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51613" y="1905000"/>
            <a:ext cx="2085975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865188" y="863600"/>
            <a:ext cx="5740400" cy="3414713"/>
            <a:chOff x="1141572" y="1356652"/>
            <a:chExt cx="6217191" cy="1187170"/>
          </a:xfrm>
        </p:grpSpPr>
        <p:sp>
          <p:nvSpPr>
            <p:cNvPr id="5" name="对话气泡: 圆角矩形 4"/>
            <p:cNvSpPr/>
            <p:nvPr/>
          </p:nvSpPr>
          <p:spPr bwMode="auto">
            <a:xfrm>
              <a:off x="1141572" y="1356652"/>
              <a:ext cx="6217191" cy="1187170"/>
            </a:xfrm>
            <a:prstGeom prst="wedgeRoundRectCallout">
              <a:avLst>
                <a:gd name="adj1" fmla="val 56462"/>
                <a:gd name="adj2" fmla="val 3596"/>
                <a:gd name="adj3" fmla="val 16667"/>
              </a:avLst>
            </a:prstGeom>
            <a:solidFill>
              <a:srgbClr val="FFFAED"/>
            </a:soli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45" name="矩形 17"/>
            <p:cNvSpPr>
              <a:spLocks noChangeArrowheads="1"/>
            </p:cNvSpPr>
            <p:nvPr/>
          </p:nvSpPr>
          <p:spPr bwMode="auto">
            <a:xfrm>
              <a:off x="1257846" y="1394458"/>
              <a:ext cx="6018214" cy="111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如果我是明明，我会先称赞一下他滑冰技术的高超，然后虚心地向他请教。如果有可能我还和他约定好下次一起滑冰的时间。</a:t>
              </a:r>
              <a:endPara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86600" y="1782763"/>
            <a:ext cx="1487488" cy="22193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814638" y="560388"/>
            <a:ext cx="5600700" cy="4022725"/>
            <a:chOff x="548640" y="952499"/>
            <a:chExt cx="4810045" cy="4023093"/>
          </a:xfrm>
        </p:grpSpPr>
        <p:sp>
          <p:nvSpPr>
            <p:cNvPr id="3" name="矩形: 对角圆角 2"/>
            <p:cNvSpPr/>
            <p:nvPr/>
          </p:nvSpPr>
          <p:spPr bwMode="auto">
            <a:xfrm flipV="1">
              <a:off x="548640" y="952499"/>
              <a:ext cx="4713244" cy="4023093"/>
            </a:xfrm>
            <a:prstGeom prst="round2DiagRect">
              <a:avLst>
                <a:gd name="adj1" fmla="val 0"/>
                <a:gd name="adj2" fmla="val 33904"/>
              </a:avLst>
            </a:prstGeom>
            <a:solidFill>
              <a:schemeClr val="bg1"/>
            </a:solidFill>
            <a:ln w="19050" cap="rnd" cmpd="thinThick">
              <a:solidFill>
                <a:srgbClr val="51FDAB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1269" name="矩形 3"/>
            <p:cNvSpPr>
              <a:spLocks noChangeArrowheads="1"/>
            </p:cNvSpPr>
            <p:nvPr/>
          </p:nvSpPr>
          <p:spPr bwMode="auto">
            <a:xfrm>
              <a:off x="644991" y="952499"/>
              <a:ext cx="4713694" cy="3896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</a:pPr>
              <a:r>
                <a:rPr lang="zh-CN" altLang="en-US" sz="3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我们学校下周就要进行跳绳比赛了，一班的甜甜挽花跳得非常棒，她在课间练习跳绳时发现二班有一位同学还不会挽花，她总想接近那位同学说些什么，又不好意思开口，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如果你是甜甜，你会</a:t>
              </a:r>
              <a:r>
                <a:rPr lang="en-US" altLang="zh-CN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4350" y="1182688"/>
            <a:ext cx="2000250" cy="312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56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1738</Words>
  <Application>WPS 演示</Application>
  <PresentationFormat>全屏显示(16:9)</PresentationFormat>
  <Paragraphs>120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等线 Light</vt:lpstr>
      <vt:lpstr>Calibri Light</vt:lpstr>
      <vt:lpstr>Calibri</vt:lpstr>
      <vt:lpstr>楷体</vt:lpstr>
      <vt:lpstr>微软雅黑</vt:lpstr>
      <vt:lpstr>黑体</vt:lpstr>
      <vt:lpstr>Times New Roman</vt:lpstr>
      <vt:lpstr>Arial Unicode MS</vt:lpstr>
      <vt:lpstr>等线</vt:lpstr>
      <vt:lpstr>Arial</vt:lpstr>
      <vt:lpstr>5156</vt:lpstr>
      <vt:lpstr>5156e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155</cp:revision>
  <dcterms:created xsi:type="dcterms:W3CDTF">2019-10-21T00:58:00Z</dcterms:created>
  <dcterms:modified xsi:type="dcterms:W3CDTF">2022-05-22T12:02:28Z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