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57" r:id="rId2"/>
    <p:sldId id="289" r:id="rId3"/>
    <p:sldId id="258" r:id="rId4"/>
    <p:sldId id="290" r:id="rId5"/>
    <p:sldId id="291" r:id="rId6"/>
    <p:sldId id="292" r:id="rId7"/>
    <p:sldId id="293" r:id="rId8"/>
    <p:sldId id="294" r:id="rId9"/>
    <p:sldId id="295" r:id="rId10"/>
    <p:sldId id="296" r:id="rId11"/>
    <p:sldId id="297" r:id="rId12"/>
    <p:sldId id="298" r:id="rId13"/>
    <p:sldId id="299" r:id="rId14"/>
    <p:sldId id="300" r:id="rId15"/>
    <p:sldId id="301" r:id="rId16"/>
    <p:sldId id="302" r:id="rId17"/>
    <p:sldId id="303" r:id="rId18"/>
    <p:sldId id="305" r:id="rId19"/>
    <p:sldId id="304" r:id="rId20"/>
    <p:sldId id="306" r:id="rId21"/>
    <p:sldId id="262" r:id="rId22"/>
    <p:sldId id="263" r:id="rId23"/>
    <p:sldId id="307" r:id="rId24"/>
    <p:sldId id="264" r:id="rId25"/>
    <p:sldId id="309" r:id="rId26"/>
    <p:sldId id="310" r:id="rId27"/>
    <p:sldId id="311" r:id="rId28"/>
    <p:sldId id="266" r:id="rId29"/>
    <p:sldId id="313" r:id="rId30"/>
    <p:sldId id="308" r:id="rId31"/>
    <p:sldId id="314" r:id="rId32"/>
    <p:sldId id="271" r:id="rId33"/>
    <p:sldId id="272" r:id="rId34"/>
    <p:sldId id="273" r:id="rId35"/>
    <p:sldId id="274" r:id="rId36"/>
    <p:sldId id="275" r:id="rId37"/>
    <p:sldId id="276" r:id="rId38"/>
    <p:sldId id="315" r:id="rId39"/>
  </p:sldIdLst>
  <p:sldSz cx="9144000" cy="6858000" type="screen4x3"/>
  <p:notesSz cx="6858000" cy="9144000"/>
  <p:custDataLst>
    <p:tags r:id="rId4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0000FF"/>
    <a:srgbClr val="FF00FF"/>
    <a:srgbClr val="800000"/>
    <a:srgbClr val="006600"/>
    <a:srgbClr val="66330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7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353514-4C20-4A1B-8C7E-9E9FFB93D073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00DA93-C3A3-4A3A-9A70-FE39A234B6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322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110D9B2B-8BE1-4E19-A661-87B492533C52}" type="slidenum">
              <a:rPr lang="zh-CN" altLang="en-US" smtClean="0"/>
              <a:t>2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gif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gif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istrator\桌面\ppt背景图片\_EN1NF3F56IGQJIMA{3L]U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3813" y="0"/>
            <a:ext cx="919162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2" name="文本框 13"/>
          <p:cNvSpPr txBox="1">
            <a:spLocks noChangeArrowheads="1"/>
          </p:cNvSpPr>
          <p:nvPr/>
        </p:nvSpPr>
        <p:spPr bwMode="auto">
          <a:xfrm>
            <a:off x="10761663" y="2338918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85393" y="2259128"/>
            <a:ext cx="777686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3200" b="1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        审题</a:t>
            </a:r>
            <a:r>
              <a:rPr lang="zh-CN" altLang="en-US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就是审察题目，明确题目的要求，立意就是确立最主要的思想内容。认真审题，恰当立意，才能确保写作符合要求，不跑题，不偏题；也才能有效组织材料，合理安排文章结构。</a:t>
            </a:r>
            <a:endParaRPr lang="zh-CN" altLang="zh-CN" sz="3200" b="1">
              <a:solidFill>
                <a:srgbClr val="6633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973425" y="5157192"/>
            <a:ext cx="748883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zh-CN" altLang="en-US" sz="3600"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那么，我们写作时如何审题立意呢？</a:t>
            </a:r>
          </a:p>
        </p:txBody>
      </p:sp>
      <p:sp>
        <p:nvSpPr>
          <p:cNvPr id="4" name="矩形 3"/>
          <p:cNvSpPr/>
          <p:nvPr/>
        </p:nvSpPr>
        <p:spPr>
          <a:xfrm>
            <a:off x="2940784" y="1196752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smtClean="0">
                <a:ln w="11430"/>
                <a:solidFill>
                  <a:srgbClr val="800000"/>
                </a:solidFill>
                <a:latin typeface="华文琥珀" pitchFamily="2" charset="-122"/>
                <a:ea typeface="华文琥珀" pitchFamily="2" charset="-122"/>
              </a:rPr>
              <a:t>导入新课</a:t>
            </a:r>
            <a:endParaRPr lang="zh-CN" altLang="en-US" sz="6000" cap="none" spc="0">
              <a:ln w="11430"/>
              <a:solidFill>
                <a:srgbClr val="80000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9742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 xmlns:p15="http://schemas.microsoft.com/office/powerpoint/2012/main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2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1" nodeType="clickEffect"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/>
      <p:bldP spid="4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Administrator\桌面\ppt背景图片\F4[V`V]4KR9{1K(`)DW`1ZV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2699792" y="1554299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smtClean="0">
                <a:ln w="11430"/>
                <a:solidFill>
                  <a:srgbClr val="800000"/>
                </a:solidFill>
                <a:latin typeface="华文琥珀" pitchFamily="2" charset="-122"/>
                <a:ea typeface="华文琥珀" pitchFamily="2" charset="-122"/>
              </a:rPr>
              <a:t>审题指导</a:t>
            </a:r>
            <a:endParaRPr lang="zh-CN" altLang="en-US" sz="6000" cap="none" spc="0">
              <a:ln w="11430"/>
              <a:solidFill>
                <a:srgbClr val="8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14020" y="2706292"/>
            <a:ext cx="36599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．审清题目的重点</a:t>
            </a:r>
          </a:p>
        </p:txBody>
      </p:sp>
      <p:sp>
        <p:nvSpPr>
          <p:cNvPr id="5" name="矩形 4"/>
          <p:cNvSpPr/>
          <p:nvPr/>
        </p:nvSpPr>
        <p:spPr>
          <a:xfrm>
            <a:off x="-14020" y="3429000"/>
            <a:ext cx="9149877" cy="34345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3200" b="1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         </a:t>
            </a:r>
            <a:r>
              <a:rPr lang="zh-CN" altLang="zh-CN" sz="3200" b="1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⑤</a:t>
            </a:r>
            <a:r>
              <a:rPr lang="zh-CN" altLang="zh-CN" sz="3200" b="1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我们还应注意题目中的一些虚词</a:t>
            </a:r>
            <a:r>
              <a:rPr lang="zh-CN" altLang="zh-CN" sz="3200" b="1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3200" b="1" smtClean="0">
              <a:solidFill>
                <a:srgbClr val="00B05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14000"/>
              </a:lnSpc>
            </a:pPr>
            <a:r>
              <a:rPr lang="zh-CN" altLang="zh-CN" sz="3200" b="1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如</a:t>
            </a:r>
            <a:r>
              <a:rPr lang="zh-CN" altLang="zh-CN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：“他也是我的老师”的题眼是“也”这个虚词。“也”字说明“他”不是我们通常所指</a:t>
            </a:r>
            <a:r>
              <a:rPr lang="zh-CN" altLang="zh-CN" sz="3200" b="1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的老师</a:t>
            </a:r>
            <a:r>
              <a:rPr lang="zh-CN" altLang="zh-CN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，而是指在生活中或社会上给自己教诲、技能、处世的道理的人。因此，我们首先要选准对象，然后重点写出“他”不是老师，却是“我的”老师的原因。</a:t>
            </a:r>
          </a:p>
        </p:txBody>
      </p:sp>
      <p:sp>
        <p:nvSpPr>
          <p:cNvPr id="6" name="矩形 5"/>
          <p:cNvSpPr/>
          <p:nvPr/>
        </p:nvSpPr>
        <p:spPr>
          <a:xfrm>
            <a:off x="3897486" y="2709506"/>
            <a:ext cx="39004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b="1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捕捉、推敲题眼。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27000" y="635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人教部编版九年级下册写作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审题立意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公开课课件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7000" y="67183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人教部编版九年级下册写作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审题立意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公开课课件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6334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grpId="0" nodeType="clickEffect"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Administrator\桌面\ppt背景图片\F4[V`V]4KR9{1K(`)DW`1ZV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2699792" y="1554299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smtClean="0">
                <a:ln w="11430"/>
                <a:solidFill>
                  <a:srgbClr val="800000"/>
                </a:solidFill>
                <a:latin typeface="华文琥珀" pitchFamily="2" charset="-122"/>
                <a:ea typeface="华文琥珀" pitchFamily="2" charset="-122"/>
              </a:rPr>
              <a:t>审题指导</a:t>
            </a:r>
            <a:endParaRPr lang="zh-CN" altLang="en-US" sz="6000" cap="none" spc="0">
              <a:ln w="11430"/>
              <a:solidFill>
                <a:srgbClr val="8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14020" y="2706292"/>
            <a:ext cx="36599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．审清题目的重点</a:t>
            </a:r>
          </a:p>
        </p:txBody>
      </p:sp>
      <p:sp>
        <p:nvSpPr>
          <p:cNvPr id="6" name="矩形 5"/>
          <p:cNvSpPr/>
          <p:nvPr/>
        </p:nvSpPr>
        <p:spPr>
          <a:xfrm>
            <a:off x="3556236" y="2709506"/>
            <a:ext cx="56877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(2</a:t>
            </a:r>
            <a:r>
              <a:rPr lang="en-US" altLang="zh-CN" sz="3200" b="1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b="1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审清修饰词的限定和要求。</a:t>
            </a:r>
          </a:p>
        </p:txBody>
      </p:sp>
      <p:sp>
        <p:nvSpPr>
          <p:cNvPr id="7" name="矩形 6"/>
          <p:cNvSpPr/>
          <p:nvPr/>
        </p:nvSpPr>
        <p:spPr>
          <a:xfrm>
            <a:off x="41076" y="3318570"/>
            <a:ext cx="527072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>
                <a:solidFill>
                  <a:srgbClr val="00CC00"/>
                </a:solidFill>
                <a:latin typeface="华文楷体" pitchFamily="2" charset="-122"/>
                <a:ea typeface="华文楷体" pitchFamily="2" charset="-122"/>
              </a:rPr>
              <a:t>“最</a:t>
            </a:r>
            <a:r>
              <a:rPr lang="en-US" altLang="zh-CN" sz="3200" b="1">
                <a:solidFill>
                  <a:srgbClr val="00CC00"/>
                </a:solidFill>
                <a:latin typeface="华文楷体" pitchFamily="2" charset="-122"/>
                <a:ea typeface="华文楷体" pitchFamily="2" charset="-122"/>
              </a:rPr>
              <a:t>”“</a:t>
            </a:r>
            <a:r>
              <a:rPr lang="zh-CN" altLang="zh-CN" sz="3200" b="1">
                <a:solidFill>
                  <a:srgbClr val="00CC00"/>
                </a:solidFill>
                <a:latin typeface="华文楷体" pitchFamily="2" charset="-122"/>
                <a:ea typeface="华文楷体" pitchFamily="2" charset="-122"/>
              </a:rPr>
              <a:t>也</a:t>
            </a:r>
            <a:r>
              <a:rPr lang="en-US" altLang="zh-CN" sz="3200" b="1">
                <a:solidFill>
                  <a:srgbClr val="00CC00"/>
                </a:solidFill>
                <a:latin typeface="华文楷体" pitchFamily="2" charset="-122"/>
                <a:ea typeface="华文楷体" pitchFamily="2" charset="-122"/>
              </a:rPr>
              <a:t>”“</a:t>
            </a:r>
            <a:r>
              <a:rPr lang="zh-CN" altLang="zh-CN" sz="3200" b="1">
                <a:solidFill>
                  <a:srgbClr val="00CC00"/>
                </a:solidFill>
                <a:latin typeface="华文楷体" pitchFamily="2" charset="-122"/>
                <a:ea typeface="华文楷体" pitchFamily="2" charset="-122"/>
              </a:rPr>
              <a:t>还</a:t>
            </a:r>
            <a:r>
              <a:rPr lang="en-US" altLang="zh-CN" sz="3200" b="1">
                <a:solidFill>
                  <a:srgbClr val="00CC00"/>
                </a:solidFill>
                <a:latin typeface="华文楷体" pitchFamily="2" charset="-122"/>
                <a:ea typeface="华文楷体" pitchFamily="2" charset="-122"/>
              </a:rPr>
              <a:t>”“</a:t>
            </a:r>
            <a:r>
              <a:rPr lang="zh-CN" altLang="zh-CN" sz="3200" b="1">
                <a:solidFill>
                  <a:srgbClr val="00CC00"/>
                </a:solidFill>
                <a:latin typeface="华文楷体" pitchFamily="2" charset="-122"/>
                <a:ea typeface="华文楷体" pitchFamily="2" charset="-122"/>
              </a:rPr>
              <a:t>更</a:t>
            </a:r>
            <a:r>
              <a:rPr lang="en-US" altLang="zh-CN" sz="3200" b="1">
                <a:solidFill>
                  <a:srgbClr val="00CC00"/>
                </a:solidFill>
                <a:latin typeface="华文楷体" pitchFamily="2" charset="-122"/>
                <a:ea typeface="华文楷体" pitchFamily="2" charset="-122"/>
              </a:rPr>
              <a:t>”“</a:t>
            </a:r>
            <a:r>
              <a:rPr lang="zh-CN" altLang="zh-CN" sz="3200" b="1">
                <a:solidFill>
                  <a:srgbClr val="00CC00"/>
                </a:solidFill>
                <a:latin typeface="华文楷体" pitchFamily="2" charset="-122"/>
                <a:ea typeface="华文楷体" pitchFamily="2" charset="-122"/>
              </a:rPr>
              <a:t>其实</a:t>
            </a:r>
            <a:r>
              <a:rPr lang="en-US" altLang="zh-CN" sz="3200" b="1">
                <a:solidFill>
                  <a:srgbClr val="00CC00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zh-CN" sz="3200" b="1">
                <a:solidFill>
                  <a:srgbClr val="00CC00"/>
                </a:solidFill>
                <a:latin typeface="华文楷体" pitchFamily="2" charset="-122"/>
                <a:ea typeface="华文楷体" pitchFamily="2" charset="-122"/>
              </a:rPr>
              <a:t>等修饰词如果出现在题目中尤其要注意，它们都不是可有可无的点缀，而是体现着一定的要求，稍不注意，可能就成了一个容易忽略的</a:t>
            </a:r>
            <a:r>
              <a:rPr lang="en-US" altLang="zh-CN" sz="3200" b="1">
                <a:solidFill>
                  <a:srgbClr val="00CC00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zh-CN" sz="3200" b="1">
                <a:solidFill>
                  <a:srgbClr val="00CC00"/>
                </a:solidFill>
                <a:latin typeface="华文楷体" pitchFamily="2" charset="-122"/>
                <a:ea typeface="华文楷体" pitchFamily="2" charset="-122"/>
              </a:rPr>
              <a:t>陷阱”</a:t>
            </a:r>
            <a:r>
              <a:rPr lang="zh-CN" altLang="zh-CN" sz="3200" b="1" smtClean="0">
                <a:solidFill>
                  <a:srgbClr val="00CC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3200" b="1" smtClean="0">
              <a:solidFill>
                <a:srgbClr val="00CC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5122" name="Picture 2" descr="C:\Documents and Settings\Administrator\桌面\tim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8024" y="3290014"/>
            <a:ext cx="4355976" cy="3567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127000" y="635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人教部编版九年级下册写作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审题立意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公开课课件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7000" y="67183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人教部编版九年级下册写作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审题立意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公开课课件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83018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1" nodeType="clickEffect"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Administrator\桌面\ppt背景图片\F4[V`V]4KR9{1K(`)DW`1ZV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2699792" y="1554299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smtClean="0">
                <a:ln w="11430"/>
                <a:solidFill>
                  <a:srgbClr val="800000"/>
                </a:solidFill>
                <a:latin typeface="华文琥珀" pitchFamily="2" charset="-122"/>
                <a:ea typeface="华文琥珀" pitchFamily="2" charset="-122"/>
              </a:rPr>
              <a:t>审题指导</a:t>
            </a:r>
            <a:endParaRPr lang="zh-CN" altLang="en-US" sz="6000" cap="none" spc="0">
              <a:ln w="11430"/>
              <a:solidFill>
                <a:srgbClr val="8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14020" y="2706292"/>
            <a:ext cx="36599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．审清题目的重点</a:t>
            </a:r>
          </a:p>
        </p:txBody>
      </p:sp>
      <p:sp>
        <p:nvSpPr>
          <p:cNvPr id="6" name="矩形 5"/>
          <p:cNvSpPr/>
          <p:nvPr/>
        </p:nvSpPr>
        <p:spPr>
          <a:xfrm>
            <a:off x="3556236" y="2709506"/>
            <a:ext cx="56877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(2</a:t>
            </a:r>
            <a:r>
              <a:rPr lang="en-US" altLang="zh-CN" sz="3200" b="1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b="1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审清修饰词的限定和要求。</a:t>
            </a:r>
          </a:p>
        </p:txBody>
      </p:sp>
      <p:sp>
        <p:nvSpPr>
          <p:cNvPr id="7" name="矩形 6"/>
          <p:cNvSpPr/>
          <p:nvPr/>
        </p:nvSpPr>
        <p:spPr>
          <a:xfrm>
            <a:off x="-14020" y="3318570"/>
            <a:ext cx="9117881" cy="3530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2800" b="1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zh-CN" sz="2800" b="1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如</a:t>
            </a:r>
            <a:r>
              <a:rPr lang="en-US" altLang="zh-CN" sz="2800" b="1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zh-CN" sz="2800" b="1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最好的奖赏</a:t>
            </a:r>
            <a:r>
              <a:rPr lang="en-US" altLang="zh-CN" sz="2800" b="1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zh-CN" sz="2800" b="1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， “奖赏</a:t>
            </a:r>
            <a:r>
              <a:rPr lang="en-US" altLang="zh-CN" sz="2800" b="1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zh-CN" sz="2800" b="1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是文章的线索，它可以是实在的、物质的、可视的；也可以是抽象的、精神</a:t>
            </a:r>
            <a:r>
              <a:rPr lang="zh-CN" altLang="zh-CN" sz="2800" b="1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的，</a:t>
            </a:r>
            <a:r>
              <a:rPr lang="zh-CN" altLang="zh-CN" sz="2800" b="1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一句表扬、一种暗示、一份</a:t>
            </a:r>
            <a:r>
              <a:rPr lang="zh-CN" altLang="zh-CN" sz="2800" b="1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情意都</a:t>
            </a:r>
            <a:r>
              <a:rPr lang="zh-CN" altLang="zh-CN" sz="2800" b="1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可成为</a:t>
            </a:r>
            <a:r>
              <a:rPr lang="en-US" altLang="zh-CN" sz="2800" b="1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zh-CN" sz="2800" b="1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奖赏</a:t>
            </a:r>
            <a:r>
              <a:rPr lang="en-US" altLang="zh-CN" sz="2800" b="1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zh-CN" sz="2800" b="1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。题目</a:t>
            </a:r>
            <a:r>
              <a:rPr lang="zh-CN" altLang="zh-CN" sz="2800" b="1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中在“好”字前用了副词“最”，这就暗示了下列要求：避开物质性的“奖赏”，最好能亮出精神、情感或能力等抽象意义的“奖赏”，或是将“实”与“虚”的“奖赏”结合着写，并“以虚为最”。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27000" y="635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人教部编版九年级下册写作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审题立意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公开课课件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7000" y="67183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人教部编版九年级下册写作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审题立意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公开课课件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38477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Administrator\桌面\ppt背景图片\F4[V`V]4KR9{1K(`)DW`1ZV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2699792" y="1554299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smtClean="0">
                <a:ln w="11430"/>
                <a:solidFill>
                  <a:srgbClr val="800000"/>
                </a:solidFill>
                <a:latin typeface="华文琥珀" pitchFamily="2" charset="-122"/>
                <a:ea typeface="华文琥珀" pitchFamily="2" charset="-122"/>
              </a:rPr>
              <a:t>审题指导</a:t>
            </a:r>
            <a:endParaRPr lang="zh-CN" altLang="en-US" sz="6000" cap="none" spc="0">
              <a:ln w="11430"/>
              <a:solidFill>
                <a:srgbClr val="8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14020" y="2706292"/>
            <a:ext cx="36599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．审清题目的重点</a:t>
            </a:r>
          </a:p>
        </p:txBody>
      </p:sp>
      <p:sp>
        <p:nvSpPr>
          <p:cNvPr id="6" name="矩形 5"/>
          <p:cNvSpPr/>
          <p:nvPr/>
        </p:nvSpPr>
        <p:spPr>
          <a:xfrm>
            <a:off x="3544539" y="2706291"/>
            <a:ext cx="53362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zh-CN" sz="3200" b="1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领会题目的隐含义</a:t>
            </a:r>
            <a:r>
              <a:rPr lang="zh-CN" altLang="zh-CN" sz="3200" b="1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b="1">
              <a:solidFill>
                <a:srgbClr val="FF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14020" y="3333375"/>
            <a:ext cx="915325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zh-CN" sz="2800" b="1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有些</a:t>
            </a:r>
            <a:r>
              <a:rPr lang="zh-CN" altLang="zh-CN" sz="28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题目，语意双关，不能仅从字面上去理解，而要考虑其引申、比喻或象征意义。如审题时能考虑到题目的寓意，就可以展开丰富的联想，运用发散思维多角度选材。</a:t>
            </a:r>
          </a:p>
          <a:p>
            <a:r>
              <a:rPr lang="en-US" altLang="zh-CN" sz="2800" b="1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zh-CN" sz="2800" b="1" smtClean="0">
                <a:solidFill>
                  <a:srgbClr val="800000"/>
                </a:solidFill>
                <a:latin typeface="华文楷体" pitchFamily="2" charset="-122"/>
                <a:ea typeface="华文楷体" pitchFamily="2" charset="-122"/>
              </a:rPr>
              <a:t>如</a:t>
            </a:r>
            <a:r>
              <a:rPr lang="en-US" altLang="zh-CN" sz="2800" b="1">
                <a:solidFill>
                  <a:srgbClr val="800000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zh-CN" sz="2800" b="1">
                <a:solidFill>
                  <a:srgbClr val="800000"/>
                </a:solidFill>
                <a:latin typeface="华文楷体" pitchFamily="2" charset="-122"/>
                <a:ea typeface="华文楷体" pitchFamily="2" charset="-122"/>
              </a:rPr>
              <a:t>路</a:t>
            </a:r>
            <a:r>
              <a:rPr lang="en-US" altLang="zh-CN" sz="2800" b="1">
                <a:solidFill>
                  <a:srgbClr val="800000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zh-CN" sz="2800" b="1">
                <a:solidFill>
                  <a:srgbClr val="800000"/>
                </a:solidFill>
                <a:latin typeface="华文楷体" pitchFamily="2" charset="-122"/>
                <a:ea typeface="华文楷体" pitchFamily="2" charset="-122"/>
              </a:rPr>
              <a:t>这个题目，可从字面意义看，指的是任何一条供人行走的路；也可从象征意义去分析，理解为</a:t>
            </a:r>
            <a:r>
              <a:rPr lang="en-US" altLang="zh-CN" sz="2800" b="1">
                <a:solidFill>
                  <a:srgbClr val="800000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zh-CN" sz="2800" b="1">
                <a:solidFill>
                  <a:srgbClr val="800000"/>
                </a:solidFill>
                <a:latin typeface="华文楷体" pitchFamily="2" charset="-122"/>
                <a:ea typeface="华文楷体" pitchFamily="2" charset="-122"/>
              </a:rPr>
              <a:t>人生之路</a:t>
            </a:r>
            <a:r>
              <a:rPr lang="en-US" altLang="zh-CN" sz="2800" b="1">
                <a:solidFill>
                  <a:srgbClr val="800000"/>
                </a:solidFill>
                <a:latin typeface="华文楷体" pitchFamily="2" charset="-122"/>
                <a:ea typeface="华文楷体" pitchFamily="2" charset="-122"/>
              </a:rPr>
              <a:t>”“</a:t>
            </a:r>
            <a:r>
              <a:rPr lang="zh-CN" altLang="zh-CN" sz="2800" b="1">
                <a:solidFill>
                  <a:srgbClr val="800000"/>
                </a:solidFill>
                <a:latin typeface="华文楷体" pitchFamily="2" charset="-122"/>
                <a:ea typeface="华文楷体" pitchFamily="2" charset="-122"/>
              </a:rPr>
              <a:t>奋斗之路</a:t>
            </a:r>
            <a:r>
              <a:rPr lang="en-US" altLang="zh-CN" sz="2800" b="1">
                <a:solidFill>
                  <a:srgbClr val="800000"/>
                </a:solidFill>
                <a:latin typeface="华文楷体" pitchFamily="2" charset="-122"/>
                <a:ea typeface="华文楷体" pitchFamily="2" charset="-122"/>
              </a:rPr>
              <a:t>”“</a:t>
            </a:r>
            <a:r>
              <a:rPr lang="zh-CN" altLang="zh-CN" sz="2800" b="1">
                <a:solidFill>
                  <a:srgbClr val="800000"/>
                </a:solidFill>
                <a:latin typeface="华文楷体" pitchFamily="2" charset="-122"/>
                <a:ea typeface="华文楷体" pitchFamily="2" charset="-122"/>
              </a:rPr>
              <a:t>青春之路</a:t>
            </a:r>
            <a:r>
              <a:rPr lang="en-US" altLang="zh-CN" sz="2800" b="1">
                <a:solidFill>
                  <a:srgbClr val="800000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zh-CN" sz="2800" b="1">
                <a:solidFill>
                  <a:srgbClr val="800000"/>
                </a:solidFill>
                <a:latin typeface="华文楷体" pitchFamily="2" charset="-122"/>
                <a:ea typeface="华文楷体" pitchFamily="2" charset="-122"/>
              </a:rPr>
              <a:t>等等。如果取其象征意义，就可扣住“任重而路远”或“前途是光明的，道路是曲折的”等主题去发挥。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27000" y="635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人教部编版九年级下册写作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审题立意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公开课课件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7000" y="67183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人教部编版九年级下册写作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审题立意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公开课课件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1309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1" nodeType="click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1" nodeType="clickEffect"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1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Administrator\桌面\ppt背景图片\JJ{EJ~U1Z(E5)G7CJXEALA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9525" y="0"/>
            <a:ext cx="91630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2729508" y="1579835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smtClean="0">
                <a:ln w="11430"/>
                <a:solidFill>
                  <a:srgbClr val="660066"/>
                </a:solidFill>
                <a:latin typeface="华文琥珀" pitchFamily="2" charset="-122"/>
                <a:ea typeface="华文琥珀" pitchFamily="2" charset="-122"/>
              </a:rPr>
              <a:t>立意指导</a:t>
            </a:r>
            <a:endParaRPr lang="zh-CN" altLang="en-US" sz="6000" cap="none" spc="0">
              <a:ln w="11430"/>
              <a:solidFill>
                <a:srgbClr val="660066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01444" y="2936676"/>
            <a:ext cx="8332365" cy="36045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        “</a:t>
            </a:r>
            <a:r>
              <a:rPr lang="zh-CN" altLang="zh-CN" sz="3200" b="1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千古文章意为高</a:t>
            </a:r>
            <a:r>
              <a:rPr lang="en-US" altLang="zh-CN" sz="3200" b="1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zh-CN" sz="3200" b="1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。这里的</a:t>
            </a:r>
            <a:r>
              <a:rPr lang="en-US" altLang="zh-CN" sz="3200" b="1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zh-CN" sz="3200" b="1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意</a:t>
            </a:r>
            <a:r>
              <a:rPr lang="en-US" altLang="zh-CN" sz="3200" b="1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zh-CN" sz="3200" b="1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就是文章的中心或主题。</a:t>
            </a:r>
            <a:r>
              <a:rPr lang="en-US" altLang="zh-CN" sz="3200" b="1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zh-CN" sz="3200" b="1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意</a:t>
            </a:r>
            <a:r>
              <a:rPr lang="en-US" altLang="zh-CN" sz="3200" b="1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zh-CN" sz="3200" b="1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是文章的核心和灵魂，立意的高下，直接关系到一篇作文的优劣</a:t>
            </a:r>
            <a:r>
              <a:rPr lang="zh-CN" altLang="zh-CN" sz="3200" b="1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。 “立意明确”</a:t>
            </a:r>
            <a:r>
              <a:rPr lang="zh-CN" altLang="zh-CN" sz="3200" b="1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“中心突出”“思想健康”是好文章的必备条件，真正上档次的文章还必须做到“立意深刻新颖”。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7000" y="635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人教部编版九年级下册写作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审题立意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公开课课件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7000" y="67183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人教部编版九年级下册写作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审题立意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公开课课件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8548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 xmlns:p15="http://schemas.microsoft.com/office/powerpoint/2012/main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grpId="1" nodeType="clickEffect"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istrator\桌面\ppt背景图片\JJ{EJ~U1Z(E5)G7CJXEALA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9525" y="0"/>
            <a:ext cx="91630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2729508" y="1579835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smtClean="0">
                <a:ln w="11430"/>
                <a:solidFill>
                  <a:srgbClr val="660066"/>
                </a:solidFill>
                <a:latin typeface="华文琥珀" pitchFamily="2" charset="-122"/>
                <a:ea typeface="华文琥珀" pitchFamily="2" charset="-122"/>
              </a:rPr>
              <a:t>立意指导</a:t>
            </a:r>
            <a:endParaRPr lang="zh-CN" altLang="en-US" sz="6000" cap="none" spc="0">
              <a:ln w="11430"/>
              <a:solidFill>
                <a:srgbClr val="660066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-9525" y="2708920"/>
            <a:ext cx="346761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技巧一：勤于点题</a:t>
            </a:r>
          </a:p>
        </p:txBody>
      </p:sp>
      <p:pic>
        <p:nvPicPr>
          <p:cNvPr id="7169" name="Picture 1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57200"/>
            <a:ext cx="19050" cy="1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476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7172" name="Picture 4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57200"/>
            <a:ext cx="2857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28575" y="3209800"/>
            <a:ext cx="9163050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000" b="1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zh-CN" sz="3000" b="1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批阅</a:t>
            </a:r>
            <a:r>
              <a:rPr lang="zh-CN" altLang="zh-CN" sz="3000" b="1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应试作文与品读文学作品在心理上存在很大差异，为加深阅卷老师的印象</a:t>
            </a:r>
            <a:r>
              <a:rPr lang="zh-CN" altLang="zh-CN" sz="3000" b="1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，作文</a:t>
            </a:r>
            <a:r>
              <a:rPr lang="zh-CN" altLang="zh-CN" sz="3000" b="1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的主旨一般以外显为上，不宜含蓄隐晦。为此</a:t>
            </a:r>
            <a:r>
              <a:rPr lang="zh-CN" altLang="zh-CN" sz="3000" b="1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，对于</a:t>
            </a:r>
            <a:r>
              <a:rPr lang="zh-CN" altLang="zh-CN" sz="3000" b="1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材料作文和话题作文之类</a:t>
            </a:r>
            <a:r>
              <a:rPr lang="en-US" altLang="zh-CN" sz="3000" b="1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zh-CN" sz="3000" b="1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，要自拟一个</a:t>
            </a:r>
            <a:r>
              <a:rPr lang="zh-CN" altLang="zh-CN" sz="3000" b="1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醒目的</a:t>
            </a:r>
            <a:r>
              <a:rPr lang="zh-CN" altLang="zh-CN" sz="3000" b="1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标题</a:t>
            </a:r>
            <a:r>
              <a:rPr lang="zh-CN" altLang="zh-CN" sz="3000" b="1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；</a:t>
            </a:r>
            <a:r>
              <a:rPr lang="zh-CN" altLang="en-US" sz="3000" b="1">
                <a:solidFill>
                  <a:srgbClr val="00B050"/>
                </a:solidFill>
                <a:ea typeface="华文楷体" pitchFamily="2" charset="-122"/>
              </a:rPr>
              <a:t>❶</a:t>
            </a:r>
            <a:r>
              <a:rPr lang="zh-CN" altLang="zh-CN" sz="3000" b="1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不论</a:t>
            </a:r>
            <a:r>
              <a:rPr lang="zh-CN" altLang="zh-CN" sz="3000" b="1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哪类</a:t>
            </a:r>
            <a:r>
              <a:rPr lang="zh-CN" altLang="zh-CN" sz="3000" b="1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作文，</a:t>
            </a:r>
            <a:r>
              <a:rPr lang="zh-CN" altLang="zh-CN" sz="3000" b="1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开篇都要尽快入题</a:t>
            </a:r>
            <a:r>
              <a:rPr lang="zh-CN" altLang="zh-CN" sz="3000" b="1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；</a:t>
            </a:r>
            <a:r>
              <a:rPr lang="zh-CN" altLang="en-US" sz="3000" b="1">
                <a:solidFill>
                  <a:srgbClr val="00B050"/>
                </a:solidFill>
                <a:ea typeface="华文楷体" pitchFamily="2" charset="-122"/>
              </a:rPr>
              <a:t>❷</a:t>
            </a:r>
            <a:r>
              <a:rPr lang="zh-CN" altLang="zh-CN" sz="3000" b="1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中间部分，</a:t>
            </a:r>
            <a:r>
              <a:rPr lang="zh-CN" altLang="zh-CN" sz="3000" b="1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不失时机地回扣题意，点明中心</a:t>
            </a:r>
            <a:r>
              <a:rPr lang="zh-CN" altLang="zh-CN" sz="3000" b="1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；</a:t>
            </a:r>
            <a:r>
              <a:rPr lang="zh-CN" altLang="en-US" sz="3000" b="1">
                <a:solidFill>
                  <a:srgbClr val="00B050"/>
                </a:solidFill>
                <a:ea typeface="华文楷体" pitchFamily="2" charset="-122"/>
              </a:rPr>
              <a:t>❸</a:t>
            </a:r>
            <a:r>
              <a:rPr lang="zh-CN" altLang="zh-CN" sz="3000" b="1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结尾卒</a:t>
            </a:r>
            <a:r>
              <a:rPr lang="zh-CN" altLang="zh-CN" sz="3000" b="1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章</a:t>
            </a:r>
            <a:r>
              <a:rPr lang="zh-CN" altLang="zh-CN" sz="3000" b="1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显志，</a:t>
            </a:r>
            <a:r>
              <a:rPr lang="zh-CN" altLang="zh-CN" sz="3000" b="1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画龙点睛，或概括或深化。这就能始终给人以结构严谨，紧扣题旨之感</a:t>
            </a:r>
            <a:r>
              <a:rPr lang="zh-CN" altLang="zh-CN" sz="3000" b="1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000" b="1">
              <a:solidFill>
                <a:srgbClr val="00B05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7000" y="635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人教部编版九年级下册写作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审题立意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公开课课件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7000" y="67183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人教部编版九年级下册写作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审题立意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公开课课件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662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1" nodeType="click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istrator\桌面\ppt背景图片\JJ{EJ~U1Z(E5)G7CJXEALA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9525" y="0"/>
            <a:ext cx="91630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2729508" y="1579835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smtClean="0">
                <a:ln w="11430"/>
                <a:solidFill>
                  <a:srgbClr val="660066"/>
                </a:solidFill>
                <a:latin typeface="华文琥珀" pitchFamily="2" charset="-122"/>
                <a:ea typeface="华文琥珀" pitchFamily="2" charset="-122"/>
              </a:rPr>
              <a:t>立意指导</a:t>
            </a:r>
            <a:endParaRPr lang="zh-CN" altLang="en-US" sz="6000" cap="none" spc="0">
              <a:ln w="11430"/>
              <a:solidFill>
                <a:srgbClr val="660066"/>
              </a:solidFill>
              <a:latin typeface="华文琥珀" pitchFamily="2" charset="-122"/>
              <a:ea typeface="华文琥珀" pitchFamily="2" charset="-122"/>
            </a:endParaRPr>
          </a:p>
        </p:txBody>
      </p:sp>
      <p:pic>
        <p:nvPicPr>
          <p:cNvPr id="7169" name="Picture 1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57200"/>
            <a:ext cx="19050" cy="1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476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7172" name="Picture 4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57200"/>
            <a:ext cx="2857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-9526" y="3318570"/>
            <a:ext cx="911542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如</a:t>
            </a:r>
            <a:r>
              <a:rPr lang="zh-CN" altLang="zh-CN" sz="2800" b="1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：中考作文“和</a:t>
            </a:r>
            <a:r>
              <a:rPr lang="en-US" altLang="zh-CN" sz="2800" b="1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____________</a:t>
            </a:r>
            <a:r>
              <a:rPr lang="zh-CN" altLang="zh-CN" sz="2800" b="1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在一起</a:t>
            </a:r>
            <a:r>
              <a:rPr lang="en-US" altLang="zh-CN" sz="2800" b="1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zh-CN" sz="2800" b="1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，某考生先以题记点题，接着分三个段落</a:t>
            </a:r>
            <a:r>
              <a:rPr lang="zh-CN" altLang="zh-CN" sz="2800" b="1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，描述</a:t>
            </a:r>
            <a:r>
              <a:rPr lang="en-US" altLang="zh-CN" sz="2800" b="1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zh-CN" sz="2800" b="1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和妈妈在一起</a:t>
            </a:r>
            <a:r>
              <a:rPr lang="en-US" altLang="zh-CN" sz="2800" b="1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zh-CN" sz="2800" b="1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的三个生活片段，每段末尾分别小结：</a:t>
            </a:r>
            <a:r>
              <a:rPr lang="en-US" altLang="zh-CN" sz="2800" b="1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zh-CN" sz="2800" b="1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妈妈</a:t>
            </a:r>
            <a:r>
              <a:rPr lang="en-US" altLang="zh-CN" sz="2800" b="1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zh-CN" sz="2800" b="1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我亲爱的保姆，和你在一起，真的</a:t>
            </a:r>
            <a:r>
              <a:rPr lang="zh-CN" altLang="zh-CN" sz="2800" b="1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很</a:t>
            </a:r>
            <a:r>
              <a:rPr lang="zh-CN" altLang="en-US" sz="2800" b="1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幸福</a:t>
            </a:r>
            <a:r>
              <a:rPr lang="en-US" altLang="zh-CN" sz="2800" b="1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”“</a:t>
            </a:r>
            <a:r>
              <a:rPr lang="zh-CN" altLang="zh-CN" sz="2800" b="1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妈妈</a:t>
            </a:r>
            <a:r>
              <a:rPr lang="en-US" altLang="zh-CN" sz="2800" b="1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zh-CN" sz="2800" b="1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我可爱的朋友，和你在一起，真是快乐无比</a:t>
            </a:r>
            <a:r>
              <a:rPr lang="en-US" altLang="zh-CN" sz="2800" b="1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”“</a:t>
            </a:r>
            <a:r>
              <a:rPr lang="zh-CN" altLang="zh-CN" sz="2800" b="1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妈妈</a:t>
            </a:r>
            <a:r>
              <a:rPr lang="en-US" altLang="zh-CN" sz="2800" b="1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zh-CN" sz="2800" b="1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我敬爱的老师，和你在一起，还</a:t>
            </a:r>
            <a:r>
              <a:rPr lang="zh-CN" altLang="zh-CN" sz="2800" b="1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真能</a:t>
            </a:r>
            <a:r>
              <a:rPr lang="zh-CN" altLang="zh-CN" sz="2800" b="1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学到知识”，篇末再呼应开头和题记：</a:t>
            </a:r>
            <a:r>
              <a:rPr lang="zh-CN" altLang="zh-CN" sz="2800" b="1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zh-CN" sz="2800" b="1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妈妈</a:t>
            </a:r>
            <a:r>
              <a:rPr lang="zh-CN" altLang="zh-CN" sz="2800" b="1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zh-CN" sz="2800" b="1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我真的喜欢和你在一起，今生今世你陪伴我，我陪伴你。”纲举目张，立意鲜明。</a:t>
            </a: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-9525" y="2708920"/>
            <a:ext cx="346761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技巧一：勤于点题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7000" y="635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人教部编版九年级下册写作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审题立意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公开课课件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7000" y="67183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人教部编版九年级下册写作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审题立意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公开课课件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99269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istrator\桌面\ppt背景图片\JJ{EJ~U1Z(E5)G7CJXEALA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9525" y="0"/>
            <a:ext cx="91630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2729508" y="1579835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smtClean="0">
                <a:ln w="11430"/>
                <a:solidFill>
                  <a:srgbClr val="660066"/>
                </a:solidFill>
                <a:latin typeface="华文琥珀" pitchFamily="2" charset="-122"/>
                <a:ea typeface="华文琥珀" pitchFamily="2" charset="-122"/>
              </a:rPr>
              <a:t>立意指导</a:t>
            </a:r>
            <a:endParaRPr lang="zh-CN" altLang="en-US" sz="6000" cap="none" spc="0">
              <a:ln w="11430"/>
              <a:solidFill>
                <a:srgbClr val="660066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10518" y="2733795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技巧二：抬头向前</a:t>
            </a:r>
          </a:p>
        </p:txBody>
      </p:sp>
      <p:sp>
        <p:nvSpPr>
          <p:cNvPr id="8" name="矩形 7"/>
          <p:cNvSpPr/>
          <p:nvPr/>
        </p:nvSpPr>
        <p:spPr>
          <a:xfrm>
            <a:off x="-9526" y="3318570"/>
            <a:ext cx="911542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        作文</a:t>
            </a:r>
            <a:r>
              <a:rPr lang="zh-CN" altLang="zh-CN" sz="2800" b="1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必须始终坚持先进文化的前进方向</a:t>
            </a:r>
            <a:r>
              <a:rPr lang="zh-CN" altLang="zh-CN" sz="2800" b="1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，以</a:t>
            </a:r>
            <a:r>
              <a:rPr lang="zh-CN" altLang="zh-CN" sz="2800" b="1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正确的舆论引导人，以高尚的精神塑造人，以优秀的作品鼓舞人”，所以，不能只看到社会的阴暗面，一定要用发展的眼光看问题；要说真话抒真情，但又不能矫揉造作或无原则地信口开河；不能过多反映“赌博”等“另类”“低俗”的生活，要心理阳光，积极向上</a:t>
            </a:r>
            <a:r>
              <a:rPr lang="zh-CN" altLang="zh-CN" sz="2800" b="1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2800" b="1" smtClean="0">
              <a:solidFill>
                <a:srgbClr val="FF00FF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800" b="1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zh-CN" sz="2800" b="1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如： </a:t>
            </a:r>
            <a:r>
              <a:rPr lang="en-US" altLang="zh-CN" sz="2800" b="1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zh-CN" sz="2800" b="1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我多想</a:t>
            </a:r>
            <a:r>
              <a:rPr lang="en-US" altLang="zh-CN" sz="2800" b="1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___”</a:t>
            </a:r>
            <a:r>
              <a:rPr lang="zh-CN" altLang="zh-CN" sz="2800" b="1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，如果你写</a:t>
            </a:r>
            <a:r>
              <a:rPr lang="en-US" altLang="zh-CN" sz="2800" b="1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zh-CN" sz="2800" b="1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我多想自杀</a:t>
            </a:r>
            <a:r>
              <a:rPr lang="en-US" altLang="zh-CN" sz="2800" b="1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”“</a:t>
            </a:r>
            <a:r>
              <a:rPr lang="zh-CN" altLang="zh-CN" sz="2800" b="1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我</a:t>
            </a:r>
            <a:r>
              <a:rPr lang="zh-CN" altLang="zh-CN" sz="2800" b="1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多</a:t>
            </a:r>
            <a:r>
              <a:rPr lang="zh-CN" altLang="en-US" sz="2800" b="1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想逃离</a:t>
            </a:r>
            <a:r>
              <a:rPr lang="en-US" altLang="zh-CN" sz="2800" b="1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”“</a:t>
            </a:r>
            <a:r>
              <a:rPr lang="zh-CN" altLang="zh-CN" sz="2800" b="1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我多想离家出走</a:t>
            </a:r>
            <a:r>
              <a:rPr lang="en-US" altLang="zh-CN" sz="2800" b="1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zh-CN" sz="2800" b="1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之类，</a:t>
            </a:r>
            <a:r>
              <a:rPr lang="zh-CN" altLang="zh-CN" sz="2800" b="1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肯定</a:t>
            </a:r>
            <a:r>
              <a:rPr lang="zh-CN" altLang="en-US" sz="2800" b="1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不行</a:t>
            </a:r>
            <a:r>
              <a:rPr lang="zh-CN" altLang="zh-CN" sz="2800" b="1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2800" b="1">
              <a:solidFill>
                <a:srgbClr val="0066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7000" y="635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人教部编版九年级下册写作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审题立意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公开课课件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7000" y="67183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人教部编版九年级下册写作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审题立意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公开课课件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27306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1" nodeType="click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1" nodeType="clickEffect"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1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istrator\桌面\ppt背景图片\JJ{EJ~U1Z(E5)G7CJXEALA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9525" y="0"/>
            <a:ext cx="91630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2729508" y="1579835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smtClean="0">
                <a:ln w="11430"/>
                <a:solidFill>
                  <a:srgbClr val="660066"/>
                </a:solidFill>
                <a:latin typeface="华文琥珀" pitchFamily="2" charset="-122"/>
                <a:ea typeface="华文琥珀" pitchFamily="2" charset="-122"/>
              </a:rPr>
              <a:t>立意指导</a:t>
            </a:r>
            <a:endParaRPr lang="zh-CN" altLang="en-US" sz="6000" cap="none" spc="0">
              <a:ln w="11430"/>
              <a:solidFill>
                <a:srgbClr val="660066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-9525" y="2844225"/>
            <a:ext cx="346761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zh-CN" altLang="zh-CN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技巧三：标新立异</a:t>
            </a:r>
          </a:p>
        </p:txBody>
      </p:sp>
      <p:pic>
        <p:nvPicPr>
          <p:cNvPr id="7169" name="Picture 1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57200"/>
            <a:ext cx="19050" cy="1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476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7172" name="Picture 4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57200"/>
            <a:ext cx="2857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-25085" y="3442571"/>
            <a:ext cx="9178610" cy="33916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         </a:t>
            </a:r>
            <a:r>
              <a:rPr lang="zh-CN" altLang="zh-CN" sz="2800" b="1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标新立异</a:t>
            </a:r>
            <a:r>
              <a:rPr lang="zh-CN" altLang="zh-CN" sz="28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往往能一招制胜。要做到这一点，必须积累并多角度地思考生活，展开丰富的联想；必须使自己的思想紧跟上时代的步伐，聚焦时代新风、当代科技、杰出名人、前沿理念；必须学会反复比较，精益求精，体现独到见解；必须学会针对人们习惯了的事物、思想、观念，从新的角度提出新的看法、新的主张；必须懂得巧妙地变换角度，科学地“反弹琵琶”</a:t>
            </a:r>
            <a:r>
              <a:rPr lang="en-US" altLang="zh-CN" sz="28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28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反其意而用之</a:t>
            </a:r>
            <a:r>
              <a:rPr lang="en-US" altLang="zh-CN" sz="28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2800" b="1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2800" b="1">
              <a:solidFill>
                <a:srgbClr val="6633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7000" y="635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人教部编版九年级下册写作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审题立意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公开课课件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7000" y="67183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人教部编版九年级下册写作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审题立意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公开课课件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76308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1" nodeType="click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istrator\桌面\ppt背景图片\JJ{EJ~U1Z(E5)G7CJXEALA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9525" y="0"/>
            <a:ext cx="91630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2729508" y="1579835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smtClean="0">
                <a:ln w="11430"/>
                <a:solidFill>
                  <a:srgbClr val="660066"/>
                </a:solidFill>
                <a:latin typeface="华文琥珀" pitchFamily="2" charset="-122"/>
                <a:ea typeface="华文琥珀" pitchFamily="2" charset="-122"/>
              </a:rPr>
              <a:t>立意指导</a:t>
            </a:r>
            <a:endParaRPr lang="zh-CN" altLang="en-US" sz="6000" cap="none" spc="0">
              <a:ln w="11430"/>
              <a:solidFill>
                <a:srgbClr val="660066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-9525" y="2844225"/>
            <a:ext cx="346761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zh-CN" altLang="zh-CN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技巧三：标新立异</a:t>
            </a:r>
          </a:p>
        </p:txBody>
      </p:sp>
      <p:pic>
        <p:nvPicPr>
          <p:cNvPr id="7169" name="Picture 1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57200"/>
            <a:ext cx="19050" cy="1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476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7172" name="Picture 4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57200"/>
            <a:ext cx="2857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2889564" y="3448050"/>
            <a:ext cx="6204754" cy="334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zh-CN" sz="3200" b="1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如</a:t>
            </a:r>
            <a:r>
              <a:rPr lang="zh-CN" altLang="zh-CN" sz="3200" b="1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：中考作文“我渴望</a:t>
            </a:r>
            <a:r>
              <a:rPr lang="en-US" altLang="zh-CN" sz="3200" b="1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_________”</a:t>
            </a:r>
            <a:r>
              <a:rPr lang="zh-CN" altLang="zh-CN" sz="3200" b="1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该怎么写？某考生独辟蹊径，写</a:t>
            </a:r>
            <a:r>
              <a:rPr lang="en-US" altLang="zh-CN" sz="3200" b="1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zh-CN" sz="3200" b="1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我渴望受罪</a:t>
            </a:r>
            <a:r>
              <a:rPr lang="en-US" altLang="zh-CN" sz="3200" b="1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zh-CN" sz="3200" b="1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，因为，年轻时经受磨难，坎坷就会为</a:t>
            </a:r>
            <a:r>
              <a:rPr lang="en-US" altLang="zh-CN" sz="3200" b="1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zh-CN" sz="3200" b="1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我</a:t>
            </a:r>
            <a:r>
              <a:rPr lang="en-US" altLang="zh-CN" sz="3200" b="1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zh-CN" sz="3200" b="1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折腰，自我价值就能实现。这样的立意就让人耳目一新。</a:t>
            </a:r>
          </a:p>
        </p:txBody>
      </p:sp>
      <p:pic>
        <p:nvPicPr>
          <p:cNvPr id="4098" name="Picture 2" descr="C:\Users\admin\Desktop\13694205_7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575" y="3448050"/>
            <a:ext cx="3838575" cy="340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127000" y="635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人教部编版九年级下册写作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审题立意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公开课课件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7000" y="67183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人教部编版九年级下册写作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审题立意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公开课课件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54236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ppt背景图片\@VQ98WD[R53TZHTG$8ER16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2" name="文本框 13"/>
          <p:cNvSpPr txBox="1">
            <a:spLocks noChangeArrowheads="1"/>
          </p:cNvSpPr>
          <p:nvPr/>
        </p:nvSpPr>
        <p:spPr bwMode="auto">
          <a:xfrm>
            <a:off x="10761663" y="2339975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sp>
        <p:nvSpPr>
          <p:cNvPr id="2053" name="文本框 14"/>
          <p:cNvSpPr txBox="1">
            <a:spLocks noChangeArrowheads="1"/>
          </p:cNvSpPr>
          <p:nvPr/>
        </p:nvSpPr>
        <p:spPr bwMode="auto">
          <a:xfrm>
            <a:off x="10561638" y="4170363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99596" y="1146402"/>
            <a:ext cx="499047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smtClean="0">
                <a:ln w="11430"/>
                <a:solidFill>
                  <a:srgbClr val="92D050"/>
                </a:solidFill>
                <a:latin typeface="华文琥珀" pitchFamily="2" charset="-122"/>
                <a:ea typeface="华文琥珀" pitchFamily="2" charset="-122"/>
              </a:rPr>
              <a:t>第二单元写作</a:t>
            </a:r>
            <a:endParaRPr lang="zh-CN" altLang="en-US" sz="6000" cap="none" spc="0">
              <a:ln w="11430"/>
              <a:solidFill>
                <a:srgbClr val="92D05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04048" y="2921168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smtClean="0">
                <a:ln w="11430"/>
                <a:solidFill>
                  <a:srgbClr val="FFFF00"/>
                </a:solidFill>
                <a:latin typeface="华文琥珀" pitchFamily="2" charset="-122"/>
                <a:ea typeface="华文琥珀" pitchFamily="2" charset="-122"/>
              </a:rPr>
              <a:t>审题立意</a:t>
            </a:r>
            <a:endParaRPr lang="zh-CN" altLang="en-US" sz="6000" cap="none" spc="0">
              <a:ln w="11430"/>
              <a:solidFill>
                <a:srgbClr val="FFFF0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4588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 xmlns:p15="http://schemas.microsoft.com/office/powerpoint/2012/main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1" nodeType="clickEffect"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istrator\桌面\ppt背景图片\JJ{EJ~U1Z(E5)G7CJXEALA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9525" y="0"/>
            <a:ext cx="91630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2729508" y="1579835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smtClean="0">
                <a:ln w="11430"/>
                <a:solidFill>
                  <a:srgbClr val="660066"/>
                </a:solidFill>
                <a:latin typeface="华文琥珀" pitchFamily="2" charset="-122"/>
                <a:ea typeface="华文琥珀" pitchFamily="2" charset="-122"/>
              </a:rPr>
              <a:t>立意指导</a:t>
            </a:r>
            <a:endParaRPr lang="zh-CN" altLang="en-US" sz="6000" cap="none" spc="0">
              <a:ln w="11430"/>
              <a:solidFill>
                <a:srgbClr val="660066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-9525" y="2844225"/>
            <a:ext cx="346761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zh-CN" altLang="zh-CN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技巧四：以小见大</a:t>
            </a:r>
          </a:p>
        </p:txBody>
      </p:sp>
      <p:pic>
        <p:nvPicPr>
          <p:cNvPr id="7169" name="Picture 1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57200"/>
            <a:ext cx="19050" cy="1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4762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7172" name="Picture 4" descr="学科网(www.zxxk.com)--教育资源门户，提供试卷、教案、课件、论文、素材及各类教学资源下载，还有大量而丰富的教学相关资讯！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57200"/>
            <a:ext cx="2857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48048" y="3429000"/>
            <a:ext cx="6957788" cy="341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zh-CN" sz="2800" b="1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对</a:t>
            </a:r>
            <a:r>
              <a:rPr lang="zh-CN" altLang="zh-CN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一篇作文而言，看问题的深度至关重要。要学会由表及里、由此及彼地思考探究</a:t>
            </a:r>
            <a:r>
              <a:rPr lang="zh-CN" altLang="zh-CN" sz="2800" b="1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，发掘</a:t>
            </a:r>
            <a:r>
              <a:rPr lang="zh-CN" altLang="zh-CN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生活的真谛</a:t>
            </a:r>
            <a:r>
              <a:rPr lang="zh-CN" altLang="zh-CN" sz="2800" b="1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。以小见大</a:t>
            </a:r>
            <a:r>
              <a:rPr lang="zh-CN" altLang="zh-CN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更是一种常用的构思方法。譬如可以透过一件小事、一个细节、一组小物件、一只小动物等等小题材，看到一份浓浓的人生情感，一种极其可贵的品德，一个深刻的人生</a:t>
            </a:r>
            <a:r>
              <a:rPr lang="zh-CN" altLang="zh-CN" sz="2800" b="1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哲理等。</a:t>
            </a:r>
            <a:endParaRPr lang="zh-CN" altLang="zh-CN" sz="2800" b="1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5122" name="Picture 2" descr="C:\Users\admin\Desktop\ppt背景图片\13694205_25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05836" y="3608719"/>
            <a:ext cx="2102509" cy="3265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127000" y="635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人教部编版九年级下册写作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审题立意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公开课课件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7000" y="67183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人教部编版九年级下册写作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审题立意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公开课课件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85905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1" nodeType="clickEffect"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dmin\Desktop\ppt背景图片\8E1S}V$)UGA4{AKWO@8)IER - 副本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2735706" y="1412776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smtClean="0">
                <a:ln w="11430"/>
                <a:solidFill>
                  <a:srgbClr val="C00000"/>
                </a:solidFill>
                <a:latin typeface="华文琥珀" pitchFamily="2" charset="-122"/>
                <a:ea typeface="华文琥珀" pitchFamily="2" charset="-122"/>
              </a:rPr>
              <a:t>写作实践</a:t>
            </a:r>
            <a:endParaRPr lang="zh-CN" altLang="en-US" sz="6000" cap="none" spc="0">
              <a:ln w="11430"/>
              <a:solidFill>
                <a:srgbClr val="C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2636912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23888" indent="-623888" eaLnBrk="1" hangingPunct="1">
              <a:defRPr/>
            </a:pPr>
            <a:r>
              <a:rPr lang="zh-CN" altLang="en-US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一、阅读下面的材料，在认真审题的基础上，</a:t>
            </a:r>
            <a:r>
              <a:rPr lang="zh-CN" altLang="en-US" sz="3200" b="1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列出  </a:t>
            </a:r>
            <a:endParaRPr lang="en-US" altLang="zh-CN" sz="3200" b="1" smtClean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 marL="623888" indent="-623888" eaLnBrk="1" hangingPunct="1">
              <a:defRPr/>
            </a:pPr>
            <a:r>
              <a:rPr lang="zh-CN" altLang="en-US" sz="3200" b="1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两三</a:t>
            </a:r>
            <a:r>
              <a:rPr lang="zh-CN" altLang="en-US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个写作的</a:t>
            </a:r>
            <a:r>
              <a:rPr lang="zh-CN" altLang="en-US" sz="3200" b="1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主题</a:t>
            </a:r>
            <a:r>
              <a:rPr lang="en-US" altLang="zh-CN" sz="3200" b="1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【</a:t>
            </a:r>
            <a:r>
              <a:rPr lang="zh-CN" altLang="en-US" sz="3200" b="1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要表达的中心</a:t>
            </a:r>
            <a:r>
              <a:rPr lang="en-US" altLang="zh-CN" sz="3200" b="1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】</a:t>
            </a:r>
            <a:r>
              <a:rPr lang="zh-CN" altLang="en-US" sz="3200" b="1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b="1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1749" y="3735386"/>
            <a:ext cx="903649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  <a:cs typeface="Verdana" panose="020B0604030504040204" pitchFamily="34" charset="0"/>
              </a:rPr>
              <a:t>匆匆</a:t>
            </a:r>
            <a:r>
              <a:rPr lang="zh-CN" altLang="en-US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  <a:cs typeface="Verdana" panose="020B0604030504040204" pitchFamily="34" charset="0"/>
              </a:rPr>
              <a:t>赶路的猫头鹰遇到斑鸠。斑鸠问它：“你要到哪儿去？”猫头鹰回答：“我打算搬到东方去。”斑鸠不解地问：“为什么呢？”猫头鹰说：“这里的人都讨厌我的叫声。”斑鸠说：“你只要改变自己的叫声就可以了。如果不改变你的叫声，即使到了东方，还是会惹人讨厌的。”</a:t>
            </a:r>
            <a:endParaRPr lang="zh-CN" altLang="en-US" sz="3200">
              <a:solidFill>
                <a:srgbClr val="663300"/>
              </a:solidFill>
              <a:latin typeface="华文楷体" pitchFamily="2" charset="-122"/>
              <a:ea typeface="华文楷体" pitchFamily="2" charset="-122"/>
              <a:cs typeface="Verdana" panose="020B060403050404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7000" y="635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人教部编版九年级下册写作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审题立意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公开课课件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7000" y="67183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人教部编版九年级下册写作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审题立意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公开课课件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0063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 xmlns:p15="http://schemas.microsoft.com/office/powerpoint/2012/main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1" nodeType="click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2" nodeType="clickEffect"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1"/>
      <p:bldP spid="3" grpId="2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dmin\Desktop\ppt背景图片\8E1S}V$)UGA4{AKWO@8)IER - 副本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2735706" y="1412776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smtClean="0">
                <a:ln w="11430"/>
                <a:solidFill>
                  <a:srgbClr val="C00000"/>
                </a:solidFill>
                <a:latin typeface="华文琥珀" pitchFamily="2" charset="-122"/>
                <a:ea typeface="华文琥珀" pitchFamily="2" charset="-122"/>
              </a:rPr>
              <a:t>写作实践</a:t>
            </a:r>
            <a:endParaRPr lang="zh-CN" altLang="en-US" sz="6000" cap="none" spc="0">
              <a:ln w="11430"/>
              <a:solidFill>
                <a:srgbClr val="C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2636912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23888" indent="-623888" eaLnBrk="1" hangingPunct="1">
              <a:defRPr/>
            </a:pPr>
            <a:r>
              <a:rPr lang="zh-CN" altLang="en-US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一、阅读下面的材料，在认真审题的基础上，</a:t>
            </a:r>
            <a:r>
              <a:rPr lang="zh-CN" altLang="en-US" sz="3200" b="1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列出  </a:t>
            </a:r>
            <a:endParaRPr lang="en-US" altLang="zh-CN" sz="3200" b="1" smtClean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 marL="623888" indent="-623888">
              <a:defRPr/>
            </a:pPr>
            <a:r>
              <a:rPr lang="zh-CN" altLang="en-US" sz="3200" b="1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两三</a:t>
            </a:r>
            <a:r>
              <a:rPr lang="zh-CN" altLang="en-US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个写作的</a:t>
            </a:r>
            <a:r>
              <a:rPr lang="zh-CN" altLang="en-US" sz="3200" b="1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主题</a:t>
            </a:r>
            <a:r>
              <a:rPr lang="en-US" altLang="zh-CN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【</a:t>
            </a:r>
            <a:r>
              <a:rPr lang="zh-CN" altLang="en-US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要表达的中心</a:t>
            </a:r>
            <a:r>
              <a:rPr lang="en-US" altLang="zh-CN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】 </a:t>
            </a:r>
            <a:r>
              <a:rPr lang="zh-CN" altLang="en-US" sz="3200" b="1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b="1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266" name="文本框 13"/>
          <p:cNvSpPr txBox="1">
            <a:spLocks noChangeArrowheads="1"/>
          </p:cNvSpPr>
          <p:nvPr/>
        </p:nvSpPr>
        <p:spPr bwMode="auto">
          <a:xfrm>
            <a:off x="10761663" y="2338918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sp>
        <p:nvSpPr>
          <p:cNvPr id="11267" name="文本框 14"/>
          <p:cNvSpPr txBox="1">
            <a:spLocks noChangeArrowheads="1"/>
          </p:cNvSpPr>
          <p:nvPr/>
        </p:nvSpPr>
        <p:spPr bwMode="auto">
          <a:xfrm>
            <a:off x="10561638" y="4169833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51720" y="3574445"/>
            <a:ext cx="7092280" cy="334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3200" b="1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提示：</a:t>
            </a:r>
            <a:endParaRPr lang="en-US" altLang="zh-CN" sz="3200" b="1" smtClean="0">
              <a:solidFill>
                <a:srgbClr val="FF00FF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10000"/>
              </a:lnSpc>
              <a:defRPr/>
            </a:pPr>
            <a:r>
              <a:rPr lang="en-US" altLang="zh-CN" sz="3200" b="1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b="1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. </a:t>
            </a:r>
            <a:r>
              <a:rPr lang="zh-CN" altLang="en-US" sz="3200" b="1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这则寓言讲了一个什么样的故事？本来的寓意是什么？</a:t>
            </a:r>
          </a:p>
          <a:p>
            <a:pPr>
              <a:lnSpc>
                <a:spcPct val="110000"/>
              </a:lnSpc>
              <a:defRPr/>
            </a:pPr>
            <a:r>
              <a:rPr lang="en-US" altLang="zh-CN" sz="3200" b="1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2. </a:t>
            </a:r>
            <a:r>
              <a:rPr lang="zh-CN" altLang="en-US" sz="3200" b="1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你还可以悟出什么道理？试着从其他角度进行思考，甚至可以从反面立意。</a:t>
            </a:r>
          </a:p>
          <a:p>
            <a:pPr>
              <a:lnSpc>
                <a:spcPct val="110000"/>
              </a:lnSpc>
              <a:defRPr/>
            </a:pPr>
            <a:r>
              <a:rPr lang="en-US" altLang="zh-CN" sz="3200" b="1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3. </a:t>
            </a:r>
            <a:r>
              <a:rPr lang="zh-CN" altLang="en-US" sz="3200" b="1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将自己归纳的主题与同学分享交流。</a:t>
            </a:r>
          </a:p>
        </p:txBody>
      </p:sp>
      <p:pic>
        <p:nvPicPr>
          <p:cNvPr id="7170" name="Picture 2" descr="C:\Users\admin\Desktop\ppt背景图片\13694205_3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034" y="3750393"/>
            <a:ext cx="2389223" cy="3133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27000" y="635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人教部编版九年级下册写作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审题立意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公开课课件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7000" y="67183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人教部编版九年级下册写作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审题立意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公开课课件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6441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 xmlns:p15="http://schemas.microsoft.com/office/powerpoint/2012/main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ppt背景图片\8E1S}V$)UGA4{AKWO@8)IER - 副本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2735706" y="1412776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smtClean="0">
                <a:ln w="11430"/>
                <a:solidFill>
                  <a:srgbClr val="C00000"/>
                </a:solidFill>
                <a:latin typeface="华文琥珀" pitchFamily="2" charset="-122"/>
                <a:ea typeface="华文琥珀" pitchFamily="2" charset="-122"/>
              </a:rPr>
              <a:t>写作实践</a:t>
            </a:r>
            <a:endParaRPr lang="zh-CN" altLang="en-US" sz="6000" cap="none" spc="0">
              <a:ln w="11430"/>
              <a:solidFill>
                <a:srgbClr val="C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35706" y="1412776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smtClean="0">
                <a:ln w="11430"/>
                <a:solidFill>
                  <a:srgbClr val="C00000"/>
                </a:solidFill>
                <a:latin typeface="华文琥珀" pitchFamily="2" charset="-122"/>
                <a:ea typeface="华文琥珀" pitchFamily="2" charset="-122"/>
              </a:rPr>
              <a:t>写作实践</a:t>
            </a:r>
            <a:endParaRPr lang="zh-CN" altLang="en-US" sz="6000" cap="none" spc="0">
              <a:ln w="11430"/>
              <a:solidFill>
                <a:srgbClr val="C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2636912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23888" indent="-623888" eaLnBrk="1" hangingPunct="1">
              <a:defRPr/>
            </a:pPr>
            <a:r>
              <a:rPr lang="zh-CN" altLang="en-US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一、阅读下面的材料，在认真审题的基础上，</a:t>
            </a:r>
            <a:r>
              <a:rPr lang="zh-CN" altLang="en-US" sz="3200" b="1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列出  </a:t>
            </a:r>
            <a:endParaRPr lang="en-US" altLang="zh-CN" sz="3200" b="1" smtClean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 marL="623888" indent="-623888">
              <a:defRPr/>
            </a:pPr>
            <a:r>
              <a:rPr lang="zh-CN" altLang="en-US" sz="3200" b="1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两三</a:t>
            </a:r>
            <a:r>
              <a:rPr lang="zh-CN" altLang="en-US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个写作的</a:t>
            </a:r>
            <a:r>
              <a:rPr lang="zh-CN" altLang="en-US" sz="3200" b="1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主题</a:t>
            </a:r>
            <a:r>
              <a:rPr lang="en-US" altLang="zh-CN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【</a:t>
            </a:r>
            <a:r>
              <a:rPr lang="zh-CN" altLang="en-US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要表达的中心</a:t>
            </a:r>
            <a:r>
              <a:rPr lang="en-US" altLang="zh-CN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】 </a:t>
            </a:r>
            <a:r>
              <a:rPr lang="zh-CN" altLang="en-US" sz="3200" b="1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b="1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8195" name="Picture 3" descr="C:\Users\admin\Desktop\ppt背景图片\13694205_3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789040"/>
            <a:ext cx="2627784" cy="3057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2627784" y="4384677"/>
            <a:ext cx="6408294" cy="2456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b="1" smtClean="0">
                <a:solidFill>
                  <a:schemeClr val="tx2">
                    <a:lumMod val="60000"/>
                    <a:lumOff val="40000"/>
                  </a:schemeClr>
                </a:solidFill>
                <a:latin typeface="华文楷体" pitchFamily="2" charset="-122"/>
                <a:ea typeface="华文楷体" pitchFamily="2" charset="-122"/>
              </a:rPr>
              <a:t>主题</a:t>
            </a:r>
            <a:r>
              <a:rPr lang="zh-CN" altLang="en-US" sz="3200" b="1">
                <a:solidFill>
                  <a:schemeClr val="tx2">
                    <a:lumMod val="60000"/>
                    <a:lumOff val="40000"/>
                  </a:schemeClr>
                </a:solidFill>
                <a:latin typeface="华文楷体" pitchFamily="2" charset="-122"/>
                <a:ea typeface="华文楷体" pitchFamily="2" charset="-122"/>
              </a:rPr>
              <a:t>一：</a:t>
            </a:r>
            <a:r>
              <a:rPr lang="zh-CN" altLang="en-US" sz="3200" b="1">
                <a:solidFill>
                  <a:schemeClr val="accent3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</a:rPr>
              <a:t>适应环境，改变自己。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3200" b="1">
                <a:solidFill>
                  <a:schemeClr val="tx2">
                    <a:lumMod val="60000"/>
                    <a:lumOff val="40000"/>
                  </a:schemeClr>
                </a:solidFill>
                <a:latin typeface="华文楷体" pitchFamily="2" charset="-122"/>
                <a:ea typeface="华文楷体" pitchFamily="2" charset="-122"/>
              </a:rPr>
              <a:t>主题二：</a:t>
            </a:r>
            <a:r>
              <a:rPr lang="zh-CN" altLang="en-US" sz="3200" b="1">
                <a:solidFill>
                  <a:schemeClr val="accent3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</a:rPr>
              <a:t>唯有自我反省，才能进步。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3200" b="1">
                <a:solidFill>
                  <a:schemeClr val="tx2">
                    <a:lumMod val="60000"/>
                    <a:lumOff val="40000"/>
                  </a:schemeClr>
                </a:solidFill>
                <a:latin typeface="华文楷体" pitchFamily="2" charset="-122"/>
                <a:ea typeface="华文楷体" pitchFamily="2" charset="-122"/>
              </a:rPr>
              <a:t>主题三：</a:t>
            </a:r>
            <a:r>
              <a:rPr lang="zh-CN" altLang="en-US" sz="3200" b="1">
                <a:solidFill>
                  <a:schemeClr val="accent3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</a:rPr>
              <a:t>环境是一面镜子，可以让我们看清自己。</a:t>
            </a:r>
          </a:p>
        </p:txBody>
      </p:sp>
      <p:sp>
        <p:nvSpPr>
          <p:cNvPr id="4" name="矩形 3"/>
          <p:cNvSpPr/>
          <p:nvPr/>
        </p:nvSpPr>
        <p:spPr>
          <a:xfrm>
            <a:off x="2649623" y="3718778"/>
            <a:ext cx="1826141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b="1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示    例</a:t>
            </a:r>
            <a:r>
              <a:rPr lang="zh-CN" altLang="en-US" sz="32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：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27000" y="635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人教部编版九年级下册写作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审题立意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公开课课件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7000" y="67183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人教部编版九年级下册写作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审题立意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公开课课件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39739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1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0" nodeType="clickEffect"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6" presetClass="entr" presetSubtype="0" fill="hold" grpId="0" nodeType="clickEffect"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  <p:bldP spid="4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\Desktop\ppt背景图片\8E1S}V$)UGA4{AKWO@8)IER - 副本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2735706" y="1412776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smtClean="0">
                <a:ln w="11430"/>
                <a:solidFill>
                  <a:srgbClr val="C00000"/>
                </a:solidFill>
                <a:latin typeface="华文琥珀" pitchFamily="2" charset="-122"/>
                <a:ea typeface="华文琥珀" pitchFamily="2" charset="-122"/>
              </a:rPr>
              <a:t>写作实践</a:t>
            </a:r>
            <a:endParaRPr lang="zh-CN" altLang="en-US" sz="6000" cap="none" spc="0">
              <a:ln w="11430"/>
              <a:solidFill>
                <a:srgbClr val="C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60" y="4803454"/>
            <a:ext cx="9153529" cy="19882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zh-CN" altLang="en-US" sz="2800" b="1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提示</a:t>
            </a:r>
            <a:r>
              <a:rPr lang="en-US" altLang="zh-CN" sz="2800" b="1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b="1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2800" b="1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2800" b="1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吸纳其他同学的合理建议，分析、比较这些主题。</a:t>
            </a:r>
          </a:p>
          <a:p>
            <a:pPr>
              <a:lnSpc>
                <a:spcPct val="110000"/>
              </a:lnSpc>
              <a:defRPr/>
            </a:pPr>
            <a:r>
              <a:rPr lang="zh-CN" altLang="en-US" sz="2800" b="1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提示</a:t>
            </a:r>
            <a:r>
              <a:rPr lang="en-US" altLang="zh-CN" sz="2800" b="1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b="1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、选择</a:t>
            </a:r>
            <a:r>
              <a:rPr lang="zh-CN" altLang="en-US" sz="2800" b="1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一个有一定深度且相对新颖的主题进行构思，并拟定题目。</a:t>
            </a:r>
          </a:p>
          <a:p>
            <a:pPr>
              <a:lnSpc>
                <a:spcPct val="110000"/>
              </a:lnSpc>
              <a:defRPr/>
            </a:pPr>
            <a:r>
              <a:rPr lang="zh-CN" altLang="en-US" sz="2800" b="1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提示</a:t>
            </a:r>
            <a:r>
              <a:rPr lang="en-US" altLang="zh-CN" sz="2800" b="1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b="1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2800" b="1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2800" b="1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写作时，要注意紧扣主题，不要跑题、偏题。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-15028" y="2442139"/>
            <a:ext cx="9159028" cy="2480680"/>
            <a:chOff x="-15028" y="2442139"/>
            <a:chExt cx="9159028" cy="2480680"/>
          </a:xfrm>
        </p:grpSpPr>
        <p:sp>
          <p:nvSpPr>
            <p:cNvPr id="9" name="矩形 8"/>
            <p:cNvSpPr/>
            <p:nvPr/>
          </p:nvSpPr>
          <p:spPr>
            <a:xfrm>
              <a:off x="0" y="2442139"/>
              <a:ext cx="9144000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defRPr/>
              </a:pPr>
              <a:r>
                <a:rPr lang="zh-CN" altLang="en-US" sz="3200" b="1">
                  <a:solidFill>
                    <a:srgbClr val="0000FF"/>
                  </a:solidFill>
                  <a:latin typeface="华文楷体" pitchFamily="2" charset="-122"/>
                  <a:ea typeface="华文楷体" pitchFamily="2" charset="-122"/>
                </a:rPr>
                <a:t>二、从上面列出的主题中选择一个，自拟题目</a:t>
              </a:r>
              <a:r>
                <a:rPr lang="zh-CN" altLang="en-US" sz="3200" b="1" smtClean="0">
                  <a:solidFill>
                    <a:srgbClr val="0000FF"/>
                  </a:solidFill>
                  <a:latin typeface="华文楷体" pitchFamily="2" charset="-122"/>
                  <a:ea typeface="华文楷体" pitchFamily="2" charset="-122"/>
                </a:rPr>
                <a:t>，一</a:t>
              </a:r>
              <a:r>
                <a:rPr lang="zh-CN" altLang="en-US" sz="3200" b="1">
                  <a:solidFill>
                    <a:srgbClr val="0000FF"/>
                  </a:solidFill>
                  <a:latin typeface="华文楷体" pitchFamily="2" charset="-122"/>
                  <a:ea typeface="华文楷体" pitchFamily="2" charset="-122"/>
                </a:rPr>
                <a:t>篇作文。不少于</a:t>
              </a:r>
              <a:r>
                <a:rPr lang="en-US" altLang="zh-CN" sz="3200" b="1">
                  <a:solidFill>
                    <a:srgbClr val="0000FF"/>
                  </a:solidFill>
                  <a:latin typeface="华文楷体" pitchFamily="2" charset="-122"/>
                  <a:ea typeface="华文楷体" pitchFamily="2" charset="-122"/>
                </a:rPr>
                <a:t>600 </a:t>
              </a:r>
              <a:r>
                <a:rPr lang="zh-CN" altLang="en-US" sz="3200" b="1">
                  <a:solidFill>
                    <a:srgbClr val="0000FF"/>
                  </a:solidFill>
                  <a:latin typeface="华文楷体" pitchFamily="2" charset="-122"/>
                  <a:ea typeface="华文楷体" pitchFamily="2" charset="-122"/>
                </a:rPr>
                <a:t>字。</a:t>
              </a:r>
              <a:endParaRPr lang="zh-CN" altLang="zh-CN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-15028" y="3403146"/>
              <a:ext cx="9144379" cy="1519673"/>
              <a:chOff x="-15028" y="3403146"/>
              <a:chExt cx="9144379" cy="1519673"/>
            </a:xfrm>
          </p:grpSpPr>
          <p:pic>
            <p:nvPicPr>
              <p:cNvPr id="9219" name="Picture 3" descr="C:\Users\admin\Desktop\ppt背景图片\13694205_30.gif"/>
              <p:cNvPicPr>
                <a:picLocks noChangeAspect="1" noChangeArrowheads="1" noCrop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-15028" y="3403146"/>
                <a:ext cx="4680520" cy="149381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3" name="Picture 3" descr="C:\Users\admin\Desktop\ppt背景图片\13694205_30.gif"/>
              <p:cNvPicPr>
                <a:picLocks noChangeAspect="1" noChangeArrowheads="1" noCrop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4448831" y="3429000"/>
                <a:ext cx="4680520" cy="149381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4" name="文本框 3"/>
          <p:cNvSpPr txBox="1"/>
          <p:nvPr/>
        </p:nvSpPr>
        <p:spPr>
          <a:xfrm>
            <a:off x="127000" y="635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人教部编版九年级下册写作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审题立意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公开课课件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7000" y="67183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人教部编版九年级下册写作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审题立意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公开课课件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5075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 xmlns:p15="http://schemas.microsoft.com/office/powerpoint/2012/main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grpId="0" nodeType="clickEffect"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grpId="0" nodeType="clickEffect"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ppt背景图片\8E1S}V$)UGA4{AKWO@8)IER - 副本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2735706" y="1412776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smtClean="0">
                <a:ln w="11430"/>
                <a:solidFill>
                  <a:srgbClr val="C00000"/>
                </a:solidFill>
                <a:latin typeface="华文琥珀" pitchFamily="2" charset="-122"/>
                <a:ea typeface="华文琥珀" pitchFamily="2" charset="-122"/>
              </a:rPr>
              <a:t>写作实践</a:t>
            </a:r>
            <a:endParaRPr lang="zh-CN" altLang="en-US" sz="6000" cap="none" spc="0">
              <a:ln w="11430"/>
              <a:solidFill>
                <a:srgbClr val="C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2442139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二、从上面列出的主题中选择一个，自拟题目</a:t>
            </a:r>
            <a:r>
              <a:rPr lang="zh-CN" altLang="en-US" sz="3200" b="1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，一</a:t>
            </a:r>
            <a:r>
              <a:rPr lang="zh-CN" altLang="en-US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篇作文。不少于</a:t>
            </a:r>
            <a:r>
              <a:rPr lang="en-US" altLang="zh-CN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600 </a:t>
            </a:r>
            <a:r>
              <a:rPr lang="zh-CN" altLang="en-US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字。</a:t>
            </a:r>
            <a:endParaRPr lang="zh-CN" altLang="zh-CN" sz="3200" b="1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2383" y="4414254"/>
            <a:ext cx="4565802" cy="24437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latinLnBrk="1" hangingPunct="1">
              <a:lnSpc>
                <a:spcPct val="110000"/>
              </a:lnSpc>
              <a:defRPr/>
            </a:pPr>
            <a:r>
              <a:rPr lang="en-US" altLang="zh-CN" sz="2800" b="1">
                <a:solidFill>
                  <a:srgbClr val="00CC00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en-US" sz="2800" b="1">
                <a:solidFill>
                  <a:srgbClr val="00CC00"/>
                </a:solidFill>
                <a:latin typeface="华文楷体" pitchFamily="2" charset="-122"/>
                <a:ea typeface="华文楷体" pitchFamily="2" charset="-122"/>
              </a:rPr>
              <a:t>遇到问题，首先要从自身找原因。材料中猫头鹰不知道不是因为居民难相处，这说明，我们遇到问题的时候，要先从自身找原因。</a:t>
            </a:r>
            <a:endParaRPr lang="en-US" altLang="zh-CN" sz="2800" b="1">
              <a:solidFill>
                <a:srgbClr val="00CC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3430375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defRPr/>
            </a:pPr>
            <a:r>
              <a:rPr lang="en-US" altLang="zh-CN" sz="2800" b="1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2800" b="1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立意。本题写作目的是引导我们树立正确的人生观，引导我们学会正确处理问题</a:t>
            </a:r>
            <a:r>
              <a:rPr lang="zh-CN" altLang="en-US" sz="2800" b="1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，我们</a:t>
            </a:r>
            <a:r>
              <a:rPr lang="zh-CN" altLang="en-US" sz="2800" b="1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可以从以下几个角度立意：</a:t>
            </a:r>
            <a:endParaRPr lang="en-US" altLang="zh-CN" sz="2800" b="1">
              <a:solidFill>
                <a:srgbClr val="FF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052" name="Picture 4" descr="C:\Users\admin\Desktop\ppt背景图片\13694205_64.jpg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71323" y="4384481"/>
            <a:ext cx="3414539" cy="2467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127000" y="635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人教部编版九年级下册写作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审题立意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公开课课件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7000" y="67183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人教部编版九年级下册写作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审题立意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公开课课件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81103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1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ppt背景图片\8E1S}V$)UGA4{AKWO@8)IER - 副本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2735706" y="1412776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smtClean="0">
                <a:ln w="11430"/>
                <a:solidFill>
                  <a:srgbClr val="C00000"/>
                </a:solidFill>
                <a:latin typeface="华文琥珀" pitchFamily="2" charset="-122"/>
                <a:ea typeface="华文琥珀" pitchFamily="2" charset="-122"/>
              </a:rPr>
              <a:t>写作实践</a:t>
            </a:r>
            <a:endParaRPr lang="zh-CN" altLang="en-US" sz="6000" cap="none" spc="0">
              <a:ln w="11430"/>
              <a:solidFill>
                <a:srgbClr val="C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2442139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二、从上面列出的主题中选择一个，自拟题目</a:t>
            </a:r>
            <a:r>
              <a:rPr lang="zh-CN" altLang="en-US" sz="3200" b="1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，一</a:t>
            </a:r>
            <a:r>
              <a:rPr lang="zh-CN" altLang="en-US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篇作文。不少于</a:t>
            </a:r>
            <a:r>
              <a:rPr lang="en-US" altLang="zh-CN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600 </a:t>
            </a:r>
            <a:r>
              <a:rPr lang="zh-CN" altLang="en-US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字。</a:t>
            </a:r>
            <a:endParaRPr lang="zh-CN" altLang="zh-CN" sz="3200" b="1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04729" y="4641836"/>
            <a:ext cx="6805240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latinLnBrk="1" hangingPunct="1">
              <a:defRPr/>
            </a:pPr>
            <a:r>
              <a:rPr lang="en-US" altLang="zh-CN" sz="2800" b="1">
                <a:solidFill>
                  <a:srgbClr val="00CC00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en-US" sz="2800" b="1">
                <a:solidFill>
                  <a:srgbClr val="00CC00"/>
                </a:solidFill>
                <a:latin typeface="华文楷体" pitchFamily="2" charset="-122"/>
                <a:ea typeface="华文楷体" pitchFamily="2" charset="-122"/>
              </a:rPr>
              <a:t>做人要有自知之明。不自省，不能认识自己，往往会高估自己，遇到问题自然会怨天尤人。如果有自知之明，就会永远保持清醒的头脑，取得成绩时，不骄傲自满；遇到问题时，不将责任推给他人。</a:t>
            </a:r>
            <a:endParaRPr lang="en-US" altLang="zh-CN" sz="2800" b="1">
              <a:solidFill>
                <a:srgbClr val="00CC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3429000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defRPr/>
            </a:pPr>
            <a:r>
              <a:rPr lang="en-US" altLang="zh-CN" sz="2800" b="1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2800" b="1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立意。本题写作目的是引导我们树立正确的人生观，引导我们学会正确处理问题</a:t>
            </a:r>
            <a:r>
              <a:rPr lang="zh-CN" altLang="en-US" sz="2800" b="1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，我们</a:t>
            </a:r>
            <a:r>
              <a:rPr lang="zh-CN" altLang="en-US" sz="2800" b="1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可以从以下几个角度立意：</a:t>
            </a:r>
            <a:endParaRPr lang="en-US" altLang="zh-CN" sz="2800" b="1">
              <a:solidFill>
                <a:srgbClr val="FF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074" name="Picture 2" descr="C:\Users\admin\Desktop\ppt背景图片\13694205_77.jpg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108" y="4597956"/>
            <a:ext cx="1311531" cy="2246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admin\Desktop\ppt背景图片\13694205_77.jpg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99683" y="4597956"/>
            <a:ext cx="1331640" cy="2246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127000" y="635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人教部编版九年级下册写作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审题立意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公开课课件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7000" y="67183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人教部编版九年级下册写作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审题立意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公开课课件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20185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ppt背景图片\8E1S}V$)UGA4{AKWO@8)IER - 副本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2735706" y="1412776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smtClean="0">
                <a:ln w="11430"/>
                <a:solidFill>
                  <a:srgbClr val="C00000"/>
                </a:solidFill>
                <a:latin typeface="华文琥珀" pitchFamily="2" charset="-122"/>
                <a:ea typeface="华文琥珀" pitchFamily="2" charset="-122"/>
              </a:rPr>
              <a:t>写作实践</a:t>
            </a:r>
            <a:endParaRPr lang="zh-CN" altLang="en-US" sz="6000" cap="none" spc="0">
              <a:ln w="11430"/>
              <a:solidFill>
                <a:srgbClr val="C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2442139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二、从上面列出的主题中选择一个，自拟题目</a:t>
            </a:r>
            <a:r>
              <a:rPr lang="zh-CN" altLang="en-US" sz="3200" b="1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，一</a:t>
            </a:r>
            <a:r>
              <a:rPr lang="zh-CN" altLang="en-US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篇作文。不少于</a:t>
            </a:r>
            <a:r>
              <a:rPr lang="en-US" altLang="zh-CN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600 </a:t>
            </a:r>
            <a:r>
              <a:rPr lang="zh-CN" altLang="en-US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字。</a:t>
            </a:r>
            <a:endParaRPr lang="zh-CN" altLang="zh-CN" sz="3200" b="1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33879" y="4692186"/>
            <a:ext cx="6710121" cy="21605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latinLnBrk="1" hangingPunct="1">
              <a:lnSpc>
                <a:spcPct val="120000"/>
              </a:lnSpc>
              <a:defRPr/>
            </a:pPr>
            <a:r>
              <a:rPr lang="en-US" altLang="zh-CN" sz="2800" b="1">
                <a:solidFill>
                  <a:srgbClr val="00CC00"/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en-US" sz="2800" b="1">
                <a:solidFill>
                  <a:srgbClr val="00CC00"/>
                </a:solidFill>
                <a:latin typeface="华文楷体" pitchFamily="2" charset="-122"/>
                <a:ea typeface="华文楷体" pitchFamily="2" charset="-122"/>
              </a:rPr>
              <a:t>透过现象看本质。抱怨自己所在的地方的居民很难相处的猫头鹰，是被眼前的现象迷惑了双眼，没有透过现象看清本质。只有看清本质，才能找到解决问题的办法。</a:t>
            </a:r>
            <a:endParaRPr lang="en-US" altLang="zh-CN" sz="2800" b="1">
              <a:solidFill>
                <a:srgbClr val="00CC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3429000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defRPr/>
            </a:pPr>
            <a:r>
              <a:rPr lang="en-US" altLang="zh-CN" sz="2800" b="1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2800" b="1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立意。本题写作目的是引导我们树立正确的人生观，引导我们学会正确处理问题</a:t>
            </a:r>
            <a:r>
              <a:rPr lang="zh-CN" altLang="en-US" sz="2800" b="1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，我们</a:t>
            </a:r>
            <a:r>
              <a:rPr lang="zh-CN" altLang="en-US" sz="2800" b="1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可以从以下几个角度立意：</a:t>
            </a:r>
            <a:endParaRPr lang="en-US" altLang="zh-CN" sz="2800" b="1">
              <a:solidFill>
                <a:srgbClr val="FF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099" name="Picture 3" descr="C:\Users\admin\Desktop\ppt背景图片\13694205_93.jpg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042" y="4834727"/>
            <a:ext cx="2219325" cy="2018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127000" y="635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人教部编版九年级下册写作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审题立意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公开课课件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7000" y="67183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人教部编版九年级下册写作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审题立意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公开课课件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20731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C:\Users\admin\Desktop\ppt背景图片\8E1S}V$)UGA4{AKWO@8)IER - 副本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/>
          <p:cNvSpPr/>
          <p:nvPr/>
        </p:nvSpPr>
        <p:spPr>
          <a:xfrm>
            <a:off x="2735706" y="1412776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smtClean="0">
                <a:ln w="11430"/>
                <a:solidFill>
                  <a:srgbClr val="C00000"/>
                </a:solidFill>
                <a:latin typeface="华文琥珀" pitchFamily="2" charset="-122"/>
                <a:ea typeface="华文琥珀" pitchFamily="2" charset="-122"/>
              </a:rPr>
              <a:t>写作实践</a:t>
            </a:r>
            <a:endParaRPr lang="zh-CN" altLang="en-US" sz="6000" cap="none" spc="0">
              <a:ln w="11430"/>
              <a:solidFill>
                <a:srgbClr val="C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2442139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二、从上面列出的主题中选择一个，自拟题目</a:t>
            </a:r>
            <a:r>
              <a:rPr lang="zh-CN" altLang="en-US" sz="3200" b="1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，一</a:t>
            </a:r>
            <a:r>
              <a:rPr lang="zh-CN" altLang="en-US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篇作文。不少于</a:t>
            </a:r>
            <a:r>
              <a:rPr lang="en-US" altLang="zh-CN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600 </a:t>
            </a:r>
            <a:r>
              <a:rPr lang="zh-CN" altLang="en-US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字。</a:t>
            </a:r>
            <a:endParaRPr lang="zh-CN" altLang="zh-CN" sz="3200" b="1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4989" y="3519357"/>
            <a:ext cx="7904212" cy="3165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latinLnBrk="1" hangingPunct="1">
              <a:lnSpc>
                <a:spcPct val="120000"/>
              </a:lnSpc>
              <a:defRPr/>
            </a:pPr>
            <a:r>
              <a:rPr lang="en-US" altLang="zh-CN" sz="2800" b="1">
                <a:solidFill>
                  <a:srgbClr val="00CC00"/>
                </a:solidFill>
                <a:latin typeface="华文楷体" pitchFamily="2" charset="-122"/>
                <a:ea typeface="华文楷体" pitchFamily="2" charset="-122"/>
              </a:rPr>
              <a:t>2. </a:t>
            </a:r>
            <a:r>
              <a:rPr lang="zh-CN" altLang="en-US" sz="2800" b="1">
                <a:solidFill>
                  <a:srgbClr val="00CC00"/>
                </a:solidFill>
                <a:latin typeface="华文楷体" pitchFamily="2" charset="-122"/>
                <a:ea typeface="华文楷体" pitchFamily="2" charset="-122"/>
              </a:rPr>
              <a:t>拟题。题目是文章的眼睛。拟题时，要注意</a:t>
            </a:r>
            <a:r>
              <a:rPr lang="zh-CN" altLang="en-US" sz="2800" b="1" smtClean="0">
                <a:solidFill>
                  <a:srgbClr val="00CC00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endParaRPr lang="en-US" altLang="zh-CN" sz="2800" b="1" smtClean="0">
              <a:solidFill>
                <a:srgbClr val="00CC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latinLnBrk="1" hangingPunct="1">
              <a:lnSpc>
                <a:spcPct val="120000"/>
              </a:lnSpc>
              <a:defRPr/>
            </a:pPr>
            <a:r>
              <a:rPr lang="zh-CN" altLang="en-US" sz="2800" b="1" smtClean="0">
                <a:solidFill>
                  <a:srgbClr val="00CC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solidFill>
                  <a:srgbClr val="00CC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b="1">
                <a:solidFill>
                  <a:srgbClr val="00CC00"/>
                </a:solidFill>
                <a:latin typeface="华文楷体" pitchFamily="2" charset="-122"/>
                <a:ea typeface="华文楷体" pitchFamily="2" charset="-122"/>
              </a:rPr>
              <a:t>）用语要新奇，给人耳目一新的感觉</a:t>
            </a:r>
            <a:r>
              <a:rPr lang="zh-CN" altLang="en-US" sz="2800" b="1" smtClean="0">
                <a:solidFill>
                  <a:srgbClr val="00CC00"/>
                </a:solidFill>
                <a:latin typeface="华文楷体" pitchFamily="2" charset="-122"/>
                <a:ea typeface="华文楷体" pitchFamily="2" charset="-122"/>
              </a:rPr>
              <a:t>；</a:t>
            </a:r>
            <a:endParaRPr lang="en-US" altLang="zh-CN" sz="2800" b="1" smtClean="0">
              <a:solidFill>
                <a:srgbClr val="00CC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latinLnBrk="1" hangingPunct="1">
              <a:lnSpc>
                <a:spcPct val="120000"/>
              </a:lnSpc>
              <a:defRPr/>
            </a:pPr>
            <a:r>
              <a:rPr lang="zh-CN" altLang="en-US" sz="2800" b="1" smtClean="0">
                <a:solidFill>
                  <a:srgbClr val="00CC0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b="1">
                <a:solidFill>
                  <a:srgbClr val="00CC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b="1">
                <a:solidFill>
                  <a:srgbClr val="00CC00"/>
                </a:solidFill>
                <a:latin typeface="华文楷体" pitchFamily="2" charset="-122"/>
                <a:ea typeface="华文楷体" pitchFamily="2" charset="-122"/>
              </a:rPr>
              <a:t>）着意铺排，使文题生动、活泼、形象，给人一种阅读的欲望。如本题，我们可拟为：</a:t>
            </a:r>
            <a:r>
              <a:rPr lang="zh-CN" altLang="en-US" sz="28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认清自己，方能成功</a:t>
            </a:r>
            <a:r>
              <a:rPr lang="zh-CN" altLang="en-US" sz="2800" b="1">
                <a:solidFill>
                  <a:srgbClr val="00CC00"/>
                </a:solidFill>
                <a:latin typeface="华文楷体" pitchFamily="2" charset="-122"/>
                <a:ea typeface="华文楷体" pitchFamily="2" charset="-122"/>
              </a:rPr>
              <a:t>；</a:t>
            </a:r>
            <a:r>
              <a:rPr lang="zh-CN" altLang="en-US" sz="2800" b="1">
                <a:solidFill>
                  <a:srgbClr val="FFC000"/>
                </a:solidFill>
                <a:latin typeface="华文楷体" pitchFamily="2" charset="-122"/>
                <a:ea typeface="华文楷体" pitchFamily="2" charset="-122"/>
              </a:rPr>
              <a:t>改变自己，改变世界</a:t>
            </a:r>
            <a:r>
              <a:rPr lang="zh-CN" altLang="en-US" sz="2800" b="1">
                <a:solidFill>
                  <a:srgbClr val="00CC00"/>
                </a:solidFill>
                <a:latin typeface="华文楷体" pitchFamily="2" charset="-122"/>
                <a:ea typeface="华文楷体" pitchFamily="2" charset="-122"/>
              </a:rPr>
              <a:t>；</a:t>
            </a:r>
            <a:r>
              <a:rPr lang="zh-CN" altLang="en-US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唯有改变自己才能飞得更高</a:t>
            </a:r>
            <a:r>
              <a:rPr lang="zh-CN" altLang="en-US" sz="2800" b="1">
                <a:solidFill>
                  <a:srgbClr val="00CC00"/>
                </a:solidFill>
                <a:latin typeface="华文楷体" pitchFamily="2" charset="-122"/>
                <a:ea typeface="华文楷体" pitchFamily="2" charset="-122"/>
              </a:rPr>
              <a:t>；</a:t>
            </a:r>
            <a:r>
              <a:rPr lang="zh-CN" altLang="en-US" sz="28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人贵有自知之明</a:t>
            </a:r>
            <a:r>
              <a:rPr lang="zh-CN" altLang="en-US" sz="2800" b="1">
                <a:solidFill>
                  <a:srgbClr val="00CC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2800" b="1">
              <a:solidFill>
                <a:srgbClr val="00CC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7000" y="635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人教部编版九年级下册写作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审题立意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公开课课件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7000" y="67183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人教部编版九年级下册写作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审题立意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公开课课件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7790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 xmlns:p15="http://schemas.microsoft.com/office/powerpoint/2012/main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grpId="0" nodeType="clickEffect"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grpId="0" nodeType="clickEffect"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uiExpan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ppt背景图片\E]PE`XTPU0$U6`EXUJ(49@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-1" y="0"/>
            <a:ext cx="203132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600" cap="none" spc="0" smtClean="0">
                <a:ln w="11430"/>
                <a:solidFill>
                  <a:schemeClr val="bg1"/>
                </a:solidFill>
                <a:latin typeface="华文琥珀" pitchFamily="2" charset="-122"/>
                <a:ea typeface="华文琥珀" pitchFamily="2" charset="-122"/>
              </a:rPr>
              <a:t>范文学习</a:t>
            </a:r>
            <a:endParaRPr lang="zh-CN" altLang="en-US" sz="3600" cap="none" spc="0">
              <a:ln w="11430"/>
              <a:solidFill>
                <a:schemeClr val="bg1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59284" y="836712"/>
            <a:ext cx="557075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smtClean="0">
                <a:ln w="11430"/>
                <a:solidFill>
                  <a:srgbClr val="006600"/>
                </a:solidFill>
                <a:latin typeface="华文琥珀" pitchFamily="2" charset="-122"/>
                <a:ea typeface="华文琥珀" pitchFamily="2" charset="-122"/>
              </a:rPr>
              <a:t>人贵有自知之明</a:t>
            </a:r>
            <a:endParaRPr lang="zh-CN" altLang="en-US" sz="6000" cap="none" spc="0">
              <a:ln w="11430"/>
              <a:solidFill>
                <a:srgbClr val="0066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0" y="2060848"/>
            <a:ext cx="9144000" cy="4832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449263" eaLnBrk="1" hangingPunct="1"/>
            <a:r>
              <a:rPr lang="zh-CN" altLang="en-US" sz="2800" b="1" smtClean="0">
                <a:solidFill>
                  <a:srgbClr val="800000"/>
                </a:solidFill>
                <a:latin typeface="华文楷体" pitchFamily="2" charset="-122"/>
                <a:ea typeface="华文楷体" pitchFamily="2" charset="-122"/>
              </a:rPr>
              <a:t>   老子</a:t>
            </a:r>
            <a:r>
              <a:rPr lang="zh-CN" altLang="en-US" sz="2800" b="1">
                <a:solidFill>
                  <a:srgbClr val="800000"/>
                </a:solidFill>
                <a:latin typeface="华文楷体" pitchFamily="2" charset="-122"/>
                <a:ea typeface="华文楷体" pitchFamily="2" charset="-122"/>
              </a:rPr>
              <a:t>云：“知人者智，自知者明。”麻雀不自知，总是嫌屋子有味道而挪窝；猫头鹰不自知，总是抱怨居民难相处。知人难，自知诚亦不易，所以，人贵有自知之明</a:t>
            </a:r>
            <a:r>
              <a:rPr lang="zh-CN" altLang="en-US" sz="2800" b="1" smtClean="0">
                <a:solidFill>
                  <a:srgbClr val="800000"/>
                </a:solidFill>
                <a:latin typeface="华文楷体" pitchFamily="2" charset="-122"/>
                <a:ea typeface="华文楷体" pitchFamily="2" charset="-122"/>
              </a:rPr>
              <a:t>。        </a:t>
            </a:r>
            <a:endParaRPr lang="en-US" altLang="zh-CN" sz="2800" b="1" smtClean="0">
              <a:solidFill>
                <a:srgbClr val="800000"/>
              </a:solidFill>
              <a:latin typeface="华文楷体" pitchFamily="2" charset="-122"/>
              <a:ea typeface="华文楷体" pitchFamily="2" charset="-122"/>
            </a:endParaRPr>
          </a:p>
          <a:p>
            <a:pPr indent="449263"/>
            <a:r>
              <a:rPr lang="en-US" altLang="zh-CN" sz="2800" b="1">
                <a:solidFill>
                  <a:srgbClr val="80000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2800" b="1" smtClean="0">
                <a:solidFill>
                  <a:srgbClr val="800000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en-US" sz="2800" b="1" smtClean="0">
                <a:solidFill>
                  <a:srgbClr val="800000"/>
                </a:solidFill>
                <a:latin typeface="华文楷体" pitchFamily="2" charset="-122"/>
                <a:ea typeface="华文楷体" pitchFamily="2" charset="-122"/>
              </a:rPr>
              <a:t>汉高祖</a:t>
            </a:r>
            <a:r>
              <a:rPr lang="zh-CN" altLang="en-US" sz="2800" b="1">
                <a:solidFill>
                  <a:srgbClr val="800000"/>
                </a:solidFill>
                <a:latin typeface="华文楷体" pitchFamily="2" charset="-122"/>
                <a:ea typeface="华文楷体" pitchFamily="2" charset="-122"/>
              </a:rPr>
              <a:t>刘邦本是一介市井小民，最终却成就了一番千秋霸业，因为有自知之明，他在打败西楚霸王项羽，建立汉朝之后，曾发表过这样一番言论：“夫</a:t>
            </a:r>
            <a:r>
              <a:rPr lang="zh-CN" altLang="en-US" sz="2800" b="1" smtClean="0">
                <a:solidFill>
                  <a:srgbClr val="800000"/>
                </a:solidFill>
                <a:latin typeface="华文楷体" pitchFamily="2" charset="-122"/>
                <a:ea typeface="华文楷体" pitchFamily="2" charset="-122"/>
              </a:rPr>
              <a:t>运筹策帷帐</a:t>
            </a:r>
            <a:r>
              <a:rPr lang="zh-CN" altLang="en-US" sz="2800" b="1">
                <a:solidFill>
                  <a:srgbClr val="800000"/>
                </a:solidFill>
                <a:latin typeface="华文楷体" pitchFamily="2" charset="-122"/>
                <a:ea typeface="华文楷体" pitchFamily="2" charset="-122"/>
              </a:rPr>
              <a:t>之中，决胜于千里之外，吾不如子房。镇国家，抚百姓</a:t>
            </a:r>
            <a:r>
              <a:rPr lang="zh-CN" altLang="en-US" sz="2800" b="1" smtClean="0">
                <a:solidFill>
                  <a:srgbClr val="80000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en-US" sz="2800" b="1">
                <a:solidFill>
                  <a:srgbClr val="800000"/>
                </a:solidFill>
                <a:latin typeface="华文楷体" pitchFamily="2" charset="-122"/>
                <a:ea typeface="华文楷体" pitchFamily="2" charset="-122"/>
              </a:rPr>
              <a:t>给馈饷</a:t>
            </a:r>
            <a:r>
              <a:rPr lang="zh-CN" altLang="en-US" sz="2800" b="1" smtClean="0">
                <a:solidFill>
                  <a:srgbClr val="80000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en-US" sz="2800" b="1">
                <a:solidFill>
                  <a:srgbClr val="800000"/>
                </a:solidFill>
                <a:latin typeface="华文楷体" pitchFamily="2" charset="-122"/>
                <a:ea typeface="华文楷体" pitchFamily="2" charset="-122"/>
              </a:rPr>
              <a:t>不绝粮道，吾不如萧何。连百万之军，战必胜，攻必取，吾不如韩信。此三者，皆人杰也，吾能用之，此吾所以取天下也。”正因为刘邦有自知之明，知人善任，才建立了大汉王朝，让自己青史留名</a:t>
            </a:r>
            <a:r>
              <a:rPr lang="zh-CN" altLang="en-US" sz="2800" b="1" smtClean="0">
                <a:solidFill>
                  <a:srgbClr val="80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2800" b="1" smtClean="0">
              <a:solidFill>
                <a:srgbClr val="8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049427" y="2531751"/>
            <a:ext cx="5280613" cy="646331"/>
          </a:xfrm>
          <a:prstGeom prst="rect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巧引名言，引出中心论点</a:t>
            </a:r>
            <a:endParaRPr lang="zh-CN" altLang="en-US" sz="3600">
              <a:solidFill>
                <a:schemeClr val="bg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89842" y="4653136"/>
            <a:ext cx="7109639" cy="1200329"/>
          </a:xfrm>
          <a:prstGeom prst="rect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none">
            <a:spAutoFit/>
          </a:bodyPr>
          <a:lstStyle/>
          <a:p>
            <a:pPr algn="ctr"/>
            <a:r>
              <a:rPr lang="zh-CN" altLang="en-US" sz="3600" b="1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正面举例</a:t>
            </a:r>
            <a:endParaRPr lang="en-US" altLang="zh-CN" sz="3600" b="1" smtClean="0">
              <a:solidFill>
                <a:schemeClr val="bg1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3600" b="1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刘邦有自知之明才建立了大汉王朝</a:t>
            </a:r>
            <a:endParaRPr lang="zh-CN" altLang="en-US" sz="3600" b="1">
              <a:solidFill>
                <a:schemeClr val="bg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7000" y="635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人教部编版九年级下册写作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审题立意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公开课课件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7000" y="67183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人教部编版九年级下册写作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审题立意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公开课课件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3122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 xmlns:p15="http://schemas.microsoft.com/office/powerpoint/2012/main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1" nodeType="clickEffect"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2" nodeType="clickEffect"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3" nodeType="clickEffect"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2" nodeType="clickEffect"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4" nodeType="clickEffect"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1"/>
      <p:bldP spid="6" grpId="2" uiExpand="1" build="p"/>
      <p:bldP spid="2" grpId="3" animBg="1"/>
      <p:bldP spid="7" grpId="4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istrator\桌面\ppt背景图片\F4[V`V]4KR9{1K(`)DW`1ZV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6" name="文本框 13"/>
          <p:cNvSpPr txBox="1">
            <a:spLocks noChangeArrowheads="1"/>
          </p:cNvSpPr>
          <p:nvPr/>
        </p:nvSpPr>
        <p:spPr bwMode="auto">
          <a:xfrm>
            <a:off x="10761663" y="2338918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99792" y="1554299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smtClean="0">
                <a:ln w="11430"/>
                <a:solidFill>
                  <a:srgbClr val="800000"/>
                </a:solidFill>
                <a:latin typeface="华文琥珀" pitchFamily="2" charset="-122"/>
                <a:ea typeface="华文琥珀" pitchFamily="2" charset="-122"/>
              </a:rPr>
              <a:t>审题指导</a:t>
            </a:r>
            <a:endParaRPr lang="zh-CN" altLang="en-US" sz="6000" cap="none" spc="0">
              <a:ln w="11430"/>
              <a:solidFill>
                <a:srgbClr val="8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4808" y="2708249"/>
            <a:ext cx="36599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．审清题目的限制</a:t>
            </a:r>
          </a:p>
        </p:txBody>
      </p:sp>
      <p:sp>
        <p:nvSpPr>
          <p:cNvPr id="4" name="矩形 3"/>
          <p:cNvSpPr/>
          <p:nvPr/>
        </p:nvSpPr>
        <p:spPr>
          <a:xfrm>
            <a:off x="4763" y="3311908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3200" b="1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zh-CN" sz="3200" b="1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仔细</a:t>
            </a:r>
            <a:r>
              <a:rPr lang="zh-CN" altLang="zh-CN" sz="3200" b="1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阅读题目及相关的话题、材料、写作要求、提示语等。作文的限制就在这些</a:t>
            </a:r>
            <a:r>
              <a:rPr lang="en-US" altLang="zh-CN" sz="3200" b="1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zh-CN" sz="3200" b="1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部件</a:t>
            </a:r>
            <a:r>
              <a:rPr lang="en-US" altLang="zh-CN" sz="3200" b="1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zh-CN" sz="3200" b="1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中有所体现。一般包括：文体、人称、数量、时间、空间、中心等。</a:t>
            </a:r>
          </a:p>
        </p:txBody>
      </p:sp>
      <p:pic>
        <p:nvPicPr>
          <p:cNvPr id="2051" name="Picture 3" descr="C:\Documents and Settings\Administrator\桌面\timg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85296" y="3128070"/>
            <a:ext cx="4634869" cy="3715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464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 xmlns:p15="http://schemas.microsoft.com/office/powerpoint/2012/main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grpId="1" nodeType="click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2" fill="hold" nodeType="withEffect"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2" nodeType="clickEffect"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1"/>
      <p:bldP spid="4" grpId="2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ppt背景图片\E]PE`XTPU0$U6`EXUJ(49@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-1" y="0"/>
            <a:ext cx="203132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600" cap="none" spc="0" smtClean="0">
                <a:ln w="11430"/>
                <a:solidFill>
                  <a:schemeClr val="bg1"/>
                </a:solidFill>
                <a:latin typeface="华文琥珀" pitchFamily="2" charset="-122"/>
                <a:ea typeface="华文琥珀" pitchFamily="2" charset="-122"/>
              </a:rPr>
              <a:t>范文学习</a:t>
            </a:r>
            <a:endParaRPr lang="zh-CN" altLang="en-US" sz="3600" cap="none" spc="0">
              <a:ln w="11430"/>
              <a:solidFill>
                <a:schemeClr val="bg1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59284" y="836712"/>
            <a:ext cx="557075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smtClean="0">
                <a:ln w="11430"/>
                <a:solidFill>
                  <a:srgbClr val="006600"/>
                </a:solidFill>
                <a:latin typeface="华文琥珀" pitchFamily="2" charset="-122"/>
                <a:ea typeface="华文琥珀" pitchFamily="2" charset="-122"/>
              </a:rPr>
              <a:t>人贵有自知之明</a:t>
            </a:r>
            <a:endParaRPr lang="zh-CN" altLang="en-US" sz="6000" cap="none" spc="0">
              <a:ln w="11430"/>
              <a:solidFill>
                <a:srgbClr val="0066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0" y="2060848"/>
            <a:ext cx="5940152" cy="4832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indent="449263"/>
            <a:r>
              <a:rPr lang="zh-CN" altLang="en-US" sz="2800" b="1" smtClean="0">
                <a:solidFill>
                  <a:srgbClr val="800000"/>
                </a:solidFill>
                <a:latin typeface="华文楷体" pitchFamily="2" charset="-122"/>
                <a:ea typeface="华文楷体" pitchFamily="2" charset="-122"/>
              </a:rPr>
              <a:t>   邹忌是齐国</a:t>
            </a:r>
            <a:r>
              <a:rPr lang="zh-CN" altLang="en-US" sz="2800" b="1">
                <a:solidFill>
                  <a:srgbClr val="800000"/>
                </a:solidFill>
                <a:latin typeface="华文楷体" pitchFamily="2" charset="-122"/>
                <a:ea typeface="华文楷体" pitchFamily="2" charset="-122"/>
              </a:rPr>
              <a:t>有名的谏臣，身高八尺，仪表堂堂，与他同时代的徐公亦相貌出众，邹忌于是想与徐公比较一番，尽管妻子、小妾、客人都说他美于徐公，然而他并没有被赞美的话语蒙蔽了双眼，待他亲见徐公后，被其风华所折服，自愧不如，得出妻子私，妾畏，客有求的结论。正因为邹忌有自知之明，所以他能时刻保持清醒的头脑，成为一代著名的谏臣，成为齐威王的贤相</a:t>
            </a:r>
            <a:r>
              <a:rPr lang="zh-CN" altLang="en-US" sz="2800" b="1" smtClean="0">
                <a:solidFill>
                  <a:srgbClr val="80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2800" b="1" smtClean="0">
              <a:solidFill>
                <a:srgbClr val="8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40151" y="2190750"/>
            <a:ext cx="3203849" cy="466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324683" y="5657671"/>
            <a:ext cx="8494633" cy="1200329"/>
          </a:xfrm>
          <a:prstGeom prst="rect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none">
            <a:spAutoFit/>
          </a:bodyPr>
          <a:lstStyle/>
          <a:p>
            <a:pPr algn="ctr"/>
            <a:r>
              <a:rPr lang="zh-CN" altLang="en-US" sz="3600" b="1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正面举例</a:t>
            </a:r>
            <a:endParaRPr lang="en-US" altLang="zh-CN" sz="3600" b="1" smtClean="0">
              <a:solidFill>
                <a:schemeClr val="bg1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3600" b="1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邹忌有自知之明才成为著名</a:t>
            </a:r>
            <a:r>
              <a:rPr lang="zh-CN" altLang="en-US" sz="3600" b="1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的谏</a:t>
            </a:r>
            <a:r>
              <a:rPr lang="zh-CN" altLang="en-US" sz="3600" b="1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臣和贤相</a:t>
            </a:r>
            <a:endParaRPr lang="zh-CN" altLang="en-US" sz="3600" b="1">
              <a:solidFill>
                <a:schemeClr val="bg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7000" y="635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人教部编版九年级下册写作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审题立意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公开课课件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7000" y="67183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人教部编版九年级下册写作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审题立意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公开课课件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9011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 xmlns:p15="http://schemas.microsoft.com/office/powerpoint/2012/main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1" nodeType="clickEffect"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ppt背景图片\E]PE`XTPU0$U6`EXUJ(49@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-1" y="0"/>
            <a:ext cx="203132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600" cap="none" spc="0" smtClean="0">
                <a:ln w="11430"/>
                <a:solidFill>
                  <a:schemeClr val="bg1"/>
                </a:solidFill>
                <a:latin typeface="华文琥珀" pitchFamily="2" charset="-122"/>
                <a:ea typeface="华文琥珀" pitchFamily="2" charset="-122"/>
              </a:rPr>
              <a:t>范文学习</a:t>
            </a:r>
            <a:endParaRPr lang="zh-CN" altLang="en-US" sz="3600" cap="none" spc="0">
              <a:ln w="11430"/>
              <a:solidFill>
                <a:schemeClr val="bg1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59284" y="836712"/>
            <a:ext cx="557075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smtClean="0">
                <a:ln w="11430"/>
                <a:solidFill>
                  <a:srgbClr val="006600"/>
                </a:solidFill>
                <a:latin typeface="华文琥珀" pitchFamily="2" charset="-122"/>
                <a:ea typeface="华文琥珀" pitchFamily="2" charset="-122"/>
              </a:rPr>
              <a:t>人贵有自知之明</a:t>
            </a:r>
            <a:endParaRPr lang="zh-CN" altLang="en-US" sz="6000" cap="none" spc="0">
              <a:ln w="11430"/>
              <a:solidFill>
                <a:srgbClr val="0066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0" y="2111904"/>
            <a:ext cx="9144000" cy="4716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smtClean="0">
                <a:solidFill>
                  <a:srgbClr val="800000"/>
                </a:solidFill>
                <a:latin typeface="华文楷体" pitchFamily="2" charset="-122"/>
                <a:ea typeface="华文楷体" pitchFamily="2" charset="-122"/>
              </a:rPr>
              <a:t>        “</a:t>
            </a:r>
            <a:r>
              <a:rPr lang="zh-CN" altLang="en-US" sz="2800" b="1">
                <a:solidFill>
                  <a:srgbClr val="800000"/>
                </a:solidFill>
                <a:latin typeface="华文楷体" pitchFamily="2" charset="-122"/>
                <a:ea typeface="华文楷体" pitchFamily="2" charset="-122"/>
              </a:rPr>
              <a:t>欲胜人者必先自胜，欲论人者必先自论，欲知人者必先自知。”马谡熟读兵书，深谙兵法，是诸葛亮的爱将，被派去镇守战略要地</a:t>
            </a:r>
            <a:r>
              <a:rPr lang="en-US" altLang="zh-CN" sz="2800" b="1">
                <a:solidFill>
                  <a:srgbClr val="80000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800" b="1">
                <a:solidFill>
                  <a:srgbClr val="800000"/>
                </a:solidFill>
                <a:latin typeface="华文楷体" pitchFamily="2" charset="-122"/>
                <a:ea typeface="华文楷体" pitchFamily="2" charset="-122"/>
              </a:rPr>
              <a:t>街亭。然而他却狂妄自大，听不进去王平的意见，将部队驻扎在山上，结果被魏军切断水源，断绝粮道，最终失掉了街亭，丢掉了性命，诸葛亮为此流下了惋惜的眼泪</a:t>
            </a:r>
            <a:r>
              <a:rPr lang="zh-CN" altLang="en-US" sz="2800" b="1" smtClean="0">
                <a:solidFill>
                  <a:srgbClr val="80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2800" b="1" smtClean="0">
              <a:solidFill>
                <a:srgbClr val="8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smtClean="0">
                <a:solidFill>
                  <a:srgbClr val="800000"/>
                </a:solidFill>
                <a:latin typeface="华文楷体" pitchFamily="2" charset="-122"/>
                <a:ea typeface="华文楷体" pitchFamily="2" charset="-122"/>
              </a:rPr>
              <a:t>        “</a:t>
            </a:r>
            <a:r>
              <a:rPr lang="zh-CN" altLang="en-US" sz="2800" b="1">
                <a:solidFill>
                  <a:srgbClr val="800000"/>
                </a:solidFill>
                <a:latin typeface="华文楷体" pitchFamily="2" charset="-122"/>
                <a:ea typeface="华文楷体" pitchFamily="2" charset="-122"/>
              </a:rPr>
              <a:t>自知者英，自胜者雄。”我们要有一颗自知之心，正确认识自己，才能避免失败，从而走向成功与辉煌。切记：人贵有自知之明</a:t>
            </a:r>
            <a:r>
              <a:rPr lang="zh-CN" altLang="en-US" sz="2800" b="1" smtClean="0">
                <a:solidFill>
                  <a:srgbClr val="800000"/>
                </a:solidFill>
                <a:latin typeface="华文楷体" pitchFamily="2" charset="-122"/>
                <a:ea typeface="华文楷体" pitchFamily="2" charset="-122"/>
              </a:rPr>
              <a:t>！</a:t>
            </a:r>
            <a:endParaRPr lang="zh-CN" altLang="en-US" sz="2800" b="1">
              <a:solidFill>
                <a:srgbClr val="8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9777" y="2996952"/>
            <a:ext cx="8032969" cy="1200329"/>
          </a:xfrm>
          <a:prstGeom prst="rect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none">
            <a:spAutoFit/>
          </a:bodyPr>
          <a:lstStyle/>
          <a:p>
            <a:pPr algn="ctr"/>
            <a:r>
              <a:rPr lang="zh-CN" altLang="en-US" sz="3600" b="1" smtClean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反面举例</a:t>
            </a:r>
            <a:endParaRPr lang="en-US" altLang="zh-CN" sz="3600" b="1" smtClean="0">
              <a:solidFill>
                <a:schemeClr val="bg1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3600" b="1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马谡狂妄自大失掉了街亭，丢掉了性命</a:t>
            </a:r>
          </a:p>
        </p:txBody>
      </p:sp>
      <p:sp>
        <p:nvSpPr>
          <p:cNvPr id="10" name="矩形 9"/>
          <p:cNvSpPr/>
          <p:nvPr/>
        </p:nvSpPr>
        <p:spPr>
          <a:xfrm>
            <a:off x="1079419" y="5562689"/>
            <a:ext cx="7133684" cy="1200329"/>
          </a:xfrm>
          <a:prstGeom prst="rect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none">
            <a:sp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结尾与开头、标题照应</a:t>
            </a:r>
            <a:endParaRPr lang="en-US" altLang="zh-CN" sz="3600" b="1">
              <a:solidFill>
                <a:schemeClr val="bg1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3600" b="1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rPr>
              <a:t>使得论点更突出，文章结构更严谨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7000" y="635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人教部编版九年级下册写作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审题立意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公开课课件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7000" y="67183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人教部编版九年级下册写作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审题立意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公开课课件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3989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 xmlns:p15="http://schemas.microsoft.com/office/powerpoint/2012/main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1" nodeType="clickEffect"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2" nodeType="clickEffect"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9" grpId="1" animBg="1"/>
      <p:bldP spid="10" grpId="2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\Desktop\ppt背景图片\8E1S}V$)UGA4{AKWO@8)IER - 副本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2735706" y="1412776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smtClean="0">
                <a:ln w="11430"/>
                <a:solidFill>
                  <a:srgbClr val="C00000"/>
                </a:solidFill>
                <a:latin typeface="华文琥珀" pitchFamily="2" charset="-122"/>
                <a:ea typeface="华文琥珀" pitchFamily="2" charset="-122"/>
              </a:rPr>
              <a:t>写作实践</a:t>
            </a:r>
            <a:endParaRPr lang="zh-CN" altLang="en-US" sz="6000" cap="none" spc="0">
              <a:ln w="11430"/>
              <a:solidFill>
                <a:srgbClr val="C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9458" name="文本框 13"/>
          <p:cNvSpPr txBox="1">
            <a:spLocks noChangeArrowheads="1"/>
          </p:cNvSpPr>
          <p:nvPr/>
        </p:nvSpPr>
        <p:spPr bwMode="auto">
          <a:xfrm>
            <a:off x="10761663" y="2338918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sp>
        <p:nvSpPr>
          <p:cNvPr id="19459" name="文本框 14"/>
          <p:cNvSpPr txBox="1">
            <a:spLocks noChangeArrowheads="1"/>
          </p:cNvSpPr>
          <p:nvPr/>
        </p:nvSpPr>
        <p:spPr bwMode="auto">
          <a:xfrm>
            <a:off x="10561638" y="4169833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2570115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三、以</a:t>
            </a:r>
            <a:r>
              <a:rPr lang="en-US" altLang="zh-CN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翻过那座山</a:t>
            </a:r>
            <a:r>
              <a:rPr lang="en-US" altLang="zh-CN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为题，写一篇记叙性文章。不少于</a:t>
            </a:r>
            <a:r>
              <a:rPr lang="en-US" altLang="zh-CN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600 </a:t>
            </a:r>
            <a:r>
              <a:rPr lang="zh-CN" altLang="en-US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字。</a:t>
            </a:r>
          </a:p>
        </p:txBody>
      </p:sp>
      <p:sp>
        <p:nvSpPr>
          <p:cNvPr id="9" name="矩形 8"/>
          <p:cNvSpPr/>
          <p:nvPr/>
        </p:nvSpPr>
        <p:spPr>
          <a:xfrm>
            <a:off x="-21005" y="3684643"/>
            <a:ext cx="9143999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800" b="1" smtClean="0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</a:rPr>
              <a:t>提示</a:t>
            </a:r>
            <a:r>
              <a:rPr lang="en-US" altLang="zh-CN" sz="2800" b="1" smtClean="0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2800" b="1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</a:rPr>
              <a:t>.“</a:t>
            </a:r>
            <a:r>
              <a:rPr lang="zh-CN" altLang="en-US" sz="2800" b="1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</a:rPr>
              <a:t>记叙性文章”，表明写作时要以记叙为主，综合运用其他表达方式。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2800" b="1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</a:rPr>
              <a:t>提示</a:t>
            </a:r>
            <a:r>
              <a:rPr lang="en-US" altLang="zh-CN" sz="2800" b="1" smtClean="0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2800" b="1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</a:rPr>
              <a:t>. </a:t>
            </a:r>
            <a:r>
              <a:rPr lang="zh-CN" altLang="en-US" sz="2800" b="1" smtClean="0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</a:rPr>
              <a:t>注意</a:t>
            </a:r>
            <a:r>
              <a:rPr lang="zh-CN" altLang="en-US" sz="2800" b="1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</a:rPr>
              <a:t>把握题目中的关键词，探究其含义。“山”指什么？“翻过”又意味着什么</a:t>
            </a:r>
            <a:r>
              <a:rPr lang="zh-CN" altLang="en-US" sz="2800" b="1" smtClean="0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</a:rPr>
              <a:t>？可以从</a:t>
            </a:r>
            <a:r>
              <a:rPr lang="zh-CN" altLang="en-US" sz="2800" b="1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</a:rPr>
              <a:t>多个角度思考。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2800" b="1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</a:rPr>
              <a:t>提示</a:t>
            </a:r>
            <a:r>
              <a:rPr lang="en-US" altLang="zh-CN" sz="2800" b="1" smtClean="0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zh-CN" sz="2800" b="1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</a:rPr>
              <a:t>. </a:t>
            </a:r>
            <a:r>
              <a:rPr lang="zh-CN" altLang="en-US" sz="2800" b="1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</a:rPr>
              <a:t>根据你对题目含义的不同理解，拟出多个主题，</a:t>
            </a:r>
            <a:r>
              <a:rPr lang="zh-CN" altLang="en-US" sz="2800" b="1" smtClean="0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</a:rPr>
              <a:t>从中选出</a:t>
            </a:r>
            <a:r>
              <a:rPr lang="zh-CN" altLang="en-US" sz="2800" b="1">
                <a:solidFill>
                  <a:srgbClr val="660066"/>
                </a:solidFill>
                <a:latin typeface="华文楷体" pitchFamily="2" charset="-122"/>
                <a:ea typeface="华文楷体" pitchFamily="2" charset="-122"/>
              </a:rPr>
              <a:t>一个自己感受最深，且比较新颖的主题，构思成文。</a:t>
            </a:r>
            <a:endParaRPr lang="zh-CN" altLang="zh-CN" sz="2800" b="1">
              <a:solidFill>
                <a:srgbClr val="66006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7000" y="635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人教部编版九年级下册写作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审题立意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公开课课件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7000" y="67183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人教部编版九年级下册写作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审题立意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公开课课件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7006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 xmlns:p15="http://schemas.microsoft.com/office/powerpoint/2012/main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1" nodeType="click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2" nodeType="clickEffect"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2" nodeType="clickEffect"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2" nodeType="clickEffect"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1"/>
      <p:bldP spid="9" grpId="2" uiExpand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admin\Desktop\ppt背景图片\8E1S}V$)UGA4{AKWO@8)IER - 副本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>
            <a:off x="2735706" y="1412776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smtClean="0">
                <a:ln w="11430"/>
                <a:solidFill>
                  <a:srgbClr val="C00000"/>
                </a:solidFill>
                <a:latin typeface="华文琥珀" pitchFamily="2" charset="-122"/>
                <a:ea typeface="华文琥珀" pitchFamily="2" charset="-122"/>
              </a:rPr>
              <a:t>写作实践</a:t>
            </a:r>
            <a:endParaRPr lang="zh-CN" altLang="en-US" sz="6000" cap="none" spc="0">
              <a:ln w="11430"/>
              <a:solidFill>
                <a:srgbClr val="C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2570115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三、以</a:t>
            </a:r>
            <a:r>
              <a:rPr lang="en-US" altLang="zh-CN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翻过那座山</a:t>
            </a:r>
            <a:r>
              <a:rPr lang="en-US" altLang="zh-CN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为题，写一篇记叙性文章。不少于</a:t>
            </a:r>
            <a:r>
              <a:rPr lang="en-US" altLang="zh-CN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600 </a:t>
            </a:r>
            <a:r>
              <a:rPr lang="zh-CN" altLang="en-US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字。</a:t>
            </a:r>
          </a:p>
        </p:txBody>
      </p:sp>
      <p:pic>
        <p:nvPicPr>
          <p:cNvPr id="20482" name="Picture 16" descr="www.dearedu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57200"/>
            <a:ext cx="19050" cy="10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19" descr="www.dearedu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57200"/>
            <a:ext cx="19050" cy="10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6554" y="3663279"/>
            <a:ext cx="9017446" cy="3194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latinLnBrk="1" hangingPunct="1">
              <a:lnSpc>
                <a:spcPct val="120000"/>
              </a:lnSpc>
              <a:defRPr/>
            </a:pPr>
            <a:r>
              <a:rPr lang="zh-CN" altLang="en-US" sz="2800" b="1" smtClean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        “山”</a:t>
            </a:r>
            <a:r>
              <a:rPr lang="zh-CN" altLang="en-US" sz="2800" b="1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可以指实实在在的自然界的大山，也可以指名利、欲望、矛盾、亲情；可以是骄傲自满、妄自菲薄的性格缺陷，也可以是保守的思想观念等等。“翻过”意味着解决了问题。“记叙性文章”表明写作时要以记叙为主，议论、抒情等其他表达方式综合运用。写好本文的关键是解决如何“翻过”那座“山”。</a:t>
            </a:r>
            <a:endParaRPr lang="en-US" altLang="zh-CN" sz="2800" b="1">
              <a:solidFill>
                <a:srgbClr val="FF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7000" y="635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人教部编版九年级下册写作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审题立意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公开课课件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7000" y="67183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人教部编版九年级下册写作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审题立意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公开课课件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7377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 xmlns:p15="http://schemas.microsoft.com/office/powerpoint/2012/main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admin\Desktop\ppt背景图片\E]PE`XTPU0$U6`EXUJ(49@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>
            <a:off x="-1" y="0"/>
            <a:ext cx="203132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600" cap="none" spc="0" smtClean="0">
                <a:ln w="11430"/>
                <a:solidFill>
                  <a:schemeClr val="bg1"/>
                </a:solidFill>
                <a:latin typeface="华文琥珀" pitchFamily="2" charset="-122"/>
                <a:ea typeface="华文琥珀" pitchFamily="2" charset="-122"/>
              </a:rPr>
              <a:t>范文学习</a:t>
            </a:r>
            <a:endParaRPr lang="zh-CN" altLang="en-US" sz="3600" cap="none" spc="0">
              <a:ln w="11430"/>
              <a:solidFill>
                <a:schemeClr val="bg1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28725" y="836712"/>
            <a:ext cx="403187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smtClean="0">
                <a:ln w="11430"/>
                <a:solidFill>
                  <a:srgbClr val="660066"/>
                </a:solidFill>
                <a:latin typeface="华文琥珀" pitchFamily="2" charset="-122"/>
                <a:ea typeface="华文琥珀" pitchFamily="2" charset="-122"/>
              </a:rPr>
              <a:t>翻过那座山</a:t>
            </a:r>
            <a:endParaRPr lang="zh-CN" altLang="en-US" sz="6000" cap="none" spc="0">
              <a:ln w="11430"/>
              <a:solidFill>
                <a:srgbClr val="660066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1506" name="文本框 13"/>
          <p:cNvSpPr txBox="1">
            <a:spLocks noChangeArrowheads="1"/>
          </p:cNvSpPr>
          <p:nvPr/>
        </p:nvSpPr>
        <p:spPr bwMode="auto">
          <a:xfrm>
            <a:off x="10761663" y="2338918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sp>
        <p:nvSpPr>
          <p:cNvPr id="21507" name="文本框 14"/>
          <p:cNvSpPr txBox="1">
            <a:spLocks noChangeArrowheads="1"/>
          </p:cNvSpPr>
          <p:nvPr/>
        </p:nvSpPr>
        <p:spPr bwMode="auto">
          <a:xfrm>
            <a:off x="10561638" y="4169833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pic>
        <p:nvPicPr>
          <p:cNvPr id="21508" name="Picture 16" descr="www.dearedu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57200"/>
            <a:ext cx="19050" cy="10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19" descr="www.dearedu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57200"/>
            <a:ext cx="19050" cy="10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2" name="矩形 1"/>
          <p:cNvSpPr>
            <a:spLocks noChangeArrowheads="1"/>
          </p:cNvSpPr>
          <p:nvPr/>
        </p:nvSpPr>
        <p:spPr bwMode="auto">
          <a:xfrm>
            <a:off x="-10918" y="2112084"/>
            <a:ext cx="9154917" cy="4745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翻过那座山，我才真真切切地看见了她对我的深深的爱</a:t>
            </a:r>
            <a:r>
              <a:rPr lang="zh-CN" altLang="en-US" sz="2800" b="1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2800" b="1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800" b="1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                                                                                ——</a:t>
            </a:r>
            <a:r>
              <a:rPr lang="zh-CN" altLang="en-US" sz="2800" b="1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题记</a:t>
            </a:r>
            <a:endParaRPr lang="zh-CN" altLang="en-US" sz="2800" b="1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b="1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     青春</a:t>
            </a:r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像是一条奔流而来的小溪，它带走了我儿时的稚气，却也带来了从未有过的叛逆与任性。与父母闹矛盾也不是一两次了。不知是什么时候，我又和母亲闹起了别扭。年少气盛的我心里有万分的委屈与不甘，不愿意理睬母亲。我们之间就好像是隔了一座大山，抬头仰望，却是一眼望不到顶。那时，我以为这座山会一直扎根在我们之间，永远也不会消失了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7000" y="635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人教部编版九年级下册写作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审题立意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公开课课件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7000" y="67183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人教部编版九年级下册写作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审题立意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公开课课件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665508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1" nodeType="clickEffect"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0" presetClass="entr" presetSubtype="0" fill="hold" grpId="2" nodeType="clickEffect"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 decel="100000"/>
                                        <p:tgtEl>
                                          <p:spTgt spid="215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215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215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215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0" presetClass="entr" presetSubtype="0" fill="hold" grpId="2" nodeType="clickEffect"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215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215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215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215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0" presetClass="entr" presetSubtype="0" fill="hold" grpId="2" nodeType="clickEffect"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800" decel="100000"/>
                                        <p:tgtEl>
                                          <p:spTgt spid="215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215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215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215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1"/>
      <p:bldP spid="21512" grpId="2" uiExpand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admin\Desktop\ppt背景图片\E]PE`XTPU0$U6`EXUJ(49@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-1" y="0"/>
            <a:ext cx="203132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600" cap="none" spc="0" smtClean="0">
                <a:ln w="11430"/>
                <a:solidFill>
                  <a:schemeClr val="bg1"/>
                </a:solidFill>
                <a:latin typeface="华文琥珀" pitchFamily="2" charset="-122"/>
                <a:ea typeface="华文琥珀" pitchFamily="2" charset="-122"/>
              </a:rPr>
              <a:t>范文学习</a:t>
            </a:r>
            <a:endParaRPr lang="zh-CN" altLang="en-US" sz="3600" cap="none" spc="0">
              <a:ln w="11430"/>
              <a:solidFill>
                <a:schemeClr val="bg1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528725" y="836712"/>
            <a:ext cx="403187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smtClean="0">
                <a:ln w="11430"/>
                <a:solidFill>
                  <a:srgbClr val="660066"/>
                </a:solidFill>
                <a:latin typeface="华文琥珀" pitchFamily="2" charset="-122"/>
                <a:ea typeface="华文琥珀" pitchFamily="2" charset="-122"/>
              </a:rPr>
              <a:t>翻过那座山</a:t>
            </a:r>
            <a:endParaRPr lang="zh-CN" altLang="en-US" sz="6000" cap="none" spc="0">
              <a:ln w="11430"/>
              <a:solidFill>
                <a:srgbClr val="660066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2530" name="文本框 13"/>
          <p:cNvSpPr txBox="1">
            <a:spLocks noChangeArrowheads="1"/>
          </p:cNvSpPr>
          <p:nvPr/>
        </p:nvSpPr>
        <p:spPr bwMode="auto">
          <a:xfrm>
            <a:off x="10761663" y="2338918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sp>
        <p:nvSpPr>
          <p:cNvPr id="22531" name="文本框 14"/>
          <p:cNvSpPr txBox="1">
            <a:spLocks noChangeArrowheads="1"/>
          </p:cNvSpPr>
          <p:nvPr/>
        </p:nvSpPr>
        <p:spPr bwMode="auto">
          <a:xfrm>
            <a:off x="10561638" y="4169833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pic>
        <p:nvPicPr>
          <p:cNvPr id="22532" name="Picture 16" descr="www.dearedu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57200"/>
            <a:ext cx="19050" cy="10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19" descr="www.dearedu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57200"/>
            <a:ext cx="19050" cy="10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5" name="矩形 1"/>
          <p:cNvSpPr>
            <a:spLocks noChangeArrowheads="1"/>
          </p:cNvSpPr>
          <p:nvPr/>
        </p:nvSpPr>
        <p:spPr bwMode="auto">
          <a:xfrm>
            <a:off x="-27339" y="2126629"/>
            <a:ext cx="9144001" cy="4716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     冷战</a:t>
            </a:r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持续了一个上午。在一顿静得让人恐慌的午饭之后，我要去上培训班了。因为去培训班的路上有很多车辆来往，所以母亲就陪着我一起去。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800" b="1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     外面</a:t>
            </a:r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下着雨，豆大的雨点落在我们仅带的一把雨伞上，发出“噼噼啪啪”的响声。我和母亲蜷缩在这一把小小的雨伞下，姑且得到了暂时的安宁。母亲下意识地把我往雨伞中央拉了拉。这时的我还在和母亲赌着气，心里十分怨恨母亲，自然就不想和她靠得太近。眼前是瓢泼大雨，我却浑然不顾，一把推开母亲的手，冲进了雨里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7000" y="635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人教部编版九年级下册写作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审题立意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公开课课件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7000" y="67183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人教部编版九年级下册写作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审题立意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公开课课件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0840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 xmlns:p15="http://schemas.microsoft.com/office/powerpoint/2012/main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uiExpand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admin\Desktop\ppt背景图片\E]PE`XTPU0$U6`EXUJ(49@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-1" y="0"/>
            <a:ext cx="203132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600" cap="none" spc="0" smtClean="0">
                <a:ln w="11430"/>
                <a:solidFill>
                  <a:schemeClr val="bg1"/>
                </a:solidFill>
                <a:latin typeface="华文琥珀" pitchFamily="2" charset="-122"/>
                <a:ea typeface="华文琥珀" pitchFamily="2" charset="-122"/>
              </a:rPr>
              <a:t>范文学习</a:t>
            </a:r>
            <a:endParaRPr lang="zh-CN" altLang="en-US" sz="3600" cap="none" spc="0">
              <a:ln w="11430"/>
              <a:solidFill>
                <a:schemeClr val="bg1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28725" y="836712"/>
            <a:ext cx="403187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smtClean="0">
                <a:ln w="11430"/>
                <a:solidFill>
                  <a:srgbClr val="660066"/>
                </a:solidFill>
                <a:latin typeface="华文琥珀" pitchFamily="2" charset="-122"/>
                <a:ea typeface="华文琥珀" pitchFamily="2" charset="-122"/>
              </a:rPr>
              <a:t>翻过那座山</a:t>
            </a:r>
            <a:endParaRPr lang="zh-CN" altLang="en-US" sz="6000" cap="none" spc="0">
              <a:ln w="11430"/>
              <a:solidFill>
                <a:srgbClr val="660066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3554" name="文本框 13"/>
          <p:cNvSpPr txBox="1">
            <a:spLocks noChangeArrowheads="1"/>
          </p:cNvSpPr>
          <p:nvPr/>
        </p:nvSpPr>
        <p:spPr bwMode="auto">
          <a:xfrm>
            <a:off x="10761663" y="2338918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sp>
        <p:nvSpPr>
          <p:cNvPr id="23555" name="文本框 14"/>
          <p:cNvSpPr txBox="1">
            <a:spLocks noChangeArrowheads="1"/>
          </p:cNvSpPr>
          <p:nvPr/>
        </p:nvSpPr>
        <p:spPr bwMode="auto">
          <a:xfrm>
            <a:off x="10561638" y="4169833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pic>
        <p:nvPicPr>
          <p:cNvPr id="23556" name="Picture 16" descr="www.dearedu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57200"/>
            <a:ext cx="19050" cy="10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19" descr="www.dearedu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57200"/>
            <a:ext cx="19050" cy="10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9" name="矩形 1"/>
          <p:cNvSpPr>
            <a:spLocks noChangeArrowheads="1"/>
          </p:cNvSpPr>
          <p:nvPr/>
        </p:nvSpPr>
        <p:spPr bwMode="auto">
          <a:xfrm>
            <a:off x="-1" y="1988840"/>
            <a:ext cx="9144001" cy="4745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     冰冷</a:t>
            </a:r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的雨水落在我的身上，使我清醒了许多。</a:t>
            </a:r>
          </a:p>
          <a:p>
            <a:pPr>
              <a:lnSpc>
                <a:spcPct val="120000"/>
              </a:lnSpc>
            </a:pPr>
            <a:r>
              <a:rPr lang="zh-CN" altLang="en-US" sz="2800" b="1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     “</a:t>
            </a:r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唉，快回来，别感冒了！”母亲焦急的声音出现在了我的身后。雨水没有继续落在我的头上。我抬头，映入眼帘的是那把红色的、小小的雨伞。“别犯傻了，乖乖在这里待着，不要淋雨去。”不知道为什么，我竟没有力气去推开母亲再冲进雨里。或许不是没有力气，而是自己心里不想再这样做了。因为那时，我心里的委屈与不甘已慢慢淡去，温暖渐渐充盈着我的心。</a:t>
            </a:r>
          </a:p>
          <a:p>
            <a:pPr>
              <a:lnSpc>
                <a:spcPct val="120000"/>
              </a:lnSpc>
            </a:pPr>
            <a:r>
              <a:rPr lang="zh-CN" altLang="en-US" sz="2800" b="1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     终于</a:t>
            </a:r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到了，这条短短的路竟然这么漫长，走完它就</a:t>
            </a:r>
            <a:r>
              <a:rPr lang="zh-CN" altLang="en-US" sz="2800" b="1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好</a:t>
            </a:r>
            <a:endParaRPr lang="zh-CN" altLang="en-US" sz="2800" b="1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7000" y="635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人教部编版九年级下册写作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审题立意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公开课课件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7000" y="67183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人教部编版九年级下册写作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审题立意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公开课课件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9040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 xmlns:p15="http://schemas.microsoft.com/office/powerpoint/2012/main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35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35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9" grpId="0" uiExpand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admin\Desktop\ppt背景图片\E]PE`XTPU0$U6`EXUJ(49@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-1" y="0"/>
            <a:ext cx="203132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600" cap="none" spc="0" smtClean="0">
                <a:ln w="11430"/>
                <a:solidFill>
                  <a:schemeClr val="bg1"/>
                </a:solidFill>
                <a:latin typeface="华文琥珀" pitchFamily="2" charset="-122"/>
                <a:ea typeface="华文琥珀" pitchFamily="2" charset="-122"/>
              </a:rPr>
              <a:t>范文学习</a:t>
            </a:r>
            <a:endParaRPr lang="zh-CN" altLang="en-US" sz="3600" cap="none" spc="0">
              <a:ln w="11430"/>
              <a:solidFill>
                <a:schemeClr val="bg1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28725" y="836712"/>
            <a:ext cx="403187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smtClean="0">
                <a:ln w="11430"/>
                <a:solidFill>
                  <a:srgbClr val="660066"/>
                </a:solidFill>
                <a:latin typeface="华文琥珀" pitchFamily="2" charset="-122"/>
                <a:ea typeface="华文琥珀" pitchFamily="2" charset="-122"/>
              </a:rPr>
              <a:t>翻过那座山</a:t>
            </a:r>
            <a:endParaRPr lang="zh-CN" altLang="en-US" sz="6000" cap="none" spc="0">
              <a:ln w="11430"/>
              <a:solidFill>
                <a:srgbClr val="660066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4578" name="文本框 13"/>
          <p:cNvSpPr txBox="1">
            <a:spLocks noChangeArrowheads="1"/>
          </p:cNvSpPr>
          <p:nvPr/>
        </p:nvSpPr>
        <p:spPr bwMode="auto">
          <a:xfrm>
            <a:off x="10761663" y="2338918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sp>
        <p:nvSpPr>
          <p:cNvPr id="24579" name="文本框 14"/>
          <p:cNvSpPr txBox="1">
            <a:spLocks noChangeArrowheads="1"/>
          </p:cNvSpPr>
          <p:nvPr/>
        </p:nvSpPr>
        <p:spPr bwMode="auto">
          <a:xfrm>
            <a:off x="10561638" y="4169833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endParaRPr kumimoji="1" lang="zh-CN" altLang="en-US"/>
          </a:p>
        </p:txBody>
      </p:sp>
      <p:pic>
        <p:nvPicPr>
          <p:cNvPr id="24580" name="Picture 16" descr="www.dearedu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57200"/>
            <a:ext cx="19050" cy="10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Picture 19" descr="www.dearedu.co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57200"/>
            <a:ext cx="19050" cy="10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-17813" y="2112085"/>
            <a:ext cx="9124950" cy="4745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像已经走过了一个世纪。母亲轻轻地把伞收了起来。这时，我清清楚楚地看见，而且现在也清清楚楚地记得，母亲身上离我远的那一边湿了一大片。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2800" b="1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     心</a:t>
            </a:r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狠狠地刺痛了一下，我对母亲的不满早已烟消云散。霎时间，我发现，我已经翻过了那座山。那座一眼望不到顶的大山，竟是如此的渺小，如此的脆弱，如此的不堪一击。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2800" b="1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     翻过</a:t>
            </a:r>
            <a:r>
              <a:rPr lang="zh-CN" altLang="en-US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了那座山，我看清楚了母亲对我的真真切切的爱。我沐浴在这爱里，让自己蜕去了叛逆与任性</a:t>
            </a:r>
            <a:r>
              <a:rPr lang="en-US" altLang="zh-CN" sz="28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……</a:t>
            </a:r>
            <a:endParaRPr lang="zh-CN" altLang="en-US" sz="2800" b="1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7000" y="635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人教部编版九年级下册写作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审题立意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公开课课件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7000" y="67183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人教部编版九年级下册写作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审题立意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公开课课件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2468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 xmlns:p15="http://schemas.microsoft.com/office/powerpoint/2012/main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grpId="0" nodeType="clickEffect"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0" y="2505075"/>
            <a:ext cx="2446338" cy="1768475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altLang="zh-CN" sz="100" dirty="0">
                <a:solidFill>
                  <a:schemeClr val="bg1"/>
                </a:solidFill>
              </a:rPr>
              <a:t>1.</a:t>
            </a:r>
            <a:r>
              <a:rPr lang="zh-CN" altLang="zh-CN" sz="100" dirty="0">
                <a:solidFill>
                  <a:schemeClr val="bg1"/>
                </a:solidFill>
              </a:rPr>
              <a:t>通过画上学路线图和玩交通安全棋，培养学生的自我保护意识和珍爱生命的情感。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2</a:t>
            </a:r>
            <a:r>
              <a:rPr lang="zh-CN" altLang="zh-CN" sz="100" dirty="0">
                <a:solidFill>
                  <a:schemeClr val="bg1"/>
                </a:solidFill>
              </a:rPr>
              <a:t>．在上学路上要遵守交通规则，不要在路上玩耍，不要吃地摊上不洁的食物，养成良好的饮食习惯和上学不迟到的好习惯。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3</a:t>
            </a:r>
            <a:r>
              <a:rPr lang="zh-CN" altLang="zh-CN" sz="100" dirty="0">
                <a:solidFill>
                  <a:schemeClr val="bg1"/>
                </a:solidFill>
              </a:rPr>
              <a:t>．学会识记常见的交通和安全标志，掌握一些基本的交通规则。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4.</a:t>
            </a:r>
            <a:r>
              <a:rPr lang="zh-CN" altLang="zh-CN" sz="100" dirty="0">
                <a:solidFill>
                  <a:schemeClr val="bg1"/>
                </a:solidFill>
              </a:rPr>
              <a:t>通过学生自己的观察、实验、研讨，发现当月球运行到太阳和地球中间，并且三者成或接近一条直线时，地球上的人会看见太阳被遮住一部分或全部遮住，就是发生了日食。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5.</a:t>
            </a:r>
            <a:r>
              <a:rPr lang="zh-CN" altLang="zh-CN" sz="100" dirty="0">
                <a:solidFill>
                  <a:schemeClr val="bg1"/>
                </a:solidFill>
              </a:rPr>
              <a:t>通过观察整理、分析推理、模拟实验等方法研究日食的成因和变化过程，以及研究、发现日食过程中的更多信息。并能根据实验发现，用模型或图示解释各类日食的成因和更多的现象。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6.</a:t>
            </a:r>
            <a:r>
              <a:rPr lang="zh-CN" altLang="zh-CN" sz="100" dirty="0">
                <a:solidFill>
                  <a:schemeClr val="bg1"/>
                </a:solidFill>
              </a:rPr>
              <a:t>能够有依据地进行推理与联想，大胆表达对日食现象的更多看法。进而产生继续研究关于日食和月食更多现象的兴趣。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7</a:t>
            </a:r>
            <a:r>
              <a:rPr lang="zh-CN" altLang="zh-CN" sz="100" dirty="0">
                <a:solidFill>
                  <a:schemeClr val="bg1"/>
                </a:solidFill>
              </a:rPr>
              <a:t>、月球运行到太阳和地球中间，地球处于月影中时，因月球挡住了太阳照射到地球上的光形成了日食。而月食则是月球运行到地球的影子中，地球挡住了太阳射向月球的光。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8.</a:t>
            </a:r>
            <a:r>
              <a:rPr lang="zh-CN" altLang="zh-CN" sz="100" dirty="0">
                <a:solidFill>
                  <a:schemeClr val="bg1"/>
                </a:solidFill>
              </a:rPr>
              <a:t>关心科技新产品、新事物，意识到科学技术会给人类与社会发展带来好处。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9</a:t>
            </a:r>
            <a:r>
              <a:rPr lang="zh-CN" altLang="zh-CN" sz="100" dirty="0">
                <a:solidFill>
                  <a:schemeClr val="bg1"/>
                </a:solidFill>
              </a:rPr>
              <a:t>人体的观察活动中，将想象与实际的观察区分开，保证观察活动的真实性。</a:t>
            </a:r>
            <a:r>
              <a:rPr lang="en-US" altLang="zh-CN" sz="100" dirty="0">
                <a:solidFill>
                  <a:schemeClr val="bg1"/>
                </a:solidFill>
              </a:rPr>
              <a:t> </a:t>
            </a:r>
            <a:endParaRPr lang="zh-CN" altLang="zh-CN" sz="100" dirty="0">
              <a:solidFill>
                <a:schemeClr val="bg1"/>
              </a:solidFill>
            </a:endParaRP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10</a:t>
            </a:r>
            <a:r>
              <a:rPr lang="zh-CN" altLang="zh-CN" sz="100" dirty="0">
                <a:solidFill>
                  <a:schemeClr val="bg1"/>
                </a:solidFill>
              </a:rPr>
              <a:t>对探究自己的身体感兴趣，感受人体构造的精巧与和谐之美。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11.</a:t>
            </a:r>
            <a:r>
              <a:rPr lang="zh-CN" altLang="zh-CN" sz="100" dirty="0">
                <a:solidFill>
                  <a:schemeClr val="bg1"/>
                </a:solidFill>
              </a:rPr>
              <a:t>诗歌常常肩负社会责任，而新诗过多承载社会功能会伤及审美意蕴，也在一定程度上弱化了新诗的经典意识。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  12</a:t>
            </a:r>
            <a:r>
              <a:rPr lang="zh-CN" altLang="zh-CN" sz="100" dirty="0">
                <a:solidFill>
                  <a:schemeClr val="bg1"/>
                </a:solidFill>
              </a:rPr>
              <a:t>．新诗坚持反传统立场，这在很大程度上，决定了新诗是一种缺乏经典意识，甚至抵制经典化的特殊文体。</a:t>
            </a:r>
          </a:p>
          <a:p>
            <a:pPr lvl="0"/>
            <a:endParaRPr lang="zh-CN" altLang="zh-CN" sz="100" dirty="0">
              <a:solidFill>
                <a:schemeClr val="bg1"/>
              </a:solidFill>
            </a:endParaRPr>
          </a:p>
          <a:p>
            <a:pPr algn="l"/>
            <a:endParaRPr lang="zh-CN" altLang="en-US" sz="1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1"/>
            <a:ext cx="9144000" cy="514349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7000" y="635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人教部编版九年级下册写作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审题立意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公开课课件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7000" y="67183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人教部编版九年级下册写作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审题立意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公开课课件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2906455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istrator\桌面\ppt背景图片\F4[V`V]4KR9{1K(`)DW`1ZV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2699792" y="1554299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smtClean="0">
                <a:ln w="11430"/>
                <a:solidFill>
                  <a:srgbClr val="800000"/>
                </a:solidFill>
                <a:latin typeface="华文琥珀" pitchFamily="2" charset="-122"/>
                <a:ea typeface="华文琥珀" pitchFamily="2" charset="-122"/>
              </a:rPr>
              <a:t>审题指导</a:t>
            </a:r>
            <a:endParaRPr lang="zh-CN" altLang="en-US" sz="6000" cap="none" spc="0">
              <a:ln w="11430"/>
              <a:solidFill>
                <a:srgbClr val="8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62" y="2782669"/>
            <a:ext cx="913447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zh-CN" sz="3200" b="1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说说</a:t>
            </a:r>
            <a:r>
              <a:rPr lang="zh-CN" altLang="zh-CN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zh-CN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发生在我身边的一件趣事</a:t>
            </a:r>
            <a:r>
              <a:rPr lang="zh-CN" altLang="zh-CN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”这个作文题目有哪些限制？</a:t>
            </a:r>
          </a:p>
        </p:txBody>
      </p:sp>
      <p:sp>
        <p:nvSpPr>
          <p:cNvPr id="5" name="矩形 4"/>
          <p:cNvSpPr/>
          <p:nvPr/>
        </p:nvSpPr>
        <p:spPr>
          <a:xfrm>
            <a:off x="3131840" y="3811012"/>
            <a:ext cx="588640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200" b="1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限制了写作对象：事。</a:t>
            </a:r>
          </a:p>
          <a:p>
            <a:pPr>
              <a:lnSpc>
                <a:spcPct val="120000"/>
              </a:lnSpc>
            </a:pPr>
            <a:r>
              <a:rPr lang="zh-CN" altLang="zh-CN" sz="3200" b="1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限制了写作数量：一件事。</a:t>
            </a:r>
          </a:p>
          <a:p>
            <a:pPr>
              <a:lnSpc>
                <a:spcPct val="120000"/>
              </a:lnSpc>
            </a:pPr>
            <a:r>
              <a:rPr lang="zh-CN" altLang="zh-CN" sz="3200" b="1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限制了取材范围：我身边的事。</a:t>
            </a:r>
          </a:p>
          <a:p>
            <a:pPr>
              <a:lnSpc>
                <a:spcPct val="120000"/>
              </a:lnSpc>
            </a:pPr>
            <a:r>
              <a:rPr lang="zh-CN" altLang="zh-CN" sz="3200" b="1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限制了文章中心：有趣的事。</a:t>
            </a:r>
          </a:p>
          <a:p>
            <a:pPr>
              <a:lnSpc>
                <a:spcPct val="120000"/>
              </a:lnSpc>
            </a:pPr>
            <a:r>
              <a:rPr lang="zh-CN" altLang="zh-CN" sz="3200" b="1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限制了文章体裁：记叙文。</a:t>
            </a:r>
          </a:p>
        </p:txBody>
      </p:sp>
      <p:pic>
        <p:nvPicPr>
          <p:cNvPr id="3074" name="Picture 2" descr="C:\Documents and Settings\Administrator\桌面\timg (1)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5208" y="3658145"/>
            <a:ext cx="2570381" cy="321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3060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1" nodeType="clickEffect"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1" nodeType="clickEffect"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1" nodeType="clickEffect"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1" nodeType="clickEffect"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1" nodeType="clickEffect"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1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istrator\桌面\ppt背景图片\F4[V`V]4KR9{1K(`)DW`1ZV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2699792" y="1554299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smtClean="0">
                <a:ln w="11430"/>
                <a:solidFill>
                  <a:srgbClr val="800000"/>
                </a:solidFill>
                <a:latin typeface="华文琥珀" pitchFamily="2" charset="-122"/>
                <a:ea typeface="华文琥珀" pitchFamily="2" charset="-122"/>
              </a:rPr>
              <a:t>审题指导</a:t>
            </a:r>
            <a:endParaRPr lang="zh-CN" altLang="en-US" sz="6000" cap="none" spc="0">
              <a:ln w="11430"/>
              <a:solidFill>
                <a:srgbClr val="8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62" y="2782669"/>
            <a:ext cx="913447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zh-CN" sz="3200" b="1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说说</a:t>
            </a:r>
            <a:r>
              <a:rPr lang="zh-CN" altLang="zh-CN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zh-CN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发生在我身边的一件趣事</a:t>
            </a:r>
            <a:r>
              <a:rPr lang="zh-CN" altLang="zh-CN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”这个作文题目有哪些限制？</a:t>
            </a:r>
          </a:p>
        </p:txBody>
      </p:sp>
      <p:sp>
        <p:nvSpPr>
          <p:cNvPr id="6" name="矩形 5"/>
          <p:cNvSpPr/>
          <p:nvPr/>
        </p:nvSpPr>
        <p:spPr>
          <a:xfrm>
            <a:off x="4763" y="3811012"/>
            <a:ext cx="913923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还必须继续思考第六个更重要的问题：</a:t>
            </a:r>
          </a:p>
          <a:p>
            <a:r>
              <a:rPr lang="en-US" altLang="zh-CN" sz="3200" b="1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zh-CN" sz="3200" b="1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什么</a:t>
            </a:r>
            <a:r>
              <a:rPr lang="zh-CN" altLang="zh-CN" sz="3200" b="1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是有趣的事？所谓“有趣的事”，就是指能给人以新鲜感的事情，也就是人们喜闻乐见的事。这样的事，一般说来有点出人意料之外，情节比较曲折，甚至有点富于戏剧性。但是光有趣还不行，还必须有意义，能给人以启迪和教育。</a:t>
            </a:r>
          </a:p>
        </p:txBody>
      </p:sp>
    </p:spTree>
    <p:extLst>
      <p:ext uri="{BB962C8B-B14F-4D97-AF65-F5344CB8AC3E}">
        <p14:creationId xmlns:p14="http://schemas.microsoft.com/office/powerpoint/2010/main" val="30730787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grpId="0" nodeType="clickEffect"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Administrator\桌面\ppt背景图片\F4[V`V]4KR9{1K(`)DW`1ZV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2699792" y="1554299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smtClean="0">
                <a:ln w="11430"/>
                <a:solidFill>
                  <a:srgbClr val="800000"/>
                </a:solidFill>
                <a:latin typeface="华文琥珀" pitchFamily="2" charset="-122"/>
                <a:ea typeface="华文琥珀" pitchFamily="2" charset="-122"/>
              </a:rPr>
              <a:t>审题指导</a:t>
            </a:r>
            <a:endParaRPr lang="zh-CN" altLang="en-US" sz="6000" cap="none" spc="0">
              <a:ln w="11430"/>
              <a:solidFill>
                <a:srgbClr val="8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14020" y="2706292"/>
            <a:ext cx="36599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．审清题目的重点</a:t>
            </a:r>
          </a:p>
        </p:txBody>
      </p:sp>
      <p:sp>
        <p:nvSpPr>
          <p:cNvPr id="5" name="矩形 4"/>
          <p:cNvSpPr/>
          <p:nvPr/>
        </p:nvSpPr>
        <p:spPr>
          <a:xfrm>
            <a:off x="2267744" y="3294281"/>
            <a:ext cx="6732240" cy="36379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zh-CN" sz="3200" b="1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①</a:t>
            </a:r>
            <a:r>
              <a:rPr lang="zh-CN" altLang="zh-CN" sz="3200" b="1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如果题目是主谓句，题眼往往在谓语或谓语中心词上。</a:t>
            </a:r>
          </a:p>
          <a:p>
            <a:pPr>
              <a:lnSpc>
                <a:spcPct val="120000"/>
              </a:lnSpc>
            </a:pPr>
            <a:r>
              <a:rPr lang="zh-CN" altLang="zh-CN" sz="3200" b="1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如</a:t>
            </a:r>
            <a:r>
              <a:rPr lang="zh-CN" altLang="zh-CN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zh-CN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他</a:t>
            </a:r>
            <a:r>
              <a:rPr lang="en-US" altLang="zh-CN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她</a:t>
            </a:r>
            <a:r>
              <a:rPr lang="en-US" altLang="zh-CN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真美</a:t>
            </a:r>
            <a:r>
              <a:rPr lang="en-US" altLang="zh-CN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zh-CN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的题眼是</a:t>
            </a:r>
            <a:r>
              <a:rPr lang="en-US" altLang="zh-CN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zh-CN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美</a:t>
            </a:r>
            <a:r>
              <a:rPr lang="en-US" altLang="zh-CN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zh-CN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，我们在写作时必须抓住</a:t>
            </a:r>
            <a:r>
              <a:rPr lang="en-US" altLang="zh-CN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zh-CN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美</a:t>
            </a:r>
            <a:r>
              <a:rPr lang="en-US" altLang="zh-CN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zh-CN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，写出体现</a:t>
            </a:r>
            <a:r>
              <a:rPr lang="en-US" altLang="zh-CN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zh-CN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美</a:t>
            </a:r>
            <a:r>
              <a:rPr lang="en-US" altLang="zh-CN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zh-CN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的事件或细节，明确</a:t>
            </a:r>
            <a:r>
              <a:rPr lang="en-US" altLang="zh-CN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zh-CN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美</a:t>
            </a:r>
            <a:r>
              <a:rPr lang="en-US" altLang="zh-CN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zh-CN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在文中的含义，揭示</a:t>
            </a:r>
            <a:r>
              <a:rPr lang="en-US" altLang="zh-CN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zh-CN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美</a:t>
            </a:r>
            <a:r>
              <a:rPr lang="en-US" altLang="zh-CN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zh-CN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的本质。</a:t>
            </a:r>
          </a:p>
        </p:txBody>
      </p:sp>
      <p:sp>
        <p:nvSpPr>
          <p:cNvPr id="6" name="矩形 5"/>
          <p:cNvSpPr/>
          <p:nvPr/>
        </p:nvSpPr>
        <p:spPr>
          <a:xfrm>
            <a:off x="3897486" y="2709506"/>
            <a:ext cx="39004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b="1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捕捉、推敲题眼。</a:t>
            </a:r>
          </a:p>
        </p:txBody>
      </p:sp>
      <p:pic>
        <p:nvPicPr>
          <p:cNvPr id="2051" name="Picture 3" descr="C:\Users\admin\Desktop\ppt背景图片\13694205_3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9081" y="3357623"/>
            <a:ext cx="2569705" cy="3399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9491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2" nodeType="clickEffect"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6" presetClass="entr" presetSubtype="0" fill="hold" nodeType="withEffect"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1" nodeType="clickEffect"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1" nodeType="clickEffect"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1" uiExpand="1" build="p"/>
      <p:bldP spid="6" grpId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Administrator\桌面\ppt背景图片\F4[V`V]4KR9{1K(`)DW`1ZV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2699792" y="1554299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smtClean="0">
                <a:ln w="11430"/>
                <a:solidFill>
                  <a:srgbClr val="800000"/>
                </a:solidFill>
                <a:latin typeface="华文琥珀" pitchFamily="2" charset="-122"/>
                <a:ea typeface="华文琥珀" pitchFamily="2" charset="-122"/>
              </a:rPr>
              <a:t>审题指导</a:t>
            </a:r>
            <a:endParaRPr lang="zh-CN" altLang="en-US" sz="6000" cap="none" spc="0">
              <a:ln w="11430"/>
              <a:solidFill>
                <a:srgbClr val="8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14020" y="2706292"/>
            <a:ext cx="36599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．审清题目的重点</a:t>
            </a:r>
          </a:p>
        </p:txBody>
      </p:sp>
      <p:sp>
        <p:nvSpPr>
          <p:cNvPr id="5" name="矩形 4"/>
          <p:cNvSpPr/>
          <p:nvPr/>
        </p:nvSpPr>
        <p:spPr>
          <a:xfrm>
            <a:off x="2339752" y="3357623"/>
            <a:ext cx="679948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         </a:t>
            </a:r>
            <a:r>
              <a:rPr lang="zh-CN" altLang="zh-CN" sz="3200" b="1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②</a:t>
            </a:r>
            <a:r>
              <a:rPr lang="zh-CN" altLang="zh-CN" sz="3200" b="1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如果题目是动宾短语，题眼往往在动词上。</a:t>
            </a:r>
          </a:p>
          <a:p>
            <a:r>
              <a:rPr lang="zh-CN" altLang="zh-CN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如：</a:t>
            </a:r>
            <a:r>
              <a:rPr lang="en-US" altLang="zh-CN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zh-CN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战胜自卑</a:t>
            </a:r>
            <a:r>
              <a:rPr lang="en-US" altLang="zh-CN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zh-CN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的题眼是</a:t>
            </a:r>
            <a:r>
              <a:rPr lang="en-US" altLang="zh-CN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zh-CN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战胜</a:t>
            </a:r>
            <a:r>
              <a:rPr lang="en-US" altLang="zh-CN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zh-CN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，写作时就必须交代是什么推</a:t>
            </a:r>
            <a:r>
              <a:rPr lang="en-US" altLang="zh-CN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zh-CN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动主人公</a:t>
            </a:r>
            <a:r>
              <a:rPr lang="en-US" altLang="zh-CN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zh-CN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战胜</a:t>
            </a:r>
            <a:r>
              <a:rPr lang="en-US" altLang="zh-CN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zh-CN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自卑的，“战胜</a:t>
            </a:r>
            <a:r>
              <a:rPr lang="en-US" altLang="zh-CN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zh-CN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的过程如何，在</a:t>
            </a:r>
            <a:r>
              <a:rPr lang="en-US" altLang="zh-CN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zh-CN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战胜</a:t>
            </a:r>
            <a:r>
              <a:rPr lang="en-US" altLang="zh-CN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zh-CN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过程中有些什么感受，获得怎样的启发。</a:t>
            </a:r>
          </a:p>
        </p:txBody>
      </p:sp>
      <p:sp>
        <p:nvSpPr>
          <p:cNvPr id="6" name="矩形 5"/>
          <p:cNvSpPr/>
          <p:nvPr/>
        </p:nvSpPr>
        <p:spPr>
          <a:xfrm>
            <a:off x="3897486" y="2709506"/>
            <a:ext cx="39004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b="1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捕捉、推敲题眼。</a:t>
            </a:r>
          </a:p>
        </p:txBody>
      </p:sp>
      <p:pic>
        <p:nvPicPr>
          <p:cNvPr id="8" name="Picture 3" descr="C:\Users\admin\Desktop\ppt背景图片\13694205_3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9081" y="3357623"/>
            <a:ext cx="2569705" cy="3399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58535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Administrator\桌面\ppt背景图片\F4[V`V]4KR9{1K(`)DW`1ZV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2699792" y="1554299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smtClean="0">
                <a:ln w="11430"/>
                <a:solidFill>
                  <a:srgbClr val="800000"/>
                </a:solidFill>
                <a:latin typeface="华文琥珀" pitchFamily="2" charset="-122"/>
                <a:ea typeface="华文琥珀" pitchFamily="2" charset="-122"/>
              </a:rPr>
              <a:t>审题指导</a:t>
            </a:r>
            <a:endParaRPr lang="zh-CN" altLang="en-US" sz="6000" cap="none" spc="0">
              <a:ln w="11430"/>
              <a:solidFill>
                <a:srgbClr val="8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14020" y="2706292"/>
            <a:ext cx="36599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．审清题目的重点</a:t>
            </a:r>
          </a:p>
        </p:txBody>
      </p:sp>
      <p:sp>
        <p:nvSpPr>
          <p:cNvPr id="5" name="矩形 4"/>
          <p:cNvSpPr/>
          <p:nvPr/>
        </p:nvSpPr>
        <p:spPr>
          <a:xfrm>
            <a:off x="2370486" y="3357623"/>
            <a:ext cx="676875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zh-CN" sz="3200" b="1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③</a:t>
            </a:r>
            <a:r>
              <a:rPr lang="zh-CN" altLang="zh-CN" sz="3200" b="1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如果题目是偏正短语，题眼往往在修饰语上。</a:t>
            </a:r>
          </a:p>
          <a:p>
            <a:r>
              <a:rPr lang="zh-CN" altLang="zh-CN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如：</a:t>
            </a:r>
            <a:r>
              <a:rPr lang="en-US" altLang="zh-CN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zh-CN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不寻常的考试</a:t>
            </a:r>
            <a:r>
              <a:rPr lang="en-US" altLang="zh-CN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zh-CN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题眼是</a:t>
            </a:r>
            <a:r>
              <a:rPr lang="en-US" altLang="zh-CN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zh-CN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不寻常</a:t>
            </a:r>
            <a:r>
              <a:rPr lang="en-US" altLang="zh-CN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zh-CN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，说明这个“考试”是与众不同的，并非一般意义上的考试，而是指在生活和学习中遇到的考验，因此要选好写作的对象和材料。</a:t>
            </a:r>
          </a:p>
        </p:txBody>
      </p:sp>
      <p:sp>
        <p:nvSpPr>
          <p:cNvPr id="6" name="矩形 5"/>
          <p:cNvSpPr/>
          <p:nvPr/>
        </p:nvSpPr>
        <p:spPr>
          <a:xfrm>
            <a:off x="3897486" y="2709506"/>
            <a:ext cx="39004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b="1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捕捉、推敲题眼。</a:t>
            </a:r>
          </a:p>
        </p:txBody>
      </p:sp>
      <p:pic>
        <p:nvPicPr>
          <p:cNvPr id="8" name="Picture 3" descr="C:\Users\admin\Desktop\ppt背景图片\13694205_3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9081" y="3357623"/>
            <a:ext cx="2569705" cy="3399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127000" y="635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人教部编版九年级下册写作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审题立意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公开课课件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7000" y="67183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人教部编版九年级下册写作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审题立意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公开课课件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99638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Administrator\桌面\ppt背景图片\F4[V`V]4KR9{1K(`)DW`1ZV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2699792" y="1554299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smtClean="0">
                <a:ln w="11430"/>
                <a:solidFill>
                  <a:srgbClr val="800000"/>
                </a:solidFill>
                <a:latin typeface="华文琥珀" pitchFamily="2" charset="-122"/>
                <a:ea typeface="华文琥珀" pitchFamily="2" charset="-122"/>
              </a:rPr>
              <a:t>审题指导</a:t>
            </a:r>
            <a:endParaRPr lang="zh-CN" altLang="en-US" sz="6000" cap="none" spc="0">
              <a:ln w="11430"/>
              <a:solidFill>
                <a:srgbClr val="8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14020" y="2706292"/>
            <a:ext cx="36599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．审清题目的重点</a:t>
            </a:r>
          </a:p>
        </p:txBody>
      </p:sp>
      <p:sp>
        <p:nvSpPr>
          <p:cNvPr id="5" name="矩形 4"/>
          <p:cNvSpPr/>
          <p:nvPr/>
        </p:nvSpPr>
        <p:spPr>
          <a:xfrm>
            <a:off x="2339752" y="3357623"/>
            <a:ext cx="679948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         </a:t>
            </a:r>
            <a:r>
              <a:rPr lang="zh-CN" altLang="zh-CN" sz="3200" b="1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④</a:t>
            </a:r>
            <a:r>
              <a:rPr lang="zh-CN" altLang="zh-CN" sz="3200" b="1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如果题目</a:t>
            </a:r>
            <a:r>
              <a:rPr lang="zh-CN" altLang="zh-CN" sz="3200" b="1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是并列</a:t>
            </a:r>
            <a:r>
              <a:rPr lang="zh-CN" altLang="zh-CN" sz="3200" b="1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短语，写作的重点在沟通两个因素的新因素上。</a:t>
            </a:r>
          </a:p>
          <a:p>
            <a:r>
              <a:rPr lang="zh-CN" altLang="zh-CN" sz="3200" b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如：写“师生之间”这个题目，就不应分别在“老师”和“学生”这两个因素上动脑筋，而要写出一种新型关系，老师和学生互相关心，互相帮助，互相学习，民主平等，教学相长等等。</a:t>
            </a:r>
          </a:p>
        </p:txBody>
      </p:sp>
      <p:sp>
        <p:nvSpPr>
          <p:cNvPr id="6" name="矩形 5"/>
          <p:cNvSpPr/>
          <p:nvPr/>
        </p:nvSpPr>
        <p:spPr>
          <a:xfrm>
            <a:off x="3897486" y="2709506"/>
            <a:ext cx="39004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b="1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捕捉、推敲题眼。</a:t>
            </a:r>
          </a:p>
        </p:txBody>
      </p:sp>
      <p:pic>
        <p:nvPicPr>
          <p:cNvPr id="8" name="Picture 3" descr="C:\Users\admin\Desktop\ppt背景图片\13694205_3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9081" y="3357623"/>
            <a:ext cx="2569705" cy="3399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127000" y="635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人教部编版九年级下册写作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审题立意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公开课课件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7000" y="6718300"/>
            <a:ext cx="8890000" cy="10772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人教部编版九年级下册写作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《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审题立意</a:t>
            </a:r>
            <a:r>
              <a:rPr lang="en-US" altLang="zh-CN" sz="100" smtClean="0">
                <a:solidFill>
                  <a:srgbClr val="FFFFFF"/>
                </a:solidFill>
                <a:latin typeface="仿宋" panose="02010609060101010101" pitchFamily="49" charset="-122"/>
              </a:rPr>
              <a:t>》</a:t>
            </a:r>
            <a:r>
              <a:rPr lang="zh-CN" altLang="en-US" sz="100" smtClean="0">
                <a:solidFill>
                  <a:srgbClr val="FFFFFF"/>
                </a:solidFill>
                <a:latin typeface="仿宋" panose="02010609060101010101" pitchFamily="49" charset="-122"/>
              </a:rPr>
              <a:t>公开课课件</a:t>
            </a:r>
            <a:endParaRPr lang="zh-CN" altLang="en-US" sz="100">
              <a:solidFill>
                <a:srgbClr val="FFFFFF"/>
              </a:solidFill>
              <a:latin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926113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16.11.28"/>
  <p:tag name="AS_TITLE" val="Aspose.Slides for .NET 4.0"/>
  <p:tag name="AS_VERSION" val="16.11.0.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</TotalTime>
  <Words>5227</Words>
  <Application>Microsoft Office PowerPoint</Application>
  <PresentationFormat>全屏显示(4:3)</PresentationFormat>
  <Paragraphs>241</Paragraphs>
  <Slides>38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6" baseType="lpstr">
      <vt:lpstr>仿宋</vt:lpstr>
      <vt:lpstr>华文琥珀</vt:lpstr>
      <vt:lpstr>华文楷体</vt:lpstr>
      <vt:lpstr>宋体</vt:lpstr>
      <vt:lpstr>Arial</vt:lpstr>
      <vt:lpstr>Calibri</vt:lpstr>
      <vt:lpstr>Verdana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AutoBVT</cp:lastModifiedBy>
  <cp:revision>48</cp:revision>
  <dcterms:modified xsi:type="dcterms:W3CDTF">2020-08-24T06:50:24Z</dcterms:modified>
</cp:coreProperties>
</file>