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4" r:id="rId4"/>
    <p:sldId id="263" r:id="rId5"/>
    <p:sldId id="265" r:id="rId6"/>
    <p:sldId id="266" r:id="rId7"/>
    <p:sldId id="267" r:id="rId8"/>
    <p:sldId id="268" r:id="rId9"/>
    <p:sldId id="269" r:id="rId10"/>
    <p:sldId id="262" r:id="rId11"/>
    <p:sldId id="283" r:id="rId12"/>
    <p:sldId id="261" r:id="rId13"/>
    <p:sldId id="260" r:id="rId14"/>
    <p:sldId id="259" r:id="rId15"/>
    <p:sldId id="258" r:id="rId16"/>
    <p:sldId id="276" r:id="rId17"/>
    <p:sldId id="275" r:id="rId18"/>
    <p:sldId id="274" r:id="rId19"/>
    <p:sldId id="273" r:id="rId20"/>
    <p:sldId id="272" r:id="rId21"/>
    <p:sldId id="271" r:id="rId22"/>
    <p:sldId id="270" r:id="rId23"/>
    <p:sldId id="277" r:id="rId24"/>
    <p:sldId id="279" r:id="rId25"/>
    <p:sldId id="278" r:id="rId26"/>
    <p:sldId id="280" r:id="rId27"/>
    <p:sldId id="281" r:id="rId28"/>
    <p:sldId id="284" r:id="rId29"/>
    <p:sldId id="282" r:id="rId30"/>
    <p:sldId id="291" r:id="rId31"/>
    <p:sldId id="290" r:id="rId32"/>
    <p:sldId id="289" r:id="rId33"/>
    <p:sldId id="288" r:id="rId34"/>
    <p:sldId id="287" r:id="rId35"/>
    <p:sldId id="286" r:id="rId36"/>
    <p:sldId id="285" r:id="rId3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5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C0E553F-3CBA-4138-A674-831DD6CA172A}" type="datetimeFigureOut">
              <a:rPr lang="zh-CN" altLang="en-US"/>
              <a:pPr>
                <a:defRPr/>
              </a:pPr>
              <a:t>2016/2/19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2B562B-0AD9-4C3B-9B47-BCC5EE67EF5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522DDBE-B1C6-4938-B2AB-38CD8A37E8DD}" type="datetimeFigureOut">
              <a:rPr lang="zh-CN" altLang="en-US"/>
              <a:pPr>
                <a:defRPr/>
              </a:pPr>
              <a:t>2016/2/19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0CABA03-263C-40D8-893A-282C37C1154A}"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D8F5918-7147-4DC0-93AE-8E4A2B2C9857}" type="datetimeFigureOut">
              <a:rPr lang="zh-CN" altLang="en-US"/>
              <a:pPr>
                <a:defRPr/>
              </a:pPr>
              <a:t>2016/2/19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29596C-4A0C-4458-87EF-B5C403C92617}"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FF033D9-338E-4B11-A386-B0FC431ADEB6}" type="datetimeFigureOut">
              <a:rPr lang="zh-CN" altLang="en-US"/>
              <a:pPr>
                <a:defRPr/>
              </a:pPr>
              <a:t>2016/2/19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78E6954-40D3-4791-862C-91F1A3EEA1F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31DD9D0-A4EE-4986-BB0D-E0FBD4257C78}" type="datetimeFigureOut">
              <a:rPr lang="zh-CN" altLang="en-US"/>
              <a:pPr>
                <a:defRPr/>
              </a:pPr>
              <a:t>2016/2/19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413BF64-1B3C-4A06-9C66-713914C3C33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8222BBBA-DBD1-4FBE-8A8B-ACDBFA2A2755}" type="datetimeFigureOut">
              <a:rPr lang="zh-CN" altLang="en-US"/>
              <a:pPr>
                <a:defRPr/>
              </a:pPr>
              <a:t>2016/2/19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C35BB94-0E25-4D66-B888-7FA5FDF4D9F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697B507-3F2C-4C5B-8B70-E655D5EBC319}" type="datetimeFigureOut">
              <a:rPr lang="zh-CN" altLang="en-US"/>
              <a:pPr>
                <a:defRPr/>
              </a:pPr>
              <a:t>2016/2/19 Friday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67990270-D24C-41F8-B6C2-AB2432BAE02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81F6155-AA08-481E-9338-F20F2C9E1F3C}" type="datetimeFigureOut">
              <a:rPr lang="zh-CN" altLang="en-US"/>
              <a:pPr>
                <a:defRPr/>
              </a:pPr>
              <a:t>2016/2/19 Friday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BABFEBE-134F-4982-A7CE-2CC8D94B742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9B993C5-BB80-4947-BAA9-71CD72B205F7}" type="datetimeFigureOut">
              <a:rPr lang="zh-CN" altLang="en-US"/>
              <a:pPr>
                <a:defRPr/>
              </a:pPr>
              <a:t>2016/2/19 Friday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5EE0639C-4410-4DA8-9804-9F4F024994B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113846D-F9BB-4BDA-AC30-1EAB723BD316}" type="datetimeFigureOut">
              <a:rPr lang="zh-CN" altLang="en-US"/>
              <a:pPr>
                <a:defRPr/>
              </a:pPr>
              <a:t>2016/2/19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EDB8EEF-89F6-401B-8D1C-C870151F28B4}"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FBEC41A-3651-40A9-AF7D-7C55EE5D02E7}" type="datetimeFigureOut">
              <a:rPr lang="zh-CN" altLang="en-US"/>
              <a:pPr>
                <a:defRPr/>
              </a:pPr>
              <a:t>2016/2/19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D500A7C-D50F-4C9D-8745-DD06144F455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96A04DD0-ED6A-461F-A011-1C6418565719}" type="datetimeFigureOut">
              <a:rPr lang="zh-CN" altLang="en-US"/>
              <a:pPr>
                <a:defRPr/>
              </a:pPr>
              <a:t>2016/2/19 Friday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9659E66D-9FFF-4513-9DFC-51509E245AF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3"/>
          <p:cNvSpPr>
            <a:spLocks noGrp="1"/>
          </p:cNvSpPr>
          <p:nvPr>
            <p:ph type="title"/>
          </p:nvPr>
        </p:nvSpPr>
        <p:spPr/>
        <p:txBody>
          <a:bodyPr/>
          <a:lstStyle/>
          <a:p>
            <a:r>
              <a:rPr lang="en-US" altLang="zh-CN" smtClean="0"/>
              <a:t> </a:t>
            </a:r>
            <a:endParaRPr lang="zh-CN" altLang="en-US" smtClean="0"/>
          </a:p>
        </p:txBody>
      </p:sp>
      <p:sp>
        <p:nvSpPr>
          <p:cNvPr id="13314" name="内容占位符 4"/>
          <p:cNvSpPr>
            <a:spLocks noGrp="1"/>
          </p:cNvSpPr>
          <p:nvPr>
            <p:ph idx="1"/>
          </p:nvPr>
        </p:nvSpPr>
        <p:spPr>
          <a:xfrm>
            <a:off x="285750" y="285750"/>
            <a:ext cx="8572500" cy="6286500"/>
          </a:xfrm>
        </p:spPr>
        <p:txBody>
          <a:bodyPr/>
          <a:lstStyle/>
          <a:p>
            <a:r>
              <a:rPr lang="en-US" altLang="zh-CN" smtClean="0"/>
              <a:t> </a:t>
            </a:r>
            <a:endParaRPr lang="zh-CN" altLang="en-US" smtClean="0"/>
          </a:p>
        </p:txBody>
      </p:sp>
      <p:pic>
        <p:nvPicPr>
          <p:cNvPr id="13315" name="Picture 4" descr="英国逗比艺术家把旅游景点都玩坏了"/>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 name="TextBox 6"/>
          <p:cNvSpPr txBox="1"/>
          <p:nvPr/>
        </p:nvSpPr>
        <p:spPr>
          <a:xfrm>
            <a:off x="7215188" y="357188"/>
            <a:ext cx="1292225" cy="5122862"/>
          </a:xfrm>
          <a:prstGeom prst="rect">
            <a:avLst/>
          </a:prstGeom>
          <a:noFill/>
          <a:ln>
            <a:solidFill>
              <a:schemeClr val="accent1">
                <a:lumMod val="40000"/>
                <a:lumOff val="60000"/>
              </a:schemeClr>
            </a:solidFill>
          </a:ln>
        </p:spPr>
        <p:txBody>
          <a:bodyPr vert="eaVert" wrap="none">
            <a:spAutoFit/>
          </a:bodyPr>
          <a:lstStyle/>
          <a:p>
            <a:pPr fontAlgn="auto">
              <a:spcBef>
                <a:spcPts val="0"/>
              </a:spcBef>
              <a:spcAft>
                <a:spcPts val="0"/>
              </a:spcAft>
              <a:defRPr/>
            </a:pPr>
            <a:r>
              <a:rPr lang="zh-CN" altLang="en-US" sz="7200" b="1" dirty="0">
                <a:solidFill>
                  <a:srgbClr val="FF0000"/>
                </a:solidFill>
                <a:latin typeface="楷体" pitchFamily="49" charset="-122"/>
                <a:ea typeface="楷体" pitchFamily="49" charset="-122"/>
              </a:rPr>
              <a:t>美 文 阅 读</a:t>
            </a:r>
            <a:endParaRPr lang="zh-CN" altLang="en-US" sz="7200" b="1"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429625" cy="6286500"/>
          </a:xfrm>
        </p:spPr>
        <p:txBody>
          <a:bodyPr rtlCol="0">
            <a:normAutofit fontScale="92500" lnSpcReduction="10000"/>
          </a:bodyPr>
          <a:lstStyle/>
          <a:p>
            <a:pPr fontAlgn="auto">
              <a:spcAft>
                <a:spcPts val="0"/>
              </a:spcAft>
              <a:buFont typeface="Arial" pitchFamily="34" charset="0"/>
              <a:buChar char="•"/>
              <a:defRPr/>
            </a:pPr>
            <a:r>
              <a:rPr lang="zh-CN" altLang="en-US" b="1" dirty="0" smtClean="0">
                <a:latin typeface="黑体" pitchFamily="49" charset="-122"/>
                <a:ea typeface="黑体" pitchFamily="49" charset="-122"/>
              </a:rPr>
              <a:t>生活对柳宗元来说像一条湍急的河流，可到了月明风清的时刻，每一颗水珠都会变成钻石和珍珠。</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这里的“柳宗元”，可不可以换成努力奋斗的我们？</a:t>
            </a:r>
            <a:r>
              <a:rPr lang="en-US" altLang="zh-CN" b="1" dirty="0" smtClean="0">
                <a:latin typeface="黑体" pitchFamily="49" charset="-122"/>
                <a:ea typeface="黑体" pitchFamily="49" charset="-122"/>
              </a:rPr>
              <a:t> </a:t>
            </a:r>
            <a:endParaRPr lang="zh-CN" altLang="en-US" b="1" dirty="0" smtClean="0">
              <a:latin typeface="黑体" pitchFamily="49" charset="-122"/>
              <a:ea typeface="黑体" pitchFamily="49" charset="-122"/>
            </a:endParaRPr>
          </a:p>
          <a:p>
            <a:pPr fontAlgn="auto">
              <a:spcAft>
                <a:spcPts val="0"/>
              </a:spcAft>
              <a:buFont typeface="Arial" pitchFamily="34" charset="0"/>
              <a:buChar char="•"/>
              <a:defRPr/>
            </a:pPr>
            <a:r>
              <a:rPr lang="en-US" altLang="zh-CN" b="1" dirty="0" smtClean="0">
                <a:latin typeface="黑体" pitchFamily="49" charset="-122"/>
                <a:ea typeface="黑体" pitchFamily="49" charset="-122"/>
              </a:rPr>
              <a:t> 3.</a:t>
            </a:r>
            <a:r>
              <a:rPr lang="zh-CN" altLang="zh-CN" b="1" dirty="0" smtClean="0">
                <a:latin typeface="黑体" pitchFamily="49" charset="-122"/>
                <a:ea typeface="黑体" pitchFamily="49" charset="-122"/>
              </a:rPr>
              <a:t>棋局已残，吾人将老，欲不哭泣也得乎？（刘鹗《老残游记》自叙）</a:t>
            </a:r>
          </a:p>
          <a:p>
            <a:pPr fontAlgn="auto">
              <a:spcAft>
                <a:spcPts val="0"/>
              </a:spcAft>
              <a:buFont typeface="Arial" pitchFamily="34" charset="0"/>
              <a:buChar char="•"/>
              <a:defRPr/>
            </a:pPr>
            <a:r>
              <a:rPr lang="zh-CN" altLang="en-US" b="1" dirty="0" smtClean="0">
                <a:latin typeface="黑体" pitchFamily="49" charset="-122"/>
                <a:ea typeface="黑体" pitchFamily="49" charset="-122"/>
              </a:rPr>
              <a:t>对国家日益衰败的无可奈何及痛心疾首</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我们这次的勿忘国耻，就可以引用这句话。</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刘鹗，值得敬佩的一个人</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刘鹗出身官僚家庭，但</a:t>
            </a:r>
            <a:r>
              <a:rPr lang="zh-CN" altLang="en-US" b="1" dirty="0" smtClean="0">
                <a:solidFill>
                  <a:srgbClr val="FF0000"/>
                </a:solidFill>
                <a:latin typeface="黑体" pitchFamily="49" charset="-122"/>
                <a:ea typeface="黑体" pitchFamily="49" charset="-122"/>
              </a:rPr>
              <a:t>不喜科场文字</a:t>
            </a:r>
            <a:r>
              <a:rPr lang="zh-CN" altLang="en-US" b="1" dirty="0" smtClean="0">
                <a:latin typeface="黑体" pitchFamily="49" charset="-122"/>
                <a:ea typeface="黑体" pitchFamily="49" charset="-122"/>
              </a:rPr>
              <a:t>。他承袭家学，致力于数学、医学、水利、音乐、算学等</a:t>
            </a:r>
            <a:r>
              <a:rPr lang="zh-CN" altLang="en-US" b="1" dirty="0" smtClean="0">
                <a:solidFill>
                  <a:srgbClr val="FF0000"/>
                </a:solidFill>
                <a:latin typeface="黑体" pitchFamily="49" charset="-122"/>
                <a:ea typeface="黑体" pitchFamily="49" charset="-122"/>
              </a:rPr>
              <a:t>实际学问</a:t>
            </a:r>
            <a:r>
              <a:rPr lang="zh-CN" altLang="en-US" b="1" dirty="0" smtClean="0">
                <a:latin typeface="黑体" pitchFamily="49" charset="-122"/>
                <a:ea typeface="黑体" pitchFamily="49" charset="-122"/>
              </a:rPr>
              <a:t>，并纵览百家。</a:t>
            </a:r>
            <a:endParaRPr lang="zh-CN" altLang="en-US" b="1" dirty="0">
              <a:latin typeface="黑体" pitchFamily="49" charset="-122"/>
              <a:ea typeface="黑体" pitchFamily="49" charset="-122"/>
            </a:endParaRPr>
          </a:p>
        </p:txBody>
      </p:sp>
      <p:pic>
        <p:nvPicPr>
          <p:cNvPr id="4" name="图片 3" descr="00e93901213fb80eb058e7d636d12f2eb9389422.jpg"/>
          <p:cNvPicPr>
            <a:picLocks noChangeAspect="1"/>
          </p:cNvPicPr>
          <p:nvPr/>
        </p:nvPicPr>
        <p:blipFill>
          <a:blip r:embed="rId2"/>
          <a:srcRect/>
          <a:stretch>
            <a:fillRect/>
          </a:stretch>
        </p:blipFill>
        <p:spPr bwMode="auto">
          <a:xfrm>
            <a:off x="2143125" y="290513"/>
            <a:ext cx="4929188" cy="6369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0" y="285750"/>
            <a:ext cx="8786813" cy="6572250"/>
          </a:xfrm>
        </p:spPr>
        <p:txBody>
          <a:bodyPr rtlCol="0">
            <a:normAutofit fontScale="85000" lnSpcReduction="10000"/>
          </a:bodyPr>
          <a:lstStyle/>
          <a:p>
            <a:pPr fontAlgn="auto">
              <a:spcAft>
                <a:spcPts val="0"/>
              </a:spcAft>
              <a:buFont typeface="Arial" pitchFamily="34" charset="0"/>
              <a:buChar char="•"/>
              <a:defRPr/>
            </a:pPr>
            <a:r>
              <a:rPr lang="zh-CN" altLang="en-US" b="1" dirty="0" smtClean="0">
                <a:latin typeface="黑体" pitchFamily="49" charset="-122"/>
                <a:ea typeface="黑体" pitchFamily="49" charset="-122"/>
              </a:rPr>
              <a:t>他早年学医，在扬州一度悬壶济世。</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他精通乐律，是广陵琴派的传人，曾为其琴师张瑞珊先生刊刻了“十一弦馆琴谱”，还刻有“抱残守缺斋手抄琴谱”（现存残稿），并喜欢收藏古琴。他所藏的唐琴“九霄环佩”，琴面有黄庭坚题记，后来归入故宫博物院收藏的近世四大名琴之中。</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他早年即与罗振玉结识于淮安，延罗为西席，之后更是结为儿女亲家。其</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铁云藏龟</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一书，最早将甲骨卜辞公之于世，甲骨文专家罗振玉和王国维都直接或间接地受到刘鹗的影响。</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他写小说</a:t>
            </a:r>
            <a:r>
              <a:rPr lang="en-US" altLang="zh-CN" b="1" dirty="0" smtClean="0">
                <a:latin typeface="黑体" pitchFamily="49" charset="-122"/>
                <a:ea typeface="黑体" pitchFamily="49" charset="-122"/>
              </a:rPr>
              <a:t>……</a:t>
            </a:r>
          </a:p>
          <a:p>
            <a:pPr fontAlgn="auto">
              <a:spcAft>
                <a:spcPts val="0"/>
              </a:spcAft>
              <a:buFont typeface="Arial" pitchFamily="34" charset="0"/>
              <a:buChar char="•"/>
              <a:defRPr/>
            </a:pPr>
            <a:r>
              <a:rPr lang="zh-CN" altLang="en-US" b="1" dirty="0" smtClean="0">
                <a:latin typeface="黑体" pitchFamily="49" charset="-122"/>
                <a:ea typeface="黑体" pitchFamily="49" charset="-122"/>
              </a:rPr>
              <a:t>他一生从事实业，投资教育</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八国联军侵入北京</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刘鹗向联军处购得太仓储粟，设平粜局以赈北京饥困。三十四年</a:t>
            </a:r>
            <a:r>
              <a:rPr lang="en-US" altLang="zh-CN" b="1" dirty="0" smtClean="0">
                <a:latin typeface="黑体" pitchFamily="49" charset="-122"/>
                <a:ea typeface="黑体" pitchFamily="49" charset="-122"/>
              </a:rPr>
              <a:t>(1908</a:t>
            </a:r>
            <a:r>
              <a:rPr lang="zh-CN" altLang="en-US" b="1" dirty="0" smtClean="0">
                <a:latin typeface="黑体" pitchFamily="49" charset="-122"/>
                <a:ea typeface="黑体" pitchFamily="49" charset="-122"/>
              </a:rPr>
              <a:t>年</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清廷以“私售仓粟”罪把他充军新疆，次年死于乌鲁木齐。</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a:lstStyle/>
          <a:p>
            <a:r>
              <a:rPr lang="en-US" altLang="zh-CN" b="1" smtClean="0">
                <a:latin typeface="黑体" pitchFamily="49" charset="-122"/>
                <a:ea typeface="黑体" pitchFamily="49" charset="-122"/>
              </a:rPr>
              <a:t>4.</a:t>
            </a:r>
            <a:r>
              <a:rPr lang="zh-CN" altLang="zh-CN" b="1" smtClean="0">
                <a:latin typeface="黑体" pitchFamily="49" charset="-122"/>
                <a:ea typeface="黑体" pitchFamily="49" charset="-122"/>
              </a:rPr>
              <a:t>当然，饮的不是玉液琼浆，而是在漫长的春秋中浊了又清，清了又浊的苦涩。</a:t>
            </a:r>
            <a:r>
              <a:rPr lang="zh-CN" altLang="zh-CN" b="1" smtClean="0">
                <a:solidFill>
                  <a:srgbClr val="FF0000"/>
                </a:solidFill>
                <a:latin typeface="黑体" pitchFamily="49" charset="-122"/>
                <a:ea typeface="黑体" pitchFamily="49" charset="-122"/>
              </a:rPr>
              <a:t>这苦涩，比秋茶更酽。</a:t>
            </a:r>
            <a:r>
              <a:rPr lang="en-US" altLang="zh-CN" b="1" smtClean="0">
                <a:solidFill>
                  <a:srgbClr val="FF0000"/>
                </a:solidFill>
                <a:latin typeface="黑体" pitchFamily="49" charset="-122"/>
                <a:ea typeface="黑体" pitchFamily="49" charset="-122"/>
              </a:rPr>
              <a:t>   </a:t>
            </a:r>
          </a:p>
          <a:p>
            <a:r>
              <a:rPr lang="zh-CN" altLang="en-US" b="1" smtClean="0">
                <a:latin typeface="黑体" pitchFamily="49" charset="-122"/>
                <a:ea typeface="黑体" pitchFamily="49" charset="-122"/>
              </a:rPr>
              <a:t>柳宗元拿起酒壶“倾壶而醉”，可他喝的，不是酒，而是在</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漫长的坎坷经历中浊了又清，清了又浊的苦涩。这苦涩，比秋茶还</a:t>
            </a:r>
            <a:r>
              <a:rPr lang="zh-CN" altLang="zh-CN" b="1" smtClean="0">
                <a:latin typeface="黑体" pitchFamily="49" charset="-122"/>
                <a:ea typeface="黑体" pitchFamily="49" charset="-122"/>
              </a:rPr>
              <a:t>酽</a:t>
            </a:r>
            <a:r>
              <a:rPr lang="zh-CN" altLang="en-US" b="1" smtClean="0">
                <a:latin typeface="黑体" pitchFamily="49" charset="-122"/>
                <a:ea typeface="黑体" pitchFamily="49" charset="-122"/>
              </a:rPr>
              <a:t>。</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这里的“柳宗元”是不是可以替换为别人？</a:t>
            </a:r>
            <a:endParaRPr lang="en-US" altLang="zh-CN" b="1" smtClean="0">
              <a:latin typeface="黑体" pitchFamily="49" charset="-122"/>
              <a:ea typeface="黑体" pitchFamily="49" charset="-122"/>
            </a:endParaRPr>
          </a:p>
          <a:p>
            <a:r>
              <a:rPr lang="en-US" altLang="zh-CN" b="1" smtClean="0">
                <a:latin typeface="黑体" pitchFamily="49" charset="-122"/>
                <a:ea typeface="黑体" pitchFamily="49" charset="-122"/>
              </a:rPr>
              <a:t>5.</a:t>
            </a:r>
            <a:r>
              <a:rPr lang="zh-CN" altLang="zh-CN" b="1" smtClean="0">
                <a:latin typeface="黑体" pitchFamily="49" charset="-122"/>
                <a:ea typeface="黑体" pitchFamily="49" charset="-122"/>
              </a:rPr>
              <a:t>人之一生，如负重远行，不可急于求成。</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德川家康</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人之一生，如负重远行，但要不忘初心。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572250"/>
          </a:xfrm>
        </p:spPr>
        <p:txBody>
          <a:bodyPr rtlCol="0">
            <a:normAutofit fontScale="92500" lnSpcReduction="20000"/>
          </a:bodyPr>
          <a:lstStyle/>
          <a:p>
            <a:pPr fontAlgn="auto">
              <a:spcAft>
                <a:spcPts val="0"/>
              </a:spcAft>
              <a:buFont typeface="Arial" pitchFamily="34" charset="0"/>
              <a:buChar char="•"/>
              <a:defRPr/>
            </a:pPr>
            <a:r>
              <a:rPr lang="en-US" altLang="zh-CN" b="1" dirty="0" smtClean="0">
                <a:latin typeface="黑体" pitchFamily="49" charset="-122"/>
                <a:ea typeface="黑体" pitchFamily="49" charset="-122"/>
              </a:rPr>
              <a:t> 6.</a:t>
            </a:r>
            <a:r>
              <a:rPr lang="zh-CN" altLang="zh-CN" b="1" dirty="0" smtClean="0">
                <a:latin typeface="黑体" pitchFamily="49" charset="-122"/>
                <a:ea typeface="黑体" pitchFamily="49" charset="-122"/>
              </a:rPr>
              <a:t>心中向往好像一条线，一条一条系住昨天，串着一串一串的牵挂。把那从前牵到眼前。</a:t>
            </a:r>
            <a:r>
              <a:rPr lang="en-US" altLang="zh-CN" b="1" dirty="0" smtClean="0">
                <a:latin typeface="黑体" pitchFamily="49" charset="-122"/>
                <a:ea typeface="黑体" pitchFamily="49" charset="-122"/>
              </a:rPr>
              <a:t>……</a:t>
            </a:r>
          </a:p>
          <a:p>
            <a:pPr fontAlgn="auto">
              <a:spcAft>
                <a:spcPts val="0"/>
              </a:spcAft>
              <a:buFont typeface="Arial" pitchFamily="34" charset="0"/>
              <a:buChar char="•"/>
              <a:defRPr/>
            </a:pPr>
            <a:r>
              <a:rPr lang="zh-CN" altLang="en-US" b="1" dirty="0" smtClean="0">
                <a:latin typeface="黑体" pitchFamily="49" charset="-122"/>
                <a:ea typeface="黑体" pitchFamily="49" charset="-122"/>
              </a:rPr>
              <a:t>时光总是把过去的日子冲洗得</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熠熠闪光，引人回望。</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文艺点的</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我曾经听人说过，当你不可以再拥有的时候，你唯一可以做的，就是让自己不要忘记。</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（王家卫导演的电影</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东邪西毒</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不久前，我遇上一个人，送给我一坛酒，她说那叫“醉生梦死”，喝了之后，可以叫你忘掉以做过的任何事。我很奇怪，为什么会有这样的酒。她说</a:t>
            </a:r>
            <a:r>
              <a:rPr lang="zh-CN" altLang="en-US" b="1" dirty="0" smtClean="0">
                <a:solidFill>
                  <a:srgbClr val="FF0000"/>
                </a:solidFill>
                <a:latin typeface="黑体" pitchFamily="49" charset="-122"/>
                <a:ea typeface="黑体" pitchFamily="49" charset="-122"/>
              </a:rPr>
              <a:t>人最大的烦恼，就是记性太好，如果什么都可以忘掉，以后的每一天将会是一个新的开始，那你说这有多开心。</a:t>
            </a:r>
            <a:endParaRPr lang="zh-CN" altLang="zh-CN" b="1" dirty="0">
              <a:solidFill>
                <a:srgbClr val="FF0000"/>
              </a:solidFill>
              <a:latin typeface="黑体" pitchFamily="49" charset="-122"/>
              <a:ea typeface="黑体" pitchFamily="49" charset="-122"/>
            </a:endParaRPr>
          </a:p>
        </p:txBody>
      </p:sp>
      <p:pic>
        <p:nvPicPr>
          <p:cNvPr id="4" name="图片 3" descr="U1584P28T3D2394836F326DT20090227173157.jpg"/>
          <p:cNvPicPr>
            <a:picLocks noChangeAspect="1"/>
          </p:cNvPicPr>
          <p:nvPr/>
        </p:nvPicPr>
        <p:blipFill>
          <a:blip r:embed="rId2"/>
          <a:srcRect/>
          <a:stretch>
            <a:fillRect/>
          </a:stretch>
        </p:blipFill>
        <p:spPr bwMode="auto">
          <a:xfrm>
            <a:off x="401638" y="714375"/>
            <a:ext cx="8121650" cy="5286375"/>
          </a:xfrm>
          <a:prstGeom prst="rect">
            <a:avLst/>
          </a:prstGeom>
          <a:noFill/>
          <a:ln w="9525">
            <a:noFill/>
            <a:miter lim="800000"/>
            <a:headEnd/>
            <a:tailEnd/>
          </a:ln>
        </p:spPr>
      </p:pic>
      <p:pic>
        <p:nvPicPr>
          <p:cNvPr id="5" name="图片 4" descr="U1584P28T3D2394829F326DT20090227170732.jpg"/>
          <p:cNvPicPr>
            <a:picLocks noChangeAspect="1"/>
          </p:cNvPicPr>
          <p:nvPr/>
        </p:nvPicPr>
        <p:blipFill>
          <a:blip r:embed="rId3"/>
          <a:srcRect/>
          <a:stretch>
            <a:fillRect/>
          </a:stretch>
        </p:blipFill>
        <p:spPr bwMode="auto">
          <a:xfrm>
            <a:off x="146050" y="500063"/>
            <a:ext cx="8528050" cy="5643562"/>
          </a:xfrm>
          <a:prstGeom prst="rect">
            <a:avLst/>
          </a:prstGeom>
          <a:noFill/>
          <a:ln w="9525">
            <a:noFill/>
            <a:miter lim="800000"/>
            <a:headEnd/>
            <a:tailEnd/>
          </a:ln>
        </p:spPr>
      </p:pic>
      <p:pic>
        <p:nvPicPr>
          <p:cNvPr id="6" name="图片 5" descr="20120324164603_SNd4w.jpeg"/>
          <p:cNvPicPr>
            <a:picLocks noChangeAspect="1"/>
          </p:cNvPicPr>
          <p:nvPr/>
        </p:nvPicPr>
        <p:blipFill>
          <a:blip r:embed="rId4"/>
          <a:srcRect/>
          <a:stretch>
            <a:fillRect/>
          </a:stretch>
        </p:blipFill>
        <p:spPr bwMode="auto">
          <a:xfrm>
            <a:off x="0" y="0"/>
            <a:ext cx="9144000" cy="6858000"/>
          </a:xfrm>
          <a:prstGeom prst="rect">
            <a:avLst/>
          </a:prstGeom>
          <a:noFill/>
          <a:ln w="9525">
            <a:noFill/>
            <a:miter lim="800000"/>
            <a:headEnd/>
            <a:tailEnd/>
          </a:ln>
        </p:spPr>
      </p:pic>
      <p:pic>
        <p:nvPicPr>
          <p:cNvPr id="7" name="图片 6" descr="p689742720.jpg"/>
          <p:cNvPicPr>
            <a:picLocks noChangeAspect="1"/>
          </p:cNvPicPr>
          <p:nvPr/>
        </p:nvPicPr>
        <p:blipFill>
          <a:blip r:embed="rId5"/>
          <a:srcRect/>
          <a:stretch>
            <a:fillRect/>
          </a:stretch>
        </p:blipFill>
        <p:spPr bwMode="auto">
          <a:xfrm>
            <a:off x="3998913" y="0"/>
            <a:ext cx="5145087" cy="6858000"/>
          </a:xfrm>
          <a:prstGeom prst="rect">
            <a:avLst/>
          </a:prstGeom>
          <a:noFill/>
          <a:ln w="9525">
            <a:noFill/>
            <a:miter lim="800000"/>
            <a:headEnd/>
            <a:tailEnd/>
          </a:ln>
        </p:spPr>
      </p:pic>
      <p:sp>
        <p:nvSpPr>
          <p:cNvPr id="8" name="TextBox 7"/>
          <p:cNvSpPr txBox="1">
            <a:spLocks noChangeArrowheads="1"/>
          </p:cNvSpPr>
          <p:nvPr/>
        </p:nvSpPr>
        <p:spPr bwMode="auto">
          <a:xfrm>
            <a:off x="3000375" y="4857750"/>
            <a:ext cx="2492375" cy="646113"/>
          </a:xfrm>
          <a:prstGeom prst="rect">
            <a:avLst/>
          </a:prstGeom>
          <a:solidFill>
            <a:schemeClr val="tx1"/>
          </a:solidFill>
          <a:ln w="9525">
            <a:noFill/>
            <a:miter lim="800000"/>
            <a:headEnd/>
            <a:tailEnd/>
          </a:ln>
        </p:spPr>
        <p:txBody>
          <a:bodyPr wrap="none">
            <a:spAutoFit/>
          </a:bodyPr>
          <a:lstStyle/>
          <a:p>
            <a:r>
              <a:rPr lang="zh-CN" altLang="en-US" sz="3600" b="1">
                <a:solidFill>
                  <a:schemeClr val="bg1"/>
                </a:solidFill>
                <a:latin typeface="黑体" pitchFamily="49" charset="-122"/>
                <a:ea typeface="黑体" pitchFamily="49" charset="-122"/>
              </a:rPr>
              <a:t>时光的灰烬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ppt_x"/>
                                          </p:val>
                                        </p:tav>
                                        <p:tav tm="100000">
                                          <p:val>
                                            <p:strVal val="#ppt_x"/>
                                          </p:val>
                                        </p:tav>
                                      </p:tavLst>
                                    </p:anim>
                                    <p:anim calcmode="lin" valueType="num">
                                      <p:cBhvr additive="base">
                                        <p:cTn id="6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ppt_x"/>
                                          </p:val>
                                        </p:tav>
                                        <p:tav tm="100000">
                                          <p:val>
                                            <p:strVal val="#ppt_x"/>
                                          </p:val>
                                        </p:tav>
                                      </p:tavLst>
                                    </p:anim>
                                    <p:anim calcmode="lin" valueType="num">
                                      <p:cBhvr additive="base">
                                        <p:cTn id="6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ppt_x"/>
                                          </p:val>
                                        </p:tav>
                                        <p:tav tm="100000">
                                          <p:val>
                                            <p:strVal val="#ppt_x"/>
                                          </p:val>
                                        </p:tav>
                                      </p:tavLst>
                                    </p:anim>
                                    <p:anim calcmode="lin" valueType="num">
                                      <p:cBhvr additive="base">
                                        <p:cTn id="7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a:lstStyle/>
          <a:p>
            <a:r>
              <a:rPr lang="en-US" altLang="zh-CN" b="1" smtClean="0">
                <a:latin typeface="黑体" pitchFamily="49" charset="-122"/>
                <a:ea typeface="黑体" pitchFamily="49" charset="-122"/>
              </a:rPr>
              <a:t>7.1959</a:t>
            </a:r>
            <a:r>
              <a:rPr lang="zh-CN" altLang="zh-CN" b="1" smtClean="0">
                <a:latin typeface="黑体" pitchFamily="49" charset="-122"/>
                <a:ea typeface="黑体" pitchFamily="49" charset="-122"/>
              </a:rPr>
              <a:t>年，</a:t>
            </a:r>
            <a:r>
              <a:rPr lang="en-US" altLang="zh-CN" b="1" smtClean="0">
                <a:latin typeface="黑体" pitchFamily="49" charset="-122"/>
                <a:ea typeface="黑体" pitchFamily="49" charset="-122"/>
              </a:rPr>
              <a:t>15</a:t>
            </a:r>
            <a:r>
              <a:rPr lang="zh-CN" altLang="zh-CN" b="1" smtClean="0">
                <a:latin typeface="黑体" pitchFamily="49" charset="-122"/>
                <a:ea typeface="黑体" pitchFamily="49" charset="-122"/>
              </a:rPr>
              <a:t>岁的少年迈克，站在一个乡村教堂的门口，注视着</a:t>
            </a:r>
            <a:r>
              <a:rPr lang="en-US" altLang="zh-CN" b="1" smtClean="0">
                <a:latin typeface="黑体" pitchFamily="49" charset="-122"/>
                <a:ea typeface="黑体" pitchFamily="49" charset="-122"/>
              </a:rPr>
              <a:t>36</a:t>
            </a:r>
            <a:r>
              <a:rPr lang="zh-CN" altLang="zh-CN" b="1" smtClean="0">
                <a:latin typeface="黑体" pitchFamily="49" charset="-122"/>
                <a:ea typeface="黑体" pitchFamily="49" charset="-122"/>
              </a:rPr>
              <a:t>岁的女人汉娜，她独自坐在听众席上，听着儿童唱诗班的歌声，为歌声的美妙感动得热泪盈眶。那一刻他觉得她太美了，那些儿童的歌声太美了，那天下午的阳光太美了，那一刻他如此迷恋她，</a:t>
            </a:r>
            <a:r>
              <a:rPr lang="zh-CN" altLang="zh-CN" b="1" smtClean="0">
                <a:solidFill>
                  <a:srgbClr val="FF0000"/>
                </a:solidFill>
                <a:latin typeface="黑体" pitchFamily="49" charset="-122"/>
                <a:ea typeface="黑体" pitchFamily="49" charset="-122"/>
              </a:rPr>
              <a:t>他此后的一生都成了那个片刻的囚徒。</a:t>
            </a:r>
          </a:p>
          <a:p>
            <a:r>
              <a:rPr lang="en-US" altLang="zh-CN" b="1" smtClean="0">
                <a:latin typeface="黑体" pitchFamily="49" charset="-122"/>
                <a:ea typeface="黑体" pitchFamily="49" charset="-122"/>
              </a:rPr>
              <a:t> 《</a:t>
            </a:r>
            <a:r>
              <a:rPr lang="zh-CN" altLang="en-US" b="1" smtClean="0">
                <a:latin typeface="黑体" pitchFamily="49" charset="-122"/>
                <a:ea typeface="黑体" pitchFamily="49" charset="-122"/>
              </a:rPr>
              <a:t>朗读者</a:t>
            </a:r>
            <a:r>
              <a:rPr lang="en-US" altLang="zh-CN" b="1" smtClean="0">
                <a:latin typeface="黑体" pitchFamily="49" charset="-122"/>
                <a:ea typeface="黑体" pitchFamily="49" charset="-122"/>
              </a:rPr>
              <a:t>》</a:t>
            </a:r>
            <a:endParaRPr lang="zh-CN" altLang="en-US" b="1"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rtlCol="0">
            <a:normAutofit lnSpcReduction="10000"/>
          </a:bodyPr>
          <a:lstStyle/>
          <a:p>
            <a:pPr fontAlgn="auto">
              <a:spcAft>
                <a:spcPts val="0"/>
              </a:spcAft>
              <a:buFont typeface="Arial" pitchFamily="34" charset="0"/>
              <a:buChar char="•"/>
              <a:defRPr/>
            </a:pPr>
            <a:r>
              <a:rPr lang="en-US" altLang="zh-CN" b="1" dirty="0" smtClean="0">
                <a:latin typeface="黑体" pitchFamily="49" charset="-122"/>
                <a:ea typeface="黑体" pitchFamily="49" charset="-122"/>
              </a:rPr>
              <a:t>8.</a:t>
            </a:r>
            <a:r>
              <a:rPr lang="zh-CN" altLang="zh-CN" b="1" dirty="0" smtClean="0">
                <a:latin typeface="黑体" pitchFamily="49" charset="-122"/>
                <a:ea typeface="黑体" pitchFamily="49" charset="-122"/>
              </a:rPr>
              <a:t>劳力士因为它的“守旧”反而在公众形成效应。这何尝不是一种创意！</a:t>
            </a:r>
          </a:p>
          <a:p>
            <a:pPr fontAlgn="auto">
              <a:spcAft>
                <a:spcPts val="0"/>
              </a:spcAft>
              <a:buFont typeface="Arial" pitchFamily="34" charset="0"/>
              <a:buChar char="•"/>
              <a:defRPr/>
            </a:pPr>
            <a:r>
              <a:rPr lang="zh-CN" altLang="en-US" b="1" dirty="0" smtClean="0">
                <a:latin typeface="黑体" pitchFamily="49" charset="-122"/>
                <a:ea typeface="黑体" pitchFamily="49" charset="-122"/>
              </a:rPr>
              <a:t>掌握这则素材</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   从来不造和不卖顶级豪华表</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但是销售量和知名度却远远超过那些动辄几十万、几百万的名表</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自</a:t>
            </a:r>
            <a:r>
              <a:rPr lang="en-US" altLang="zh-CN" b="1" dirty="0" smtClean="0">
                <a:latin typeface="黑体" pitchFamily="49" charset="-122"/>
                <a:ea typeface="黑体" pitchFamily="49" charset="-122"/>
              </a:rPr>
              <a:t>1881</a:t>
            </a:r>
            <a:r>
              <a:rPr lang="zh-CN" altLang="en-US" b="1" dirty="0" smtClean="0">
                <a:latin typeface="黑体" pitchFamily="49" charset="-122"/>
                <a:ea typeface="黑体" pitchFamily="49" charset="-122"/>
              </a:rPr>
              <a:t>年第一家劳力士公司诞生以来</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劳力士发展到今 天已经在在全球</a:t>
            </a:r>
            <a:r>
              <a:rPr lang="en-US" altLang="zh-CN" b="1" dirty="0" smtClean="0">
                <a:latin typeface="黑体" pitchFamily="49" charset="-122"/>
                <a:ea typeface="黑体" pitchFamily="49" charset="-122"/>
              </a:rPr>
              <a:t>20</a:t>
            </a:r>
            <a:r>
              <a:rPr lang="zh-CN" altLang="en-US" b="1" dirty="0" smtClean="0">
                <a:latin typeface="黑体" pitchFamily="49" charset="-122"/>
                <a:ea typeface="黑体" pitchFamily="49" charset="-122"/>
              </a:rPr>
              <a:t>多个大城市设有分公司</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年产量达到</a:t>
            </a:r>
            <a:r>
              <a:rPr lang="en-US" altLang="zh-CN" b="1" dirty="0" smtClean="0">
                <a:latin typeface="黑体" pitchFamily="49" charset="-122"/>
                <a:ea typeface="黑体" pitchFamily="49" charset="-122"/>
              </a:rPr>
              <a:t>80</a:t>
            </a:r>
            <a:r>
              <a:rPr lang="zh-CN" altLang="en-US" b="1" dirty="0" smtClean="0">
                <a:latin typeface="黑体" pitchFamily="49" charset="-122"/>
                <a:ea typeface="黑体" pitchFamily="49" charset="-122"/>
              </a:rPr>
              <a:t>万只</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销售额稳居瑞士钟表业龙头</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同时也毫无争议地稳坐全世界钟表销售量的“头把交椅”。</a:t>
            </a:r>
            <a:r>
              <a:rPr lang="en-US" altLang="zh-CN" b="1" dirty="0" smtClean="0">
                <a:latin typeface="黑体" pitchFamily="49" charset="-122"/>
                <a:ea typeface="黑体" pitchFamily="49" charset="-122"/>
              </a:rPr>
              <a:t> </a:t>
            </a:r>
          </a:p>
          <a:p>
            <a:pPr fontAlgn="auto">
              <a:spcAft>
                <a:spcPts val="0"/>
              </a:spcAft>
              <a:buFont typeface="Arial" pitchFamily="34" charset="0"/>
              <a:buChar char="•"/>
              <a:defRPr/>
            </a:pPr>
            <a:r>
              <a:rPr lang="zh-CN" altLang="en-US" b="1" dirty="0" smtClean="0">
                <a:latin typeface="黑体" pitchFamily="49" charset="-122"/>
                <a:ea typeface="黑体" pitchFamily="49" charset="-122"/>
              </a:rPr>
              <a:t>原因何在？</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答案不是创新</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而是守旧</a:t>
            </a:r>
            <a:r>
              <a:rPr lang="en-US" altLang="zh-CN" b="1" dirty="0" smtClean="0">
                <a:latin typeface="黑体" pitchFamily="49" charset="-122"/>
                <a:ea typeface="黑体" pitchFamily="49" charset="-122"/>
              </a:rPr>
              <a:t>! </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r>
              <a:rPr lang="en-US" altLang="zh-CN" smtClean="0"/>
              <a:t> </a:t>
            </a:r>
            <a:endParaRPr lang="zh-CN" altLang="en-US" smtClean="0"/>
          </a:p>
        </p:txBody>
      </p:sp>
      <p:sp>
        <p:nvSpPr>
          <p:cNvPr id="28674" name="内容占位符 2"/>
          <p:cNvSpPr>
            <a:spLocks noGrp="1"/>
          </p:cNvSpPr>
          <p:nvPr>
            <p:ph idx="1"/>
          </p:nvPr>
        </p:nvSpPr>
        <p:spPr>
          <a:xfrm>
            <a:off x="285750" y="285750"/>
            <a:ext cx="8501063" cy="6286500"/>
          </a:xfrm>
        </p:spPr>
        <p:txBody>
          <a:bodyPr/>
          <a:lstStyle/>
          <a:p>
            <a:r>
              <a:rPr lang="zh-CN" altLang="en-US" b="1" smtClean="0">
                <a:latin typeface="黑体" pitchFamily="49" charset="-122"/>
                <a:ea typeface="黑体" pitchFamily="49" charset="-122"/>
              </a:rPr>
              <a:t>没有错</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就是守旧</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劳力士除了在</a:t>
            </a:r>
            <a:r>
              <a:rPr lang="en-US" altLang="zh-CN" b="1" smtClean="0">
                <a:latin typeface="黑体" pitchFamily="49" charset="-122"/>
                <a:ea typeface="黑体" pitchFamily="49" charset="-122"/>
              </a:rPr>
              <a:t>1926</a:t>
            </a:r>
            <a:r>
              <a:rPr lang="zh-CN" altLang="en-US" b="1" smtClean="0">
                <a:latin typeface="黑体" pitchFamily="49" charset="-122"/>
                <a:ea typeface="黑体" pitchFamily="49" charset="-122"/>
              </a:rPr>
              <a:t>年和</a:t>
            </a:r>
            <a:r>
              <a:rPr lang="en-US" altLang="zh-CN" b="1" smtClean="0">
                <a:latin typeface="黑体" pitchFamily="49" charset="-122"/>
                <a:ea typeface="黑体" pitchFamily="49" charset="-122"/>
              </a:rPr>
              <a:t>1931</a:t>
            </a:r>
            <a:r>
              <a:rPr lang="zh-CN" altLang="en-US" b="1" smtClean="0">
                <a:latin typeface="黑体" pitchFamily="49" charset="-122"/>
                <a:ea typeface="黑体" pitchFamily="49" charset="-122"/>
              </a:rPr>
              <a:t>年分别推出“蚝式”表和 “恒动”表</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在</a:t>
            </a:r>
            <a:r>
              <a:rPr lang="en-US" altLang="zh-CN" b="1" smtClean="0">
                <a:latin typeface="黑体" pitchFamily="49" charset="-122"/>
                <a:ea typeface="黑体" pitchFamily="49" charset="-122"/>
              </a:rPr>
              <a:t>1945</a:t>
            </a:r>
            <a:r>
              <a:rPr lang="zh-CN" altLang="en-US" b="1" smtClean="0">
                <a:latin typeface="黑体" pitchFamily="49" charset="-122"/>
                <a:ea typeface="黑体" pitchFamily="49" charset="-122"/>
              </a:rPr>
              <a:t>年推出全球首只可以自动转换日期的手表和</a:t>
            </a:r>
            <a:r>
              <a:rPr lang="en-US" altLang="zh-CN" b="1" smtClean="0">
                <a:latin typeface="黑体" pitchFamily="49" charset="-122"/>
                <a:ea typeface="黑体" pitchFamily="49" charset="-122"/>
              </a:rPr>
              <a:t>1956</a:t>
            </a:r>
            <a:r>
              <a:rPr lang="zh-CN" altLang="en-US" b="1" smtClean="0">
                <a:latin typeface="黑体" pitchFamily="49" charset="-122"/>
                <a:ea typeface="黑体" pitchFamily="49" charset="-122"/>
              </a:rPr>
              <a:t>年推出的具备星期显示功能的日历表外</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在创新的道路上</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劳力士便再无建树。今天在市场上销售的劳力士表</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依然是以上几种主要的品牌</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从没有出现过新的款式。也就是说</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到目前为止</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劳力士最新款式和功能的手表依然是</a:t>
            </a:r>
            <a:r>
              <a:rPr lang="en-US" altLang="zh-CN" b="1" smtClean="0">
                <a:latin typeface="黑体" pitchFamily="49" charset="-122"/>
                <a:ea typeface="黑体" pitchFamily="49" charset="-122"/>
              </a:rPr>
              <a:t>53</a:t>
            </a:r>
            <a:r>
              <a:rPr lang="zh-CN" altLang="en-US" b="1" smtClean="0">
                <a:latin typeface="黑体" pitchFamily="49" charset="-122"/>
                <a:ea typeface="黑体" pitchFamily="49" charset="-122"/>
              </a:rPr>
              <a:t>年前推出的那款。</a:t>
            </a:r>
            <a:endParaRPr lang="en-US" altLang="zh-CN" b="1" smtClean="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rtlCol="0">
            <a:normAutofit lnSpcReduction="10000"/>
          </a:bodyPr>
          <a:lstStyle/>
          <a:p>
            <a:pPr fontAlgn="auto">
              <a:spcAft>
                <a:spcPts val="0"/>
              </a:spcAft>
              <a:buFont typeface="Arial" pitchFamily="34" charset="0"/>
              <a:buChar char="•"/>
              <a:defRPr/>
            </a:pPr>
            <a:r>
              <a:rPr lang="zh-CN" altLang="en-US" b="1" dirty="0" smtClean="0">
                <a:latin typeface="黑体" pitchFamily="49" charset="-122"/>
                <a:ea typeface="黑体" pitchFamily="49" charset="-122"/>
              </a:rPr>
              <a:t>为什么我对这块旧表兴趣这么大？因为它的升值空间大。劳力士的好处是稳定，但它的坏处也是稳定。多少年了，它一直没有创新，永远都是这个样子，是个标准的守旧派。但守旧恰恰就是劳力士保值的原因。劳力士，一九九几年的表和二零零几年的表戴上去差异不大。其他品牌，更新换代太快，造成它旧款的表的价值在二手市场里骤减，你一戴，别人一看就知道是新款还是老款。”</a:t>
            </a:r>
          </a:p>
          <a:p>
            <a:pPr fontAlgn="auto">
              <a:spcAft>
                <a:spcPts val="0"/>
              </a:spcAft>
              <a:buFont typeface="Arial" pitchFamily="34" charset="0"/>
              <a:buChar char="•"/>
              <a:defRPr/>
            </a:pPr>
            <a:r>
              <a:rPr lang="zh-CN" altLang="en-US" b="1" dirty="0" smtClean="0">
                <a:latin typeface="黑体" pitchFamily="49" charset="-122"/>
                <a:ea typeface="黑体" pitchFamily="49" charset="-122"/>
              </a:rPr>
              <a:t>因为“守旧”，所以没有过时和落伍，劳力士才能在日益竞争激烈的钟表市场上牢牢站稳脚跟，并且越卖名气越大。</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守旧也是一种创意。</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a:lstStyle/>
          <a:p>
            <a:r>
              <a:rPr lang="en-US" altLang="zh-CN" b="1" smtClean="0">
                <a:latin typeface="黑体" pitchFamily="49" charset="-122"/>
                <a:ea typeface="黑体" pitchFamily="49" charset="-122"/>
              </a:rPr>
              <a:t>9.</a:t>
            </a:r>
            <a:r>
              <a:rPr lang="zh-CN" altLang="zh-CN" b="1" smtClean="0">
                <a:latin typeface="黑体" pitchFamily="49" charset="-122"/>
                <a:ea typeface="黑体" pitchFamily="49" charset="-122"/>
              </a:rPr>
              <a:t>成功的边界，可否容得下平凡。</a:t>
            </a:r>
          </a:p>
          <a:p>
            <a:r>
              <a:rPr lang="zh-CN" altLang="en-US" b="1" smtClean="0">
                <a:latin typeface="黑体" pitchFamily="49" charset="-122"/>
                <a:ea typeface="黑体" pitchFamily="49" charset="-122"/>
              </a:rPr>
              <a:t>这句话同学有没有想到浙江省有一年的作文高考题？</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站在路边鼓掌的人</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思考一个问题：何谓“成功”？</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龙应台</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给河马刷牙</a:t>
            </a:r>
            <a:r>
              <a:rPr lang="en-US" altLang="zh-CN" b="1" smtClean="0">
                <a:latin typeface="黑体" pitchFamily="49" charset="-122"/>
                <a:ea typeface="黑体" pitchFamily="49" charset="-122"/>
              </a:rPr>
              <a:t>》</a:t>
            </a:r>
          </a:p>
          <a:p>
            <a:r>
              <a:rPr lang="zh-CN" altLang="en-US" b="1" smtClean="0">
                <a:latin typeface="黑体" pitchFamily="49" charset="-122"/>
                <a:ea typeface="黑体" pitchFamily="49" charset="-122"/>
              </a:rPr>
              <a:t>安德烈问他妈妈龙应台的一个问题</a:t>
            </a:r>
            <a:r>
              <a:rPr lang="en-US" altLang="zh-CN" b="1" smtClean="0">
                <a:latin typeface="黑体" pitchFamily="49" charset="-122"/>
                <a:ea typeface="黑体" pitchFamily="49" charset="-122"/>
              </a:rPr>
              <a:t> </a:t>
            </a:r>
          </a:p>
          <a:p>
            <a:endParaRPr lang="zh-CN" altLang="en-US" b="1"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rtlCol="0">
            <a:normAutofit lnSpcReduction="10000"/>
          </a:bodyPr>
          <a:lstStyle/>
          <a:p>
            <a:pPr fontAlgn="auto">
              <a:spcAft>
                <a:spcPts val="0"/>
              </a:spcAft>
              <a:buFont typeface="Arial" pitchFamily="34" charset="0"/>
              <a:buChar char="•"/>
              <a:defRPr/>
            </a:pPr>
            <a:r>
              <a:rPr lang="zh-CN" altLang="en-US" b="1" dirty="0" smtClean="0">
                <a:latin typeface="黑体" pitchFamily="49" charset="-122"/>
                <a:ea typeface="黑体" pitchFamily="49" charset="-122"/>
              </a:rPr>
              <a:t>“你哪里‘平庸’了？”我说，“‘平庸’是什么意思？” </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“我觉得我将来的事业一定比不上你，也比不上爸爸</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你们俩都有博士学位。” </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我看着你</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是的，安德烈，我有点惊讶。 </a:t>
            </a:r>
            <a:br>
              <a:rPr lang="zh-CN" altLang="en-US" b="1" dirty="0" smtClean="0">
                <a:latin typeface="黑体" pitchFamily="49" charset="-122"/>
                <a:ea typeface="黑体" pitchFamily="49" charset="-122"/>
              </a:rPr>
            </a:br>
            <a:r>
              <a:rPr lang="zh-CN" altLang="en-US" b="1" dirty="0" smtClean="0">
                <a:latin typeface="黑体" pitchFamily="49" charset="-122"/>
                <a:ea typeface="黑体" pitchFamily="49" charset="-122"/>
              </a:rPr>
              <a:t>“我几乎可以确定我不太可能有爸爸的成就，更不可能有你的成就。我可能会变成一个很普通的人，有很普通的学历，很普通的职业，不太有钱，也没有名。一个最最平庸的人。” </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你捻熄了烟，在那无星无月只有海浪声的阳台上，突然安静下来。 </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然后你说，“你会失望吗？” </a:t>
            </a:r>
            <a:r>
              <a:rPr lang="en-US" altLang="zh-CN" b="1" dirty="0" smtClean="0">
                <a:latin typeface="黑体" pitchFamily="49" charset="-122"/>
                <a:ea typeface="黑体" pitchFamily="49" charset="-122"/>
              </a:rPr>
              <a:t> </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358188" cy="6286500"/>
          </a:xfrm>
        </p:spPr>
        <p:txBody>
          <a:bodyPr rtlCol="0">
            <a:normAutofit lnSpcReduction="10000"/>
          </a:bodyPr>
          <a:lstStyle/>
          <a:p>
            <a:pPr fontAlgn="auto">
              <a:spcAft>
                <a:spcPts val="0"/>
              </a:spcAft>
              <a:buFont typeface="Arial" pitchFamily="34" charset="0"/>
              <a:buChar char="•"/>
              <a:defRPr/>
            </a:pPr>
            <a:r>
              <a:rPr lang="zh-CN" altLang="en-US" b="1" dirty="0" smtClean="0">
                <a:latin typeface="黑体" pitchFamily="49" charset="-122"/>
                <a:ea typeface="黑体" pitchFamily="49" charset="-122"/>
              </a:rPr>
              <a:t>每个大人心中都曾住着一位小王子</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童真</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若是遇到从前的我，请带他回来。</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孙悟空     大闹天宫     西天取经</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至尊宝</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“成长”的主题</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鲁迅曾说：超然的心，是得像贝类一样，外面非有壳不可。</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大观园可以说是贾宝玉的“壳”</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大海可以说是海的女儿的“壳”</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而成长却逼迫你，非打碎外面的壳，独自面对风雨。</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p:txBody>
          <a:bodyPr/>
          <a:lstStyle/>
          <a:p>
            <a:r>
              <a:rPr lang="en-US" altLang="zh-CN" smtClean="0"/>
              <a:t> </a:t>
            </a:r>
            <a:endParaRPr lang="zh-CN" altLang="en-US" smtClean="0"/>
          </a:p>
        </p:txBody>
      </p:sp>
      <p:sp>
        <p:nvSpPr>
          <p:cNvPr id="32770" name="内容占位符 2"/>
          <p:cNvSpPr>
            <a:spLocks noGrp="1"/>
          </p:cNvSpPr>
          <p:nvPr>
            <p:ph idx="1"/>
          </p:nvPr>
        </p:nvSpPr>
        <p:spPr>
          <a:xfrm>
            <a:off x="0" y="285750"/>
            <a:ext cx="8786813" cy="6572250"/>
          </a:xfrm>
        </p:spPr>
        <p:txBody>
          <a:bodyPr/>
          <a:lstStyle/>
          <a:p>
            <a:r>
              <a:rPr lang="zh-CN" altLang="en-US" b="1" smtClean="0">
                <a:latin typeface="黑体" pitchFamily="49" charset="-122"/>
                <a:ea typeface="黑体" pitchFamily="49" charset="-122"/>
              </a:rPr>
              <a:t>对我最重要的，安德烈，</a:t>
            </a:r>
            <a:r>
              <a:rPr lang="zh-CN" altLang="en-US" b="1" smtClean="0">
                <a:solidFill>
                  <a:srgbClr val="FF0000"/>
                </a:solidFill>
                <a:latin typeface="黑体" pitchFamily="49" charset="-122"/>
                <a:ea typeface="黑体" pitchFamily="49" charset="-122"/>
              </a:rPr>
              <a:t>不是你有否成就，而是你是否快乐</a:t>
            </a:r>
            <a:r>
              <a:rPr lang="zh-CN" altLang="en-US" b="1" smtClean="0">
                <a:latin typeface="黑体" pitchFamily="49" charset="-122"/>
                <a:ea typeface="黑体" pitchFamily="49" charset="-122"/>
              </a:rPr>
              <a:t>。什么样的工作比较可能给你快乐？</a:t>
            </a:r>
            <a:r>
              <a:rPr lang="zh-CN" altLang="en-US" b="1" smtClean="0">
                <a:solidFill>
                  <a:srgbClr val="FF0000"/>
                </a:solidFill>
                <a:latin typeface="黑体" pitchFamily="49" charset="-122"/>
                <a:ea typeface="黑体" pitchFamily="49" charset="-122"/>
              </a:rPr>
              <a:t>第一，它给你意义；第二，它给你时间</a:t>
            </a:r>
            <a:r>
              <a:rPr lang="zh-CN" altLang="en-US" b="1" smtClean="0">
                <a:latin typeface="黑体" pitchFamily="49" charset="-122"/>
                <a:ea typeface="黑体" pitchFamily="49" charset="-122"/>
              </a:rPr>
              <a:t>。你的工作是你觉得有意义的，</a:t>
            </a:r>
            <a:r>
              <a:rPr lang="zh-CN" altLang="en-US" b="1" smtClean="0">
                <a:solidFill>
                  <a:srgbClr val="FF0000"/>
                </a:solidFill>
                <a:latin typeface="黑体" pitchFamily="49" charset="-122"/>
                <a:ea typeface="黑体" pitchFamily="49" charset="-122"/>
              </a:rPr>
              <a:t>你的工作不绑架你使你成为工作的俘虏，容许你去充分体验生活，你就比较可能是快乐的。</a:t>
            </a:r>
            <a:r>
              <a:rPr lang="zh-CN" altLang="en-US" b="1" smtClean="0">
                <a:latin typeface="黑体" pitchFamily="49" charset="-122"/>
                <a:ea typeface="黑体" pitchFamily="49" charset="-122"/>
              </a:rPr>
              <a:t>至于金钱和名声，哪里是快乐的核心元素呢？假定说，横在你眼前的选择是到华尔街做银行经理或者到动物园做照顾狮子河马的管理员，而你是一个喜欢动物研究的人，我就完全不认为银行经理比较有成就，或者狮子河马的管理员“平庸”。每天为钱的数字起伏而紧张而斗争，很可能不如每天给大象洗澡，给河马刷牙。 </a:t>
            </a:r>
            <a:r>
              <a:rPr lang="en-US" altLang="zh-CN" b="1" smtClean="0">
                <a:latin typeface="黑体" pitchFamily="49" charset="-122"/>
                <a:ea typeface="黑体" pitchFamily="49" charset="-122"/>
              </a:rPr>
              <a:t> </a:t>
            </a:r>
            <a:endParaRPr lang="zh-CN" altLang="en-US" b="1" smtClean="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rtlCol="0">
            <a:normAutofit fontScale="92500" lnSpcReduction="10000"/>
          </a:bodyPr>
          <a:lstStyle/>
          <a:p>
            <a:pPr fontAlgn="auto">
              <a:spcAft>
                <a:spcPts val="0"/>
              </a:spcAft>
              <a:buFont typeface="Arial" pitchFamily="34" charset="0"/>
              <a:buChar char="•"/>
              <a:defRPr/>
            </a:pPr>
            <a:r>
              <a:rPr lang="zh-CN" altLang="en-US" b="1" dirty="0" smtClean="0">
                <a:latin typeface="黑体" pitchFamily="49" charset="-122"/>
                <a:ea typeface="黑体" pitchFamily="49" charset="-122"/>
              </a:rPr>
              <a:t>当你的工作在你心目中有意义，</a:t>
            </a:r>
            <a:r>
              <a:rPr lang="zh-CN" altLang="en-US" b="1" dirty="0" smtClean="0">
                <a:solidFill>
                  <a:srgbClr val="FF0000"/>
                </a:solidFill>
                <a:latin typeface="黑体" pitchFamily="49" charset="-122"/>
                <a:ea typeface="黑体" pitchFamily="49" charset="-122"/>
              </a:rPr>
              <a:t>你就有成就感。</a:t>
            </a:r>
            <a:r>
              <a:rPr lang="zh-CN" altLang="en-US" b="1" dirty="0" smtClean="0">
                <a:latin typeface="黑体" pitchFamily="49" charset="-122"/>
                <a:ea typeface="黑体" pitchFamily="49" charset="-122"/>
              </a:rPr>
              <a:t>当你的工作给你时间，不剥夺你的生活，</a:t>
            </a:r>
            <a:r>
              <a:rPr lang="zh-CN" altLang="en-US" b="1" dirty="0" smtClean="0">
                <a:solidFill>
                  <a:srgbClr val="FF0000"/>
                </a:solidFill>
                <a:latin typeface="黑体" pitchFamily="49" charset="-122"/>
                <a:ea typeface="黑体" pitchFamily="49" charset="-122"/>
              </a:rPr>
              <a:t>你就有尊严。</a:t>
            </a:r>
            <a:r>
              <a:rPr lang="zh-CN" altLang="en-US" b="1" dirty="0" smtClean="0">
                <a:latin typeface="黑体" pitchFamily="49" charset="-122"/>
                <a:ea typeface="黑体" pitchFamily="49" charset="-122"/>
              </a:rPr>
              <a:t>成就感和尊严，给你快乐。</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所以，这世上本没有什么一定伟大的工作。</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对待工作的态度</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中国不好的现象或者说传统是，轻视体力劳动者，轻视技工。</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万般皆下品，惟有读书高。</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韩愈：巫医乐师百工之人，君子不齿，今其智反不能及，其可怪也欤！</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日本的工匠精神 </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入殓师</a:t>
            </a:r>
            <a:r>
              <a:rPr lang="en-US" altLang="zh-CN" b="1" dirty="0" smtClean="0">
                <a:latin typeface="黑体" pitchFamily="49" charset="-122"/>
                <a:ea typeface="黑体" pitchFamily="49" charset="-122"/>
              </a:rPr>
              <a:t>》</a:t>
            </a:r>
            <a:r>
              <a:rPr lang="en-US" altLang="zh-CN" dirty="0" smtClean="0"/>
              <a:t> </a:t>
            </a:r>
          </a:p>
          <a:p>
            <a:pPr fontAlgn="auto">
              <a:spcAft>
                <a:spcPts val="0"/>
              </a:spcAft>
              <a:buFont typeface="Arial" pitchFamily="34" charset="0"/>
              <a:buChar char="•"/>
              <a:defRPr/>
            </a:pP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编舟记</a:t>
            </a:r>
            <a:r>
              <a:rPr lang="en-US" altLang="zh-CN" b="1" dirty="0" smtClean="0">
                <a:latin typeface="黑体" pitchFamily="49" charset="-122"/>
                <a:ea typeface="黑体" pitchFamily="49" charset="-122"/>
              </a:rPr>
              <a:t>》</a:t>
            </a:r>
          </a:p>
        </p:txBody>
      </p:sp>
      <p:pic>
        <p:nvPicPr>
          <p:cNvPr id="4" name="图片 3" descr="3325063899883432428.jpg"/>
          <p:cNvPicPr>
            <a:picLocks noChangeAspect="1"/>
          </p:cNvPicPr>
          <p:nvPr/>
        </p:nvPicPr>
        <p:blipFill>
          <a:blip r:embed="rId2"/>
          <a:srcRect/>
          <a:stretch>
            <a:fillRect/>
          </a:stretch>
        </p:blipFill>
        <p:spPr bwMode="auto">
          <a:xfrm>
            <a:off x="1143000" y="260350"/>
            <a:ext cx="6786563" cy="6270625"/>
          </a:xfrm>
          <a:prstGeom prst="rect">
            <a:avLst/>
          </a:prstGeom>
          <a:noFill/>
          <a:ln w="9525">
            <a:noFill/>
            <a:miter lim="800000"/>
            <a:headEnd/>
            <a:tailEnd/>
          </a:ln>
        </p:spPr>
      </p:pic>
      <p:pic>
        <p:nvPicPr>
          <p:cNvPr id="5" name="图片 4" descr="trim.jpg"/>
          <p:cNvPicPr>
            <a:picLocks noChangeAspect="1"/>
          </p:cNvPicPr>
          <p:nvPr/>
        </p:nvPicPr>
        <p:blipFill>
          <a:blip r:embed="rId3"/>
          <a:srcRect/>
          <a:stretch>
            <a:fillRect/>
          </a:stretch>
        </p:blipFill>
        <p:spPr bwMode="auto">
          <a:xfrm>
            <a:off x="0" y="1152525"/>
            <a:ext cx="9144000" cy="4552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ppt_x"/>
                                          </p:val>
                                        </p:tav>
                                        <p:tav tm="100000">
                                          <p:val>
                                            <p:strVal val="#ppt_x"/>
                                          </p:val>
                                        </p:tav>
                                      </p:tavLst>
                                    </p:anim>
                                    <p:anim calcmode="lin" valueType="num">
                                      <p:cBhvr additive="base">
                                        <p:cTn id="6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ppt_x"/>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p:txBody>
          <a:bodyPr/>
          <a:lstStyle/>
          <a:p>
            <a:r>
              <a:rPr lang="en-US" altLang="zh-CN" smtClean="0"/>
              <a:t> </a:t>
            </a:r>
            <a:endParaRPr lang="zh-CN" altLang="en-US" smtClean="0"/>
          </a:p>
        </p:txBody>
      </p:sp>
      <p:sp>
        <p:nvSpPr>
          <p:cNvPr id="34818" name="内容占位符 2"/>
          <p:cNvSpPr>
            <a:spLocks noGrp="1"/>
          </p:cNvSpPr>
          <p:nvPr>
            <p:ph idx="1"/>
          </p:nvPr>
        </p:nvSpPr>
        <p:spPr>
          <a:xfrm>
            <a:off x="285750" y="285750"/>
            <a:ext cx="8501063" cy="6286500"/>
          </a:xfrm>
        </p:spPr>
        <p:txBody>
          <a:bodyPr/>
          <a:lstStyle/>
          <a:p>
            <a:r>
              <a:rPr lang="zh-CN" altLang="zh-CN" b="1" smtClean="0">
                <a:latin typeface="黑体" pitchFamily="49" charset="-122"/>
                <a:ea typeface="黑体" pitchFamily="49" charset="-122"/>
              </a:rPr>
              <a:t>在美国，各行各业各种不同职务的薪水差异之大，不难想见；但倘若说开飞机的进账还输给清扫垃圾的勤杂工，恐怕没有人会相信。然而事实确实</a:t>
            </a:r>
            <a:r>
              <a:rPr lang="en-US" altLang="zh-CN" b="1" smtClean="0">
                <a:latin typeface="黑体" pitchFamily="49" charset="-122"/>
                <a:ea typeface="黑体" pitchFamily="49" charset="-122"/>
              </a:rPr>
              <a:t/>
            </a:r>
            <a:br>
              <a:rPr lang="en-US" altLang="zh-CN" b="1" smtClean="0">
                <a:latin typeface="黑体" pitchFamily="49" charset="-122"/>
                <a:ea typeface="黑体" pitchFamily="49" charset="-122"/>
              </a:rPr>
            </a:br>
            <a:r>
              <a:rPr lang="zh-CN" altLang="zh-CN" b="1" smtClean="0">
                <a:latin typeface="黑体" pitchFamily="49" charset="-122"/>
                <a:ea typeface="黑体" pitchFamily="49" charset="-122"/>
              </a:rPr>
              <a:t>如此，让人一窥美国社会异样的国情。</a:t>
            </a:r>
            <a:r>
              <a:rPr lang="en-US" altLang="zh-CN" b="1" smtClean="0">
                <a:latin typeface="黑体" pitchFamily="49" charset="-122"/>
                <a:ea typeface="黑体" pitchFamily="49" charset="-122"/>
              </a:rPr>
              <a:t/>
            </a:r>
            <a:br>
              <a:rPr lang="en-US" altLang="zh-CN" b="1" smtClean="0">
                <a:latin typeface="黑体" pitchFamily="49" charset="-122"/>
                <a:ea typeface="黑体" pitchFamily="49" charset="-122"/>
              </a:rPr>
            </a:br>
            <a:endParaRPr lang="zh-CN" altLang="en-US" b="1" smtClean="0">
              <a:latin typeface="黑体" pitchFamily="49" charset="-122"/>
              <a:ea typeface="黑体" pitchFamily="49" charset="-122"/>
            </a:endParaRPr>
          </a:p>
        </p:txBody>
      </p:sp>
      <p:pic>
        <p:nvPicPr>
          <p:cNvPr id="1026" name="Picture 2" descr="[话说20150924]你有本事挥红旗~有本事回国呀！"/>
          <p:cNvPicPr>
            <a:picLocks noChangeAspect="1" noChangeArrowheads="1"/>
          </p:cNvPicPr>
          <p:nvPr/>
        </p:nvPicPr>
        <p:blipFill>
          <a:blip r:embed="rId2"/>
          <a:srcRect/>
          <a:stretch>
            <a:fillRect/>
          </a:stretch>
        </p:blipFill>
        <p:spPr bwMode="auto">
          <a:xfrm>
            <a:off x="0" y="0"/>
            <a:ext cx="51435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a:lstStyle/>
          <a:p>
            <a:r>
              <a:rPr lang="zh-CN" altLang="en-US" b="1" smtClean="0">
                <a:latin typeface="黑体" pitchFamily="49" charset="-122"/>
                <a:ea typeface="黑体" pitchFamily="49" charset="-122"/>
              </a:rPr>
              <a:t>何谓“平凡”？</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好好读一下</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一切绚烂终归平淡</a:t>
            </a:r>
            <a:r>
              <a:rPr lang="en-US" altLang="zh-CN" b="1" smtClean="0">
                <a:latin typeface="黑体" pitchFamily="49" charset="-122"/>
                <a:ea typeface="黑体" pitchFamily="49" charset="-122"/>
              </a:rPr>
              <a:t>》</a:t>
            </a:r>
          </a:p>
          <a:p>
            <a:r>
              <a:rPr lang="zh-CN" altLang="zh-CN" b="1" smtClean="0">
                <a:latin typeface="黑体" pitchFamily="49" charset="-122"/>
                <a:ea typeface="黑体" pitchFamily="49" charset="-122"/>
              </a:rPr>
              <a:t>君不见</a:t>
            </a:r>
            <a:r>
              <a:rPr lang="zh-CN" altLang="zh-CN" b="1" smtClean="0">
                <a:solidFill>
                  <a:srgbClr val="FF0000"/>
                </a:solidFill>
                <a:latin typeface="黑体" pitchFamily="49" charset="-122"/>
                <a:ea typeface="黑体" pitchFamily="49" charset="-122"/>
              </a:rPr>
              <a:t>黄河之水</a:t>
            </a:r>
            <a:r>
              <a:rPr lang="zh-CN" altLang="zh-CN" b="1" smtClean="0">
                <a:latin typeface="黑体" pitchFamily="49" charset="-122"/>
                <a:ea typeface="黑体" pitchFamily="49" charset="-122"/>
              </a:rPr>
              <a:t>天上来，挟雷霆万钧之势，一路穿山越岭，叱咤风云，势不可挡，可最终呢？注入大海，无影无踪。</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“黄河之水”如何不平凡？</a:t>
            </a:r>
            <a:endParaRPr lang="en-US" altLang="zh-CN" b="1" smtClean="0">
              <a:latin typeface="黑体" pitchFamily="49" charset="-122"/>
              <a:ea typeface="黑体" pitchFamily="49" charset="-122"/>
            </a:endParaRPr>
          </a:p>
          <a:p>
            <a:r>
              <a:rPr lang="zh-CN" altLang="zh-CN" b="1" smtClean="0">
                <a:latin typeface="黑体" pitchFamily="49" charset="-122"/>
                <a:ea typeface="黑体" pitchFamily="49" charset="-122"/>
              </a:rPr>
              <a:t>挟雷霆万钧之势</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穿山越岭</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叱咤风云，势不可挡</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最终呢？</a:t>
            </a:r>
            <a:r>
              <a:rPr lang="en-US" altLang="zh-CN" b="1" smtClean="0">
                <a:latin typeface="黑体" pitchFamily="49" charset="-122"/>
                <a:ea typeface="黑体" pitchFamily="49" charset="-122"/>
              </a:rPr>
              <a:t/>
            </a:r>
            <a:br>
              <a:rPr lang="en-US" altLang="zh-CN" b="1" smtClean="0">
                <a:latin typeface="黑体" pitchFamily="49" charset="-122"/>
                <a:ea typeface="黑体" pitchFamily="49" charset="-122"/>
              </a:rPr>
            </a:br>
            <a:r>
              <a:rPr lang="en-US" altLang="zh-CN" b="1" smtClean="0">
                <a:latin typeface="黑体" pitchFamily="49" charset="-122"/>
                <a:ea typeface="黑体" pitchFamily="49" charset="-122"/>
              </a:rPr>
              <a:t>     </a:t>
            </a:r>
            <a:endParaRPr lang="zh-CN" altLang="en-US" b="1"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p:txBody>
          <a:bodyPr/>
          <a:lstStyle/>
          <a:p>
            <a:endParaRPr lang="zh-CN" altLang="en-US" smtClean="0"/>
          </a:p>
        </p:txBody>
      </p:sp>
      <p:sp>
        <p:nvSpPr>
          <p:cNvPr id="36866" name="内容占位符 2"/>
          <p:cNvSpPr>
            <a:spLocks noGrp="1"/>
          </p:cNvSpPr>
          <p:nvPr>
            <p:ph idx="1"/>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a:lstStyle/>
          <a:p>
            <a:r>
              <a:rPr lang="zh-CN" altLang="zh-CN" b="1" smtClean="0">
                <a:latin typeface="黑体" pitchFamily="49" charset="-122"/>
                <a:ea typeface="黑体" pitchFamily="49" charset="-122"/>
              </a:rPr>
              <a:t>君不见山雨欲来风满楼，电闪雷鸣，风云变色，地动山摇，大雨滂沱，不久呢？云散雨住，月白风清。</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“山雨”如何不平凡？</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风满楼</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电闪雷鸣  风云变色   地动山摇  大雨滂沱</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不久呢？</a:t>
            </a:r>
            <a:r>
              <a:rPr lang="en-US" altLang="zh-CN" b="1" smtClean="0">
                <a:latin typeface="黑体" pitchFamily="49" charset="-122"/>
                <a:ea typeface="黑体" pitchFamily="49" charset="-122"/>
              </a:rPr>
              <a:t>     </a:t>
            </a:r>
            <a:endParaRPr lang="zh-CN" alt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rtlCol="0">
            <a:normAutofit/>
          </a:bodyPr>
          <a:lstStyle/>
          <a:p>
            <a:pPr fontAlgn="auto">
              <a:spcAft>
                <a:spcPts val="0"/>
              </a:spcAft>
              <a:buFont typeface="Arial" pitchFamily="34" charset="0"/>
              <a:buChar char="•"/>
              <a:defRPr/>
            </a:pPr>
            <a:r>
              <a:rPr lang="zh-CN" altLang="zh-CN" b="1" dirty="0" smtClean="0">
                <a:latin typeface="黑体" pitchFamily="49" charset="-122"/>
                <a:ea typeface="黑体" pitchFamily="49" charset="-122"/>
              </a:rPr>
              <a:t>君不闻此曲只应天上有，</a:t>
            </a:r>
            <a:r>
              <a:rPr lang="zh-CN" altLang="zh-CN" b="1" u="wavy" dirty="0" smtClean="0">
                <a:latin typeface="黑体" pitchFamily="49" charset="-122"/>
                <a:ea typeface="黑体" pitchFamily="49" charset="-122"/>
              </a:rPr>
              <a:t>黄钟大吕</a:t>
            </a:r>
            <a:r>
              <a:rPr lang="zh-CN" altLang="zh-CN" b="1" dirty="0" smtClean="0">
                <a:latin typeface="黑体" pitchFamily="49" charset="-122"/>
                <a:ea typeface="黑体" pitchFamily="49" charset="-122"/>
              </a:rPr>
              <a:t>的高亢，丝竹管弦的轻扬，就算它能绕梁三日，之后呢？曲终声歇，人去楼空</a:t>
            </a:r>
            <a:r>
              <a:rPr lang="zh-CN" altLang="en-US" b="1" dirty="0" smtClean="0">
                <a:latin typeface="黑体" pitchFamily="49" charset="-122"/>
                <a:ea typeface="黑体" pitchFamily="49" charset="-122"/>
              </a:rPr>
              <a:t>。</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“天上有的曲子”怎么不平凡？</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绕梁三日</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黄钟大吕般的高亢    丝竹管弦般的轻扬</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之后呢？</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黄钟大吕：形容音乐或文辞庄严</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黄钟毁弃，瓦釜雷鸣</a:t>
            </a:r>
            <a:endParaRPr lang="en-US" altLang="zh-CN" b="1" dirty="0"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286500"/>
          </a:xfrm>
        </p:spPr>
        <p:txBody>
          <a:bodyPr rtlCol="0">
            <a:normAutofit/>
          </a:bodyPr>
          <a:lstStyle/>
          <a:p>
            <a:pPr fontAlgn="auto">
              <a:spcAft>
                <a:spcPts val="0"/>
              </a:spcAft>
              <a:buFont typeface="Arial" pitchFamily="34" charset="0"/>
              <a:buChar char="•"/>
              <a:defRPr/>
            </a:pPr>
            <a:r>
              <a:rPr lang="zh-CN" altLang="zh-CN" b="1" dirty="0" smtClean="0">
                <a:latin typeface="黑体" pitchFamily="49" charset="-122"/>
                <a:ea typeface="黑体" pitchFamily="49" charset="-122"/>
              </a:rPr>
              <a:t>君不闻古来征战几人回，金戈铁马，刀光剑影，流血漂橹，最后呢？</a:t>
            </a:r>
            <a:r>
              <a:rPr lang="zh-CN" altLang="zh-CN" b="1" u="wavy" dirty="0" smtClean="0">
                <a:latin typeface="黑体" pitchFamily="49" charset="-122"/>
                <a:ea typeface="黑体" pitchFamily="49" charset="-122"/>
              </a:rPr>
              <a:t>飞鸟尽，良弓藏；狡兔死，走狗烹。</a:t>
            </a:r>
            <a:r>
              <a:rPr lang="zh-CN" altLang="zh-CN" b="1" dirty="0" smtClean="0">
                <a:latin typeface="黑体" pitchFamily="49" charset="-122"/>
                <a:ea typeface="黑体" pitchFamily="49" charset="-122"/>
              </a:rPr>
              <a:t>刀枪入库，马放南山。</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“战争”</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金戈铁马  刀光剑影  流血漂橹</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最后呢？</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范蠡写给文种</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张良写给韩信</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马放南山：</a:t>
            </a:r>
            <a:r>
              <a:rPr lang="en-US" altLang="zh-CN" b="1" dirty="0" smtClean="0">
                <a:latin typeface="黑体" pitchFamily="49" charset="-122"/>
                <a:ea typeface="黑体" pitchFamily="49" charset="-122"/>
              </a:rPr>
              <a:t> </a:t>
            </a:r>
          </a:p>
          <a:p>
            <a:pPr fontAlgn="auto">
              <a:spcAft>
                <a:spcPts val="0"/>
              </a:spcAft>
              <a:buFont typeface="Arial" pitchFamily="34" charset="0"/>
              <a:buChar char="•"/>
              <a:defRPr/>
            </a:pPr>
            <a:r>
              <a:rPr lang="zh-CN" altLang="en-US" b="1" dirty="0" smtClean="0">
                <a:latin typeface="黑体" pitchFamily="49" charset="-122"/>
                <a:ea typeface="黑体" pitchFamily="49" charset="-122"/>
              </a:rPr>
              <a:t>比喻天下太平，不再用兵。现形容思想麻痹。</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572250"/>
          </a:xfrm>
        </p:spPr>
        <p:txBody>
          <a:bodyPr rtlCol="0">
            <a:normAutofit fontScale="92500" lnSpcReduction="10000"/>
          </a:bodyPr>
          <a:lstStyle/>
          <a:p>
            <a:pPr fontAlgn="auto">
              <a:spcAft>
                <a:spcPts val="0"/>
              </a:spcAft>
              <a:buFont typeface="Arial" pitchFamily="34" charset="0"/>
              <a:buChar char="•"/>
              <a:defRPr/>
            </a:pPr>
            <a:r>
              <a:rPr lang="zh-CN" altLang="en-US" b="1" dirty="0" smtClean="0">
                <a:latin typeface="黑体" pitchFamily="49" charset="-122"/>
                <a:ea typeface="黑体" pitchFamily="49" charset="-122"/>
              </a:rPr>
              <a:t>苏轼在</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赤壁赋</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中怎么形容这种情景？</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方其破荆州，下江陵，顺流而东也，舳舻千里，旌旗蔽空，酾酒临江，横槊赋诗，固一世之雄也，而今安在哉？</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zh-CN" b="1" dirty="0" smtClean="0">
                <a:latin typeface="黑体" pitchFamily="49" charset="-122"/>
                <a:ea typeface="黑体" pitchFamily="49" charset="-122"/>
              </a:rPr>
              <a:t>日升日落，月盈月亏，云起云收，潮涨潮退，花开花谢，一切是否在昭示我们：圆满终究短暂，绚烂终归平淡。</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用“老子”的话怎么讲？</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飘风不终朝，骤雨不终日。</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zh-CN" b="1" dirty="0" smtClean="0">
                <a:latin typeface="黑体" pitchFamily="49" charset="-122"/>
                <a:ea typeface="黑体" pitchFamily="49" charset="-122"/>
              </a:rPr>
              <a:t>纵然生如夏花之灿烂，死也只能如秋叶之静美。生可作人杰，死去无鬼雄。 </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zh-CN" b="1" dirty="0" smtClean="0">
                <a:latin typeface="黑体" pitchFamily="49" charset="-122"/>
                <a:ea typeface="黑体" pitchFamily="49" charset="-122"/>
              </a:rPr>
              <a:t>宁静是生命的底色，平淡是生活的常态。 </a:t>
            </a:r>
            <a:r>
              <a:rPr lang="en-US" altLang="zh-CN" b="1" dirty="0" smtClean="0">
                <a:latin typeface="黑体" pitchFamily="49" charset="-122"/>
                <a:ea typeface="黑体" pitchFamily="49" charset="-122"/>
              </a:rPr>
              <a:t/>
            </a:r>
            <a:br>
              <a:rPr lang="en-US" altLang="zh-CN" b="1" dirty="0" smtClean="0">
                <a:latin typeface="黑体" pitchFamily="49" charset="-122"/>
                <a:ea typeface="黑体" pitchFamily="49" charset="-122"/>
              </a:rPr>
            </a:b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0" y="285750"/>
            <a:ext cx="8786813" cy="6572250"/>
          </a:xfrm>
        </p:spPr>
        <p:txBody>
          <a:bodyPr rtlCol="0">
            <a:normAutofit fontScale="92500" lnSpcReduction="10000"/>
          </a:bodyPr>
          <a:lstStyle/>
          <a:p>
            <a:pPr fontAlgn="auto">
              <a:spcAft>
                <a:spcPts val="0"/>
              </a:spcAft>
              <a:buFont typeface="Arial" pitchFamily="34" charset="0"/>
              <a:buChar char="•"/>
              <a:defRPr/>
            </a:pPr>
            <a:r>
              <a:rPr lang="zh-CN" altLang="zh-CN" b="1" dirty="0" smtClean="0">
                <a:latin typeface="黑体" pitchFamily="49" charset="-122"/>
                <a:ea typeface="黑体" pitchFamily="49" charset="-122"/>
              </a:rPr>
              <a:t>你去问历史。</a:t>
            </a:r>
            <a:r>
              <a:rPr lang="zh-CN" altLang="zh-CN" b="1" u="wavy" dirty="0" smtClean="0">
                <a:latin typeface="黑体" pitchFamily="49" charset="-122"/>
                <a:ea typeface="黑体" pitchFamily="49" charset="-122"/>
              </a:rPr>
              <a:t>咸阳阿房，长乐未央，宫阙万间都做了土</a:t>
            </a:r>
            <a:r>
              <a:rPr lang="zh-CN" altLang="zh-CN" b="1" dirty="0" smtClean="0">
                <a:latin typeface="黑体" pitchFamily="49" charset="-122"/>
                <a:ea typeface="黑体" pitchFamily="49" charset="-122"/>
              </a:rPr>
              <a:t>，昔日帝国的辉煌也只能留给后人一堆</a:t>
            </a:r>
            <a:r>
              <a:rPr lang="zh-CN" altLang="zh-CN" b="1" u="wavy" dirty="0" smtClean="0">
                <a:latin typeface="黑体" pitchFamily="49" charset="-122"/>
                <a:ea typeface="黑体" pitchFamily="49" charset="-122"/>
              </a:rPr>
              <a:t>秦砖汉瓦</a:t>
            </a:r>
            <a:r>
              <a:rPr lang="zh-CN" altLang="zh-CN" b="1" dirty="0" smtClean="0">
                <a:latin typeface="黑体" pitchFamily="49" charset="-122"/>
                <a:ea typeface="黑体" pitchFamily="49" charset="-122"/>
              </a:rPr>
              <a:t>。</a:t>
            </a:r>
            <a:r>
              <a:rPr lang="en-US" altLang="zh-CN" b="1" dirty="0" smtClean="0">
                <a:latin typeface="黑体" pitchFamily="49" charset="-122"/>
                <a:ea typeface="黑体" pitchFamily="49" charset="-122"/>
              </a:rPr>
              <a:t>“</a:t>
            </a:r>
            <a:r>
              <a:rPr lang="zh-CN" altLang="zh-CN" b="1" dirty="0" smtClean="0">
                <a:latin typeface="黑体" pitchFamily="49" charset="-122"/>
                <a:ea typeface="黑体" pitchFamily="49" charset="-122"/>
              </a:rPr>
              <a:t>唐标铁柱，宋挥玉斧，元跨革囊</a:t>
            </a:r>
            <a:r>
              <a:rPr lang="en-US" altLang="zh-CN" b="1" dirty="0" smtClean="0">
                <a:latin typeface="黑体" pitchFamily="49" charset="-122"/>
                <a:ea typeface="黑体" pitchFamily="49" charset="-122"/>
              </a:rPr>
              <a:t>”</a:t>
            </a:r>
            <a:r>
              <a:rPr lang="zh-CN" altLang="zh-CN" b="1" dirty="0" smtClean="0">
                <a:latin typeface="黑体" pitchFamily="49" charset="-122"/>
                <a:ea typeface="黑体" pitchFamily="49" charset="-122"/>
              </a:rPr>
              <a:t>伟绩丰功</a:t>
            </a:r>
            <a:r>
              <a:rPr lang="zh-CN" altLang="zh-CN" b="1" u="wavy" dirty="0" smtClean="0">
                <a:solidFill>
                  <a:srgbClr val="FF0000"/>
                </a:solidFill>
                <a:latin typeface="黑体" pitchFamily="49" charset="-122"/>
                <a:ea typeface="黑体" pitchFamily="49" charset="-122"/>
              </a:rPr>
              <a:t>都付与苍烟落照</a:t>
            </a:r>
            <a:r>
              <a:rPr lang="zh-CN" altLang="zh-CN" b="1" u="wavy" dirty="0" smtClean="0">
                <a:latin typeface="黑体" pitchFamily="49" charset="-122"/>
                <a:ea typeface="黑体" pitchFamily="49" charset="-122"/>
              </a:rPr>
              <a:t>，只赢得</a:t>
            </a:r>
            <a:r>
              <a:rPr lang="zh-CN" altLang="zh-CN" b="1" u="wavy" dirty="0" smtClean="0">
                <a:solidFill>
                  <a:srgbClr val="FF0000"/>
                </a:solidFill>
                <a:latin typeface="黑体" pitchFamily="49" charset="-122"/>
                <a:ea typeface="黑体" pitchFamily="49" charset="-122"/>
              </a:rPr>
              <a:t>一枕清霜</a:t>
            </a:r>
            <a:r>
              <a:rPr lang="zh-CN" altLang="zh-CN" b="1" dirty="0" smtClean="0">
                <a:latin typeface="黑体" pitchFamily="49" charset="-122"/>
                <a:ea typeface="黑体" pitchFamily="49" charset="-122"/>
              </a:rPr>
              <a:t>。历史告诉你：</a:t>
            </a:r>
            <a:r>
              <a:rPr lang="zh-CN" altLang="zh-CN" b="1" u="wavy" dirty="0" smtClean="0">
                <a:solidFill>
                  <a:srgbClr val="FF0000"/>
                </a:solidFill>
                <a:latin typeface="黑体" pitchFamily="49" charset="-122"/>
                <a:ea typeface="黑体" pitchFamily="49" charset="-122"/>
              </a:rPr>
              <a:t>青山依旧在，几度夕阳红，古今多少事，都付笑谈中</a:t>
            </a:r>
            <a:r>
              <a:rPr lang="zh-CN" altLang="zh-CN" b="1" dirty="0" smtClean="0">
                <a:solidFill>
                  <a:srgbClr val="FF0000"/>
                </a:solidFill>
                <a:latin typeface="黑体" pitchFamily="49" charset="-122"/>
                <a:ea typeface="黑体" pitchFamily="49" charset="-122"/>
              </a:rPr>
              <a:t>。</a:t>
            </a:r>
            <a:endParaRPr lang="en-US" altLang="zh-CN" b="1" dirty="0" smtClean="0">
              <a:solidFill>
                <a:srgbClr val="FF0000"/>
              </a:solidFill>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唐标铁柱是指唐朝打败吐蕃，夺回洱海，立下一根铁柱记载这件事。</a:t>
            </a:r>
            <a:br>
              <a:rPr lang="zh-CN" altLang="en-US" b="1" dirty="0" smtClean="0">
                <a:latin typeface="黑体" pitchFamily="49" charset="-122"/>
                <a:ea typeface="黑体" pitchFamily="49" charset="-122"/>
              </a:rPr>
            </a:br>
            <a:r>
              <a:rPr lang="zh-CN" altLang="en-US" b="1" dirty="0" smtClean="0">
                <a:latin typeface="黑体" pitchFamily="49" charset="-122"/>
                <a:ea typeface="黑体" pitchFamily="49" charset="-122"/>
              </a:rPr>
              <a:t>宋挥玉斧是说当时赵匡胤灭掉后蜀后，手下问他是否趁机打到云南那边去，赵匡胤拿起一把玉斧在地图上的大渡河敲了敲，说此地以西非吾所有，所以两宋时期云南是独立的。</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元跨革囊是指忽必烈灭大理时，渡不过金沙江，当地人告诉他，让他把牛羊皮做成筏子渡过金沙江。</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01063" cy="6143625"/>
          </a:xfrm>
        </p:spPr>
        <p:txBody>
          <a:bodyPr rtlCol="0">
            <a:normAutofit fontScale="92500" lnSpcReduction="10000"/>
          </a:bodyPr>
          <a:lstStyle/>
          <a:p>
            <a:pPr fontAlgn="auto">
              <a:spcAft>
                <a:spcPts val="0"/>
              </a:spcAft>
              <a:buFont typeface="Arial" pitchFamily="34" charset="0"/>
              <a:buChar char="•"/>
              <a:defRPr/>
            </a:pPr>
            <a:r>
              <a:rPr lang="zh-CN" altLang="en-US" b="1" dirty="0" smtClean="0">
                <a:latin typeface="黑体" pitchFamily="49" charset="-122"/>
                <a:ea typeface="黑体" pitchFamily="49" charset="-122"/>
              </a:rPr>
              <a:t>那你将如何保护那颗“超然的心”呢？</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小飞侠彼得潘</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永无岛     梦幻岛</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迈克尔杰克逊的故事告诉我们，梦幻岛，只能存在于人们心里。</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积累美文中的优美语言哲理语言</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zh-CN" b="1" dirty="0" smtClean="0">
                <a:solidFill>
                  <a:srgbClr val="FF0000"/>
                </a:solidFill>
                <a:latin typeface="黑体" pitchFamily="49" charset="-122"/>
                <a:ea typeface="黑体" pitchFamily="49" charset="-122"/>
              </a:rPr>
              <a:t>太多的人情世故揠苗助长，让我们告别童真</a:t>
            </a:r>
            <a:r>
              <a:rPr lang="zh-CN" altLang="zh-CN" b="1" dirty="0" smtClean="0">
                <a:latin typeface="黑体" pitchFamily="49" charset="-122"/>
                <a:ea typeface="黑体" pitchFamily="49" charset="-122"/>
              </a:rPr>
              <a:t>，</a:t>
            </a:r>
            <a:r>
              <a:rPr lang="zh-CN" altLang="zh-CN" b="1" dirty="0" smtClean="0">
                <a:solidFill>
                  <a:srgbClr val="FF0000"/>
                </a:solidFill>
                <a:latin typeface="黑体" pitchFamily="49" charset="-122"/>
                <a:ea typeface="黑体" pitchFamily="49" charset="-122"/>
              </a:rPr>
              <a:t>一板一眼地扮演起了大人。</a:t>
            </a:r>
            <a:r>
              <a:rPr lang="zh-CN" altLang="en-US" b="1" dirty="0" smtClean="0">
                <a:latin typeface="黑体" pitchFamily="49" charset="-122"/>
                <a:ea typeface="黑体" pitchFamily="49" charset="-122"/>
              </a:rPr>
              <a:t>平淡的两点一线的生活，学考高考的压力，成绩的排名，父母的期盼，注定我们要负重前行，成为我们生活的所有。</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面对成长，我们要怎么做呢？</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不忘初心</a:t>
            </a:r>
            <a:endParaRPr lang="en-US" altLang="zh-CN" b="1" dirty="0"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a:lstStyle/>
          <a:p>
            <a:r>
              <a:rPr lang="en-US" altLang="zh-CN" smtClean="0"/>
              <a:t> </a:t>
            </a:r>
            <a:endParaRPr lang="zh-CN" altLang="en-US" smtClean="0"/>
          </a:p>
        </p:txBody>
      </p:sp>
      <p:sp>
        <p:nvSpPr>
          <p:cNvPr id="43010" name="内容占位符 2"/>
          <p:cNvSpPr>
            <a:spLocks noGrp="1"/>
          </p:cNvSpPr>
          <p:nvPr>
            <p:ph idx="1"/>
          </p:nvPr>
        </p:nvSpPr>
        <p:spPr>
          <a:xfrm>
            <a:off x="285750" y="285750"/>
            <a:ext cx="8501063" cy="6286500"/>
          </a:xfrm>
        </p:spPr>
        <p:txBody>
          <a:bodyPr/>
          <a:lstStyle/>
          <a:p>
            <a:r>
              <a:rPr lang="zh-CN" altLang="en-US" b="1" smtClean="0">
                <a:latin typeface="黑体" pitchFamily="49" charset="-122"/>
                <a:ea typeface="黑体" pitchFamily="49" charset="-122"/>
              </a:rPr>
              <a:t>滚滚长江东逝水，浪花淘尽英雄。</a:t>
            </a:r>
          </a:p>
          <a:p>
            <a:r>
              <a:rPr lang="zh-CN" altLang="en-US" b="1" smtClean="0">
                <a:latin typeface="黑体" pitchFamily="49" charset="-122"/>
                <a:ea typeface="黑体" pitchFamily="49" charset="-122"/>
              </a:rPr>
              <a:t>是非成败转头空。</a:t>
            </a:r>
          </a:p>
          <a:p>
            <a:r>
              <a:rPr lang="zh-CN" altLang="en-US" b="1" smtClean="0">
                <a:latin typeface="黑体" pitchFamily="49" charset="-122"/>
                <a:ea typeface="黑体" pitchFamily="49" charset="-122"/>
              </a:rPr>
              <a:t>青山依旧在，几度夕阳红。</a:t>
            </a:r>
          </a:p>
          <a:p>
            <a:r>
              <a:rPr lang="zh-CN" altLang="en-US" b="1" smtClean="0">
                <a:latin typeface="黑体" pitchFamily="49" charset="-122"/>
                <a:ea typeface="黑体" pitchFamily="49" charset="-122"/>
              </a:rPr>
              <a:t>白发渔樵江渚上，惯看秋月春风。</a:t>
            </a:r>
          </a:p>
          <a:p>
            <a:r>
              <a:rPr lang="zh-CN" altLang="en-US" b="1" smtClean="0">
                <a:latin typeface="黑体" pitchFamily="49" charset="-122"/>
                <a:ea typeface="黑体" pitchFamily="49" charset="-122"/>
              </a:rPr>
              <a:t>一壶浊酒喜相逢。</a:t>
            </a:r>
          </a:p>
          <a:p>
            <a:r>
              <a:rPr lang="zh-CN" altLang="en-US" b="1" smtClean="0">
                <a:latin typeface="黑体" pitchFamily="49" charset="-122"/>
                <a:ea typeface="黑体" pitchFamily="49" charset="-122"/>
              </a:rPr>
              <a:t>古今多少事，都付笑谈中。</a:t>
            </a:r>
          </a:p>
          <a:p>
            <a:r>
              <a:rPr lang="en-US" altLang="zh-CN" b="1" smtClean="0">
                <a:latin typeface="黑体" pitchFamily="49" charset="-122"/>
                <a:ea typeface="黑体" pitchFamily="49" charset="-122"/>
              </a:rPr>
              <a:t> </a:t>
            </a:r>
            <a:r>
              <a:rPr lang="zh-CN" altLang="en-US" b="1" smtClean="0">
                <a:latin typeface="黑体" pitchFamily="49" charset="-122"/>
                <a:ea typeface="黑体" pitchFamily="49" charset="-122"/>
              </a:rPr>
              <a:t>杨慎 </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临江仙</a:t>
            </a:r>
            <a:r>
              <a:rPr lang="en-US" altLang="zh-CN" b="1" smtClean="0">
                <a:latin typeface="黑体" pitchFamily="49" charset="-122"/>
                <a:ea typeface="黑体" pitchFamily="49" charset="-122"/>
              </a:rPr>
              <a:t>》</a:t>
            </a:r>
            <a:endParaRPr lang="zh-CN" altLang="en-US" b="1" smtClean="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p:txBody>
          <a:bodyPr/>
          <a:lstStyle/>
          <a:p>
            <a:r>
              <a:rPr lang="en-US" altLang="zh-CN" smtClean="0"/>
              <a:t> </a:t>
            </a:r>
            <a:endParaRPr lang="zh-CN" altLang="en-US" smtClean="0"/>
          </a:p>
        </p:txBody>
      </p:sp>
      <p:sp>
        <p:nvSpPr>
          <p:cNvPr id="44034" name="内容占位符 2"/>
          <p:cNvSpPr>
            <a:spLocks noGrp="1"/>
          </p:cNvSpPr>
          <p:nvPr>
            <p:ph idx="1"/>
          </p:nvPr>
        </p:nvSpPr>
        <p:spPr>
          <a:xfrm>
            <a:off x="285750" y="285750"/>
            <a:ext cx="8501063" cy="6286500"/>
          </a:xfrm>
        </p:spPr>
        <p:txBody>
          <a:bodyPr/>
          <a:lstStyle/>
          <a:p>
            <a:r>
              <a:rPr lang="en-US" altLang="zh-CN" smtClean="0"/>
              <a:t> </a:t>
            </a:r>
            <a:endParaRPr lang="zh-CN" altLang="en-US"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p:txBody>
          <a:bodyPr/>
          <a:lstStyle/>
          <a:p>
            <a:r>
              <a:rPr lang="en-US" altLang="zh-CN" smtClean="0"/>
              <a:t> </a:t>
            </a:r>
            <a:endParaRPr lang="zh-CN" altLang="en-US" smtClean="0"/>
          </a:p>
        </p:txBody>
      </p:sp>
      <p:sp>
        <p:nvSpPr>
          <p:cNvPr id="45058" name="内容占位符 2"/>
          <p:cNvSpPr>
            <a:spLocks noGrp="1"/>
          </p:cNvSpPr>
          <p:nvPr>
            <p:ph idx="1"/>
          </p:nvPr>
        </p:nvSpPr>
        <p:spPr>
          <a:xfrm>
            <a:off x="285750" y="285750"/>
            <a:ext cx="8501063" cy="6286500"/>
          </a:xfrm>
        </p:spPr>
        <p:txBody>
          <a:bodyPr/>
          <a:lstStyle/>
          <a:p>
            <a:r>
              <a:rPr lang="en-US" altLang="zh-CN" smtClean="0"/>
              <a:t> </a:t>
            </a:r>
            <a:endParaRPr lang="zh-CN" altLang="en-US"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r>
              <a:rPr lang="en-US" altLang="zh-CN" smtClean="0"/>
              <a:t> </a:t>
            </a:r>
            <a:endParaRPr lang="zh-CN" altLang="en-US" smtClean="0"/>
          </a:p>
        </p:txBody>
      </p:sp>
      <p:sp>
        <p:nvSpPr>
          <p:cNvPr id="46082" name="内容占位符 2"/>
          <p:cNvSpPr>
            <a:spLocks noGrp="1"/>
          </p:cNvSpPr>
          <p:nvPr>
            <p:ph idx="1"/>
          </p:nvPr>
        </p:nvSpPr>
        <p:spPr>
          <a:xfrm>
            <a:off x="285750" y="285750"/>
            <a:ext cx="8501063" cy="6286500"/>
          </a:xfrm>
        </p:spPr>
        <p:txBody>
          <a:bodyPr/>
          <a:lstStyle/>
          <a:p>
            <a:r>
              <a:rPr lang="en-US" altLang="zh-CN" smtClean="0"/>
              <a:t> </a:t>
            </a:r>
            <a:endParaRPr lang="zh-CN" altLang="en-US"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p:txBody>
          <a:bodyPr/>
          <a:lstStyle/>
          <a:p>
            <a:r>
              <a:rPr lang="en-US" altLang="zh-CN" smtClean="0"/>
              <a:t> </a:t>
            </a:r>
            <a:endParaRPr lang="zh-CN" altLang="en-US" smtClean="0"/>
          </a:p>
        </p:txBody>
      </p:sp>
      <p:sp>
        <p:nvSpPr>
          <p:cNvPr id="47106" name="内容占位符 2"/>
          <p:cNvSpPr>
            <a:spLocks noGrp="1"/>
          </p:cNvSpPr>
          <p:nvPr>
            <p:ph idx="1"/>
          </p:nvPr>
        </p:nvSpPr>
        <p:spPr>
          <a:xfrm>
            <a:off x="285750" y="285750"/>
            <a:ext cx="8501063" cy="6286500"/>
          </a:xfrm>
        </p:spPr>
        <p:txBody>
          <a:bodyPr/>
          <a:lstStyle/>
          <a:p>
            <a:r>
              <a:rPr lang="en-US" altLang="zh-CN" smtClean="0"/>
              <a:t> </a:t>
            </a:r>
            <a:endParaRPr lang="zh-CN" altLang="en-US"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p:txBody>
          <a:bodyPr/>
          <a:lstStyle/>
          <a:p>
            <a:r>
              <a:rPr lang="en-US" altLang="zh-CN" smtClean="0"/>
              <a:t> </a:t>
            </a:r>
            <a:endParaRPr lang="zh-CN" altLang="en-US" smtClean="0"/>
          </a:p>
        </p:txBody>
      </p:sp>
      <p:sp>
        <p:nvSpPr>
          <p:cNvPr id="48130" name="内容占位符 2"/>
          <p:cNvSpPr>
            <a:spLocks noGrp="1"/>
          </p:cNvSpPr>
          <p:nvPr>
            <p:ph idx="1"/>
          </p:nvPr>
        </p:nvSpPr>
        <p:spPr>
          <a:xfrm>
            <a:off x="285750" y="285750"/>
            <a:ext cx="8501063" cy="6286500"/>
          </a:xfrm>
        </p:spPr>
        <p:txBody>
          <a:bodyPr/>
          <a:lstStyle/>
          <a:p>
            <a:r>
              <a:rPr lang="en-US" altLang="zh-CN" smtClean="0"/>
              <a:t> </a:t>
            </a:r>
            <a:endParaRPr lang="zh-CN" altLang="en-US"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p:nvPr>
        </p:nvSpPr>
        <p:spPr/>
        <p:txBody>
          <a:bodyPr/>
          <a:lstStyle/>
          <a:p>
            <a:r>
              <a:rPr lang="en-US" altLang="zh-CN" smtClean="0"/>
              <a:t> </a:t>
            </a:r>
            <a:endParaRPr lang="zh-CN" altLang="en-US" smtClean="0"/>
          </a:p>
        </p:txBody>
      </p:sp>
      <p:sp>
        <p:nvSpPr>
          <p:cNvPr id="49154" name="内容占位符 2"/>
          <p:cNvSpPr>
            <a:spLocks noGrp="1"/>
          </p:cNvSpPr>
          <p:nvPr>
            <p:ph idx="1"/>
          </p:nvPr>
        </p:nvSpPr>
        <p:spPr>
          <a:xfrm>
            <a:off x="285750" y="285750"/>
            <a:ext cx="8501063" cy="6286500"/>
          </a:xfrm>
        </p:spPr>
        <p:txBody>
          <a:bodyPr/>
          <a:lstStyle/>
          <a:p>
            <a:r>
              <a:rPr lang="en-US" altLang="zh-CN" smtClean="0"/>
              <a:t> </a:t>
            </a:r>
            <a:endParaRPr lang="zh-CN" alt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286750" cy="6286500"/>
          </a:xfrm>
        </p:spPr>
        <p:txBody>
          <a:bodyPr/>
          <a:lstStyle/>
          <a:p>
            <a:r>
              <a:rPr lang="zh-CN" altLang="zh-CN" b="1" smtClean="0">
                <a:latin typeface="黑体" pitchFamily="49" charset="-122"/>
                <a:ea typeface="黑体" pitchFamily="49" charset="-122"/>
              </a:rPr>
              <a:t>即使长大后的世界远不像所想象的那样美好，我也要去勇敢面对。</a:t>
            </a:r>
            <a:r>
              <a:rPr lang="zh-CN" altLang="en-US" b="1" smtClean="0">
                <a:latin typeface="黑体" pitchFamily="49" charset="-122"/>
                <a:ea typeface="黑体" pitchFamily="49" charset="-122"/>
              </a:rPr>
              <a:t>（彼得潘）</a:t>
            </a:r>
            <a:endParaRPr lang="zh-CN" altLang="zh-CN" b="1" smtClean="0">
              <a:latin typeface="黑体" pitchFamily="49" charset="-122"/>
              <a:ea typeface="黑体" pitchFamily="49" charset="-122"/>
            </a:endParaRPr>
          </a:p>
          <a:p>
            <a:r>
              <a:rPr lang="zh-CN" altLang="en-US" b="1" smtClean="0">
                <a:latin typeface="黑体" pitchFamily="49" charset="-122"/>
                <a:ea typeface="黑体" pitchFamily="49" charset="-122"/>
              </a:rPr>
              <a:t>田晓鹏的追逐信仰之路，如果没有一颗保持梦想的心，怎么能坚定地追逐梦想。</a:t>
            </a:r>
            <a:r>
              <a:rPr lang="en-US" altLang="zh-CN" b="1" smtClean="0">
                <a:latin typeface="黑体" pitchFamily="49" charset="-122"/>
                <a:ea typeface="黑体" pitchFamily="49" charset="-122"/>
              </a:rPr>
              <a:t> </a:t>
            </a:r>
            <a:endParaRPr lang="zh-CN" altLang="en-US" smtClean="0"/>
          </a:p>
          <a:p>
            <a:pPr>
              <a:buFont typeface="Arial" charset="0"/>
              <a:buNone/>
            </a:pPr>
            <a:endParaRPr lang="zh-CN" altLang="en-US" smtClean="0"/>
          </a:p>
        </p:txBody>
      </p:sp>
      <p:pic>
        <p:nvPicPr>
          <p:cNvPr id="4" name="图片 3" descr="100510.28808940_620X620.jpg"/>
          <p:cNvPicPr>
            <a:picLocks noChangeAspect="1"/>
          </p:cNvPicPr>
          <p:nvPr/>
        </p:nvPicPr>
        <p:blipFill>
          <a:blip r:embed="rId2"/>
          <a:srcRect/>
          <a:stretch>
            <a:fillRect/>
          </a:stretch>
        </p:blipFill>
        <p:spPr bwMode="auto">
          <a:xfrm>
            <a:off x="357188" y="317500"/>
            <a:ext cx="4071937" cy="6138863"/>
          </a:xfrm>
          <a:prstGeom prst="rect">
            <a:avLst/>
          </a:prstGeom>
          <a:noFill/>
          <a:ln w="9525">
            <a:noFill/>
            <a:miter lim="800000"/>
            <a:headEnd/>
            <a:tailEnd/>
          </a:ln>
        </p:spPr>
      </p:pic>
      <p:sp>
        <p:nvSpPr>
          <p:cNvPr id="5" name="TextBox 4"/>
          <p:cNvSpPr txBox="1"/>
          <p:nvPr/>
        </p:nvSpPr>
        <p:spPr>
          <a:xfrm>
            <a:off x="642938" y="928688"/>
            <a:ext cx="8123237" cy="1816100"/>
          </a:xfrm>
          <a:prstGeom prst="rect">
            <a:avLst/>
          </a:prstGeom>
          <a:solidFill>
            <a:schemeClr val="accent5">
              <a:lumMod val="20000"/>
              <a:lumOff val="80000"/>
            </a:schemeClr>
          </a:solidFill>
        </p:spPr>
        <p:txBody>
          <a:bodyPr wrap="none">
            <a:spAutoFit/>
          </a:bodyPr>
          <a:lstStyle/>
          <a:p>
            <a:pPr fontAlgn="auto">
              <a:spcBef>
                <a:spcPts val="0"/>
              </a:spcBef>
              <a:spcAft>
                <a:spcPts val="0"/>
              </a:spcAft>
              <a:defRPr/>
            </a:pPr>
            <a:r>
              <a:rPr lang="zh-CN" altLang="en-US" sz="2800" b="1" dirty="0">
                <a:latin typeface="黑体" pitchFamily="49" charset="-122"/>
                <a:ea typeface="黑体" pitchFamily="49" charset="-122"/>
              </a:rPr>
              <a:t>贾樟柯用</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山河故人</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为自己打了翻身仗。电</a:t>
            </a:r>
            <a:endParaRPr lang="en-US" altLang="zh-CN" sz="2800" b="1" dirty="0">
              <a:latin typeface="黑体" pitchFamily="49" charset="-122"/>
              <a:ea typeface="黑体" pitchFamily="49" charset="-122"/>
            </a:endParaRPr>
          </a:p>
          <a:p>
            <a:pPr fontAlgn="auto">
              <a:spcBef>
                <a:spcPts val="0"/>
              </a:spcBef>
              <a:spcAft>
                <a:spcPts val="0"/>
              </a:spcAft>
              <a:defRPr/>
            </a:pPr>
            <a:r>
              <a:rPr lang="zh-CN" altLang="en-US" sz="2800" b="1" dirty="0">
                <a:latin typeface="黑体" pitchFamily="49" charset="-122"/>
                <a:ea typeface="黑体" pitchFamily="49" charset="-122"/>
              </a:rPr>
              <a:t>影不仅可以在大银幕上放映，而且在两日之内票房</a:t>
            </a:r>
            <a:endParaRPr lang="en-US" altLang="zh-CN" sz="2800" b="1" dirty="0">
              <a:latin typeface="黑体" pitchFamily="49" charset="-122"/>
              <a:ea typeface="黑体" pitchFamily="49" charset="-122"/>
            </a:endParaRPr>
          </a:p>
          <a:p>
            <a:pPr fontAlgn="auto">
              <a:spcBef>
                <a:spcPts val="0"/>
              </a:spcBef>
              <a:spcAft>
                <a:spcPts val="0"/>
              </a:spcAft>
              <a:defRPr/>
            </a:pPr>
            <a:r>
              <a:rPr lang="zh-CN" altLang="en-US" sz="2800" b="1" dirty="0">
                <a:latin typeface="黑体" pitchFamily="49" charset="-122"/>
                <a:ea typeface="黑体" pitchFamily="49" charset="-122"/>
              </a:rPr>
              <a:t>突破</a:t>
            </a:r>
            <a:r>
              <a:rPr lang="en-US" altLang="zh-CN" sz="2800" b="1" dirty="0">
                <a:latin typeface="黑体" pitchFamily="49" charset="-122"/>
                <a:ea typeface="黑体" pitchFamily="49" charset="-122"/>
              </a:rPr>
              <a:t>1000</a:t>
            </a:r>
            <a:r>
              <a:rPr lang="zh-CN" altLang="en-US" sz="2800" b="1" dirty="0">
                <a:latin typeface="黑体" pitchFamily="49" charset="-122"/>
                <a:ea typeface="黑体" pitchFamily="49" charset="-122"/>
              </a:rPr>
              <a:t>万，终于摆脱了多年来作品只能存在于盗</a:t>
            </a:r>
            <a:endParaRPr lang="en-US" altLang="zh-CN" sz="2800" b="1" dirty="0">
              <a:latin typeface="黑体" pitchFamily="49" charset="-122"/>
              <a:ea typeface="黑体" pitchFamily="49" charset="-122"/>
            </a:endParaRPr>
          </a:p>
          <a:p>
            <a:pPr fontAlgn="auto">
              <a:spcBef>
                <a:spcPts val="0"/>
              </a:spcBef>
              <a:spcAft>
                <a:spcPts val="0"/>
              </a:spcAft>
              <a:defRPr/>
            </a:pPr>
            <a:r>
              <a:rPr lang="zh-CN" altLang="en-US" sz="2800" b="1" dirty="0">
                <a:latin typeface="黑体" pitchFamily="49" charset="-122"/>
                <a:ea typeface="黑体" pitchFamily="49" charset="-122"/>
              </a:rPr>
              <a:t>版影碟和网络链接中的尴尬。</a:t>
            </a:r>
            <a:endParaRPr lang="zh-CN" altLang="en-US" sz="2800" b="1" dirty="0">
              <a:latin typeface="黑体" pitchFamily="49" charset="-122"/>
              <a:ea typeface="黑体" pitchFamily="49" charset="-122"/>
            </a:endParaRPr>
          </a:p>
        </p:txBody>
      </p:sp>
      <p:pic>
        <p:nvPicPr>
          <p:cNvPr id="6" name="图片 5" descr="p29068086.jpg"/>
          <p:cNvPicPr>
            <a:picLocks noChangeAspect="1"/>
          </p:cNvPicPr>
          <p:nvPr/>
        </p:nvPicPr>
        <p:blipFill>
          <a:blip r:embed="rId3"/>
          <a:srcRect/>
          <a:stretch>
            <a:fillRect/>
          </a:stretch>
        </p:blipFill>
        <p:spPr bwMode="auto">
          <a:xfrm>
            <a:off x="812800" y="928688"/>
            <a:ext cx="7304088" cy="4857750"/>
          </a:xfrm>
          <a:prstGeom prst="rect">
            <a:avLst/>
          </a:prstGeom>
          <a:noFill/>
          <a:ln w="9525">
            <a:noFill/>
            <a:miter lim="800000"/>
            <a:headEnd/>
            <a:tailEnd/>
          </a:ln>
        </p:spPr>
      </p:pic>
      <p:sp>
        <p:nvSpPr>
          <p:cNvPr id="7" name="TextBox 6"/>
          <p:cNvSpPr txBox="1"/>
          <p:nvPr/>
        </p:nvSpPr>
        <p:spPr>
          <a:xfrm>
            <a:off x="428625" y="2643188"/>
            <a:ext cx="7758113" cy="954087"/>
          </a:xfrm>
          <a:prstGeom prst="rect">
            <a:avLst/>
          </a:prstGeom>
          <a:solidFill>
            <a:schemeClr val="accent5">
              <a:lumMod val="20000"/>
              <a:lumOff val="80000"/>
            </a:schemeClr>
          </a:solidFill>
        </p:spPr>
        <p:txBody>
          <a:bodyPr wrap="none">
            <a:spAutoFit/>
          </a:bodyPr>
          <a:lstStyle/>
          <a:p>
            <a:pPr fontAlgn="auto">
              <a:spcBef>
                <a:spcPts val="0"/>
              </a:spcBef>
              <a:spcAft>
                <a:spcPts val="0"/>
              </a:spcAft>
              <a:defRPr/>
            </a:pPr>
            <a:r>
              <a:rPr lang="zh-CN" altLang="zh-CN" sz="2800" b="1" dirty="0">
                <a:latin typeface="黑体" pitchFamily="49" charset="-122"/>
                <a:ea typeface="黑体" pitchFamily="49" charset="-122"/>
              </a:rPr>
              <a:t>山河是</a:t>
            </a:r>
            <a:r>
              <a:rPr lang="en-US" altLang="zh-CN" sz="2800" b="1" dirty="0">
                <a:latin typeface="黑体" pitchFamily="49" charset="-122"/>
                <a:ea typeface="黑体" pitchFamily="49" charset="-122"/>
              </a:rPr>
              <a:t>“</a:t>
            </a:r>
            <a:r>
              <a:rPr lang="zh-CN" altLang="zh-CN" sz="2800" b="1" dirty="0">
                <a:latin typeface="黑体" pitchFamily="49" charset="-122"/>
                <a:ea typeface="黑体" pitchFamily="49" charset="-122"/>
              </a:rPr>
              <a:t>满目山河空念远</a:t>
            </a:r>
            <a:r>
              <a:rPr lang="en-US" altLang="zh-CN" sz="2800" b="1" dirty="0">
                <a:latin typeface="黑体" pitchFamily="49" charset="-122"/>
                <a:ea typeface="黑体" pitchFamily="49" charset="-122"/>
              </a:rPr>
              <a:t>”</a:t>
            </a:r>
            <a:r>
              <a:rPr lang="zh-CN" altLang="zh-CN" sz="2800" b="1" dirty="0">
                <a:latin typeface="黑体" pitchFamily="49" charset="-122"/>
                <a:ea typeface="黑体" pitchFamily="49" charset="-122"/>
              </a:rPr>
              <a:t>的山河，故人是</a:t>
            </a:r>
            <a:r>
              <a:rPr lang="en-US" altLang="zh-CN" sz="2800" b="1" dirty="0">
                <a:latin typeface="黑体" pitchFamily="49" charset="-122"/>
                <a:ea typeface="黑体" pitchFamily="49" charset="-122"/>
              </a:rPr>
              <a:t>“</a:t>
            </a:r>
            <a:r>
              <a:rPr lang="zh-CN" altLang="zh-CN" sz="2800" b="1" dirty="0">
                <a:latin typeface="黑体" pitchFamily="49" charset="-122"/>
                <a:ea typeface="黑体" pitchFamily="49" charset="-122"/>
              </a:rPr>
              <a:t>西</a:t>
            </a:r>
            <a:endParaRPr lang="en-US" altLang="zh-CN" sz="2800" b="1" dirty="0">
              <a:latin typeface="黑体" pitchFamily="49" charset="-122"/>
              <a:ea typeface="黑体" pitchFamily="49" charset="-122"/>
            </a:endParaRPr>
          </a:p>
          <a:p>
            <a:pPr fontAlgn="auto">
              <a:spcBef>
                <a:spcPts val="0"/>
              </a:spcBef>
              <a:spcAft>
                <a:spcPts val="0"/>
              </a:spcAft>
              <a:defRPr/>
            </a:pPr>
            <a:r>
              <a:rPr lang="zh-CN" altLang="zh-CN" sz="2800" b="1" dirty="0">
                <a:latin typeface="黑体" pitchFamily="49" charset="-122"/>
                <a:ea typeface="黑体" pitchFamily="49" charset="-122"/>
              </a:rPr>
              <a:t>出阳关无故人</a:t>
            </a:r>
            <a:r>
              <a:rPr lang="en-US" altLang="zh-CN" sz="2800" b="1" dirty="0">
                <a:latin typeface="黑体" pitchFamily="49" charset="-122"/>
                <a:ea typeface="黑体" pitchFamily="49" charset="-122"/>
              </a:rPr>
              <a:t>”</a:t>
            </a:r>
            <a:r>
              <a:rPr lang="zh-CN" altLang="zh-CN" sz="2800" b="1" dirty="0">
                <a:latin typeface="黑体" pitchFamily="49" charset="-122"/>
                <a:ea typeface="黑体" pitchFamily="49" charset="-122"/>
              </a:rPr>
              <a:t>的故人。</a:t>
            </a:r>
            <a:endParaRPr lang="zh-CN" altLang="en-US" sz="2800" b="1" dirty="0">
              <a:latin typeface="黑体" pitchFamily="49" charset="-122"/>
              <a:ea typeface="黑体" pitchFamily="49" charset="-122"/>
            </a:endParaRPr>
          </a:p>
        </p:txBody>
      </p:sp>
      <p:sp>
        <p:nvSpPr>
          <p:cNvPr id="8" name="TextBox 7"/>
          <p:cNvSpPr txBox="1">
            <a:spLocks noChangeArrowheads="1"/>
          </p:cNvSpPr>
          <p:nvPr/>
        </p:nvSpPr>
        <p:spPr bwMode="auto">
          <a:xfrm>
            <a:off x="101600" y="2571750"/>
            <a:ext cx="9042400" cy="1570038"/>
          </a:xfrm>
          <a:prstGeom prst="rect">
            <a:avLst/>
          </a:prstGeom>
          <a:solidFill>
            <a:schemeClr val="tx1"/>
          </a:solidFill>
          <a:ln w="9525">
            <a:noFill/>
            <a:miter lim="800000"/>
            <a:headEnd/>
            <a:tailEnd/>
          </a:ln>
        </p:spPr>
        <p:txBody>
          <a:bodyPr wrap="none">
            <a:spAutoFit/>
          </a:bodyPr>
          <a:lstStyle/>
          <a:p>
            <a:r>
              <a:rPr lang="zh-CN" altLang="en-US" sz="3200" b="1">
                <a:solidFill>
                  <a:schemeClr val="bg1"/>
                </a:solidFill>
                <a:latin typeface="黑体" pitchFamily="49" charset="-122"/>
                <a:ea typeface="黑体" pitchFamily="49" charset="-122"/>
              </a:rPr>
              <a:t>鲍鹏山赞扬庄子：当我们大都在黑夜里昧昧昏睡</a:t>
            </a:r>
            <a:endParaRPr lang="en-US" altLang="zh-CN" sz="3200" b="1">
              <a:solidFill>
                <a:schemeClr val="bg1"/>
              </a:solidFill>
              <a:latin typeface="黑体" pitchFamily="49" charset="-122"/>
              <a:ea typeface="黑体" pitchFamily="49" charset="-122"/>
            </a:endParaRPr>
          </a:p>
          <a:p>
            <a:r>
              <a:rPr lang="zh-CN" altLang="en-US" sz="3200" b="1">
                <a:solidFill>
                  <a:schemeClr val="bg1"/>
                </a:solidFill>
                <a:latin typeface="黑体" pitchFamily="49" charset="-122"/>
                <a:ea typeface="黑体" pitchFamily="49" charset="-122"/>
              </a:rPr>
              <a:t>时，月亮为什么没有丢失</a:t>
            </a:r>
            <a:r>
              <a:rPr lang="en-US" altLang="zh-CN" sz="3200" b="1">
                <a:solidFill>
                  <a:schemeClr val="bg1"/>
                </a:solidFill>
                <a:latin typeface="黑体" pitchFamily="49" charset="-122"/>
                <a:ea typeface="黑体" pitchFamily="49" charset="-122"/>
              </a:rPr>
              <a:t>?</a:t>
            </a:r>
            <a:r>
              <a:rPr lang="zh-CN" altLang="en-US" sz="3200" b="1">
                <a:solidFill>
                  <a:schemeClr val="bg1"/>
                </a:solidFill>
                <a:latin typeface="黑体" pitchFamily="49" charset="-122"/>
                <a:ea typeface="黑体" pitchFamily="49" charset="-122"/>
              </a:rPr>
              <a:t>就是因为有了这样一两</a:t>
            </a:r>
            <a:endParaRPr lang="en-US" altLang="zh-CN" sz="3200" b="1">
              <a:solidFill>
                <a:schemeClr val="bg1"/>
              </a:solidFill>
              <a:latin typeface="黑体" pitchFamily="49" charset="-122"/>
              <a:ea typeface="黑体" pitchFamily="49" charset="-122"/>
            </a:endParaRPr>
          </a:p>
          <a:p>
            <a:r>
              <a:rPr lang="zh-CN" altLang="en-US" sz="3200" b="1">
                <a:solidFill>
                  <a:schemeClr val="bg1"/>
                </a:solidFill>
                <a:latin typeface="黑体" pitchFamily="49" charset="-122"/>
                <a:ea typeface="黑体" pitchFamily="49" charset="-122"/>
              </a:rPr>
              <a:t>棵在清风夜唳的夜中独自看守月亮的树。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72500" cy="6286500"/>
          </a:xfrm>
        </p:spPr>
        <p:txBody>
          <a:bodyPr/>
          <a:lstStyle/>
          <a:p>
            <a:r>
              <a:rPr lang="zh-CN" altLang="en-US" b="1" smtClean="0">
                <a:latin typeface="黑体" pitchFamily="49" charset="-122"/>
                <a:ea typeface="黑体" pitchFamily="49" charset="-122"/>
              </a:rPr>
              <a:t>世界因为有这么一批有着童真之心的人而显得更加精彩，比如</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深夜看花未眠的</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川端康成</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要在地上画满窗子，让所有习惯黑夜的眼睛习惯光明的</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顾城</a:t>
            </a:r>
            <a:r>
              <a:rPr lang="en-US" altLang="zh-CN" b="1" smtClean="0">
                <a:latin typeface="黑体" pitchFamily="49" charset="-122"/>
                <a:ea typeface="黑体" pitchFamily="49" charset="-122"/>
              </a:rPr>
              <a:t> </a:t>
            </a:r>
          </a:p>
          <a:p>
            <a:r>
              <a:rPr lang="zh-CN" altLang="en-US" b="1" smtClean="0">
                <a:latin typeface="黑体" pitchFamily="49" charset="-122"/>
                <a:ea typeface="黑体" pitchFamily="49" charset="-122"/>
              </a:rPr>
              <a:t>自嘲自己满肚子不合时宜的</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苏轼</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沉迷于自己的喜剧世界以至于众叛亲离的</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周星驰</a:t>
            </a:r>
            <a:r>
              <a:rPr lang="en-US" altLang="zh-CN" b="1" smtClean="0">
                <a:latin typeface="黑体" pitchFamily="49" charset="-122"/>
                <a:ea typeface="黑体" pitchFamily="49" charset="-122"/>
              </a:rPr>
              <a:t>……</a:t>
            </a:r>
            <a:endParaRPr lang="zh-CN" altLang="en-US" b="1"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72500" cy="6286500"/>
          </a:xfrm>
        </p:spPr>
        <p:txBody>
          <a:bodyPr/>
          <a:lstStyle/>
          <a:p>
            <a:r>
              <a:rPr lang="zh-CN" altLang="en-US" b="1" smtClean="0">
                <a:latin typeface="黑体" pitchFamily="49" charset="-122"/>
                <a:ea typeface="黑体" pitchFamily="49" charset="-122"/>
              </a:rPr>
              <a:t>有童心的可爱的人</a:t>
            </a:r>
            <a:endParaRPr lang="en-US" altLang="zh-CN" b="1" smtClean="0">
              <a:latin typeface="黑体" pitchFamily="49" charset="-122"/>
              <a:ea typeface="黑体" pitchFamily="49" charset="-122"/>
            </a:endParaRPr>
          </a:p>
          <a:p>
            <a:r>
              <a:rPr lang="zh-CN" altLang="zh-CN" b="1" smtClean="0">
                <a:latin typeface="黑体" pitchFamily="49" charset="-122"/>
                <a:ea typeface="黑体" pitchFamily="49" charset="-122"/>
              </a:rPr>
              <a:t>英国伦敦有个逗比艺术家</a:t>
            </a:r>
            <a:r>
              <a:rPr lang="en-US" altLang="zh-CN" b="1" smtClean="0">
                <a:latin typeface="黑体" pitchFamily="49" charset="-122"/>
                <a:ea typeface="黑体" pitchFamily="49" charset="-122"/>
              </a:rPr>
              <a:t>Rich McCor</a:t>
            </a:r>
            <a:r>
              <a:rPr lang="zh-CN" altLang="zh-CN" b="1" smtClean="0">
                <a:latin typeface="黑体" pitchFamily="49" charset="-122"/>
                <a:ea typeface="黑体" pitchFamily="49" charset="-122"/>
              </a:rPr>
              <a:t>最近火了，就是因为实在是太会玩了，哦，他长这样：</a:t>
            </a:r>
          </a:p>
          <a:p>
            <a:r>
              <a:rPr lang="en-US" altLang="zh-CN" b="1" smtClean="0">
                <a:latin typeface="黑体" pitchFamily="49" charset="-122"/>
                <a:ea typeface="黑体" pitchFamily="49" charset="-122"/>
              </a:rPr>
              <a:t> </a:t>
            </a:r>
            <a:endParaRPr lang="zh-CN" altLang="en-US" b="1" smtClean="0">
              <a:latin typeface="黑体" pitchFamily="49" charset="-122"/>
              <a:ea typeface="黑体" pitchFamily="49" charset="-122"/>
            </a:endParaRPr>
          </a:p>
        </p:txBody>
      </p:sp>
      <p:pic>
        <p:nvPicPr>
          <p:cNvPr id="1026" name="Picture 2" descr="英国逗比艺术家把旅游景点都玩坏了"/>
          <p:cNvPicPr>
            <a:picLocks noChangeAspect="1" noChangeArrowheads="1"/>
          </p:cNvPicPr>
          <p:nvPr/>
        </p:nvPicPr>
        <p:blipFill>
          <a:blip r:embed="rId2"/>
          <a:srcRect/>
          <a:stretch>
            <a:fillRect/>
          </a:stretch>
        </p:blipFill>
        <p:spPr bwMode="auto">
          <a:xfrm>
            <a:off x="0" y="0"/>
            <a:ext cx="7286625" cy="6697663"/>
          </a:xfrm>
          <a:prstGeom prst="rect">
            <a:avLst/>
          </a:prstGeom>
          <a:noFill/>
          <a:ln w="9525">
            <a:noFill/>
            <a:miter lim="800000"/>
            <a:headEnd/>
            <a:tailEnd/>
          </a:ln>
        </p:spPr>
      </p:pic>
      <p:sp>
        <p:nvSpPr>
          <p:cNvPr id="5" name="TextBox 4"/>
          <p:cNvSpPr txBox="1"/>
          <p:nvPr/>
        </p:nvSpPr>
        <p:spPr>
          <a:xfrm>
            <a:off x="500063" y="857250"/>
            <a:ext cx="8480425" cy="1816100"/>
          </a:xfrm>
          <a:prstGeom prst="rect">
            <a:avLst/>
          </a:prstGeom>
          <a:solidFill>
            <a:schemeClr val="accent5">
              <a:lumMod val="20000"/>
              <a:lumOff val="80000"/>
            </a:schemeClr>
          </a:solidFill>
        </p:spPr>
        <p:txBody>
          <a:bodyPr wrap="none">
            <a:spAutoFit/>
          </a:bodyPr>
          <a:lstStyle/>
          <a:p>
            <a:pPr fontAlgn="auto">
              <a:spcBef>
                <a:spcPts val="0"/>
              </a:spcBef>
              <a:spcAft>
                <a:spcPts val="0"/>
              </a:spcAft>
              <a:defRPr/>
            </a:pPr>
            <a:r>
              <a:rPr lang="zh-CN" altLang="zh-CN" sz="2800" b="1" dirty="0">
                <a:latin typeface="黑体" pitchFamily="49" charset="-122"/>
                <a:ea typeface="黑体" pitchFamily="49" charset="-122"/>
              </a:rPr>
              <a:t>人家觉得日常生活太乏味，想要换一种方式看这个他</a:t>
            </a:r>
            <a:endParaRPr lang="en-US" altLang="zh-CN" sz="2800" b="1" dirty="0">
              <a:latin typeface="黑体" pitchFamily="49" charset="-122"/>
              <a:ea typeface="黑体" pitchFamily="49" charset="-122"/>
            </a:endParaRPr>
          </a:p>
          <a:p>
            <a:pPr fontAlgn="auto">
              <a:spcBef>
                <a:spcPts val="0"/>
              </a:spcBef>
              <a:spcAft>
                <a:spcPts val="0"/>
              </a:spcAft>
              <a:defRPr/>
            </a:pPr>
            <a:r>
              <a:rPr lang="zh-CN" altLang="zh-CN" sz="2800" b="1" dirty="0">
                <a:latin typeface="黑体" pitchFamily="49" charset="-122"/>
                <a:ea typeface="黑体" pitchFamily="49" charset="-122"/>
              </a:rPr>
              <a:t>熟悉的城市，就用手工剪纸和错位摄影，颠覆了伦敦</a:t>
            </a:r>
            <a:endParaRPr lang="en-US" altLang="zh-CN" sz="2800" b="1" dirty="0">
              <a:latin typeface="黑体" pitchFamily="49" charset="-122"/>
              <a:ea typeface="黑体" pitchFamily="49" charset="-122"/>
            </a:endParaRPr>
          </a:p>
          <a:p>
            <a:pPr fontAlgn="auto">
              <a:spcBef>
                <a:spcPts val="0"/>
              </a:spcBef>
              <a:spcAft>
                <a:spcPts val="0"/>
              </a:spcAft>
              <a:defRPr/>
            </a:pPr>
            <a:r>
              <a:rPr lang="zh-CN" altLang="zh-CN" sz="2800" b="1" dirty="0">
                <a:latin typeface="黑体" pitchFamily="49" charset="-122"/>
                <a:ea typeface="黑体" pitchFamily="49" charset="-122"/>
              </a:rPr>
              <a:t>的地标建筑们。</a:t>
            </a:r>
          </a:p>
          <a:p>
            <a:pPr fontAlgn="auto">
              <a:spcBef>
                <a:spcPts val="0"/>
              </a:spcBef>
              <a:spcAft>
                <a:spcPts val="0"/>
              </a:spcAft>
              <a:defRPr/>
            </a:pPr>
            <a:endParaRPr lang="zh-CN" altLang="en-US" sz="2800" b="1" dirty="0">
              <a:latin typeface="黑体" pitchFamily="49" charset="-122"/>
              <a:ea typeface="黑体" pitchFamily="49" charset="-122"/>
            </a:endParaRPr>
          </a:p>
        </p:txBody>
      </p:sp>
      <p:pic>
        <p:nvPicPr>
          <p:cNvPr id="1027" name="Picture 3" descr="英国逗比艺术家把旅游景点都玩坏了"/>
          <p:cNvPicPr>
            <a:picLocks noChangeAspect="1" noChangeArrowheads="1"/>
          </p:cNvPicPr>
          <p:nvPr/>
        </p:nvPicPr>
        <p:blipFill>
          <a:blip r:embed="rId3"/>
          <a:srcRect/>
          <a:stretch>
            <a:fillRect/>
          </a:stretch>
        </p:blipFill>
        <p:spPr bwMode="auto">
          <a:xfrm>
            <a:off x="0" y="0"/>
            <a:ext cx="6858000" cy="6858000"/>
          </a:xfrm>
          <a:prstGeom prst="rect">
            <a:avLst/>
          </a:prstGeom>
          <a:noFill/>
          <a:ln w="9525">
            <a:noFill/>
            <a:miter lim="800000"/>
            <a:headEnd/>
            <a:tailEnd/>
          </a:ln>
        </p:spPr>
      </p:pic>
      <p:sp>
        <p:nvSpPr>
          <p:cNvPr id="7" name="TextBox 6"/>
          <p:cNvSpPr txBox="1"/>
          <p:nvPr/>
        </p:nvSpPr>
        <p:spPr>
          <a:xfrm>
            <a:off x="642938" y="785813"/>
            <a:ext cx="4133850" cy="954087"/>
          </a:xfrm>
          <a:prstGeom prst="rect">
            <a:avLst/>
          </a:prstGeom>
          <a:solidFill>
            <a:schemeClr val="accent5">
              <a:lumMod val="20000"/>
              <a:lumOff val="80000"/>
            </a:schemeClr>
          </a:solidFill>
        </p:spPr>
        <p:txBody>
          <a:bodyPr wrap="none">
            <a:spAutoFit/>
          </a:bodyPr>
          <a:lstStyle/>
          <a:p>
            <a:pPr fontAlgn="auto">
              <a:spcBef>
                <a:spcPts val="0"/>
              </a:spcBef>
              <a:spcAft>
                <a:spcPts val="0"/>
              </a:spcAft>
              <a:defRPr/>
            </a:pPr>
            <a:r>
              <a:rPr lang="zh-CN" altLang="zh-CN" sz="2800" b="1" dirty="0">
                <a:latin typeface="黑体" pitchFamily="49" charset="-122"/>
                <a:ea typeface="黑体" pitchFamily="49" charset="-122"/>
              </a:rPr>
              <a:t>于是大本钟变成了手表。</a:t>
            </a:r>
          </a:p>
          <a:p>
            <a:pPr fontAlgn="auto">
              <a:spcBef>
                <a:spcPts val="0"/>
              </a:spcBef>
              <a:spcAft>
                <a:spcPts val="0"/>
              </a:spcAft>
              <a:defRPr/>
            </a:pPr>
            <a:endParaRPr lang="zh-CN" altLang="en-US" sz="2800" b="1" dirty="0">
              <a:latin typeface="黑体" pitchFamily="49" charset="-122"/>
              <a:ea typeface="黑体" pitchFamily="49" charset="-122"/>
            </a:endParaRPr>
          </a:p>
        </p:txBody>
      </p:sp>
      <p:pic>
        <p:nvPicPr>
          <p:cNvPr id="1028" name="Picture 4" descr="英国逗比艺术家把旅游景点都玩坏了"/>
          <p:cNvPicPr>
            <a:picLocks noChangeAspect="1" noChangeArrowheads="1"/>
          </p:cNvPicPr>
          <p:nvPr/>
        </p:nvPicPr>
        <p:blipFill>
          <a:blip r:embed="rId4"/>
          <a:srcRect/>
          <a:stretch>
            <a:fillRect/>
          </a:stretch>
        </p:blipFill>
        <p:spPr bwMode="auto">
          <a:xfrm>
            <a:off x="0" y="0"/>
            <a:ext cx="8650288" cy="6357938"/>
          </a:xfrm>
          <a:prstGeom prst="rect">
            <a:avLst/>
          </a:prstGeom>
          <a:noFill/>
          <a:ln w="9525">
            <a:noFill/>
            <a:miter lim="800000"/>
            <a:headEnd/>
            <a:tailEnd/>
          </a:ln>
        </p:spPr>
      </p:pic>
      <p:sp>
        <p:nvSpPr>
          <p:cNvPr id="9" name="TextBox 8"/>
          <p:cNvSpPr txBox="1"/>
          <p:nvPr/>
        </p:nvSpPr>
        <p:spPr>
          <a:xfrm>
            <a:off x="357188" y="1643063"/>
            <a:ext cx="3775075" cy="523875"/>
          </a:xfrm>
          <a:prstGeom prst="rect">
            <a:avLst/>
          </a:prstGeom>
          <a:solidFill>
            <a:schemeClr val="accent5">
              <a:lumMod val="20000"/>
              <a:lumOff val="80000"/>
            </a:schemeClr>
          </a:solidFill>
        </p:spPr>
        <p:txBody>
          <a:bodyPr wrap="none">
            <a:spAutoFit/>
          </a:bodyPr>
          <a:lstStyle/>
          <a:p>
            <a:pPr fontAlgn="auto">
              <a:spcBef>
                <a:spcPts val="0"/>
              </a:spcBef>
              <a:spcAft>
                <a:spcPts val="0"/>
              </a:spcAft>
              <a:defRPr/>
            </a:pPr>
            <a:r>
              <a:rPr lang="zh-CN" altLang="en-US" sz="2800" b="1" dirty="0">
                <a:latin typeface="黑体" pitchFamily="49" charset="-122"/>
                <a:ea typeface="黑体" pitchFamily="49" charset="-122"/>
              </a:rPr>
              <a:t>伦敦眼组装起了自行车</a:t>
            </a:r>
            <a:endParaRPr lang="zh-CN" altLang="en-US" sz="2800"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additive="base">
                                        <p:cTn id="25" dur="500" fill="hold"/>
                                        <p:tgtEl>
                                          <p:spTgt spid="1026"/>
                                        </p:tgtEl>
                                        <p:attrNameLst>
                                          <p:attrName>ppt_x</p:attrName>
                                        </p:attrNameLst>
                                      </p:cBhvr>
                                      <p:tavLst>
                                        <p:tav tm="0">
                                          <p:val>
                                            <p:strVal val="#ppt_x"/>
                                          </p:val>
                                        </p:tav>
                                        <p:tav tm="100000">
                                          <p:val>
                                            <p:strVal val="#ppt_x"/>
                                          </p:val>
                                        </p:tav>
                                      </p:tavLst>
                                    </p:anim>
                                    <p:anim calcmode="lin" valueType="num">
                                      <p:cBhvr additive="base">
                                        <p:cTn id="26"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 calcmode="lin" valueType="num">
                                      <p:cBhvr additive="base">
                                        <p:cTn id="37" dur="500" fill="hold"/>
                                        <p:tgtEl>
                                          <p:spTgt spid="1027"/>
                                        </p:tgtEl>
                                        <p:attrNameLst>
                                          <p:attrName>ppt_x</p:attrName>
                                        </p:attrNameLst>
                                      </p:cBhvr>
                                      <p:tavLst>
                                        <p:tav tm="0">
                                          <p:val>
                                            <p:strVal val="#ppt_x"/>
                                          </p:val>
                                        </p:tav>
                                        <p:tav tm="100000">
                                          <p:val>
                                            <p:strVal val="#ppt_x"/>
                                          </p:val>
                                        </p:tav>
                                      </p:tavLst>
                                    </p:anim>
                                    <p:anim calcmode="lin" valueType="num">
                                      <p:cBhvr additive="base">
                                        <p:cTn id="3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28"/>
                                        </p:tgtEl>
                                        <p:attrNameLst>
                                          <p:attrName>style.visibility</p:attrName>
                                        </p:attrNameLst>
                                      </p:cBhvr>
                                      <p:to>
                                        <p:strVal val="visible"/>
                                      </p:to>
                                    </p:set>
                                    <p:anim calcmode="lin" valueType="num">
                                      <p:cBhvr additive="base">
                                        <p:cTn id="49" dur="500" fill="hold"/>
                                        <p:tgtEl>
                                          <p:spTgt spid="1028"/>
                                        </p:tgtEl>
                                        <p:attrNameLst>
                                          <p:attrName>ppt_x</p:attrName>
                                        </p:attrNameLst>
                                      </p:cBhvr>
                                      <p:tavLst>
                                        <p:tav tm="0">
                                          <p:val>
                                            <p:strVal val="#ppt_x"/>
                                          </p:val>
                                        </p:tav>
                                        <p:tav tm="100000">
                                          <p:val>
                                            <p:strVal val="#ppt_x"/>
                                          </p:val>
                                        </p:tav>
                                      </p:tavLst>
                                    </p:anim>
                                    <p:anim calcmode="lin" valueType="num">
                                      <p:cBhvr additive="base">
                                        <p:cTn id="5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7"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572500" cy="6286500"/>
          </a:xfrm>
        </p:spPr>
        <p:txBody>
          <a:bodyPr rtlCol="0">
            <a:normAutofit lnSpcReduction="10000"/>
          </a:bodyPr>
          <a:lstStyle/>
          <a:p>
            <a:pPr fontAlgn="auto">
              <a:spcAft>
                <a:spcPts val="0"/>
              </a:spcAft>
              <a:buFont typeface="Arial" pitchFamily="34" charset="0"/>
              <a:buChar char="•"/>
              <a:defRPr/>
            </a:pPr>
            <a:r>
              <a:rPr lang="zh-CN" altLang="en-US" b="1" dirty="0" smtClean="0">
                <a:latin typeface="黑体" pitchFamily="49" charset="-122"/>
                <a:ea typeface="黑体" pitchFamily="49" charset="-122"/>
              </a:rPr>
              <a:t>优美语言积累：</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en-US" altLang="zh-CN" b="1" dirty="0" smtClean="0">
                <a:latin typeface="黑体" pitchFamily="49" charset="-122"/>
                <a:ea typeface="黑体" pitchFamily="49" charset="-122"/>
              </a:rPr>
              <a:t> 1. </a:t>
            </a:r>
            <a:r>
              <a:rPr lang="zh-CN" altLang="zh-CN" b="1" dirty="0" smtClean="0">
                <a:latin typeface="黑体" pitchFamily="49" charset="-122"/>
                <a:ea typeface="黑体" pitchFamily="49" charset="-122"/>
              </a:rPr>
              <a:t>你的心最好</a:t>
            </a:r>
            <a:r>
              <a:rPr lang="zh-CN" altLang="zh-CN" b="1" dirty="0" smtClean="0">
                <a:solidFill>
                  <a:srgbClr val="FF0000"/>
                </a:solidFill>
                <a:latin typeface="黑体" pitchFamily="49" charset="-122"/>
                <a:ea typeface="黑体" pitchFamily="49" charset="-122"/>
              </a:rPr>
              <a:t>不是招摇的枝桠</a:t>
            </a:r>
            <a:r>
              <a:rPr lang="zh-CN" altLang="zh-CN" b="1" dirty="0" smtClean="0">
                <a:latin typeface="黑体" pitchFamily="49" charset="-122"/>
                <a:ea typeface="黑体" pitchFamily="49" charset="-122"/>
              </a:rPr>
              <a:t>，而是</a:t>
            </a:r>
            <a:r>
              <a:rPr lang="zh-CN" altLang="zh-CN" b="1" dirty="0" smtClean="0">
                <a:solidFill>
                  <a:srgbClr val="FF0000"/>
                </a:solidFill>
                <a:latin typeface="黑体" pitchFamily="49" charset="-122"/>
                <a:ea typeface="黑体" pitchFamily="49" charset="-122"/>
              </a:rPr>
              <a:t>静默的根系</a:t>
            </a:r>
            <a:r>
              <a:rPr lang="zh-CN" altLang="zh-CN" b="1" dirty="0" smtClean="0">
                <a:latin typeface="黑体" pitchFamily="49" charset="-122"/>
                <a:ea typeface="黑体" pitchFamily="49" charset="-122"/>
              </a:rPr>
              <a:t>，</a:t>
            </a:r>
            <a:r>
              <a:rPr lang="zh-CN" altLang="zh-CN" b="1" dirty="0" smtClean="0">
                <a:solidFill>
                  <a:srgbClr val="FF0000"/>
                </a:solidFill>
                <a:latin typeface="黑体" pitchFamily="49" charset="-122"/>
                <a:ea typeface="黑体" pitchFamily="49" charset="-122"/>
              </a:rPr>
              <a:t>深藏在地下</a:t>
            </a:r>
            <a:r>
              <a:rPr lang="zh-CN" altLang="zh-CN" b="1" dirty="0" smtClean="0">
                <a:latin typeface="黑体" pitchFamily="49" charset="-122"/>
                <a:ea typeface="黑体" pitchFamily="49" charset="-122"/>
              </a:rPr>
              <a:t>，不为尘世的一切所蛊惑，</a:t>
            </a:r>
            <a:r>
              <a:rPr lang="zh-CN" altLang="zh-CN" b="1" dirty="0" smtClean="0">
                <a:solidFill>
                  <a:srgbClr val="FF0000"/>
                </a:solidFill>
                <a:latin typeface="黑体" pitchFamily="49" charset="-122"/>
                <a:ea typeface="黑体" pitchFamily="49" charset="-122"/>
              </a:rPr>
              <a:t>只追求自身的简单和丰富</a:t>
            </a:r>
            <a:r>
              <a:rPr lang="zh-CN" altLang="zh-CN" b="1" dirty="0" smtClean="0">
                <a:latin typeface="黑体" pitchFamily="49" charset="-122"/>
                <a:ea typeface="黑体" pitchFamily="49" charset="-122"/>
              </a:rPr>
              <a:t>。 ——马德 </a:t>
            </a:r>
          </a:p>
          <a:p>
            <a:pPr fontAlgn="auto">
              <a:spcAft>
                <a:spcPts val="0"/>
              </a:spcAft>
              <a:buFont typeface="Arial" pitchFamily="34" charset="0"/>
              <a:buChar char="•"/>
              <a:defRPr/>
            </a:pPr>
            <a:r>
              <a:rPr lang="zh-CN" altLang="en-US" b="1" dirty="0" smtClean="0">
                <a:latin typeface="黑体" pitchFamily="49" charset="-122"/>
                <a:ea typeface="黑体" pitchFamily="49" charset="-122"/>
              </a:rPr>
              <a:t>你想到什么？</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zh-CN" b="1" dirty="0" smtClean="0">
                <a:solidFill>
                  <a:srgbClr val="FF0000"/>
                </a:solidFill>
                <a:latin typeface="黑体" pitchFamily="49" charset="-122"/>
                <a:ea typeface="黑体" pitchFamily="49" charset="-122"/>
              </a:rPr>
              <a:t>小水</a:t>
            </a:r>
            <a:r>
              <a:rPr lang="zh-CN" altLang="zh-CN" b="1" dirty="0" smtClean="0">
                <a:latin typeface="黑体" pitchFamily="49" charset="-122"/>
                <a:ea typeface="黑体" pitchFamily="49" charset="-122"/>
              </a:rPr>
              <a:t>弄波，喧哗不止；</a:t>
            </a:r>
            <a:r>
              <a:rPr lang="zh-CN" altLang="zh-CN" b="1" dirty="0" smtClean="0">
                <a:solidFill>
                  <a:srgbClr val="FF0000"/>
                </a:solidFill>
                <a:latin typeface="黑体" pitchFamily="49" charset="-122"/>
                <a:ea typeface="黑体" pitchFamily="49" charset="-122"/>
              </a:rPr>
              <a:t>大水</a:t>
            </a:r>
            <a:r>
              <a:rPr lang="zh-CN" altLang="zh-CN" b="1" dirty="0" smtClean="0">
                <a:latin typeface="黑体" pitchFamily="49" charset="-122"/>
                <a:ea typeface="黑体" pitchFamily="49" charset="-122"/>
              </a:rPr>
              <a:t>却凝滞无声，譬如大海</a:t>
            </a:r>
            <a:r>
              <a:rPr lang="en-US" altLang="zh-CN" b="1" dirty="0" smtClean="0">
                <a:latin typeface="黑体" pitchFamily="49" charset="-122"/>
                <a:ea typeface="黑体" pitchFamily="49" charset="-122"/>
              </a:rPr>
              <a:t>——</a:t>
            </a:r>
            <a:r>
              <a:rPr lang="zh-CN" altLang="zh-CN" b="1" dirty="0" smtClean="0">
                <a:latin typeface="黑体" pitchFamily="49" charset="-122"/>
                <a:ea typeface="黑体" pitchFamily="49" charset="-122"/>
              </a:rPr>
              <a:t>丰沛到了极致，沉重到了无以舒缓，便只有沉默。</a:t>
            </a:r>
            <a:r>
              <a:rPr lang="en-US" altLang="zh-CN" b="1" dirty="0" smtClean="0">
                <a:latin typeface="黑体" pitchFamily="49" charset="-122"/>
                <a:ea typeface="黑体" pitchFamily="49" charset="-122"/>
              </a:rPr>
              <a:t> </a:t>
            </a:r>
          </a:p>
          <a:p>
            <a:pPr fontAlgn="auto">
              <a:spcAft>
                <a:spcPts val="0"/>
              </a:spcAft>
              <a:buFont typeface="Arial" pitchFamily="34" charset="0"/>
              <a:buChar char="•"/>
              <a:defRPr/>
            </a:pPr>
            <a:r>
              <a:rPr lang="zh-CN" altLang="zh-CN" b="1" dirty="0" smtClean="0">
                <a:latin typeface="黑体" pitchFamily="49" charset="-122"/>
                <a:ea typeface="黑体" pitchFamily="49" charset="-122"/>
              </a:rPr>
              <a:t>一如大地上的物事：</a:t>
            </a:r>
            <a:r>
              <a:rPr lang="zh-CN" altLang="zh-CN" b="1" dirty="0" smtClean="0">
                <a:solidFill>
                  <a:srgbClr val="FF0000"/>
                </a:solidFill>
                <a:latin typeface="黑体" pitchFamily="49" charset="-122"/>
                <a:ea typeface="黑体" pitchFamily="49" charset="-122"/>
              </a:rPr>
              <a:t>沉实的谷穗，谦卑低垂</a:t>
            </a:r>
            <a:r>
              <a:rPr lang="zh-CN" altLang="zh-CN" b="1" dirty="0" smtClean="0">
                <a:latin typeface="黑体" pitchFamily="49" charset="-122"/>
                <a:ea typeface="黑体" pitchFamily="49" charset="-122"/>
              </a:rPr>
              <a:t>；干瘪的</a:t>
            </a:r>
            <a:r>
              <a:rPr lang="zh-CN" altLang="zh-CN" b="1" dirty="0" smtClean="0">
                <a:solidFill>
                  <a:srgbClr val="FF0000"/>
                </a:solidFill>
                <a:latin typeface="黑体" pitchFamily="49" charset="-122"/>
                <a:ea typeface="黑体" pitchFamily="49" charset="-122"/>
              </a:rPr>
              <a:t>稗</a:t>
            </a:r>
            <a:r>
              <a:rPr lang="zh-CN" altLang="zh-CN" b="1" dirty="0" smtClean="0">
                <a:latin typeface="黑体" pitchFamily="49" charset="-122"/>
                <a:ea typeface="黑体" pitchFamily="49" charset="-122"/>
              </a:rPr>
              <a:t>草，反而昂首挺胸。</a:t>
            </a:r>
            <a:r>
              <a:rPr lang="en-US" altLang="zh-CN" b="1" dirty="0" smtClean="0">
                <a:latin typeface="黑体" pitchFamily="49" charset="-122"/>
                <a:ea typeface="黑体" pitchFamily="49" charset="-122"/>
              </a:rPr>
              <a:t> </a:t>
            </a:r>
          </a:p>
          <a:p>
            <a:pPr fontAlgn="auto">
              <a:spcAft>
                <a:spcPts val="0"/>
              </a:spcAft>
              <a:buFont typeface="Arial" pitchFamily="34" charset="0"/>
              <a:buChar char="•"/>
              <a:defRPr/>
            </a:pPr>
            <a:r>
              <a:rPr lang="zh-CN" altLang="en-US" b="1" dirty="0" smtClean="0">
                <a:latin typeface="黑体" pitchFamily="49" charset="-122"/>
                <a:ea typeface="黑体" pitchFamily="49" charset="-122"/>
              </a:rPr>
              <a:t>我是一棵秋天的树</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安安静静守着小小疆土</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眼前的繁华我从不羡慕</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因为最美的在心不在远处（张雨生</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我是秋天的一棵树</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a:t>
            </a:r>
            <a:endParaRPr lang="zh-CN" altLang="en-US"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429625" cy="6143625"/>
          </a:xfrm>
        </p:spPr>
        <p:txBody>
          <a:bodyPr rtlCol="0">
            <a:normAutofit fontScale="92500" lnSpcReduction="20000"/>
          </a:bodyPr>
          <a:lstStyle/>
          <a:p>
            <a:pPr fontAlgn="auto">
              <a:spcAft>
                <a:spcPts val="0"/>
              </a:spcAft>
              <a:buFont typeface="Arial" pitchFamily="34" charset="0"/>
              <a:buChar char="•"/>
              <a:defRPr/>
            </a:pPr>
            <a:r>
              <a:rPr lang="zh-CN" altLang="en-US" b="1" dirty="0" smtClean="0">
                <a:latin typeface="黑体" pitchFamily="49" charset="-122"/>
                <a:ea typeface="黑体" pitchFamily="49" charset="-122"/>
              </a:rPr>
              <a:t>运用：在俗世凡尘，人心浮躁，我们</a:t>
            </a:r>
            <a:r>
              <a:rPr lang="zh-CN" altLang="en-US" b="1" dirty="0" smtClean="0">
                <a:solidFill>
                  <a:srgbClr val="FF0000"/>
                </a:solidFill>
                <a:latin typeface="黑体" pitchFamily="49" charset="-122"/>
                <a:ea typeface="黑体" pitchFamily="49" charset="-122"/>
              </a:rPr>
              <a:t>不能做招摇的枝桠，而要成为静默的根系，</a:t>
            </a:r>
            <a:r>
              <a:rPr lang="en-US" altLang="zh-CN" b="1" dirty="0" smtClean="0">
                <a:solidFill>
                  <a:srgbClr val="FF0000"/>
                </a:solidFill>
                <a:latin typeface="黑体" pitchFamily="49" charset="-122"/>
                <a:ea typeface="黑体" pitchFamily="49" charset="-122"/>
              </a:rPr>
              <a:t> </a:t>
            </a:r>
            <a:r>
              <a:rPr lang="zh-CN" altLang="en-US" b="1" dirty="0" smtClean="0">
                <a:solidFill>
                  <a:srgbClr val="FF0000"/>
                </a:solidFill>
                <a:latin typeface="黑体" pitchFamily="49" charset="-122"/>
                <a:ea typeface="黑体" pitchFamily="49" charset="-122"/>
              </a:rPr>
              <a:t>不为尘世所惑，只追求自身的简单与丰富。</a:t>
            </a:r>
            <a:endParaRPr lang="en-US" altLang="zh-CN" b="1" dirty="0" smtClean="0">
              <a:solidFill>
                <a:srgbClr val="FF0000"/>
              </a:solidFill>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杨绛，就是一株静默的根系，</a:t>
            </a:r>
            <a:r>
              <a:rPr lang="zh-CN" altLang="zh-CN" b="1" dirty="0" smtClean="0">
                <a:solidFill>
                  <a:srgbClr val="FF0000"/>
                </a:solidFill>
                <a:latin typeface="黑体" pitchFamily="49" charset="-122"/>
                <a:ea typeface="黑体" pitchFamily="49" charset="-122"/>
              </a:rPr>
              <a:t>深藏在地下</a:t>
            </a:r>
            <a:r>
              <a:rPr lang="zh-CN" altLang="zh-CN" b="1" dirty="0" smtClean="0">
                <a:latin typeface="黑体" pitchFamily="49" charset="-122"/>
                <a:ea typeface="黑体" pitchFamily="49" charset="-122"/>
              </a:rPr>
              <a:t>，不为尘世</a:t>
            </a:r>
            <a:r>
              <a:rPr lang="zh-CN" altLang="en-US" b="1" dirty="0" smtClean="0">
                <a:latin typeface="黑体" pitchFamily="49" charset="-122"/>
                <a:ea typeface="黑体" pitchFamily="49" charset="-122"/>
              </a:rPr>
              <a:t>纷纷扰扰</a:t>
            </a:r>
            <a:r>
              <a:rPr lang="zh-CN" altLang="zh-CN" b="1" dirty="0" smtClean="0">
                <a:latin typeface="黑体" pitchFamily="49" charset="-122"/>
                <a:ea typeface="黑体" pitchFamily="49" charset="-122"/>
              </a:rPr>
              <a:t>所</a:t>
            </a:r>
            <a:r>
              <a:rPr lang="zh-CN" altLang="zh-CN" b="1" dirty="0" smtClean="0">
                <a:solidFill>
                  <a:srgbClr val="FF0000"/>
                </a:solidFill>
                <a:latin typeface="黑体" pitchFamily="49" charset="-122"/>
                <a:ea typeface="黑体" pitchFamily="49" charset="-122"/>
              </a:rPr>
              <a:t>蛊惑</a:t>
            </a:r>
            <a:r>
              <a:rPr lang="zh-CN" altLang="zh-CN" b="1" dirty="0" smtClean="0">
                <a:latin typeface="黑体" pitchFamily="49" charset="-122"/>
                <a:ea typeface="黑体" pitchFamily="49" charset="-122"/>
              </a:rPr>
              <a:t>，</a:t>
            </a:r>
            <a:r>
              <a:rPr lang="zh-CN" altLang="zh-CN" b="1" dirty="0" smtClean="0">
                <a:solidFill>
                  <a:srgbClr val="FF0000"/>
                </a:solidFill>
                <a:latin typeface="黑体" pitchFamily="49" charset="-122"/>
                <a:ea typeface="黑体" pitchFamily="49" charset="-122"/>
              </a:rPr>
              <a:t>只追求自身的简单和丰富</a:t>
            </a:r>
            <a:r>
              <a:rPr lang="zh-CN" altLang="zh-CN" b="1" dirty="0" smtClean="0">
                <a:latin typeface="黑体" pitchFamily="49" charset="-122"/>
                <a:ea typeface="黑体" pitchFamily="49" charset="-122"/>
              </a:rPr>
              <a:t>。</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en-US" altLang="zh-CN" b="1" dirty="0" smtClean="0">
                <a:latin typeface="黑体" pitchFamily="49" charset="-122"/>
                <a:ea typeface="黑体" pitchFamily="49" charset="-122"/>
              </a:rPr>
              <a:t>   </a:t>
            </a:r>
            <a:r>
              <a:rPr lang="zh-CN" altLang="zh-CN" b="1" dirty="0" smtClean="0">
                <a:latin typeface="黑体" pitchFamily="49" charset="-122"/>
                <a:ea typeface="黑体" pitchFamily="49" charset="-122"/>
              </a:rPr>
              <a:t>其实人跟树是一样的，越是向往高处的阳光，它的根就越要伸向黑暗的地底。</a:t>
            </a:r>
          </a:p>
          <a:p>
            <a:pPr fontAlgn="auto">
              <a:spcAft>
                <a:spcPts val="0"/>
              </a:spcAft>
              <a:buFont typeface="Arial" pitchFamily="34" charset="0"/>
              <a:buChar char="•"/>
              <a:defRPr/>
            </a:pPr>
            <a:r>
              <a:rPr lang="zh-CN" altLang="en-US" b="1" dirty="0" smtClean="0">
                <a:latin typeface="黑体" pitchFamily="49" charset="-122"/>
                <a:ea typeface="黑体" pitchFamily="49" charset="-122"/>
              </a:rPr>
              <a:t>尼采（德国）</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latin typeface="黑体" pitchFamily="49" charset="-122"/>
                <a:ea typeface="黑体" pitchFamily="49" charset="-122"/>
              </a:rPr>
              <a:t>  人和树一样，如果你向往高处的阳光，你必须将自己的根伸向黑暗的地底。所以不要抱怨“</a:t>
            </a:r>
            <a:r>
              <a:rPr lang="zh-CN" altLang="en-US" b="1" dirty="0" smtClean="0">
                <a:solidFill>
                  <a:srgbClr val="FF0000"/>
                </a:solidFill>
                <a:latin typeface="黑体" pitchFamily="49" charset="-122"/>
                <a:ea typeface="黑体" pitchFamily="49" charset="-122"/>
              </a:rPr>
              <a:t>生无所息</a:t>
            </a:r>
            <a:r>
              <a:rPr lang="zh-CN" altLang="en-US" b="1" dirty="0" smtClean="0">
                <a:latin typeface="黑体" pitchFamily="49" charset="-122"/>
                <a:ea typeface="黑体" pitchFamily="49" charset="-122"/>
              </a:rPr>
              <a:t>”，只有不停的努力，你才能获得阳光的拥抱。</a:t>
            </a:r>
            <a:endParaRPr lang="en-US" altLang="zh-CN" b="1" dirty="0" smtClean="0">
              <a:latin typeface="黑体" pitchFamily="49" charset="-122"/>
              <a:ea typeface="黑体" pitchFamily="49" charset="-122"/>
            </a:endParaRPr>
          </a:p>
          <a:p>
            <a:pPr fontAlgn="auto">
              <a:spcAft>
                <a:spcPts val="0"/>
              </a:spcAft>
              <a:buFont typeface="Arial" pitchFamily="34" charset="0"/>
              <a:buChar char="•"/>
              <a:defRPr/>
            </a:pPr>
            <a:r>
              <a:rPr lang="zh-CN" altLang="en-US" b="1" dirty="0" smtClean="0">
                <a:solidFill>
                  <a:srgbClr val="FF0000"/>
                </a:solidFill>
                <a:latin typeface="黑体" pitchFamily="49" charset="-122"/>
                <a:ea typeface="黑体" pitchFamily="49" charset="-122"/>
              </a:rPr>
              <a:t>负重前行</a:t>
            </a:r>
            <a:endParaRPr lang="en-US" altLang="zh-CN" b="1" dirty="0" smtClean="0">
              <a:solidFill>
                <a:srgbClr val="FF0000"/>
              </a:solidFill>
              <a:latin typeface="黑体" pitchFamily="49" charset="-122"/>
              <a:ea typeface="黑体" pitchFamily="49" charset="-122"/>
            </a:endParaRPr>
          </a:p>
          <a:p>
            <a:pPr fontAlgn="auto">
              <a:spcAft>
                <a:spcPts val="0"/>
              </a:spcAft>
              <a:buFont typeface="Arial" pitchFamily="34" charset="0"/>
              <a:buChar char="•"/>
              <a:defRPr/>
            </a:pPr>
            <a:r>
              <a:rPr lang="en-US" altLang="zh-CN" b="1" dirty="0" smtClean="0">
                <a:latin typeface="黑体" pitchFamily="49" charset="-122"/>
                <a:ea typeface="黑体" pitchFamily="49" charset="-122"/>
              </a:rPr>
              <a:t>  </a:t>
            </a:r>
            <a:r>
              <a:rPr lang="zh-CN" altLang="zh-CN" b="1" dirty="0" smtClean="0">
                <a:latin typeface="黑体" pitchFamily="49" charset="-122"/>
                <a:ea typeface="黑体" pitchFamily="49" charset="-122"/>
              </a:rPr>
              <a:t>水一旦流深，就会发不出声音。</a:t>
            </a:r>
            <a:r>
              <a:rPr lang="zh-CN" altLang="en-US" b="1" dirty="0" smtClean="0">
                <a:latin typeface="黑体" pitchFamily="49" charset="-122"/>
                <a:ea typeface="黑体" pitchFamily="49" charset="-122"/>
              </a:rPr>
              <a:t>（安妮宝贝）</a:t>
            </a:r>
            <a:endParaRPr lang="zh-CN" altLang="en-US" b="1" dirty="0">
              <a:latin typeface="黑体" pitchFamily="49" charset="-122"/>
              <a:ea typeface="黑体" pitchFamily="49" charset="-122"/>
            </a:endParaRPr>
          </a:p>
        </p:txBody>
      </p:sp>
      <p:sp>
        <p:nvSpPr>
          <p:cNvPr id="4" name="TextBox 3"/>
          <p:cNvSpPr txBox="1"/>
          <p:nvPr/>
        </p:nvSpPr>
        <p:spPr>
          <a:xfrm>
            <a:off x="303213" y="2643188"/>
            <a:ext cx="8480425" cy="1384300"/>
          </a:xfrm>
          <a:prstGeom prst="rect">
            <a:avLst/>
          </a:prstGeom>
          <a:solidFill>
            <a:schemeClr val="accent6">
              <a:lumMod val="20000"/>
              <a:lumOff val="80000"/>
            </a:schemeClr>
          </a:solidFill>
        </p:spPr>
        <p:txBody>
          <a:bodyPr wrap="none">
            <a:spAutoFit/>
          </a:bodyPr>
          <a:lstStyle/>
          <a:p>
            <a:pPr fontAlgn="auto">
              <a:spcBef>
                <a:spcPts val="0"/>
              </a:spcBef>
              <a:spcAft>
                <a:spcPts val="0"/>
              </a:spcAft>
              <a:defRPr/>
            </a:pPr>
            <a:r>
              <a:rPr lang="zh-CN" altLang="en-US" sz="2800" b="1" dirty="0">
                <a:latin typeface="黑体" pitchFamily="49" charset="-122"/>
                <a:ea typeface="黑体" pitchFamily="49" charset="-122"/>
              </a:rPr>
              <a:t>杨绛就像一株树，因为向往高处的阳光，将自己的根</a:t>
            </a:r>
            <a:endParaRPr lang="en-US" altLang="zh-CN" sz="2800" b="1" dirty="0">
              <a:latin typeface="黑体" pitchFamily="49" charset="-122"/>
              <a:ea typeface="黑体" pitchFamily="49" charset="-122"/>
            </a:endParaRPr>
          </a:p>
          <a:p>
            <a:pPr fontAlgn="auto">
              <a:spcBef>
                <a:spcPts val="0"/>
              </a:spcBef>
              <a:spcAft>
                <a:spcPts val="0"/>
              </a:spcAft>
              <a:defRPr/>
            </a:pPr>
            <a:r>
              <a:rPr lang="zh-CN" altLang="en-US" sz="2800" b="1" dirty="0">
                <a:latin typeface="黑体" pitchFamily="49" charset="-122"/>
                <a:ea typeface="黑体" pitchFamily="49" charset="-122"/>
              </a:rPr>
              <a:t>伸向黑暗的地底，在静默的努力中，让自己获得阳光</a:t>
            </a:r>
            <a:endParaRPr lang="en-US" altLang="zh-CN" sz="2800" b="1" dirty="0">
              <a:latin typeface="黑体" pitchFamily="49" charset="-122"/>
              <a:ea typeface="黑体" pitchFamily="49" charset="-122"/>
            </a:endParaRPr>
          </a:p>
          <a:p>
            <a:pPr fontAlgn="auto">
              <a:spcBef>
                <a:spcPts val="0"/>
              </a:spcBef>
              <a:spcAft>
                <a:spcPts val="0"/>
              </a:spcAft>
              <a:defRPr/>
            </a:pPr>
            <a:r>
              <a:rPr lang="zh-CN" altLang="en-US" sz="2800" b="1" dirty="0">
                <a:latin typeface="黑体" pitchFamily="49" charset="-122"/>
                <a:ea typeface="黑体" pitchFamily="49" charset="-122"/>
              </a:rPr>
              <a:t>的拥抱。</a:t>
            </a:r>
            <a:endParaRPr lang="zh-CN" altLang="en-US" sz="2800"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r>
              <a:rPr lang="en-US" altLang="zh-CN" smtClean="0"/>
              <a:t> </a:t>
            </a:r>
            <a:endParaRPr lang="zh-CN" altLang="en-US" smtClean="0"/>
          </a:p>
        </p:txBody>
      </p:sp>
      <p:sp>
        <p:nvSpPr>
          <p:cNvPr id="3" name="内容占位符 2"/>
          <p:cNvSpPr>
            <a:spLocks noGrp="1"/>
          </p:cNvSpPr>
          <p:nvPr>
            <p:ph idx="1"/>
          </p:nvPr>
        </p:nvSpPr>
        <p:spPr>
          <a:xfrm>
            <a:off x="285750" y="285750"/>
            <a:ext cx="8286750" cy="6572250"/>
          </a:xfrm>
        </p:spPr>
        <p:txBody>
          <a:bodyPr/>
          <a:lstStyle/>
          <a:p>
            <a:r>
              <a:rPr lang="en-US" altLang="zh-CN" b="1" smtClean="0">
                <a:latin typeface="黑体" pitchFamily="49" charset="-122"/>
                <a:ea typeface="黑体" pitchFamily="49" charset="-122"/>
              </a:rPr>
              <a:t>2.</a:t>
            </a:r>
            <a:r>
              <a:rPr lang="zh-CN" altLang="zh-CN" b="1" smtClean="0">
                <a:latin typeface="黑体" pitchFamily="49" charset="-122"/>
                <a:ea typeface="黑体" pitchFamily="49" charset="-122"/>
              </a:rPr>
              <a:t>像柴可夫斯基那样一个人，生活像一条夜晚</a:t>
            </a:r>
            <a:r>
              <a:rPr lang="zh-CN" altLang="zh-CN" b="1" smtClean="0">
                <a:solidFill>
                  <a:srgbClr val="FF0000"/>
                </a:solidFill>
                <a:latin typeface="黑体" pitchFamily="49" charset="-122"/>
                <a:ea typeface="黑体" pitchFamily="49" charset="-122"/>
              </a:rPr>
              <a:t>湍急的河流</a:t>
            </a:r>
            <a:r>
              <a:rPr lang="zh-CN" altLang="zh-CN" b="1" smtClean="0">
                <a:latin typeface="黑体" pitchFamily="49" charset="-122"/>
                <a:ea typeface="黑体" pitchFamily="49" charset="-122"/>
              </a:rPr>
              <a:t>那样不安，但到了</a:t>
            </a:r>
            <a:r>
              <a:rPr lang="zh-CN" altLang="zh-CN" b="1" smtClean="0">
                <a:solidFill>
                  <a:srgbClr val="FF0000"/>
                </a:solidFill>
                <a:latin typeface="黑体" pitchFamily="49" charset="-122"/>
                <a:ea typeface="黑体" pitchFamily="49" charset="-122"/>
              </a:rPr>
              <a:t>月明风清</a:t>
            </a:r>
            <a:r>
              <a:rPr lang="zh-CN" altLang="zh-CN" b="1" smtClean="0">
                <a:latin typeface="黑体" pitchFamily="49" charset="-122"/>
                <a:ea typeface="黑体" pitchFamily="49" charset="-122"/>
              </a:rPr>
              <a:t>的时刻，</a:t>
            </a:r>
            <a:r>
              <a:rPr lang="zh-CN" altLang="zh-CN" b="1" smtClean="0">
                <a:solidFill>
                  <a:srgbClr val="FF0000"/>
                </a:solidFill>
                <a:latin typeface="黑体" pitchFamily="49" charset="-122"/>
                <a:ea typeface="黑体" pitchFamily="49" charset="-122"/>
              </a:rPr>
              <a:t>每一颗水珠都变成了钻石和珍珠</a:t>
            </a:r>
            <a:r>
              <a:rPr lang="zh-CN" altLang="zh-CN" b="1" smtClean="0">
                <a:latin typeface="黑体" pitchFamily="49" charset="-122"/>
                <a:ea typeface="黑体" pitchFamily="49" charset="-122"/>
              </a:rPr>
              <a:t>。（陈丹燕《柴可夫斯基不在家》）</a:t>
            </a:r>
          </a:p>
          <a:p>
            <a:r>
              <a:rPr lang="zh-CN" altLang="en-US" b="1" smtClean="0">
                <a:latin typeface="黑体" pitchFamily="49" charset="-122"/>
                <a:ea typeface="黑体" pitchFamily="49" charset="-122"/>
              </a:rPr>
              <a:t>这句话什么意思？</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怎么运用？</a:t>
            </a:r>
            <a:endParaRPr lang="en-US" altLang="zh-CN" b="1" smtClean="0">
              <a:latin typeface="黑体" pitchFamily="49" charset="-122"/>
              <a:ea typeface="黑体" pitchFamily="49" charset="-122"/>
            </a:endParaRPr>
          </a:p>
          <a:p>
            <a:r>
              <a:rPr lang="zh-CN" altLang="zh-CN" b="1" smtClean="0">
                <a:latin typeface="黑体" pitchFamily="49" charset="-122"/>
                <a:ea typeface="黑体" pitchFamily="49" charset="-122"/>
              </a:rPr>
              <a:t>像</a:t>
            </a:r>
            <a:r>
              <a:rPr lang="zh-CN" altLang="zh-CN" b="1" smtClean="0">
                <a:solidFill>
                  <a:srgbClr val="FF0000"/>
                </a:solidFill>
                <a:latin typeface="黑体" pitchFamily="49" charset="-122"/>
                <a:ea typeface="黑体" pitchFamily="49" charset="-122"/>
              </a:rPr>
              <a:t>柴可夫斯基</a:t>
            </a:r>
            <a:r>
              <a:rPr lang="zh-CN" altLang="en-US" b="1" smtClean="0">
                <a:solidFill>
                  <a:srgbClr val="FF0000"/>
                </a:solidFill>
                <a:latin typeface="黑体" pitchFamily="49" charset="-122"/>
                <a:ea typeface="黑体" pitchFamily="49" charset="-122"/>
              </a:rPr>
              <a:t>（可以替换成“柳宗元”“史铁生”“苏轼”“杜甫”等等）</a:t>
            </a:r>
            <a:r>
              <a:rPr lang="zh-CN" altLang="zh-CN" b="1" smtClean="0">
                <a:latin typeface="黑体" pitchFamily="49" charset="-122"/>
                <a:ea typeface="黑体" pitchFamily="49" charset="-122"/>
              </a:rPr>
              <a:t>那样一个人，生活像一条夜晚湍急的河流那样不安，但到了月明风清的时刻，</a:t>
            </a:r>
            <a:r>
              <a:rPr lang="zh-CN" altLang="zh-CN" b="1" smtClean="0">
                <a:solidFill>
                  <a:srgbClr val="FF0000"/>
                </a:solidFill>
                <a:latin typeface="黑体" pitchFamily="49" charset="-122"/>
                <a:ea typeface="黑体" pitchFamily="49" charset="-122"/>
              </a:rPr>
              <a:t>每一颗水珠都变成了钻石和珍珠</a:t>
            </a:r>
            <a:r>
              <a:rPr lang="zh-CN" altLang="zh-CN" b="1" smtClean="0">
                <a:latin typeface="黑体" pitchFamily="49" charset="-122"/>
                <a:ea typeface="黑体" pitchFamily="49" charset="-122"/>
              </a:rPr>
              <a:t>。（</a:t>
            </a:r>
            <a:r>
              <a:rPr lang="zh-CN" altLang="zh-CN" b="1" smtClean="0">
                <a:solidFill>
                  <a:srgbClr val="FF0000"/>
                </a:solidFill>
                <a:latin typeface="黑体" pitchFamily="49" charset="-122"/>
                <a:ea typeface="黑体" pitchFamily="49" charset="-122"/>
              </a:rPr>
              <a:t>陈丹燕</a:t>
            </a:r>
            <a:r>
              <a:rPr lang="zh-CN" altLang="zh-CN" b="1" smtClean="0">
                <a:latin typeface="黑体" pitchFamily="49" charset="-122"/>
                <a:ea typeface="黑体" pitchFamily="49" charset="-122"/>
              </a:rPr>
              <a:t>《柴可夫斯基不在家》）</a:t>
            </a:r>
            <a:endParaRPr lang="en-US" altLang="zh-CN" b="1"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277</TotalTime>
  <Words>4180</Words>
  <Paragraphs>215</Paragraphs>
  <Slides>36</Slides>
  <Notes>0</Notes>
  <HiddenSlides>0</HiddenSlides>
  <MMClips>0</MMClips>
  <ScaleCrop>false</ScaleCrop>
  <HeadingPairs>
    <vt:vector size="6" baseType="variant">
      <vt:variant>
        <vt:lpstr>已用的字体</vt:lpstr>
      </vt:variant>
      <vt:variant>
        <vt:i4>5</vt:i4>
      </vt:variant>
      <vt:variant>
        <vt:lpstr>演示文稿设计模板</vt:lpstr>
      </vt:variant>
      <vt:variant>
        <vt:i4>1</vt:i4>
      </vt:variant>
      <vt:variant>
        <vt:lpstr>幻灯片标题</vt:lpstr>
      </vt:variant>
      <vt:variant>
        <vt:i4>36</vt:i4>
      </vt:variant>
    </vt:vector>
  </HeadingPairs>
  <TitlesOfParts>
    <vt:vector size="42" baseType="lpstr">
      <vt:lpstr>Calibri</vt:lpstr>
      <vt:lpstr>宋体</vt:lpstr>
      <vt:lpstr>Arial</vt:lpstr>
      <vt:lpstr>楷体</vt:lpstr>
      <vt:lpstr>黑体</vt:lpstr>
      <vt:lpstr>Office 主题</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幻灯片 24</vt:lpstr>
      <vt:lpstr> </vt:lpstr>
      <vt:lpstr> </vt:lpstr>
      <vt:lpstr> </vt:lpstr>
      <vt:lpstr> </vt:lpstr>
      <vt:lpstr> </vt:lpstr>
      <vt:lpstr> </vt:lpstr>
      <vt:lpstr> </vt:lpstr>
      <vt:lpstr> </vt:lpstr>
      <vt:lpstr> </vt:lpstr>
      <vt:lpstr> </vt:lpstr>
      <vt:lpstr>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Microsoft</cp:lastModifiedBy>
  <dcterms:created xsi:type="dcterms:W3CDTF">2015-11-01T07:44:29Z</dcterms:created>
  <dcterms:modified xsi:type="dcterms:W3CDTF">2018-09-14T23:57:33Z</dcterms:modified>
  <cp:category/>
</cp:coreProperties>
</file>