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950" r:id="rId2"/>
    <p:sldId id="1361" r:id="rId3"/>
    <p:sldId id="1379" r:id="rId4"/>
    <p:sldId id="1335" r:id="rId5"/>
    <p:sldId id="1386" r:id="rId6"/>
    <p:sldId id="1298" r:id="rId7"/>
    <p:sldId id="1326" r:id="rId8"/>
    <p:sldId id="1341" r:id="rId9"/>
    <p:sldId id="1331" r:id="rId10"/>
    <p:sldId id="1368" r:id="rId11"/>
    <p:sldId id="1369" r:id="rId12"/>
    <p:sldId id="1370" r:id="rId13"/>
    <p:sldId id="1415" r:id="rId14"/>
    <p:sldId id="1416" r:id="rId15"/>
    <p:sldId id="1417" r:id="rId16"/>
    <p:sldId id="1418" r:id="rId17"/>
    <p:sldId id="1419" r:id="rId18"/>
    <p:sldId id="1428" r:id="rId19"/>
    <p:sldId id="1420" r:id="rId20"/>
    <p:sldId id="1429" r:id="rId21"/>
    <p:sldId id="1421" r:id="rId22"/>
    <p:sldId id="1430" r:id="rId23"/>
    <p:sldId id="1431" r:id="rId24"/>
    <p:sldId id="1432" r:id="rId25"/>
    <p:sldId id="1433" r:id="rId26"/>
    <p:sldId id="1371" r:id="rId27"/>
    <p:sldId id="1435" r:id="rId28"/>
    <p:sldId id="1436" r:id="rId29"/>
    <p:sldId id="1437" r:id="rId30"/>
    <p:sldId id="1438" r:id="rId31"/>
    <p:sldId id="1439" r:id="rId32"/>
    <p:sldId id="1372" r:id="rId33"/>
    <p:sldId id="1397" r:id="rId34"/>
    <p:sldId id="1440" r:id="rId35"/>
    <p:sldId id="1441" r:id="rId36"/>
    <p:sldId id="1390" r:id="rId37"/>
    <p:sldId id="1442" r:id="rId38"/>
    <p:sldId id="1391" r:id="rId39"/>
    <p:sldId id="1443" r:id="rId40"/>
    <p:sldId id="1392" r:id="rId41"/>
    <p:sldId id="1394" r:id="rId42"/>
    <p:sldId id="1426" r:id="rId43"/>
    <p:sldId id="1395" r:id="rId44"/>
    <p:sldId id="1408" r:id="rId45"/>
    <p:sldId id="1407" r:id="rId46"/>
    <p:sldId id="1409" r:id="rId47"/>
    <p:sldId id="1410" r:id="rId48"/>
    <p:sldId id="1411" r:id="rId49"/>
    <p:sldId id="1316" r:id="rId50"/>
    <p:sldId id="1413" r:id="rId51"/>
    <p:sldId id="1444" r:id="rId52"/>
    <p:sldId id="1445" r:id="rId53"/>
    <p:sldId id="977" r:id="rId54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77" autoAdjust="0"/>
    <p:restoredTop sz="99755" autoAdjust="0"/>
  </p:normalViewPr>
  <p:slideViewPr>
    <p:cSldViewPr>
      <p:cViewPr>
        <p:scale>
          <a:sx n="75" d="100"/>
          <a:sy n="75" d="100"/>
        </p:scale>
        <p:origin x="-432" y="-264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1.xml"/><Relationship Id="rId18" Type="http://schemas.openxmlformats.org/officeDocument/2006/relationships/slide" Target="slide16.xml"/><Relationship Id="rId26" Type="http://schemas.openxmlformats.org/officeDocument/2006/relationships/slide" Target="slide40.xml"/><Relationship Id="rId3" Type="http://schemas.openxmlformats.org/officeDocument/2006/relationships/image" Target="../media/image3.tiff"/><Relationship Id="rId21" Type="http://schemas.openxmlformats.org/officeDocument/2006/relationships/slide" Target="slide21.xml"/><Relationship Id="rId34" Type="http://schemas.openxmlformats.org/officeDocument/2006/relationships/slide" Target="slide48.xml"/><Relationship Id="rId7" Type="http://schemas.openxmlformats.org/officeDocument/2006/relationships/slide" Target="slide5.xml"/><Relationship Id="rId12" Type="http://schemas.openxmlformats.org/officeDocument/2006/relationships/slide" Target="slide10.xml"/><Relationship Id="rId17" Type="http://schemas.openxmlformats.org/officeDocument/2006/relationships/slide" Target="slide15.xml"/><Relationship Id="rId25" Type="http://schemas.openxmlformats.org/officeDocument/2006/relationships/slide" Target="slide38.xml"/><Relationship Id="rId33" Type="http://schemas.openxmlformats.org/officeDocument/2006/relationships/slide" Target="slide47.xml"/><Relationship Id="rId38" Type="http://schemas.openxmlformats.org/officeDocument/2006/relationships/slide" Target="slide52.xml"/><Relationship Id="rId2" Type="http://schemas.openxmlformats.org/officeDocument/2006/relationships/notesSlide" Target="../notesSlides/notesSlide14.xml"/><Relationship Id="rId16" Type="http://schemas.openxmlformats.org/officeDocument/2006/relationships/slide" Target="slide14.xml"/><Relationship Id="rId20" Type="http://schemas.openxmlformats.org/officeDocument/2006/relationships/slide" Target="slide19.xml"/><Relationship Id="rId29" Type="http://schemas.openxmlformats.org/officeDocument/2006/relationships/slide" Target="slide4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.xml"/><Relationship Id="rId11" Type="http://schemas.openxmlformats.org/officeDocument/2006/relationships/slide" Target="slide9.xml"/><Relationship Id="rId24" Type="http://schemas.openxmlformats.org/officeDocument/2006/relationships/slide" Target="slide36.xml"/><Relationship Id="rId32" Type="http://schemas.openxmlformats.org/officeDocument/2006/relationships/slide" Target="slide46.xml"/><Relationship Id="rId37" Type="http://schemas.openxmlformats.org/officeDocument/2006/relationships/slide" Target="slide50.xml"/><Relationship Id="rId5" Type="http://schemas.openxmlformats.org/officeDocument/2006/relationships/slide" Target="slide3.xml"/><Relationship Id="rId15" Type="http://schemas.openxmlformats.org/officeDocument/2006/relationships/slide" Target="slide13.xml"/><Relationship Id="rId23" Type="http://schemas.openxmlformats.org/officeDocument/2006/relationships/slide" Target="slide32.xml"/><Relationship Id="rId28" Type="http://schemas.openxmlformats.org/officeDocument/2006/relationships/slide" Target="slide42.xml"/><Relationship Id="rId36" Type="http://schemas.openxmlformats.org/officeDocument/2006/relationships/slide" Target="slide51.xml"/><Relationship Id="rId10" Type="http://schemas.openxmlformats.org/officeDocument/2006/relationships/slide" Target="slide8.xml"/><Relationship Id="rId19" Type="http://schemas.openxmlformats.org/officeDocument/2006/relationships/slide" Target="slide17.xml"/><Relationship Id="rId31" Type="http://schemas.openxmlformats.org/officeDocument/2006/relationships/slide" Target="slide45.xml"/><Relationship Id="rId4" Type="http://schemas.openxmlformats.org/officeDocument/2006/relationships/slide" Target="slide2.xml"/><Relationship Id="rId9" Type="http://schemas.openxmlformats.org/officeDocument/2006/relationships/slide" Target="slide7.xml"/><Relationship Id="rId14" Type="http://schemas.openxmlformats.org/officeDocument/2006/relationships/slide" Target="slide12.xml"/><Relationship Id="rId22" Type="http://schemas.openxmlformats.org/officeDocument/2006/relationships/slide" Target="slide26.xml"/><Relationship Id="rId27" Type="http://schemas.openxmlformats.org/officeDocument/2006/relationships/slide" Target="slide41.xml"/><Relationship Id="rId30" Type="http://schemas.openxmlformats.org/officeDocument/2006/relationships/slide" Target="slide43.xml"/><Relationship Id="rId35" Type="http://schemas.openxmlformats.org/officeDocument/2006/relationships/slide" Target="slide4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1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2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38" Type="http://schemas.openxmlformats.org/officeDocument/2006/relationships/image" Target="../media/image4.tiff"/><Relationship Id="rId2" Type="http://schemas.openxmlformats.org/officeDocument/2006/relationships/notesSlide" Target="../notesSlides/notesSlide3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7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8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39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0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1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2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3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42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41.xml"/><Relationship Id="rId33" Type="http://schemas.openxmlformats.org/officeDocument/2006/relationships/slide" Target="slide49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6.xml"/><Relationship Id="rId29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40.xml"/><Relationship Id="rId32" Type="http://schemas.openxmlformats.org/officeDocument/2006/relationships/slide" Target="slide48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8.xml"/><Relationship Id="rId28" Type="http://schemas.openxmlformats.org/officeDocument/2006/relationships/slide" Target="slide43.xml"/><Relationship Id="rId36" Type="http://schemas.openxmlformats.org/officeDocument/2006/relationships/slide" Target="slide52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6.xml"/><Relationship Id="rId27" Type="http://schemas.openxmlformats.org/officeDocument/2006/relationships/slide" Target="slide44.xml"/><Relationship Id="rId30" Type="http://schemas.openxmlformats.org/officeDocument/2006/relationships/slide" Target="slide46.xml"/><Relationship Id="rId35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4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42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41.xml"/><Relationship Id="rId33" Type="http://schemas.openxmlformats.org/officeDocument/2006/relationships/slide" Target="slide49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6.xml"/><Relationship Id="rId29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40.xml"/><Relationship Id="rId32" Type="http://schemas.openxmlformats.org/officeDocument/2006/relationships/slide" Target="slide48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8.xml"/><Relationship Id="rId28" Type="http://schemas.openxmlformats.org/officeDocument/2006/relationships/slide" Target="slide43.xml"/><Relationship Id="rId36" Type="http://schemas.openxmlformats.org/officeDocument/2006/relationships/slide" Target="slide52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6.xml"/><Relationship Id="rId27" Type="http://schemas.openxmlformats.org/officeDocument/2006/relationships/slide" Target="slide44.xml"/><Relationship Id="rId30" Type="http://schemas.openxmlformats.org/officeDocument/2006/relationships/slide" Target="slide46.xml"/><Relationship Id="rId35" Type="http://schemas.openxmlformats.org/officeDocument/2006/relationships/slide" Target="slide5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42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41.xml"/><Relationship Id="rId33" Type="http://schemas.openxmlformats.org/officeDocument/2006/relationships/slide" Target="slide49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6.xml"/><Relationship Id="rId29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40.xml"/><Relationship Id="rId32" Type="http://schemas.openxmlformats.org/officeDocument/2006/relationships/slide" Target="slide48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8.xml"/><Relationship Id="rId28" Type="http://schemas.openxmlformats.org/officeDocument/2006/relationships/slide" Target="slide43.xml"/><Relationship Id="rId36" Type="http://schemas.openxmlformats.org/officeDocument/2006/relationships/slide" Target="slide52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6.xml"/><Relationship Id="rId27" Type="http://schemas.openxmlformats.org/officeDocument/2006/relationships/slide" Target="slide44.xml"/><Relationship Id="rId30" Type="http://schemas.openxmlformats.org/officeDocument/2006/relationships/slide" Target="slide46.xml"/><Relationship Id="rId35" Type="http://schemas.openxmlformats.org/officeDocument/2006/relationships/slide" Target="slide5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42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41.xml"/><Relationship Id="rId33" Type="http://schemas.openxmlformats.org/officeDocument/2006/relationships/slide" Target="slide49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6.xml"/><Relationship Id="rId29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40.xml"/><Relationship Id="rId32" Type="http://schemas.openxmlformats.org/officeDocument/2006/relationships/slide" Target="slide48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8.xml"/><Relationship Id="rId28" Type="http://schemas.openxmlformats.org/officeDocument/2006/relationships/slide" Target="slide43.xml"/><Relationship Id="rId36" Type="http://schemas.openxmlformats.org/officeDocument/2006/relationships/slide" Target="slide52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6.xml"/><Relationship Id="rId27" Type="http://schemas.openxmlformats.org/officeDocument/2006/relationships/slide" Target="slide44.xml"/><Relationship Id="rId30" Type="http://schemas.openxmlformats.org/officeDocument/2006/relationships/slide" Target="slide46.xml"/><Relationship Id="rId35" Type="http://schemas.openxmlformats.org/officeDocument/2006/relationships/slide" Target="slide5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42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41.xml"/><Relationship Id="rId33" Type="http://schemas.openxmlformats.org/officeDocument/2006/relationships/slide" Target="slide49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6.xml"/><Relationship Id="rId29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40.xml"/><Relationship Id="rId32" Type="http://schemas.openxmlformats.org/officeDocument/2006/relationships/slide" Target="slide48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8.xml"/><Relationship Id="rId28" Type="http://schemas.openxmlformats.org/officeDocument/2006/relationships/slide" Target="slide43.xml"/><Relationship Id="rId36" Type="http://schemas.openxmlformats.org/officeDocument/2006/relationships/slide" Target="slide52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6.xml"/><Relationship Id="rId27" Type="http://schemas.openxmlformats.org/officeDocument/2006/relationships/slide" Target="slide44.xml"/><Relationship Id="rId30" Type="http://schemas.openxmlformats.org/officeDocument/2006/relationships/slide" Target="slide46.xml"/><Relationship Id="rId35" Type="http://schemas.openxmlformats.org/officeDocument/2006/relationships/slide" Target="slide5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9.xml"/><Relationship Id="rId26" Type="http://schemas.openxmlformats.org/officeDocument/2006/relationships/slide" Target="slide42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34" Type="http://schemas.openxmlformats.org/officeDocument/2006/relationships/slide" Target="slide5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41.xml"/><Relationship Id="rId33" Type="http://schemas.openxmlformats.org/officeDocument/2006/relationships/slide" Target="slide49.xml"/><Relationship Id="rId2" Type="http://schemas.openxmlformats.org/officeDocument/2006/relationships/slide" Target="slide2.xml"/><Relationship Id="rId16" Type="http://schemas.openxmlformats.org/officeDocument/2006/relationships/slide" Target="slide16.xml"/><Relationship Id="rId20" Type="http://schemas.openxmlformats.org/officeDocument/2006/relationships/slide" Target="slide26.xml"/><Relationship Id="rId29" Type="http://schemas.openxmlformats.org/officeDocument/2006/relationships/slide" Target="slide4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40.xml"/><Relationship Id="rId32" Type="http://schemas.openxmlformats.org/officeDocument/2006/relationships/slide" Target="slide48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38.xml"/><Relationship Id="rId28" Type="http://schemas.openxmlformats.org/officeDocument/2006/relationships/slide" Target="slide43.xml"/><Relationship Id="rId36" Type="http://schemas.openxmlformats.org/officeDocument/2006/relationships/slide" Target="slide52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31" Type="http://schemas.openxmlformats.org/officeDocument/2006/relationships/slide" Target="slide47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36.xml"/><Relationship Id="rId27" Type="http://schemas.openxmlformats.org/officeDocument/2006/relationships/slide" Target="slide44.xml"/><Relationship Id="rId30" Type="http://schemas.openxmlformats.org/officeDocument/2006/relationships/slide" Target="slide46.xml"/><Relationship Id="rId35" Type="http://schemas.openxmlformats.org/officeDocument/2006/relationships/slide" Target="slide5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5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41.xml"/><Relationship Id="rId3" Type="http://schemas.openxmlformats.org/officeDocument/2006/relationships/slide" Target="slide2.xml"/><Relationship Id="rId21" Type="http://schemas.openxmlformats.org/officeDocument/2006/relationships/slide" Target="slide26.xml"/><Relationship Id="rId34" Type="http://schemas.openxmlformats.org/officeDocument/2006/relationships/slide" Target="slide4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40.xml"/><Relationship Id="rId33" Type="http://schemas.openxmlformats.org/officeDocument/2006/relationships/slide" Target="slide48.xml"/><Relationship Id="rId2" Type="http://schemas.openxmlformats.org/officeDocument/2006/relationships/notesSlide" Target="../notesSlides/notesSlide6.xml"/><Relationship Id="rId16" Type="http://schemas.openxmlformats.org/officeDocument/2006/relationships/slide" Target="slide15.xml"/><Relationship Id="rId20" Type="http://schemas.openxmlformats.org/officeDocument/2006/relationships/slide" Target="slide21.xml"/><Relationship Id="rId29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38.xml"/><Relationship Id="rId32" Type="http://schemas.openxmlformats.org/officeDocument/2006/relationships/slide" Target="slide47.xml"/><Relationship Id="rId37" Type="http://schemas.openxmlformats.org/officeDocument/2006/relationships/slide" Target="slide5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36.xml"/><Relationship Id="rId28" Type="http://schemas.openxmlformats.org/officeDocument/2006/relationships/slide" Target="slide44.xml"/><Relationship Id="rId36" Type="http://schemas.openxmlformats.org/officeDocument/2006/relationships/slide" Target="slide50.xml"/><Relationship Id="rId10" Type="http://schemas.openxmlformats.org/officeDocument/2006/relationships/slide" Target="slide9.xml"/><Relationship Id="rId19" Type="http://schemas.openxmlformats.org/officeDocument/2006/relationships/slide" Target="slide19.xml"/><Relationship Id="rId31" Type="http://schemas.openxmlformats.org/officeDocument/2006/relationships/slide" Target="slide46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32.xml"/><Relationship Id="rId27" Type="http://schemas.openxmlformats.org/officeDocument/2006/relationships/slide" Target="slide42.xml"/><Relationship Id="rId30" Type="http://schemas.openxmlformats.org/officeDocument/2006/relationships/slide" Target="slide45.xml"/><Relationship Id="rId35" Type="http://schemas.openxmlformats.org/officeDocument/2006/relationships/slide" Target="slide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8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6" name="标题 2"/>
          <p:cNvSpPr txBox="1">
            <a:spLocks/>
          </p:cNvSpPr>
          <p:nvPr/>
        </p:nvSpPr>
        <p:spPr>
          <a:xfrm>
            <a:off x="2954821" y="3814217"/>
            <a:ext cx="9234779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教材文言文考点化复习　必修</a:t>
            </a:r>
            <a:r>
              <a:rPr lang="en-US" altLang="zh-CN" sz="3800" kern="100" dirty="0">
                <a:latin typeface="Times New Roman"/>
                <a:ea typeface="微软雅黑" pitchFamily="34" charset="-122"/>
              </a:rPr>
              <a:t>3</a:t>
            </a:r>
            <a:endParaRPr lang="zh-CN" altLang="en-US" sz="38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en-US" altLang="zh-CN" sz="2200" kern="100" dirty="0">
                <a:latin typeface="Times New Roman"/>
                <a:ea typeface="楷体_GB2312" pitchFamily="49" charset="-122"/>
                <a:cs typeface="Times New Roman"/>
              </a:rPr>
              <a:t>——</a:t>
            </a:r>
            <a:r>
              <a:rPr lang="zh-CN" altLang="zh-CN" sz="2200" kern="100" dirty="0">
                <a:latin typeface="Times New Roman"/>
                <a:ea typeface="楷体_GB2312" pitchFamily="49" charset="-122"/>
                <a:cs typeface="Times New Roman"/>
              </a:rPr>
              <a:t>《寡人之于国也》《劝学》《过秦论》《师说》</a:t>
            </a:r>
            <a:endParaRPr lang="zh-CN" altLang="en-US" sz="2200" kern="100" dirty="0">
              <a:latin typeface="Times New Roman"/>
              <a:ea typeface="楷体_GB2312" pitchFamily="49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汉中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汉中：位于陕西省西南部，古称梁州、南郑、天汉，是汉王朝的发祥地，长江第一大支流汉江的源头，秦巴山片区三大中心城市之一，有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汉家发祥地，中华聚宝盆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的美誉。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43479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四公子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：战国时代末期秦国越来越强大，各诸侯国贵族为了对付秦国的入侵和挽救本国免于灭亡，竭力网罗人才。他们礼贤下士，广招宾客，以扩大自己的势力，因此养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包括学士、方士、策士或术士以及食客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之风盛行。当时，以养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著称的有魏国的信陵君魏无忌、齐国的孟尝君田文、赵国的平原君赵胜、楚国的春申君黄歇。因其四人都是王公贵族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一般是国家君王的后代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，后人称之为战国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四公子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37445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百越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之地，以为桂林、象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郡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百越：古代越族居住在桂、浙、闽、粤等地，每个部落都有名称，统称百越。也叫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百粤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郡：古代的行政区域。秦统一天下设三十六郡，隋唐后州郡互称，明清称府。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43914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而倔起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阡陌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阡陌：在广袤田野上呈南北走向和东西走向并且相互交错的田埂。阡，南北走向的田埂；陌，东西走向的田埂。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6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7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8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9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0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1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32516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一夫作难而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七庙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七庙：本指四亲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高祖、曾祖、祖、父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庙、二祧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高祖的父和祖父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庙和始祖庙。《礼记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王制》：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天子七庙，三昭三穆，与太祖之庙而七。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后泛指天子的宗庙。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6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7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8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9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0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1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43798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授之书而习其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句读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句读：古人指文辞休止和停顿处。文辞语意已尽处为句，未尽而须停顿的地方为读。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6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7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8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9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0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1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52406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六艺经传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皆通习之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六艺经传：六经的经文和传文。六艺，指《诗》《书》《礼》《乐》《易》《春秋》六种经书。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有时是指礼、乐、射、御、书、术等六种技艺。传，古代解释经书的著作。如《春秋左氏传》《诗经毛氏传》等。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六艺经传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一词源于《史记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太史公自序》中所引其父司马谈之言：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夫儒者六艺为法，六艺经传以千万数，累世不能通其学，当年不能究其礼。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3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</a:p>
        </p:txBody>
      </p:sp>
      <p:sp>
        <p:nvSpPr>
          <p:cNvPr id="5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6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7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68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69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0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1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359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二、理解常见文言实词在文中的含义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写出下列通假字的本字，并解释其义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不百步耳　　　　　　　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望民之多于邻国也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白者不负戴于道路矣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有饿莩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(5)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，不复挺者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5663159" y="1485578"/>
            <a:ext cx="58326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只是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、不过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发花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道路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弯曲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曝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晒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630" y="4254599"/>
            <a:ext cx="399331" cy="399331"/>
          </a:xfrm>
          <a:prstGeom prst="rect">
            <a:avLst/>
          </a:prstGeom>
        </p:spPr>
      </p:pic>
      <p:sp>
        <p:nvSpPr>
          <p:cNvPr id="39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0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5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9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8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9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0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2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3" name="Rectangle 21">
            <a:hlinkClick r:id="rId38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30688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uiExpand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345650" y="481649"/>
            <a:ext cx="113661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智慧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性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资质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、禀赋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纵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战国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时期六国联合起来共同对付秦国的策略，称为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合纵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兴起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影子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授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传授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，教授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                      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565" y="448385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明而行无过矣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非异也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缔交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起阡陌之中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赢粮而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所以传道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业解惑也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或师焉，或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0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2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3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81143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解释下列句中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实词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农时：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数罟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洿池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饿莩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非我也，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庠序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之教：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申之以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孝悌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2240175" y="839948"/>
            <a:ext cx="803149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荒年，谷物收成不好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耽误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细密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的网；池塘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饿死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学校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尊敬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父母，敬爱兄长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0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2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3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22725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uiExpan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一、了解并掌握常见的古代文化知识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孟子》：为记述孟子言行的著作，完成于战国中后期。此书的来历有各种不同的说法，司马迁等人认为是孟子自著，其弟子万章、公孙丑等人参与。该书翔实地记载了孟子的思想、言论和事迹。《孟子》与《大学》《中庸》《论语》合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始终是我国封建社会正统教育的必读书和科举取士的初级标准书。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7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8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0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1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2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3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09015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君子博学而日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参省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乎己：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则利：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故不积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于是秦人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拱手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而取西河之外：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然秦以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区区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之地：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句读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之不知：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2782838" y="189434"/>
            <a:ext cx="88346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、检查；省察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磨刀石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步。古代称跨出一脚为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，跨两脚为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合抱，形容毫不费力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下层人民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狭小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古人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指文辞休止和停顿处，即断句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不屑与之同列，羞与为伍，意思是看不起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68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69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0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1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2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3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81791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uiExpand="1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5418"/>
            <a:ext cx="115540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18.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古今异义词的古义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寡人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之于国也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义：形影孤单之人。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义：泛指河流。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弃甲曳兵而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走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义：一般行走。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1473683" y="1333557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古代君主的自称。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58702" y="3277773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黄河。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683" y="5157986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逃跑。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53662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5418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是使民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养生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丧死无憾也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义：保养身体。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博学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而日参省乎己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义：知识、学识渊博。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蚓无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爪牙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义：坏人的党羽、帮凶。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1473683" y="693490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供养活着的人。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58702" y="2629701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广泛地学习。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683" y="4509914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爪子和牙齿。比喻得力的助手。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03269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5418"/>
            <a:ext cx="115540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非蛇鳝之穴无可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寄托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义：托付；把感情、理想、希望等放在某人身上或某种事物上。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蟹六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而二螯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义：双膝弯曲，使一个或两个膝盖着地。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义：连词，用在下半句话的开头，表示下文是上述原因所形成的结果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多指不好的结果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1473683" y="693490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寄身、托身、容身。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58702" y="2629701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文中指蟹腿。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683" y="4509914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用来招纳。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53704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64605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山东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豪俊遂并起而亡秦族矣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义：山东省。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然后践华为城，因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义：泛指河流。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国家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义：一个国家的整个区域。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1473683" y="829501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崤山以东，即东方诸国。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58702" y="2709714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黄河。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683" y="4645925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诸侯封地和大夫封地。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64091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5418"/>
            <a:ext cx="115540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学者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必有师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义：指在学术上有一定成就的人。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小学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而大遗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义：对儿童、少年实施初等教育的学校，给儿童、少年以全面的基础教育。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义：表目的和结果的连词。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矩形 37"/>
          <p:cNvSpPr/>
          <p:nvPr/>
        </p:nvSpPr>
        <p:spPr>
          <a:xfrm>
            <a:off x="1473683" y="693490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泛指求学的人，读书人。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58702" y="2637706"/>
            <a:ext cx="5485619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小的方面学习。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86694" y="5198475"/>
            <a:ext cx="8834645" cy="6075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和连词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跟从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</a:p>
        </p:txBody>
      </p:sp>
      <p:sp>
        <p:nvSpPr>
          <p:cNvPr id="5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7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7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7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7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7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7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6340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17426"/>
            <a:ext cx="1180931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解释下列多义词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34566" y="3264500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</a:t>
            </a:r>
            <a:endParaRPr lang="zh-CN" altLang="en-US" sz="2800" dirty="0"/>
          </a:p>
        </p:txBody>
      </p:sp>
      <p:sp>
        <p:nvSpPr>
          <p:cNvPr id="62" name="左大括号 61"/>
          <p:cNvSpPr/>
          <p:nvPr/>
        </p:nvSpPr>
        <p:spPr>
          <a:xfrm>
            <a:off x="1270670" y="907053"/>
            <a:ext cx="288032" cy="554707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558702" y="693490"/>
            <a:ext cx="1014304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涂有饿莩而不知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闾左谪戍渔阳九百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而幽香，佳木秀而繁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阴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之，未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，太子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迟之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舜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于畎亩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之中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怒未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，休祲降于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天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于色，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于声，而后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皆瞋目，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尽上指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冠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愤不启，不悱不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4" name="矩形 63"/>
          <p:cNvSpPr/>
          <p:nvPr/>
        </p:nvSpPr>
        <p:spPr>
          <a:xfrm>
            <a:off x="4091943" y="693490"/>
            <a:ext cx="365944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打开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、开启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征发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、征调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开放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出发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兴起、崛起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发作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、抒发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表现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、显露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头发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启发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9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9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0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1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2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3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4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90421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4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334566" y="2925738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加</a:t>
            </a:r>
            <a:endParaRPr lang="zh-CN" altLang="en-US" sz="2800" dirty="0"/>
          </a:p>
        </p:txBody>
      </p:sp>
      <p:sp>
        <p:nvSpPr>
          <p:cNvPr id="62" name="左大括号 61"/>
          <p:cNvSpPr/>
          <p:nvPr/>
        </p:nvSpPr>
        <p:spPr>
          <a:xfrm>
            <a:off x="1270670" y="837506"/>
            <a:ext cx="288032" cy="504279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558702" y="693490"/>
            <a:ext cx="101430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邻国之民不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少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牺牲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玉帛，弗敢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也，必以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信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哙覆其盾于地，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彘肩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上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大王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惠，以大易小，甚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善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登高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而招，臂非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长也，而见者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远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钟于我何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秦之所以不敢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兵于赵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王竟酒，终不能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胜于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赵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4" name="矩形 63"/>
          <p:cNvSpPr/>
          <p:nvPr/>
        </p:nvSpPr>
        <p:spPr>
          <a:xfrm>
            <a:off x="4078982" y="693490"/>
            <a:ext cx="6624736" cy="5372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更、更加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夸大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、超过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加上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，把一物放在另一物上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施与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、给予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增加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益处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、好处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施用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、施加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胜过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34858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4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334566" y="2760444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绝</a:t>
            </a:r>
            <a:endParaRPr lang="zh-CN" altLang="en-US" sz="2800" dirty="0"/>
          </a:p>
        </p:txBody>
      </p:sp>
      <p:sp>
        <p:nvSpPr>
          <p:cNvPr id="62" name="左大括号 61"/>
          <p:cNvSpPr/>
          <p:nvPr/>
        </p:nvSpPr>
        <p:spPr>
          <a:xfrm>
            <a:off x="1270670" y="837506"/>
            <a:ext cx="288032" cy="458436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486694" y="767940"/>
            <a:ext cx="1014304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未至身，秦王惊，自引而起，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袖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舟楫者，非能水也，而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江河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妻子邑人来此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境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能以吴越之众与中国抗衡，不如早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,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与之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忽然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抚尺一下，群响毕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山异水，天下独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印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弥勒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</p:txBody>
      </p:sp>
      <p:sp>
        <p:nvSpPr>
          <p:cNvPr id="64" name="矩形 63"/>
          <p:cNvSpPr/>
          <p:nvPr/>
        </p:nvSpPr>
        <p:spPr>
          <a:xfrm>
            <a:off x="3718942" y="767940"/>
            <a:ext cx="662473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挣断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、断绝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横渡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隔绝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绝交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停止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、中断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奇异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、独特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极、非常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96558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4" grpId="0" uiExpand="1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200638" y="2760444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</a:t>
            </a:r>
            <a:endParaRPr lang="zh-CN" altLang="en-US" sz="2800" dirty="0"/>
          </a:p>
        </p:txBody>
      </p:sp>
      <p:sp>
        <p:nvSpPr>
          <p:cNvPr id="62" name="左大括号 61"/>
          <p:cNvSpPr/>
          <p:nvPr/>
        </p:nvSpPr>
        <p:spPr>
          <a:xfrm>
            <a:off x="1136742" y="837506"/>
            <a:ext cx="288032" cy="458436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342678" y="767940"/>
            <a:ext cx="1057508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君子生非异也，善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乃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悟前狼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寐，盖以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诱敌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是人多以书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余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大王少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武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与副中郎将张胜及</a:t>
            </a:r>
            <a:r>
              <a:rPr lang="zh-CN" altLang="zh-CN" sz="2800" kern="100" spc="-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吏常惠等募士斥候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百余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人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俱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府吏闻此变，因求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归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令仆伏法受诛，若九牛亡一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毛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</p:txBody>
      </p:sp>
      <p:sp>
        <p:nvSpPr>
          <p:cNvPr id="64" name="矩形 63"/>
          <p:cNvSpPr/>
          <p:nvPr/>
        </p:nvSpPr>
        <p:spPr>
          <a:xfrm>
            <a:off x="4006974" y="757362"/>
            <a:ext cx="792088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借助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借给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宽容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                                </a:t>
            </a:r>
            <a:r>
              <a:rPr lang="zh-CN" altLang="zh-CN" sz="2800" kern="100" spc="-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临时</a:t>
            </a:r>
            <a:r>
              <a:rPr lang="zh-CN" altLang="zh-CN" sz="2800" kern="100" spc="-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的、代理的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假如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35947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4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17680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寡人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之于国也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寡人：寡德之人，是古代国君对自己的谦称。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5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</a:p>
        </p:txBody>
      </p:sp>
      <p:sp>
        <p:nvSpPr>
          <p:cNvPr id="5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7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86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87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88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89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0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1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9376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200638" y="2760444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</a:t>
            </a:r>
            <a:endParaRPr lang="zh-CN" altLang="en-US" sz="2800" dirty="0"/>
          </a:p>
        </p:txBody>
      </p:sp>
      <p:sp>
        <p:nvSpPr>
          <p:cNvPr id="62" name="左大括号 61"/>
          <p:cNvSpPr/>
          <p:nvPr/>
        </p:nvSpPr>
        <p:spPr>
          <a:xfrm>
            <a:off x="1136742" y="837506"/>
            <a:ext cx="288032" cy="4584361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352766" y="767940"/>
            <a:ext cx="1057508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有碑仆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郦山下，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芷阳间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行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行，度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里会遇之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礼毕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闻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有先后，术业有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专攻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行军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用兵之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，非及向时之士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于是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废先王之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，焚百家之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不足为外人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</a:p>
        </p:txBody>
      </p:sp>
      <p:sp>
        <p:nvSpPr>
          <p:cNvPr id="64" name="矩形 63"/>
          <p:cNvSpPr/>
          <p:nvPr/>
        </p:nvSpPr>
        <p:spPr>
          <a:xfrm>
            <a:off x="2854846" y="757362"/>
            <a:ext cx="792088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道路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取道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行程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道理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方法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、策略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法令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、制度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说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、谈论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84224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4" grpId="0" uiExpand="1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200638" y="2760444"/>
            <a:ext cx="963725" cy="669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传</a:t>
            </a:r>
            <a:endParaRPr lang="zh-CN" altLang="en-US" sz="2800" dirty="0"/>
          </a:p>
        </p:txBody>
      </p:sp>
      <p:sp>
        <p:nvSpPr>
          <p:cNvPr id="62" name="左大括号 61"/>
          <p:cNvSpPr/>
          <p:nvPr/>
        </p:nvSpPr>
        <p:spPr>
          <a:xfrm>
            <a:off x="1136742" y="1341562"/>
            <a:ext cx="288032" cy="313118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352766" y="1196506"/>
            <a:ext cx="1057508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秦王大喜，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以示美人及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左右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者，所以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道受业解惑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也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道之不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矣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相如广成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舍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六艺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皆通习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___________________</a:t>
            </a:r>
          </a:p>
        </p:txBody>
      </p:sp>
      <p:sp>
        <p:nvSpPr>
          <p:cNvPr id="64" name="矩形 63"/>
          <p:cNvSpPr/>
          <p:nvPr/>
        </p:nvSpPr>
        <p:spPr>
          <a:xfrm>
            <a:off x="3934966" y="1196506"/>
            <a:ext cx="79208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传递</a:t>
            </a:r>
            <a:r>
              <a:rPr lang="zh-CN" altLang="zh-CN" sz="2800" kern="100" dirty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、传送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传授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、教授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IPAPANNEW"/>
                <a:ea typeface="华文细黑"/>
                <a:cs typeface="Times New Roman"/>
              </a:rPr>
              <a:t>流传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驿站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、客舍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古代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解释经书的文字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99051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64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1831" y="333450"/>
            <a:ext cx="11554015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20.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加</a:t>
            </a:r>
            <a:r>
              <a:rPr lang="zh-CN" altLang="en-US" sz="2800" b="1" kern="100" dirty="0" smtClean="0">
                <a:latin typeface="Times New Roman"/>
                <a:ea typeface="华文细黑"/>
                <a:cs typeface="Times New Roman"/>
              </a:rPr>
              <a:t>颜色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词语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的活用类型并释义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丧死无憾：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五亩之宅，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之以桑：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者，未之有也：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五十者可以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帛矣：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庠序之教：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en-US" altLang="zh-CN" sz="2800" kern="100" dirty="0" smtClean="0">
                <a:latin typeface="宋体"/>
                <a:ea typeface="Times New Roman"/>
                <a:cs typeface="Courier New"/>
              </a:rPr>
              <a:t>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王无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岁，斯天下之民至焉：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故木受绳则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566814" y="981522"/>
            <a:ext cx="9217024" cy="529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作名词，活着的人。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作动词，种植。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wànɡ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，名词作动词，称王，统一天下。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作动词，谨慎地办好。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作动词，归罪，归咎。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名词作动词，击鼓。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作动词，变直。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76275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45418"/>
            <a:ext cx="112951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作状语，每天。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作名词，高处。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作动词，游水。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作状语，向上，向下；数词作动词，专一。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作状语，像席子一样，像包袱一样，像口袋一样。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作状语，向南，向西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作状语，像云一样，像响声一样。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作动词，登上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565" y="45418"/>
            <a:ext cx="1155401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君子博学而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参省乎己：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不如登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之博见也：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假舟楫者，非能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食埃土，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饮黄泉，用心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卷天下，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包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举宇内，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括四海之意：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取汉中，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西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举巴、蜀：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至尊而制六合：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421747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450127"/>
            <a:ext cx="1155401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(17)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八州而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同列：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外连衡而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吞二周而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诸侯：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匈奴七百余里：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且夫天下非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小弱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会盟而谋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秦：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乃使蒙恬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筑长城而守藩篱：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金城千里，子孙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帝王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万世之业也：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3398176" y="471071"/>
            <a:ext cx="852967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依次序排列，使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朝拜。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相斗。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灭亡。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退却。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作动词，变小，变弱。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变弱。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作状语，向北。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作动词，做帝王。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807476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450127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黔首：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赢粮而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学于师：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遗：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(29)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孔子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郯子：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" name="矩形 2"/>
          <p:cNvSpPr/>
          <p:nvPr/>
        </p:nvSpPr>
        <p:spPr>
          <a:xfrm>
            <a:off x="2638822" y="471071"/>
            <a:ext cx="852967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使动用法，使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愚昧。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作状语，像影子那样。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作名词，小的方面，大的方面。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为师。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0137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232361"/>
            <a:ext cx="1180931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三、理解常见文言虚词在文中的意义和用法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重点虚词系列练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指出下列句中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b="1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字的意义和用法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青，取之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蓝，而青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蓝：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其身也，则耻师焉：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寡人之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国也：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则移其民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河东：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3286894" y="2133650"/>
            <a:ext cx="548561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；比，均为介词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，对于，介词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对于，介词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，介词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97022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587178"/>
            <a:ext cx="1152128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六艺经传皆通习之，不拘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时，学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余：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燕王欲结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业精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勤，荒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归璧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赵：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2638822" y="608122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被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；向，均为介词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、和，介词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由于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，均为介词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到，介词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46721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7631" y="-18924"/>
            <a:ext cx="8967935" cy="6473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四、理解与现代汉语不同的句式和用法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指出下列句子的句式特点并按要求归类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虽有槁暴，不复挺者，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使之然也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谨庠序之教，申之以孝悌之义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蚓无爪牙之利，筋骨之强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道之所存，师之所存也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不拘于时，学于余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句读之不知，惑之不解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则无望民之多于邻国也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身死人手，为天下笑者，何也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9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9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66387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45418"/>
            <a:ext cx="105131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然而不王者，未之有也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以为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轮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委命下吏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宋体"/>
                <a:ea typeface="MS Mincho"/>
                <a:cs typeface="MS Mincho"/>
              </a:rPr>
              <a:t>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耻学于师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状语后置句：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定语后置句：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宾语前置句：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被动句：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省略句：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72" name="矩形 71"/>
          <p:cNvSpPr/>
          <p:nvPr/>
        </p:nvSpPr>
        <p:spPr>
          <a:xfrm>
            <a:off x="2246048" y="2565698"/>
            <a:ext cx="67029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②⑦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 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    ⑥⑨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⑤⑧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⑩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MS Mincho"/>
                <a:cs typeface="MS Mincho"/>
              </a:rPr>
              <a:t>⑪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7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9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</a:p>
        </p:txBody>
      </p:sp>
      <p:sp>
        <p:nvSpPr>
          <p:cNvPr id="9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30" y="837506"/>
            <a:ext cx="546911" cy="5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69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72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26166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河内凶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，则移其民于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河东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，移其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于河内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河内凶：河内遇到饥荒。河内，今河南境内黄河以北的地方。凶，谷物收成不好，荒年。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河东：黄河以东的地方，在今山西西南部。黄河流经山西省境，自北向南，故称山西境内黄河以东的地区为河东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：谷子，脱壳后称为小米，也泛指谷类。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1641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334565" y="549474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五、理解并翻译文中的句子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将下列句子翻译成现代汉语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是何异于刺人而杀之曰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非我也，兵也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3" name="矩形 62"/>
          <p:cNvSpPr/>
          <p:nvPr/>
        </p:nvSpPr>
        <p:spPr>
          <a:xfrm>
            <a:off x="406574" y="248742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说法与拿刀把人杀死后说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杀死人的不是我，是兵器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有什么不同呢？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5" name="矩形 64"/>
          <p:cNvSpPr/>
          <p:nvPr/>
        </p:nvSpPr>
        <p:spPr>
          <a:xfrm>
            <a:off x="334564" y="3645818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何异于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的译法，译为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跟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有什么不同呢？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10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0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2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</a:p>
        </p:txBody>
      </p:sp>
      <p:sp>
        <p:nvSpPr>
          <p:cNvPr id="12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3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3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3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3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3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3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84196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63" grpId="0"/>
      <p:bldP spid="63" grpId="1"/>
      <p:bldP spid="65" grpId="0"/>
      <p:bldP spid="6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190550" y="549474"/>
            <a:ext cx="1188132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谨庠序之教，申之以孝悌之义。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3" name="矩形 62"/>
          <p:cNvSpPr/>
          <p:nvPr/>
        </p:nvSpPr>
        <p:spPr>
          <a:xfrm>
            <a:off x="1270670" y="1189541"/>
            <a:ext cx="10631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认真地兴办学校教育，把尊敬父母敬爱兄长的道理反复讲给百姓听。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5" name="矩形 64"/>
          <p:cNvSpPr/>
          <p:nvPr/>
        </p:nvSpPr>
        <p:spPr>
          <a:xfrm>
            <a:off x="190550" y="1765605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庠序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申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孝悌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要译出。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</a:p>
        </p:txBody>
      </p:sp>
      <p:sp>
        <p:nvSpPr>
          <p:cNvPr id="9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85478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63" grpId="0"/>
      <p:bldP spid="63" grpId="1"/>
      <p:bldP spid="65" grpId="0"/>
      <p:bldP spid="6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333450"/>
            <a:ext cx="11367176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青，取之于蓝，而青于蓝。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2" name="矩形 61"/>
          <p:cNvSpPr/>
          <p:nvPr/>
        </p:nvSpPr>
        <p:spPr>
          <a:xfrm>
            <a:off x="1486694" y="981522"/>
            <a:ext cx="8786200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靛青，是从蓼蓝中取得的，但比蓼蓝的颜色更深。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64" name="矩形 63"/>
          <p:cNvSpPr/>
          <p:nvPr/>
        </p:nvSpPr>
        <p:spPr>
          <a:xfrm>
            <a:off x="334566" y="1629594"/>
            <a:ext cx="1142339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，第一个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于蓝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取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的处所，第二个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于蓝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表示比较，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相当于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比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5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</a:p>
        </p:txBody>
      </p:sp>
      <p:sp>
        <p:nvSpPr>
          <p:cNvPr id="90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4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5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6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7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8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9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24270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  <p:bldLst>
      <p:bldP spid="62" grpId="0"/>
      <p:bldP spid="62" grpId="1"/>
      <p:bldP spid="64" grpId="0"/>
      <p:bldP spid="64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405458"/>
            <a:ext cx="11554015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故木受绳则直，金就砺则利，君子博学而日参省乎己，则知明而行无过矣。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1697079"/>
            <a:ext cx="113513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木材经墨线比量过就变直了，刀剑拿到磨刀石上去磨就锋利了，君子广泛地学习并且每天对自己检查反省，就会智慧明达而且行为不会有过失了。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3567546"/>
            <a:ext cx="1142339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关键词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博学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要译出，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活用为状语也要译出。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5263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573886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有席卷天下，包举宇内，囊括四海之意，并吞八荒之心。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2421682"/>
            <a:ext cx="1142339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席卷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包举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囊括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都有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并吞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宇内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四海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八荒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都是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天下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的意思。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197546"/>
            <a:ext cx="112951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席卷天下，征服九州，横扫四海的意图，并吞八方荒远之地的雄心。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7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8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88610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4" grpId="0"/>
      <p:bldP spid="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4" y="405458"/>
            <a:ext cx="11554015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胡人不敢南下而牧马，士不敢弯弓而报怨。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1486694" y="1047266"/>
            <a:ext cx="93813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胡人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再也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不敢到南边来放牧，勇士不敢拉弓射箭来报仇。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4" y="1701602"/>
            <a:ext cx="1142339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仇恨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。两个分句对称翻译即可。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42515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良将劲弩守要害之处，信臣精卒陈利兵而谁何。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32456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好的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将领手执强弩守卫着要害之地，可靠的官员、精锐的士兵拿着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锋利的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兵器，盘问着过往行人。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2271402"/>
            <a:ext cx="10384901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陈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执着、拿着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兵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兵器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谁何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盘问行人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97192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彼童子之师，授之书而习其句读者，非吾所谓传其道解其惑者也。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360448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那些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童子的老师，教给他书，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帮助他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学习其中的文句，不是我所说的能传授那些道理解答那些疑难问题的人。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2277666"/>
            <a:ext cx="10384901" cy="656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非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者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，否定判断句。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4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5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8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60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61809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405458"/>
            <a:ext cx="11554015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巫医乐师百工之人，君子不齿，今其智乃反不能及，其可怪也欤！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译文：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" name="矩形 5"/>
          <p:cNvSpPr/>
          <p:nvPr/>
        </p:nvSpPr>
        <p:spPr>
          <a:xfrm>
            <a:off x="406574" y="1047266"/>
            <a:ext cx="113513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巫医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乐师和各种工匠这些人，君子们不屑一提，现在他们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君子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的见识竟然赶不上这些人，这真是令人奇怪啊！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127654" y="6397923"/>
            <a:ext cx="96661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30" name="矩形 29"/>
          <p:cNvSpPr/>
          <p:nvPr/>
        </p:nvSpPr>
        <p:spPr>
          <a:xfrm>
            <a:off x="334565" y="2345151"/>
            <a:ext cx="11423391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不齿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指不屑与之同列，羞与为伍，意思是看不起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。第一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君子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；第二个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代词，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智乃反不能及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译为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竟然、反而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6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7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47149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0" grpId="0"/>
      <p:bldP spid="30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09918" y="-26590"/>
            <a:ext cx="1154592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六、默写常见的名句名篇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补写出下列名句名篇中的空缺部分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填然鼓之，兵刃既接，弃甲曳兵而走。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不违农时，谷不可胜食也；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；斧斤以时入山林，材木不可胜用也。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五亩之宅，树之以桑，五十者可以衣帛矣；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；百亩之田，勿夺其时，数口之家可以无饥矣；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，颁白者不负戴于道路矣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《寡人之于国也》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0590" y="1269554"/>
            <a:ext cx="1121467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百步而后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止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五十步而后止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数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罟不入洿池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鱼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鳖不可胜食也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豚狗彘之畜　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失其时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七十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者可以食肉矣　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庠序之教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申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之以孝悌之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6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3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2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3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4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5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6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7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76078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294560"/>
            <a:ext cx="11593288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谨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庠序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庠序：古代的地方学校，后也泛称学校或教育事业。《史记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儒林列传》：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闻三代之道，乡里有教，夏曰校，殷曰序，周曰庠。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《汉书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董仲舒传》：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立大学以教于国，设庠序以化于邑。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33656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7822" y="549474"/>
            <a:ext cx="1170003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故木受绳则直，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，则知明而行无过矣。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假舆马者，非利足也，而致千里；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；不积小流，无以成江海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《劝学》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638" y="549474"/>
            <a:ext cx="1121467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就砺则利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博学而日参省乎己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假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舟楫者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能水也　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绝江河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故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不积跬步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以至千里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3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4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5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417452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78582" y="333450"/>
            <a:ext cx="1121467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长策而御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宇内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至尊而制六合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云集响应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粮而景从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致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万乘之势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序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八州而朝同列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仁义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不施而攻守之势异也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7822" y="304369"/>
            <a:ext cx="11700032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及至始皇，奋六世之余烈，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，吞二周而亡诸侯，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，执敲扑而鞭笞天下，威振四海。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斩木为兵，揭竿为旗，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。山东豪俊遂并起而亡秦族矣。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然秦以区区之地，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，百有余年矣。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一夫作难而七庙隳，身死人手，为天下笑者，何也？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《过秦论》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3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4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5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39664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7822" y="304369"/>
            <a:ext cx="1170003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，师之所存也。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，或师焉，或不焉，小学而大遗，吾未见其明也。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是故弟子不必不如师，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，如是而已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《师说》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333450"/>
            <a:ext cx="11521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贵无贱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长无少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道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之所存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句读之不知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惑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之不解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                                 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不必贤于弟子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闻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道有先后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术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业有专攻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38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39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0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2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43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4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5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6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7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8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49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0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1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2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3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4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5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6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7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58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59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0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1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2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6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7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00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01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02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03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04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5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149538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8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99830" y="370182"/>
            <a:ext cx="1141200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申之以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孝悌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孝悌：孝，指对父母还报的爱；悌，指兄弟姐妹的友爱，也包括和朋友之间的友爱。孔子非常重视孝悌，认为孝悌是做人、做学问的根本。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4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3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4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5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6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7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8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79251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440449"/>
            <a:ext cx="114120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君子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博学而日参省乎己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君子：特指有学问有修养的人。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一词出自《易经》，被全面引用最后上升到士大夫及读书人的道德品质始自孔子，并被以后的儒家学派不断完善，成为中国人的道德典范。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7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7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</a:p>
        </p:txBody>
      </p:sp>
      <p:sp>
        <p:nvSpPr>
          <p:cNvPr id="7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1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6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0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1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2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3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4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5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6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7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8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9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00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2669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522135"/>
            <a:ext cx="1153864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故不积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跬步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跬：古代跨出一脚为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，跨两脚为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6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6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</a:p>
        </p:txBody>
      </p:sp>
      <p:sp>
        <p:nvSpPr>
          <p:cNvPr id="68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69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0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1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2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3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4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5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6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7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8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79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0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81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2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3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4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5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6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7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8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89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90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91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92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93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94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95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35221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5" y="189434"/>
            <a:ext cx="11554015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外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连衡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而斗诸侯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连衡：秦国采用的一种离间六国，使它们各自同秦国联合，从而各个击破的策略。也作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连横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22244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</a:p>
        </p:txBody>
      </p:sp>
      <p:sp>
        <p:nvSpPr>
          <p:cNvPr id="9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37721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353198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9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568675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0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784152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</a:p>
        </p:txBody>
      </p:sp>
      <p:sp>
        <p:nvSpPr>
          <p:cNvPr id="101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999629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2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215106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3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430583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rgbClr val="0000FF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8</a:t>
            </a:r>
          </a:p>
        </p:txBody>
      </p:sp>
      <p:sp>
        <p:nvSpPr>
          <p:cNvPr id="104" name="Rectangle 2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646060" y="6321129"/>
            <a:ext cx="2160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5" name="Rectangle 2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86153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10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6" name="Rectangle 2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13821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7" name="Rectangle 2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1489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8" name="Rectangle 21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69156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09" name="Rectangle 2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396824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0" name="Rectangle 2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424492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1" name="Rectangle 21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452159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2" name="Rectangle 21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79827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3" name="Rectangle 21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507495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4" name="Rectangle 21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35163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19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5" name="Rectangle 21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562830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20</a:t>
            </a:r>
          </a:p>
        </p:txBody>
      </p:sp>
      <p:sp>
        <p:nvSpPr>
          <p:cNvPr id="116" name="Rectangle 21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590498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21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7" name="Rectangle 21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618166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22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8" name="Rectangle 21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45833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23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19" name="Rectangle 2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73501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24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0" name="Rectangle 21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011692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25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1" name="Rectangle 21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5650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27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2" name="Rectangle 21">
            <a:hlinkClick r:id="rId29" action="ppaction://hlinksldjump"/>
          </p:cNvPr>
          <p:cNvSpPr>
            <a:spLocks noChangeArrowheads="1"/>
          </p:cNvSpPr>
          <p:nvPr/>
        </p:nvSpPr>
        <p:spPr bwMode="auto">
          <a:xfrm>
            <a:off x="7288369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26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3" name="Rectangle 21">
            <a:hlinkClick r:id="rId30" action="ppaction://hlinksldjump"/>
          </p:cNvPr>
          <p:cNvSpPr>
            <a:spLocks noChangeArrowheads="1"/>
          </p:cNvSpPr>
          <p:nvPr/>
        </p:nvSpPr>
        <p:spPr bwMode="auto">
          <a:xfrm>
            <a:off x="7841723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28</a:t>
            </a:r>
            <a:endParaRPr lang="en-US" altLang="zh-CN" sz="18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</p:txBody>
      </p:sp>
      <p:sp>
        <p:nvSpPr>
          <p:cNvPr id="124" name="Rectangle 21">
            <a:hlinkClick r:id="rId31" action="ppaction://hlinksldjump"/>
          </p:cNvPr>
          <p:cNvSpPr>
            <a:spLocks noChangeArrowheads="1"/>
          </p:cNvSpPr>
          <p:nvPr/>
        </p:nvSpPr>
        <p:spPr bwMode="auto">
          <a:xfrm>
            <a:off x="8118400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29</a:t>
            </a:r>
          </a:p>
        </p:txBody>
      </p:sp>
      <p:sp>
        <p:nvSpPr>
          <p:cNvPr id="125" name="Rectangle 21">
            <a:hlinkClick r:id="rId32" action="ppaction://hlinksldjump"/>
          </p:cNvPr>
          <p:cNvSpPr>
            <a:spLocks noChangeArrowheads="1"/>
          </p:cNvSpPr>
          <p:nvPr/>
        </p:nvSpPr>
        <p:spPr bwMode="auto">
          <a:xfrm>
            <a:off x="8395077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30</a:t>
            </a:r>
          </a:p>
        </p:txBody>
      </p:sp>
      <p:sp>
        <p:nvSpPr>
          <p:cNvPr id="126" name="Rectangle 21">
            <a:hlinkClick r:id="rId33" action="ppaction://hlinksldjump"/>
          </p:cNvPr>
          <p:cNvSpPr>
            <a:spLocks noChangeArrowheads="1"/>
          </p:cNvSpPr>
          <p:nvPr/>
        </p:nvSpPr>
        <p:spPr bwMode="auto">
          <a:xfrm>
            <a:off x="8671754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31</a:t>
            </a:r>
          </a:p>
        </p:txBody>
      </p:sp>
      <p:sp>
        <p:nvSpPr>
          <p:cNvPr id="127" name="Rectangle 21">
            <a:hlinkClick r:id="rId34" action="ppaction://hlinksldjump"/>
          </p:cNvPr>
          <p:cNvSpPr>
            <a:spLocks noChangeArrowheads="1"/>
          </p:cNvSpPr>
          <p:nvPr/>
        </p:nvSpPr>
        <p:spPr bwMode="auto">
          <a:xfrm>
            <a:off x="8948431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32</a:t>
            </a:r>
          </a:p>
        </p:txBody>
      </p:sp>
      <p:sp>
        <p:nvSpPr>
          <p:cNvPr id="128" name="Rectangle 21">
            <a:hlinkClick r:id="rId35" action="ppaction://hlinksldjump"/>
          </p:cNvPr>
          <p:cNvSpPr>
            <a:spLocks noChangeArrowheads="1"/>
          </p:cNvSpPr>
          <p:nvPr/>
        </p:nvSpPr>
        <p:spPr bwMode="auto">
          <a:xfrm>
            <a:off x="9501785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34</a:t>
            </a:r>
          </a:p>
        </p:txBody>
      </p:sp>
      <p:sp>
        <p:nvSpPr>
          <p:cNvPr id="129" name="Rectangle 21">
            <a:hlinkClick r:id="rId36" action="ppaction://hlinksldjump"/>
          </p:cNvPr>
          <p:cNvSpPr>
            <a:spLocks noChangeArrowheads="1"/>
          </p:cNvSpPr>
          <p:nvPr/>
        </p:nvSpPr>
        <p:spPr bwMode="auto">
          <a:xfrm>
            <a:off x="9225108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33</a:t>
            </a:r>
          </a:p>
        </p:txBody>
      </p:sp>
      <p:sp>
        <p:nvSpPr>
          <p:cNvPr id="130" name="Rectangle 21">
            <a:hlinkClick r:id="rId37" action="ppaction://hlinksldjump"/>
          </p:cNvPr>
          <p:cNvSpPr>
            <a:spLocks noChangeArrowheads="1"/>
          </p:cNvSpPr>
          <p:nvPr/>
        </p:nvSpPr>
        <p:spPr bwMode="auto">
          <a:xfrm>
            <a:off x="9778446" y="6321129"/>
            <a:ext cx="277200" cy="5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398622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9818</TotalTime>
  <Words>6159</Words>
  <Application>Microsoft Office PowerPoint</Application>
  <PresentationFormat>自定义</PresentationFormat>
  <Paragraphs>2316</Paragraphs>
  <Slides>53</Slides>
  <Notes>45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5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2518</cp:revision>
  <dcterms:modified xsi:type="dcterms:W3CDTF">2018-03-31T05:46:12Z</dcterms:modified>
</cp:coreProperties>
</file>