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59" r:id="rId4"/>
    <p:sldId id="282" r:id="rId5"/>
    <p:sldId id="283" r:id="rId6"/>
    <p:sldId id="260" r:id="rId7"/>
    <p:sldId id="267" r:id="rId8"/>
    <p:sldId id="262" r:id="rId9"/>
    <p:sldId id="261" r:id="rId10"/>
    <p:sldId id="268" r:id="rId11"/>
    <p:sldId id="263" r:id="rId12"/>
    <p:sldId id="269" r:id="rId13"/>
    <p:sldId id="264" r:id="rId14"/>
    <p:sldId id="284" r:id="rId15"/>
    <p:sldId id="265" r:id="rId16"/>
    <p:sldId id="285" r:id="rId17"/>
    <p:sldId id="266" r:id="rId18"/>
    <p:sldId id="270" r:id="rId19"/>
    <p:sldId id="286" r:id="rId20"/>
    <p:sldId id="272" r:id="rId21"/>
    <p:sldId id="273" r:id="rId22"/>
    <p:sldId id="274" r:id="rId23"/>
    <p:sldId id="275" r:id="rId24"/>
    <p:sldId id="276" r:id="rId25"/>
    <p:sldId id="277" r:id="rId26"/>
    <p:sldId id="271" r:id="rId27"/>
    <p:sldId id="28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5080"/>
            <a:ext cx="9145905" cy="6879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3895" y="1974850"/>
            <a:ext cx="504888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latin typeface="华康少女文字W5(P)" panose="040F0500000000000000" charset="-122"/>
                <a:ea typeface="华康少女文字W5(P)" panose="040F0500000000000000" charset="-122"/>
              </a:rPr>
              <a:t>识字 </a:t>
            </a:r>
            <a:r>
              <a:rPr lang="en-US" altLang="zh-CN" sz="11500" b="1">
                <a:latin typeface="华康少女文字W5(P)" panose="040F0500000000000000" charset="-122"/>
                <a:ea typeface="华康少女文字W5(P)" panose="040F0500000000000000" charset="-122"/>
              </a:rPr>
              <a:t>8</a:t>
            </a:r>
            <a:endParaRPr lang="en-US" altLang="zh-CN" sz="11500" b="1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526"/>
          <a:stretch>
            <a:fillRect/>
          </a:stretch>
        </p:blipFill>
        <p:spPr>
          <a:xfrm>
            <a:off x="-17780" y="3175"/>
            <a:ext cx="9164955" cy="687705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5715" y="1998345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皮皮鲁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869"/>
          <a:stretch>
            <a:fillRect/>
          </a:stretch>
        </p:blipFill>
        <p:spPr>
          <a:xfrm>
            <a:off x="1964055" y="375920"/>
            <a:ext cx="5216525" cy="6106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534" r="27741"/>
          <a:stretch>
            <a:fillRect/>
          </a:stretch>
        </p:blipFill>
        <p:spPr>
          <a:xfrm>
            <a:off x="-3810" y="-13970"/>
            <a:ext cx="9155430" cy="688530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5715" y="1998345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蓝精灵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162" t="1031" r="292" b="777"/>
          <a:stretch>
            <a:fillRect/>
          </a:stretch>
        </p:blipFill>
        <p:spPr>
          <a:xfrm>
            <a:off x="-8890" y="-7620"/>
            <a:ext cx="9140190" cy="68726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207"/>
          <a:stretch>
            <a:fillRect/>
          </a:stretch>
        </p:blipFill>
        <p:spPr>
          <a:xfrm>
            <a:off x="-17145" y="-17145"/>
            <a:ext cx="9168765" cy="687578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5715" y="1998345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阿凡提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687" r="9396"/>
          <a:stretch>
            <a:fillRect/>
          </a:stretch>
        </p:blipFill>
        <p:spPr>
          <a:xfrm>
            <a:off x="-1270" y="-13970"/>
            <a:ext cx="9148445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2540"/>
            <a:ext cx="9149715" cy="686181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5715" y="1998345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米老鼠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580" b="5050"/>
          <a:stretch>
            <a:fillRect/>
          </a:stretch>
        </p:blipFill>
        <p:spPr>
          <a:xfrm>
            <a:off x="819150" y="0"/>
            <a:ext cx="75057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0"/>
            <a:ext cx="9168130" cy="6857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4845" y="1644015"/>
            <a:ext cx="71875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米老鼠的好朋友是谁？</a:t>
            </a:r>
            <a:endParaRPr lang="zh-CN" altLang="en-US" sz="60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53185" y="3935730"/>
            <a:ext cx="65925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唐老鸭</a:t>
            </a:r>
            <a:endParaRPr lang="zh-CN" altLang="en-US" sz="80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5080"/>
            <a:ext cx="9139555" cy="68560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0" y="2492375"/>
            <a:ext cx="6204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黑猫警长</a:t>
            </a:r>
            <a:endParaRPr lang="zh-CN" altLang="en-US" sz="9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19050"/>
            <a:ext cx="9152890" cy="68795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4857" r="8029"/>
          <a:stretch>
            <a:fillRect/>
          </a:stretch>
        </p:blipFill>
        <p:spPr>
          <a:xfrm>
            <a:off x="635" y="-5080"/>
            <a:ext cx="9149080" cy="68675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3175"/>
            <a:ext cx="9140190" cy="686308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468755" y="3474085"/>
            <a:ext cx="6204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小熊维尼</a:t>
            </a:r>
            <a:endParaRPr lang="zh-CN" altLang="en-US" sz="9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5875"/>
            <a:ext cx="9140190" cy="68662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-1905"/>
            <a:ext cx="9169400" cy="687768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61745" y="2872740"/>
            <a:ext cx="6204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白雪公主</a:t>
            </a:r>
            <a:endParaRPr lang="zh-CN" altLang="en-US" sz="96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-635"/>
            <a:ext cx="914844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3810"/>
            <a:ext cx="9144635" cy="6850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830" y="108267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孙悟空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8040" y="108267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皮皮鲁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9435" y="108267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葫芦娃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465" y="257873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蓝精灵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8675" y="257873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米老鼠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00070" y="2578735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阿凡提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0830" y="4064000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黑猫警长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8040" y="4064000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白雪公主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99435" y="4064000"/>
            <a:ext cx="2944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小熊维尼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7842" b="11459"/>
          <a:stretch>
            <a:fillRect/>
          </a:stretch>
        </p:blipFill>
        <p:spPr>
          <a:xfrm>
            <a:off x="-10160" y="-63500"/>
            <a:ext cx="9172575" cy="693356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69240" y="2885440"/>
            <a:ext cx="86137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72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这些卡通人物大家都认识吗，一起来说说他们的故事吧！</a:t>
            </a:r>
            <a:endParaRPr lang="zh-CN" altLang="en-US" sz="72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17145"/>
            <a:ext cx="9166225" cy="6878320"/>
          </a:xfrm>
          <a:prstGeom prst="rect">
            <a:avLst/>
          </a:prstGeom>
        </p:spPr>
      </p:pic>
      <p:graphicFrame>
        <p:nvGraphicFramePr>
          <p:cNvPr id="23" name="表格 22"/>
          <p:cNvGraphicFramePr/>
          <p:nvPr/>
        </p:nvGraphicFramePr>
        <p:xfrm>
          <a:off x="70993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/>
          <p:nvPr/>
        </p:nvGraphicFramePr>
        <p:xfrm>
          <a:off x="2769235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/>
          <p:nvPr/>
        </p:nvGraphicFramePr>
        <p:xfrm>
          <a:off x="482981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/>
          <p:nvPr/>
        </p:nvGraphicFramePr>
        <p:xfrm>
          <a:off x="6889750" y="172021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/>
          <p:nvPr/>
        </p:nvGraphicFramePr>
        <p:xfrm>
          <a:off x="7298690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556577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3834130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/>
        </p:nvGraphicFramePr>
        <p:xfrm>
          <a:off x="210121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368935" y="4186555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9225" y="116205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我会写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670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葫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797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芦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791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娃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7855" y="167830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蓝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67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阿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995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凡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223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猫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451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熊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6795" y="4144645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尼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425" y="89027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hu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6365" y="89027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lu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6305" y="89027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wa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5610" y="89027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lan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6700" y="335661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a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8345" y="335661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fan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0625" y="335661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mao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53050" y="3356610"/>
            <a:ext cx="1915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xióng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5185" y="3356610"/>
            <a:ext cx="1694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ni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17145"/>
            <a:ext cx="9166225" cy="6878320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435610" y="4692650"/>
            <a:ext cx="8321675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52730" y="309880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我会认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7555" y="2663825"/>
            <a:ext cx="137541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15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维</a:t>
            </a:r>
            <a:endParaRPr lang="zh-CN" altLang="en-US" sz="115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9615" y="2663825"/>
            <a:ext cx="137541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15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悟</a:t>
            </a:r>
            <a:endParaRPr lang="zh-CN" altLang="en-US" sz="115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55595" y="2663825"/>
            <a:ext cx="137541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15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鲁</a:t>
            </a:r>
            <a:endParaRPr lang="zh-CN" altLang="en-US" sz="115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81575" y="2663825"/>
            <a:ext cx="137541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15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警</a:t>
            </a:r>
            <a:endParaRPr lang="zh-CN" altLang="en-US" sz="115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29260" y="2449195"/>
            <a:ext cx="8321675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428875" y="1425575"/>
            <a:ext cx="2228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latin typeface="宋体" panose="02010600030101010101" pitchFamily="2" charset="-122"/>
              </a:rPr>
              <a:t>lǔ</a:t>
            </a:r>
            <a:endParaRPr lang="en-US" altLang="zh-CN" sz="6000" b="1"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54855" y="1425575"/>
            <a:ext cx="2228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latin typeface="宋体" panose="02010600030101010101" pitchFamily="2" charset="-122"/>
              </a:rPr>
              <a:t>jǐng</a:t>
            </a:r>
            <a:endParaRPr lang="en-US" altLang="zh-CN" sz="6000" b="1">
              <a:latin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80835" y="1425575"/>
            <a:ext cx="2228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latin typeface="宋体" panose="02010600030101010101" pitchFamily="2" charset="-122"/>
              </a:rPr>
              <a:t>wéi</a:t>
            </a:r>
            <a:endParaRPr lang="en-US" altLang="zh-CN" sz="6000" b="1">
              <a:latin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6875" y="1425575"/>
            <a:ext cx="20402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 b="1">
                <a:latin typeface="宋体" panose="02010600030101010101" pitchFamily="2" charset="-122"/>
              </a:rPr>
              <a:t>wù</a:t>
            </a:r>
            <a:endParaRPr lang="en-US" altLang="zh-CN" sz="6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564"/>
          <a:stretch>
            <a:fillRect/>
          </a:stretch>
        </p:blipFill>
        <p:spPr>
          <a:xfrm>
            <a:off x="3175" y="-8890"/>
            <a:ext cx="9149715" cy="687324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5730" y="2321560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孙悟空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692785"/>
            <a:ext cx="8855710" cy="52781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0"/>
            <a:ext cx="9168130" cy="6857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7495" y="455295"/>
            <a:ext cx="71875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同学们了解孙悟空吗，谁可以跟大家介绍一下？</a:t>
            </a:r>
            <a:endParaRPr lang="zh-CN" altLang="en-US" sz="54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75715" y="2334260"/>
            <a:ext cx="65925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石猴</a:t>
            </a:r>
            <a:endParaRPr lang="zh-CN" altLang="en-US" sz="80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5715" y="3656330"/>
            <a:ext cx="65925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七十二变</a:t>
            </a:r>
            <a:endParaRPr lang="zh-CN" altLang="en-US" sz="80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3005" y="4978400"/>
            <a:ext cx="65925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火眼金睛</a:t>
            </a:r>
            <a:endParaRPr lang="zh-CN" altLang="en-US" sz="80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3635" r="163"/>
          <a:stretch>
            <a:fillRect/>
          </a:stretch>
        </p:blipFill>
        <p:spPr>
          <a:xfrm>
            <a:off x="-25400" y="5080"/>
            <a:ext cx="9197340" cy="686117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75715" y="2941320"/>
            <a:ext cx="6592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葫芦娃</a:t>
            </a:r>
            <a:endParaRPr lang="zh-CN" altLang="en-US" sz="13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3175"/>
            <a:ext cx="9140190" cy="68751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Paragraphs>108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华康少女文字W5(P)</vt:lpstr>
      <vt:lpstr>全新硬笔楷书简</vt:lpstr>
      <vt:lpstr>楷体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2015-05-05T08:02:00Z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