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324" r:id="rId3"/>
    <p:sldId id="297" r:id="rId4"/>
    <p:sldId id="305" r:id="rId5"/>
    <p:sldId id="310" r:id="rId6"/>
    <p:sldId id="309" r:id="rId7"/>
    <p:sldId id="308" r:id="rId8"/>
    <p:sldId id="299" r:id="rId9"/>
    <p:sldId id="303" r:id="rId10"/>
    <p:sldId id="304" r:id="rId11"/>
    <p:sldId id="312" r:id="rId12"/>
    <p:sldId id="311" r:id="rId13"/>
    <p:sldId id="316" r:id="rId14"/>
    <p:sldId id="315" r:id="rId15"/>
    <p:sldId id="314" r:id="rId16"/>
    <p:sldId id="313" r:id="rId17"/>
    <p:sldId id="294" r:id="rId18"/>
    <p:sldId id="319" r:id="rId19"/>
    <p:sldId id="318" r:id="rId20"/>
    <p:sldId id="317" r:id="rId21"/>
    <p:sldId id="321" r:id="rId22"/>
    <p:sldId id="293" r:id="rId23"/>
    <p:sldId id="292" r:id="rId24"/>
    <p:sldId id="322" r:id="rId25"/>
    <p:sldId id="323" r:id="rId26"/>
    <p:sldId id="286" r:id="rId2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41" autoAdjust="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4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FDCBBFC-4FC4-4F72-A2BD-146476B9911C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AF46253-02FB-457B-A215-4A9967B19C3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416B3185-152A-4D21-A480-52B16A24AC9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jpeg"/><Relationship Id="rId1" Type="http://schemas.openxmlformats.org/officeDocument/2006/relationships/image" Target="../media/image1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jpeg"/><Relationship Id="rId1" Type="http://schemas.openxmlformats.org/officeDocument/2006/relationships/image" Target="../media/image1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jpeg"/><Relationship Id="rId1" Type="http://schemas.openxmlformats.org/officeDocument/2006/relationships/image" Target="../media/image1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jpeg"/><Relationship Id="rId1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下载 (3)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187624" y="836712"/>
            <a:ext cx="6912768" cy="4176464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899592" y="260648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九年级语文</a:t>
            </a:r>
            <a:r>
              <a:rPr lang="en-US" altLang="zh-CN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下  新课标</a:t>
            </a:r>
            <a:r>
              <a:rPr lang="en-US" altLang="zh-CN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[</a:t>
            </a:r>
            <a:r>
              <a:rPr lang="zh-CN" altLang="en-US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人</a:t>
            </a:r>
            <a:r>
              <a:rPr lang="en-US" altLang="zh-CN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]</a:t>
            </a:r>
            <a:endParaRPr lang="zh-CN" altLang="en-US" sz="20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重点探究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5" name="Picture 1" descr="C:\Users\Administrator\Desktop\课件图片\边框\QQ截图2016091214582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484784"/>
            <a:ext cx="8568952" cy="4680520"/>
          </a:xfrm>
          <a:prstGeom prst="rect">
            <a:avLst/>
          </a:prstGeom>
          <a:noFill/>
        </p:spPr>
      </p:pic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827584" y="1847254"/>
            <a:ext cx="7848872" cy="37856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简要分析本文运用了怎样的论证方法来进行说理。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用类比论证法提出论点。文章一开头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就提出“鱼”和“熊掌”都是好吃的东西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但如果两者不能同时得到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那就舍鱼而取熊掌。接着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提出“生”和“义”两者都很珍贵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如果两者不能同时得到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那就必须舍弃生命选取正义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进而提出了“舍生取义”的中心论点。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用正反对比的论证方法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使读者心悦诚服。如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文章将两类不同的人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有的能保持本心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有的则失去本心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进行对比。第一部分用假设的推理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第二部分用前后两种不同的态度作对比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然后自然得出结论。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7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7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7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7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重点探究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5" name="Picture 1" descr="C:\Users\Administrator\Desktop\课件图片\边框\QQ截图2016091215332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556792"/>
            <a:ext cx="8640960" cy="4464496"/>
          </a:xfrm>
          <a:prstGeom prst="rect">
            <a:avLst/>
          </a:prstGeom>
          <a:noFill/>
        </p:spPr>
      </p:pic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971600" y="2276872"/>
            <a:ext cx="7128792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文章开头写“鱼”和“熊掌”有什么作用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鱼和熊掌两样东西的价值不同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鱼低贱而熊掌珍贵。二者不能同时得到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必然舍弃鱼而选取熊掌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同理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生命和正义的价值也不同。正义要比生命重要得多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二者不能同时得到的情况下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必须舍弃生命选取正义。这里运用了类比推理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提出了“舍生取义”的中心论点。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17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t6.jpg" descr="id:2147499660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3059832" y="188640"/>
            <a:ext cx="4032448" cy="792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467544" y="548680"/>
            <a:ext cx="8280920" cy="603960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一、积累与运用</a:t>
            </a:r>
            <a:endParaRPr kumimoji="0" 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解释下列加点词语。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故不为苟得也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如使人之所欲莫甚于生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(3)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所恶有甚于死者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选出品读有误的一项　　</a:t>
            </a:r>
            <a:r>
              <a:rPr kumimoji="0" lang="en-US" altLang="zh-CN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r>
              <a:rPr kumimoji="0" lang="en-US" altLang="zh-CN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 </a:t>
            </a:r>
            <a:endParaRPr kumimoji="0" lang="en-US" altLang="zh-CN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A.</a:t>
            </a:r>
            <a:r>
              <a:rPr kumimoji="0" lang="zh-CN" altLang="en-US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本文以“鱼”比喻为正义</a:t>
            </a:r>
            <a:r>
              <a:rPr kumimoji="0" lang="en-US" altLang="zh-CN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以“熊掌”比喻为生命。</a:t>
            </a:r>
            <a:endParaRPr kumimoji="0" lang="zh-CN" alt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B.“</a:t>
            </a:r>
            <a:r>
              <a:rPr kumimoji="0" lang="zh-CN" altLang="en-US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非独贤者有是心也”中的“是心”是指“这种本性”</a:t>
            </a:r>
            <a:r>
              <a:rPr kumimoji="0" lang="en-US" altLang="zh-CN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即“羞恶之心”</a:t>
            </a:r>
            <a:r>
              <a:rPr kumimoji="0" lang="en-US" altLang="zh-CN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用原文句子说就是“所欲有甚于生者</a:t>
            </a:r>
            <a:r>
              <a:rPr kumimoji="0" lang="en-US" altLang="zh-CN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所恶有甚于死者”。</a:t>
            </a:r>
            <a:endParaRPr kumimoji="0" lang="zh-CN" alt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C.“</a:t>
            </a:r>
            <a:r>
              <a:rPr kumimoji="0" lang="zh-CN" altLang="en-US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此之谓失其本心。”该句中的“此”是指“为宫室之美</a:t>
            </a:r>
            <a:r>
              <a:rPr kumimoji="0" lang="en-US" altLang="zh-CN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妻妾之奉</a:t>
            </a:r>
            <a:r>
              <a:rPr kumimoji="0" lang="en-US" altLang="zh-CN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所识穷乏者得我”而受“万钟”。 </a:t>
            </a:r>
            <a:endParaRPr kumimoji="0" lang="zh-CN" alt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D.“</a:t>
            </a:r>
            <a:r>
              <a:rPr kumimoji="0" lang="zh-CN" altLang="en-US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由是则生而有不用也</a:t>
            </a:r>
            <a:r>
              <a:rPr kumimoji="0" lang="en-US" altLang="zh-CN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由是则可以辟患而有不为也”的直接原因是“生亦我所欲”“死亦我所恶”。 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483768" y="1484784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苟且。　</a:t>
            </a:r>
            <a:endParaRPr lang="en-US" altLang="zh-CN" sz="20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    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假如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假使。　</a:t>
            </a:r>
            <a:endParaRPr lang="en-US" altLang="zh-CN" sz="20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厌恶。</a:t>
            </a:r>
            <a:endParaRPr lang="zh-CN" altLang="en-US" sz="20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691680" y="191683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259632" y="2852936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971600" y="234888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259632" y="234888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779912" y="2924944"/>
            <a:ext cx="106610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A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7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27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276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276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276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t6.jpg" descr="id:2147499660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3059832" y="188640"/>
            <a:ext cx="4032448" cy="792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467544" y="1006313"/>
            <a:ext cx="8352928" cy="501675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选出对本文理解有误的一项　　</a:t>
            </a:r>
            <a:r>
              <a:rPr kumimoji="0" lang="en-US" altLang="zh-CN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r>
              <a:rPr kumimoji="0" lang="en-US" altLang="zh-CN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A.</a:t>
            </a:r>
            <a:r>
              <a:rPr kumimoji="0" lang="zh-CN" altLang="en-US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本文运用了正反对比论证的方法论证中心论点。 </a:t>
            </a:r>
            <a:endParaRPr kumimoji="0" lang="zh-CN" alt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B.</a:t>
            </a:r>
            <a:r>
              <a:rPr kumimoji="0" lang="zh-CN" altLang="en-US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第一段文字主要侧重于讲道理</a:t>
            </a:r>
            <a:r>
              <a:rPr kumimoji="0" lang="en-US" altLang="zh-CN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第二段文字则侧重于列举事例。 </a:t>
            </a:r>
            <a:endParaRPr kumimoji="0" lang="zh-CN" alt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C.</a:t>
            </a:r>
            <a:r>
              <a:rPr kumimoji="0" lang="zh-CN" altLang="en-US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本文中最能概括全篇主旨的句子是“生</a:t>
            </a:r>
            <a:r>
              <a:rPr kumimoji="0" lang="en-US" altLang="zh-CN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亦我所欲也</a:t>
            </a:r>
            <a:r>
              <a:rPr kumimoji="0" lang="en-US" altLang="zh-CN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义</a:t>
            </a:r>
            <a:r>
              <a:rPr kumimoji="0" lang="en-US" altLang="zh-CN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亦我所欲也。二者不可得兼</a:t>
            </a:r>
            <a:r>
              <a:rPr kumimoji="0" lang="en-US" altLang="zh-CN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舍生而取义者也” 。</a:t>
            </a:r>
            <a:endParaRPr kumimoji="0" lang="zh-CN" alt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D.</a:t>
            </a:r>
            <a:r>
              <a:rPr kumimoji="0" lang="zh-CN" altLang="en-US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第二段中运用了比喻、对比、排比的修辞方法</a:t>
            </a:r>
            <a:r>
              <a:rPr kumimoji="0" lang="en-US" altLang="zh-CN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赞扬了舍生取义的精神</a:t>
            </a:r>
            <a:r>
              <a:rPr kumimoji="0" lang="en-US" altLang="zh-CN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批判了那些只贪图荣华富贵而不顾礼义廉耻的权贵们</a:t>
            </a:r>
            <a:r>
              <a:rPr kumimoji="0" lang="en-US" altLang="zh-CN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起到了突出中心论点的作用。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499992" y="1196752"/>
            <a:ext cx="38824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D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37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37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37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37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37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t6.jpg" descr="id:2147499660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3059832" y="188640"/>
            <a:ext cx="4032448" cy="792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179512" y="692696"/>
            <a:ext cx="8784976" cy="563231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二、阅读理解</a:t>
            </a:r>
            <a:endParaRPr kumimoji="0" 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[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甲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]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一箪食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一豆羹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得之则生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弗得则死。呼尔而与之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行道之人弗受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蹴尔而与之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乞人不屑也。万钟则不辩礼义而受之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万钟于我何加焉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为宫室之美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妻妾之奉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所识穷乏者得我与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乡为身死而不受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今为宫室之美为之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乡为身死而不受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今为妻妾之奉为之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乡为身死而不受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今为所识穷乏者得我而为之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是亦不可以已乎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此之谓失其本心。 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[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乙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]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公孙仪</a:t>
            </a:r>
            <a:r>
              <a:rPr kumimoji="0" lang="zh-CN" altLang="en-US" sz="2000" b="1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①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相鲁而嗜鱼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一国尽争买鱼而献之。公孙仪不受。其弟子谏曰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夫子嗜鱼而不受者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何也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?”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对曰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夫唯嗜鱼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故不受也。夫即</a:t>
            </a:r>
            <a:r>
              <a:rPr kumimoji="0" lang="zh-CN" altLang="en-US" sz="2000" b="1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②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受鱼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必有下人</a:t>
            </a:r>
            <a:r>
              <a:rPr kumimoji="0" lang="zh-CN" altLang="en-US" sz="2000" b="1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③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之色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有下人色将枉于法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枉于法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则免于相。虽嗜鱼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彼必不能常给我鱼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我又不能自给鱼。即无受鱼而不免于相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虽嗜鱼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我能长自给鱼。”此明夫恃人不如自恃也。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【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注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】①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公孙仪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春秋时鲁穆公的相。　②即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假如。　③下人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迁就他人。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48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48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348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t6.jpg" descr="id:2147499660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3059832" y="260648"/>
            <a:ext cx="4032448" cy="792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827584" y="980728"/>
            <a:ext cx="7128792" cy="45243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解释加点的词语。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蹴尔而与之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万钟则不辩礼义而受之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(3)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公孙仪相鲁而嗜鱼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(4)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其弟子谏曰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翻译句子。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一箪食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一豆羹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得之则生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弗得则死。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夫子嗜鱼而不受者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何也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339752" y="1412776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用脚踢　</a:t>
            </a:r>
            <a:endParaRPr lang="en-US" altLang="zh-CN" sz="20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         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通“辨”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分辨　</a:t>
            </a:r>
            <a:endParaRPr lang="en-US" altLang="zh-CN" sz="20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      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特别喜欢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很爱好　</a:t>
            </a:r>
            <a:endParaRPr lang="en-US" altLang="zh-CN" sz="20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他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指公孙仪　</a:t>
            </a:r>
            <a:endParaRPr lang="zh-CN" altLang="en-US" sz="20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403648" y="191683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411760" y="234888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331640" y="328498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915816" y="2852936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71600" y="4149080"/>
            <a:ext cx="7344816" cy="16587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一碗饭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一碗汤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得到这些就能活下去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得不到就得饿死。</a:t>
            </a:r>
            <a:endParaRPr lang="en-US" altLang="zh-CN" sz="20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先生喜欢鱼却不接受别人送给的鱼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为什么呢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?</a:t>
            </a:r>
            <a:r>
              <a:rPr lang="zh-CN" altLang="zh-CN" dirty="0" smtClean="0">
                <a:solidFill>
                  <a:srgbClr val="FF0000"/>
                </a:solidFill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t6.jpg" descr="id:2147499660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3059832" y="188640"/>
            <a:ext cx="4032448" cy="792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899592" y="1052736"/>
            <a:ext cx="6763390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甲文“此之谓失其本心”中的“此”指代什么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zh-CN" sz="2400" b="1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乙文中哪句话表达了公孙仪的观点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971600" y="1628800"/>
            <a:ext cx="7704856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万钟则不辩礼义而受之”或“乡为身死而不受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今为宫室之美、妻妾之奉、所识穷乏者得我而为之”。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如用自己的话答出这个意思也可。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此明夫恃人不如自恃也。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t6.jpg" descr="id:2147499660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3059832" y="188640"/>
            <a:ext cx="4032448" cy="792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683568" y="1329735"/>
            <a:ext cx="7848623" cy="230832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5.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从公孙仪对受鱼和枉法关系的分析中可以看出他有怎样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的品质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6.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概括这两个语段内容上的相同之处。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683568" y="2420888"/>
            <a:ext cx="9144000" cy="175432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公孙仪是个注重防微杜渐、清醒自律、清正廉明的人。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zh-CN" sz="24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两个语段都是写在利与义面前如何抉择的问题。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t6.jpg" descr="id:2147499660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3059832" y="188640"/>
            <a:ext cx="4032448" cy="792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683568" y="1340768"/>
            <a:ext cx="7632848" cy="389420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三、课堂小练笔</a:t>
            </a:r>
            <a:endParaRPr kumimoji="0" 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在人生的道路上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会面临着许多重要的抉择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遇到许多利益、权力的诱惑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如果是你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你会选择以“义”为重吗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在历史的长河中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有多少英雄舍生取义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因而被千古传颂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成为不朽的史诗。请你举出两例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并简要分析。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7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7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7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27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7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7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27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27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t6.jpg" descr="id:2147499660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3059832" y="188640"/>
            <a:ext cx="4032448" cy="792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611560" y="703729"/>
            <a:ext cx="8136904" cy="50783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示例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                 乌江水边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自刎而死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“力拔山兮气盖世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时不利兮骓不逝。骓不逝兮可奈何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虞兮虞兮奈若何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?”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那英雄末路的血色残阳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在历史的上空回荡了两千多年。那一潭江水被微风吹皱了。他自刎乌江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豪气冲天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震撼了古今多少人。没有人怀疑项羽是大丈夫大英雄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自古以来也没有几个人能够做出如此壮举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自刎乌江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这得需要多少勇气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然而项羽做到了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他将“宁为玉碎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不为瓦全”演绎到了极致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37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37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37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文言知识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7" name="Picture 2" descr="C:\Users\Administrator\Desktop\课件图片\65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628800"/>
            <a:ext cx="8208912" cy="4320480"/>
          </a:xfrm>
          <a:prstGeom prst="rect">
            <a:avLst/>
          </a:prstGeom>
          <a:noFill/>
        </p:spPr>
      </p:pic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1763688" y="2166809"/>
            <a:ext cx="5618846" cy="267765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字音字形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所恶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)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 箪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)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一豆羹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  )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蹴尔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)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不屑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)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843808" y="2924944"/>
            <a:ext cx="723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wù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364088" y="2996952"/>
            <a:ext cx="8627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d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+mn-ea"/>
                <a:ea typeface="+mn-ea"/>
                <a:cs typeface="Times New Roman" pitchFamily="18" charset="0"/>
              </a:rPr>
              <a:t>ā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n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131840" y="3501008"/>
            <a:ext cx="11031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gēng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796136" y="3573016"/>
            <a:ext cx="6030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cù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699792" y="4221088"/>
            <a:ext cx="7088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xiè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339752" y="342900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932040" y="342900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932040" y="407707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2771800" y="407707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2339752" y="472514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t6.jpg" descr="id:2147499660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3059832" y="188640"/>
            <a:ext cx="4032448" cy="792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755576" y="1025549"/>
            <a:ext cx="7992888" cy="517064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             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受尽折磨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从容就义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南宋末年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元军猖狂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面临着敌国威胁的文天祥毅然肩负起抗元的重任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号召四方英雄豪杰起兵抗元。但却由于势单力薄被元军俘获。面对敌人高官厚禄的劝降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文天祥挥笔写下“人生自古谁无死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留取丹心照汗青”的历史名句。文天祥拒绝降元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最终就义。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自古英雄多忠义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舍生取义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固然甚好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但是在今天的社会中如果要做到舍生取义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就会被人认为“不理智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不正确”。但这并不意味着不能舍生取义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我们要在保证自己生命安全的情况下去理智地做出正确的抉择。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“义”是忠义、正义、义气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它比生命更为珍贵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在现在的生活中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它依然存在于社会的每个角落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但要理智抉择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正义永存。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8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8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48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8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8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8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8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8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8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8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8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48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t6b.jpg" descr="id:2147499682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771800" y="260648"/>
            <a:ext cx="4320480" cy="792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251520" y="1196751"/>
          <a:ext cx="8640960" cy="4536504"/>
        </p:xfrm>
        <a:graphic>
          <a:graphicData uri="http://schemas.openxmlformats.org/drawingml/2006/table">
            <a:tbl>
              <a:tblPr/>
              <a:tblGrid>
                <a:gridCol w="768085"/>
                <a:gridCol w="7872875"/>
              </a:tblGrid>
              <a:tr h="62364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考点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文学常识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643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考点</a:t>
                      </a:r>
                      <a:endParaRPr lang="zh-CN" sz="2400" b="1" kern="100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归纳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文学常识的积累与识记是历年来中考的一项考点。它主要考查作家作品信息、与之相关的名言警句、成语、作品人物或情节等。大多以选择题的形式出现</a:t>
                      </a:r>
                      <a:r>
                        <a:rPr lang="en-US" sz="24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24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也有填空题。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643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解题</a:t>
                      </a:r>
                      <a:endParaRPr lang="zh-CN" sz="2400" b="1" kern="10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技巧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解答文学常识类的试题</a:t>
                      </a:r>
                      <a:r>
                        <a:rPr lang="en-US" sz="24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24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必须在平时学习中注意做好这部分知识的积累</a:t>
                      </a:r>
                      <a:r>
                        <a:rPr lang="en-US" sz="24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24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准确有效地识记一些基本的文学常识。解答选择题时</a:t>
                      </a:r>
                      <a:r>
                        <a:rPr lang="en-US" sz="24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,</a:t>
                      </a:r>
                      <a:r>
                        <a:rPr lang="zh-CN" sz="24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也可采用排除法辅助答题。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t45.jpg" descr="id:2147499697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6300192" y="260648"/>
            <a:ext cx="2339752" cy="54868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3" name="bt6b.jpg" descr="id:2147499682;FounderCES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19672" y="188640"/>
            <a:ext cx="4320480" cy="792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323528" y="1268760"/>
            <a:ext cx="8820472" cy="44012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(2016·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湖北十堰中考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下列说法正确的一项是　　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A.《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诗经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是我国最早的一部诗歌总集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按内容体制分为“赋、比、兴”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按表现手法分为“风、雅、颂”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二者合称“诗经六义”。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B.《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邹忌讽齐王纳谏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出自我国古代重要的历史著作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战国策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这部史书长于议论和叙事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鲁迅称之为“史家之绝唱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无韵之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离骚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》”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C.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唐诗、宋词、元曲是我国诗歌史上的三大高峰。唐有大小李杜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宋有豪放之“苏辛”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元有四大家。正如赵翼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论诗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中所言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,“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江山代有才人出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各领风骚数百年”。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D.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为了夺取生辰纲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晁盖等人进行了周密分工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其中阮小二负责卖酒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白胜扮作贩枣子的客商。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〔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解析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〕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本题考查文学常识。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A.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表现手法和内容表述颠倒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;B.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鲁迅评价对应错误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鲁迅评价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史记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为“史家之绝唱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无韵之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离骚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》”;D.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分工错误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应为白胜卖酒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其他人扮作客商。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300192" y="1196752"/>
            <a:ext cx="42979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C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3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30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30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30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0" dur="2000"/>
                                        <p:tgtEl>
                                          <p:spTgt spid="307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t45.jpg" descr="id:2147499697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6300192" y="260648"/>
            <a:ext cx="2339752" cy="54868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3" name="bt6b.jpg" descr="id:2147499682;FounderCES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19672" y="188640"/>
            <a:ext cx="4320480" cy="792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395536" y="1052736"/>
            <a:ext cx="8136904" cy="526297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(2016·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四川雅安中考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下列表述有误的一项是　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A.“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铭”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古代刻在器物上用来警戒自己或称述功德的文字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后来成为一种文体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这种文体一般都是用韵的。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B.《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诗经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也称“诗三百”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是我国最早的一部诗歌总集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分为“赋”“比”“兴”三个部分。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C.《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丑小鸭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和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皇帝的新装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是丹麦作家安徒生的童话作品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列夫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·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托尔斯泰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伟大的悲剧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是奥地利作家茨威格的传记作品。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D.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周敦颐的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爱莲说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赞美了莲“出淤泥而不染”的高洁品格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苏轼则在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水调歌头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明月几时有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里表达了“但愿人长久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千里共婵娟” 的美好愿望。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〔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解析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〕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本题考查文学常识。将“赋”“比”“兴” 改为“风”“雅”“颂”。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596336" y="1052736"/>
            <a:ext cx="3946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B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8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8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8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68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8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68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68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68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68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68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68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68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8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8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8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68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8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8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68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68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68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68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68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68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t46.jpg" descr="id:2147499704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6084168" y="332656"/>
            <a:ext cx="2448272" cy="50405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3" name="bt6b.jpg" descr="id:2147499682;FounderCES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403648" y="260648"/>
            <a:ext cx="4320480" cy="792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755576" y="1052736"/>
            <a:ext cx="8064896" cy="501303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(2016·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重庆中考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B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卷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下列说法有误的一项是　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A.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鲁迅的小说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故乡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写“我”与中年闰土之间隔了一层“可悲的厚障壁”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这里的“厚障壁”是指精神上的隔膜。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B.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老舍的散文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济南的冬天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为我们深情地描绘出一个温暖如春、秀丽如画、天明水净的蓝水晶般的世界。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C.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奥楚蔑洛夫是法国作家契诃夫在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变色龙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中塑造的一个见风使舵、媚上欺下的典型形象。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D.“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学而不思则罔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思而不学则殆”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这句话出自儒家经典著作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论语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它告诉了我们学思结合的道理。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27584" y="6021288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[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解析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]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契诃夫是俄国作家。</a:t>
            </a:r>
            <a:r>
              <a:rPr lang="en-US" altLang="zh-CN" b="1" dirty="0" smtClean="0"/>
              <a:t> </a:t>
            </a:r>
            <a:endParaRPr lang="zh-CN" altLang="en-US" b="1" dirty="0"/>
          </a:p>
        </p:txBody>
      </p:sp>
      <p:sp>
        <p:nvSpPr>
          <p:cNvPr id="6" name="矩形 5"/>
          <p:cNvSpPr/>
          <p:nvPr/>
        </p:nvSpPr>
        <p:spPr>
          <a:xfrm>
            <a:off x="7812360" y="1124744"/>
            <a:ext cx="4634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C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8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8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78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8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8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78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78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78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78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78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78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78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8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78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78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78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78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78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78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78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t46.jpg" descr="id:2147499704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6084168" y="332656"/>
            <a:ext cx="2448272" cy="50405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3" name="bt6b.jpg" descr="id:2147499682;FounderCES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403648" y="260648"/>
            <a:ext cx="4320480" cy="792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395536" y="1196752"/>
            <a:ext cx="8496944" cy="37856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(2016·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海南中考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下列关于文学作品的表述有误的一项是　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A.《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西游记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中“三打白骨精”“真假美猴王”“三借芭蕉扇”等故事家喻户晓。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B.《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童年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在人间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我的大学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都是高尔基以自身经历为原型创作的自传体小说。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C.“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其实地上本没有路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走的人多了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也便成了路”是鲁迅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社戏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中的一句名言。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D.《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变色龙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刻画了奥楚蔑洛夫这个见风使舵、趋炎附势、媚上欺下的忠实走狗形象。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611560" y="4980539"/>
            <a:ext cx="8532440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[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解析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]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其实地上本没有路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走的人多了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也便成了路”是鲁迅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故乡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中的一句名言。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3568" y="1556792"/>
            <a:ext cx="3914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C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2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文言知识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6" name="椭圆 5"/>
          <p:cNvSpPr/>
          <p:nvPr/>
        </p:nvSpPr>
        <p:spPr>
          <a:xfrm>
            <a:off x="2411760" y="234888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971600" y="1413173"/>
            <a:ext cx="9144000" cy="424731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通假字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故患有所不辟也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(“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辟”通“避”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躲避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万钟则不辩礼义而受之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(“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辩”通“辨”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辨别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所识穷乏者得我与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(“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得”通“德”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恩惠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这里是感激的意思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;“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与”通“欤”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语气助词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乡为身死而不受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(“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乡”通“向”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从前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195736" y="328498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483768" y="414908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115616" y="508518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395536" y="1484784"/>
            <a:ext cx="8496944" cy="4464496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915816" y="414908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74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4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4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74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40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40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740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40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40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740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文言知识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7" name="左大括号 6"/>
          <p:cNvSpPr/>
          <p:nvPr/>
        </p:nvSpPr>
        <p:spPr>
          <a:xfrm>
            <a:off x="611560" y="4365104"/>
            <a:ext cx="216024" cy="648072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55576" y="1700808"/>
            <a:ext cx="4572000" cy="35114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b="1" dirty="0" smtClean="0">
                <a:latin typeface="微软雅黑" pitchFamily="34" charset="-122"/>
                <a:ea typeface="微软雅黑" pitchFamily="34" charset="-122"/>
              </a:rPr>
              <a:t>由是则生而有不用也</a:t>
            </a:r>
            <a:r>
              <a:rPr lang="en-US" altLang="zh-CN" sz="18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1800" b="1" dirty="0" smtClean="0">
                <a:latin typeface="微软雅黑" pitchFamily="34" charset="-122"/>
                <a:ea typeface="微软雅黑" pitchFamily="34" charset="-122"/>
              </a:rPr>
              <a:t>连词</a:t>
            </a:r>
            <a:r>
              <a:rPr lang="en-US" altLang="zh-CN" sz="18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800" b="1" dirty="0" smtClean="0">
                <a:latin typeface="微软雅黑" pitchFamily="34" charset="-122"/>
                <a:ea typeface="微软雅黑" pitchFamily="34" charset="-122"/>
              </a:rPr>
              <a:t>表转折</a:t>
            </a:r>
            <a:r>
              <a:rPr lang="en-US" altLang="zh-CN" sz="18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18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dirty="0" smtClean="0">
                <a:latin typeface="微软雅黑" pitchFamily="34" charset="-122"/>
                <a:ea typeface="微软雅黑" pitchFamily="34" charset="-122"/>
              </a:rPr>
              <a:t>呼尔而与之</a:t>
            </a:r>
            <a:r>
              <a:rPr lang="en-US" altLang="zh-CN" sz="18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1800" b="1" dirty="0" smtClean="0">
                <a:latin typeface="微软雅黑" pitchFamily="34" charset="-122"/>
                <a:ea typeface="微软雅黑" pitchFamily="34" charset="-122"/>
              </a:rPr>
              <a:t>连词</a:t>
            </a:r>
            <a:r>
              <a:rPr lang="en-US" altLang="zh-CN" sz="18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800" b="1" dirty="0" smtClean="0">
                <a:latin typeface="微软雅黑" pitchFamily="34" charset="-122"/>
                <a:ea typeface="微软雅黑" pitchFamily="34" charset="-122"/>
              </a:rPr>
              <a:t>表修饰</a:t>
            </a:r>
            <a:r>
              <a:rPr lang="en-US" altLang="zh-CN" sz="18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18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dirty="0" smtClean="0">
                <a:latin typeface="微软雅黑" pitchFamily="34" charset="-122"/>
                <a:ea typeface="微软雅黑" pitchFamily="34" charset="-122"/>
              </a:rPr>
              <a:t>义</a:t>
            </a:r>
            <a:r>
              <a:rPr lang="en-US" altLang="zh-CN" sz="18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800" b="1" dirty="0" smtClean="0">
                <a:latin typeface="微软雅黑" pitchFamily="34" charset="-122"/>
                <a:ea typeface="微软雅黑" pitchFamily="34" charset="-122"/>
              </a:rPr>
              <a:t>亦我所欲也</a:t>
            </a:r>
            <a:r>
              <a:rPr lang="en-US" altLang="zh-CN" sz="18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1800" b="1" dirty="0" smtClean="0">
                <a:latin typeface="微软雅黑" pitchFamily="34" charset="-122"/>
                <a:ea typeface="微软雅黑" pitchFamily="34" charset="-122"/>
              </a:rPr>
              <a:t>道义</a:t>
            </a:r>
            <a:r>
              <a:rPr lang="en-US" altLang="zh-CN" sz="18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18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dirty="0" smtClean="0">
                <a:latin typeface="微软雅黑" pitchFamily="34" charset="-122"/>
                <a:ea typeface="微软雅黑" pitchFamily="34" charset="-122"/>
              </a:rPr>
              <a:t>吾义固不杀人</a:t>
            </a:r>
            <a:r>
              <a:rPr lang="en-US" altLang="zh-CN" sz="18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1800" b="1" dirty="0" smtClean="0">
                <a:latin typeface="微软雅黑" pitchFamily="34" charset="-122"/>
                <a:ea typeface="微软雅黑" pitchFamily="34" charset="-122"/>
              </a:rPr>
              <a:t>坚守道义</a:t>
            </a:r>
            <a:r>
              <a:rPr lang="en-US" altLang="zh-CN" sz="18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18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dirty="0" smtClean="0">
                <a:latin typeface="微软雅黑" pitchFamily="34" charset="-122"/>
                <a:ea typeface="微软雅黑" pitchFamily="34" charset="-122"/>
              </a:rPr>
              <a:t>故不为苟得也</a:t>
            </a:r>
            <a:r>
              <a:rPr lang="en-US" altLang="zh-CN" sz="18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1800" b="1" dirty="0" smtClean="0">
                <a:latin typeface="微软雅黑" pitchFamily="34" charset="-122"/>
                <a:ea typeface="微软雅黑" pitchFamily="34" charset="-122"/>
              </a:rPr>
              <a:t>苟且</a:t>
            </a:r>
            <a:r>
              <a:rPr lang="en-US" altLang="zh-CN" sz="18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18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dirty="0" smtClean="0">
                <a:latin typeface="微软雅黑" pitchFamily="34" charset="-122"/>
                <a:ea typeface="微软雅黑" pitchFamily="34" charset="-122"/>
              </a:rPr>
              <a:t>苟富贵</a:t>
            </a:r>
            <a:r>
              <a:rPr lang="en-US" altLang="zh-CN" sz="18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800" b="1" dirty="0" smtClean="0">
                <a:latin typeface="微软雅黑" pitchFamily="34" charset="-122"/>
                <a:ea typeface="微软雅黑" pitchFamily="34" charset="-122"/>
              </a:rPr>
              <a:t>无相忘</a:t>
            </a:r>
            <a:r>
              <a:rPr lang="en-US" altLang="zh-CN" sz="18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1800" b="1" dirty="0" smtClean="0">
                <a:latin typeface="微软雅黑" pitchFamily="34" charset="-122"/>
                <a:ea typeface="微软雅黑" pitchFamily="34" charset="-122"/>
              </a:rPr>
              <a:t>如果</a:t>
            </a:r>
            <a:r>
              <a:rPr lang="en-US" altLang="zh-CN" sz="18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18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dirty="0" smtClean="0">
                <a:latin typeface="微软雅黑" pitchFamily="34" charset="-122"/>
                <a:ea typeface="微软雅黑" pitchFamily="34" charset="-122"/>
              </a:rPr>
              <a:t>是亦不可以已乎</a:t>
            </a:r>
            <a:r>
              <a:rPr lang="en-US" altLang="zh-CN" sz="18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1800" b="1" dirty="0" smtClean="0">
                <a:latin typeface="微软雅黑" pitchFamily="34" charset="-122"/>
                <a:ea typeface="微软雅黑" pitchFamily="34" charset="-122"/>
              </a:rPr>
              <a:t>停止</a:t>
            </a:r>
            <a:r>
              <a:rPr lang="en-US" altLang="zh-CN" sz="18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800" b="1" dirty="0" smtClean="0">
                <a:latin typeface="微软雅黑" pitchFamily="34" charset="-122"/>
                <a:ea typeface="微软雅黑" pitchFamily="34" charset="-122"/>
              </a:rPr>
              <a:t>放弃</a:t>
            </a:r>
            <a:r>
              <a:rPr lang="en-US" altLang="zh-CN" sz="18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18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dirty="0" smtClean="0">
                <a:latin typeface="微软雅黑" pitchFamily="34" charset="-122"/>
                <a:ea typeface="微软雅黑" pitchFamily="34" charset="-122"/>
              </a:rPr>
              <a:t>吾既已言之王矣</a:t>
            </a:r>
            <a:r>
              <a:rPr lang="en-US" altLang="zh-CN" sz="18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1800" b="1" dirty="0" smtClean="0">
                <a:latin typeface="微软雅黑" pitchFamily="34" charset="-122"/>
                <a:ea typeface="微软雅黑" pitchFamily="34" charset="-122"/>
              </a:rPr>
              <a:t>已经</a:t>
            </a:r>
            <a:r>
              <a:rPr lang="en-US" altLang="zh-CN" sz="1800" b="1" dirty="0" smtClean="0">
                <a:latin typeface="微软雅黑" pitchFamily="34" charset="-122"/>
                <a:ea typeface="微软雅黑" pitchFamily="34" charset="-122"/>
              </a:rPr>
              <a:t>)</a:t>
            </a:r>
          </a:p>
        </p:txBody>
      </p:sp>
      <p:sp>
        <p:nvSpPr>
          <p:cNvPr id="11" name="矩形 10"/>
          <p:cNvSpPr/>
          <p:nvPr/>
        </p:nvSpPr>
        <p:spPr>
          <a:xfrm>
            <a:off x="4932040" y="1628800"/>
            <a:ext cx="4572000" cy="383181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b="1" dirty="0" smtClean="0">
                <a:latin typeface="微软雅黑" pitchFamily="34" charset="-122"/>
                <a:ea typeface="微软雅黑" pitchFamily="34" charset="-122"/>
              </a:rPr>
              <a:t>是故所欲有甚于生者</a:t>
            </a:r>
            <a:r>
              <a:rPr lang="en-US" altLang="zh-CN" sz="18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1800" b="1" dirty="0" smtClean="0">
                <a:latin typeface="微软雅黑" pitchFamily="34" charset="-122"/>
                <a:ea typeface="微软雅黑" pitchFamily="34" charset="-122"/>
              </a:rPr>
              <a:t>比</a:t>
            </a:r>
            <a:r>
              <a:rPr lang="en-US" altLang="zh-CN" sz="18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18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dirty="0" smtClean="0">
                <a:latin typeface="微软雅黑" pitchFamily="34" charset="-122"/>
                <a:ea typeface="微软雅黑" pitchFamily="34" charset="-122"/>
              </a:rPr>
              <a:t>万钟于我何加焉</a:t>
            </a:r>
            <a:r>
              <a:rPr lang="en-US" altLang="zh-CN" sz="18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1800" b="1" dirty="0" smtClean="0">
                <a:latin typeface="微软雅黑" pitchFamily="34" charset="-122"/>
                <a:ea typeface="微软雅黑" pitchFamily="34" charset="-122"/>
              </a:rPr>
              <a:t>对于</a:t>
            </a:r>
            <a:r>
              <a:rPr lang="en-US" altLang="zh-CN" sz="18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18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dirty="0" smtClean="0">
                <a:latin typeface="微软雅黑" pitchFamily="34" charset="-122"/>
                <a:ea typeface="微软雅黑" pitchFamily="34" charset="-122"/>
              </a:rPr>
              <a:t>二者不可得兼</a:t>
            </a:r>
            <a:r>
              <a:rPr lang="en-US" altLang="zh-CN" sz="18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1800" b="1" dirty="0" smtClean="0">
                <a:latin typeface="微软雅黑" pitchFamily="34" charset="-122"/>
                <a:ea typeface="微软雅黑" pitchFamily="34" charset="-122"/>
              </a:rPr>
              <a:t>得到</a:t>
            </a:r>
            <a:r>
              <a:rPr lang="en-US" altLang="zh-CN" sz="18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800" b="1" dirty="0" smtClean="0">
                <a:latin typeface="微软雅黑" pitchFamily="34" charset="-122"/>
                <a:ea typeface="微软雅黑" pitchFamily="34" charset="-122"/>
              </a:rPr>
              <a:t>拥有</a:t>
            </a:r>
            <a:r>
              <a:rPr lang="en-US" altLang="zh-CN" sz="18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18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dirty="0" smtClean="0">
                <a:latin typeface="微软雅黑" pitchFamily="34" charset="-122"/>
                <a:ea typeface="微软雅黑" pitchFamily="34" charset="-122"/>
              </a:rPr>
              <a:t>所识穷乏者得我与</a:t>
            </a:r>
            <a:r>
              <a:rPr lang="en-US" altLang="zh-CN" sz="18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1800" b="1" dirty="0" smtClean="0">
                <a:latin typeface="微软雅黑" pitchFamily="34" charset="-122"/>
                <a:ea typeface="微软雅黑" pitchFamily="34" charset="-122"/>
              </a:rPr>
              <a:t>通“德”</a:t>
            </a:r>
            <a:r>
              <a:rPr lang="en-US" altLang="zh-CN" sz="18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800" b="1" dirty="0" smtClean="0">
                <a:latin typeface="微软雅黑" pitchFamily="34" charset="-122"/>
                <a:ea typeface="微软雅黑" pitchFamily="34" charset="-122"/>
              </a:rPr>
              <a:t>恩惠</a:t>
            </a:r>
            <a:r>
              <a:rPr lang="en-US" altLang="zh-CN" sz="18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endParaRPr lang="en-US" altLang="zh-CN" sz="18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dirty="0" smtClean="0">
                <a:latin typeface="微软雅黑" pitchFamily="34" charset="-122"/>
                <a:ea typeface="微软雅黑" pitchFamily="34" charset="-122"/>
              </a:rPr>
              <a:t>这里指感激</a:t>
            </a:r>
            <a:r>
              <a:rPr lang="en-US" altLang="zh-CN" sz="18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18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dirty="0" smtClean="0">
                <a:latin typeface="微软雅黑" pitchFamily="34" charset="-122"/>
                <a:ea typeface="微软雅黑" pitchFamily="34" charset="-122"/>
              </a:rPr>
              <a:t>呼尔而与之</a:t>
            </a:r>
            <a:r>
              <a:rPr lang="en-US" altLang="zh-CN" sz="18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1800" b="1" dirty="0" smtClean="0">
                <a:latin typeface="微软雅黑" pitchFamily="34" charset="-122"/>
                <a:ea typeface="微软雅黑" pitchFamily="34" charset="-122"/>
              </a:rPr>
              <a:t>助词</a:t>
            </a:r>
            <a:r>
              <a:rPr lang="en-US" altLang="zh-CN" sz="18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800" b="1" dirty="0" smtClean="0">
                <a:latin typeface="微软雅黑" pitchFamily="34" charset="-122"/>
                <a:ea typeface="微软雅黑" pitchFamily="34" charset="-122"/>
              </a:rPr>
              <a:t>不译</a:t>
            </a:r>
            <a:r>
              <a:rPr lang="en-US" altLang="zh-CN" sz="18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18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dirty="0" smtClean="0">
                <a:latin typeface="微软雅黑" pitchFamily="34" charset="-122"/>
                <a:ea typeface="微软雅黑" pitchFamily="34" charset="-122"/>
              </a:rPr>
              <a:t>与尔同销万古愁</a:t>
            </a:r>
            <a:r>
              <a:rPr lang="en-US" altLang="zh-CN" sz="18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1800" b="1" dirty="0" smtClean="0">
                <a:latin typeface="微软雅黑" pitchFamily="34" charset="-122"/>
                <a:ea typeface="微软雅黑" pitchFamily="34" charset="-122"/>
              </a:rPr>
              <a:t>代词</a:t>
            </a:r>
            <a:r>
              <a:rPr lang="en-US" altLang="zh-CN" sz="18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800" b="1" dirty="0" smtClean="0">
                <a:latin typeface="微软雅黑" pitchFamily="34" charset="-122"/>
                <a:ea typeface="微软雅黑" pitchFamily="34" charset="-122"/>
              </a:rPr>
              <a:t>你</a:t>
            </a:r>
            <a:r>
              <a:rPr lang="en-US" altLang="zh-CN" sz="18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18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dirty="0" smtClean="0">
                <a:latin typeface="微软雅黑" pitchFamily="34" charset="-122"/>
                <a:ea typeface="微软雅黑" pitchFamily="34" charset="-122"/>
              </a:rPr>
              <a:t>则凡可以辟患者何不为也</a:t>
            </a:r>
            <a:r>
              <a:rPr lang="en-US" altLang="zh-CN" sz="18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1800" b="1" dirty="0" smtClean="0">
                <a:latin typeface="微软雅黑" pitchFamily="34" charset="-122"/>
                <a:ea typeface="微软雅黑" pitchFamily="34" charset="-122"/>
              </a:rPr>
              <a:t>连词</a:t>
            </a:r>
            <a:r>
              <a:rPr lang="en-US" altLang="zh-CN" sz="18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800" b="1" dirty="0" smtClean="0">
                <a:latin typeface="微软雅黑" pitchFamily="34" charset="-122"/>
                <a:ea typeface="微软雅黑" pitchFamily="34" charset="-122"/>
              </a:rPr>
              <a:t>那么</a:t>
            </a:r>
            <a:r>
              <a:rPr lang="en-US" altLang="zh-CN" sz="18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18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dirty="0" smtClean="0">
                <a:latin typeface="微软雅黑" pitchFamily="34" charset="-122"/>
                <a:ea typeface="微软雅黑" pitchFamily="34" charset="-122"/>
              </a:rPr>
              <a:t>得之则生</a:t>
            </a:r>
            <a:r>
              <a:rPr lang="en-US" altLang="zh-CN" sz="18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1800" b="1" dirty="0" smtClean="0">
                <a:latin typeface="微软雅黑" pitchFamily="34" charset="-122"/>
                <a:ea typeface="微软雅黑" pitchFamily="34" charset="-122"/>
              </a:rPr>
              <a:t>连词</a:t>
            </a:r>
            <a:r>
              <a:rPr lang="en-US" altLang="zh-CN" sz="18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800" b="1" dirty="0" smtClean="0">
                <a:latin typeface="微软雅黑" pitchFamily="34" charset="-122"/>
                <a:ea typeface="微软雅黑" pitchFamily="34" charset="-122"/>
              </a:rPr>
              <a:t>就</a:t>
            </a:r>
            <a:r>
              <a:rPr lang="en-US" altLang="zh-CN" sz="18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1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79512" y="1988840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而</a:t>
            </a:r>
            <a:endParaRPr lang="zh-CN" altLang="en-US" sz="1800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79512" y="2852936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义</a:t>
            </a:r>
            <a:endParaRPr lang="zh-CN" altLang="en-US" sz="1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79512" y="3645024"/>
            <a:ext cx="5500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苟</a:t>
            </a:r>
            <a:endParaRPr lang="zh-CN" altLang="en-US" sz="1800" dirty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51520" y="4437112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已</a:t>
            </a:r>
            <a:endParaRPr lang="zh-CN" altLang="en-US" sz="1800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355976" y="1988840"/>
            <a:ext cx="4875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于</a:t>
            </a:r>
            <a:endParaRPr lang="zh-CN" altLang="en-US" sz="1800" dirty="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355976" y="2924944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得</a:t>
            </a:r>
            <a:endParaRPr lang="zh-CN" altLang="en-US" sz="1800" dirty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427984" y="4005064"/>
            <a:ext cx="3600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尔</a:t>
            </a:r>
            <a:endParaRPr lang="zh-CN" altLang="en-US" sz="1800" dirty="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427984" y="4797152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则</a:t>
            </a:r>
            <a:endParaRPr lang="zh-CN" altLang="en-US" sz="1800" dirty="0">
              <a:solidFill>
                <a:srgbClr val="FF0000"/>
              </a:solidFill>
            </a:endParaRPr>
          </a:p>
        </p:txBody>
      </p:sp>
      <p:sp>
        <p:nvSpPr>
          <p:cNvPr id="20" name="左大括号 19"/>
          <p:cNvSpPr/>
          <p:nvPr/>
        </p:nvSpPr>
        <p:spPr>
          <a:xfrm>
            <a:off x="611560" y="3573016"/>
            <a:ext cx="144016" cy="504056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左大括号 20"/>
          <p:cNvSpPr/>
          <p:nvPr/>
        </p:nvSpPr>
        <p:spPr>
          <a:xfrm>
            <a:off x="611560" y="2708920"/>
            <a:ext cx="144016" cy="648072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左大括号 21"/>
          <p:cNvSpPr/>
          <p:nvPr/>
        </p:nvSpPr>
        <p:spPr>
          <a:xfrm>
            <a:off x="611560" y="1916832"/>
            <a:ext cx="144016" cy="576064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左大括号 22"/>
          <p:cNvSpPr/>
          <p:nvPr/>
        </p:nvSpPr>
        <p:spPr>
          <a:xfrm>
            <a:off x="4788024" y="3861048"/>
            <a:ext cx="216024" cy="576064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左大括号 23"/>
          <p:cNvSpPr/>
          <p:nvPr/>
        </p:nvSpPr>
        <p:spPr>
          <a:xfrm>
            <a:off x="4788024" y="4725144"/>
            <a:ext cx="216024" cy="576064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左大括号 24"/>
          <p:cNvSpPr/>
          <p:nvPr/>
        </p:nvSpPr>
        <p:spPr>
          <a:xfrm>
            <a:off x="4788024" y="2708920"/>
            <a:ext cx="144016" cy="864096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左大括号 25"/>
          <p:cNvSpPr/>
          <p:nvPr/>
        </p:nvSpPr>
        <p:spPr>
          <a:xfrm>
            <a:off x="4788024" y="1844824"/>
            <a:ext cx="144016" cy="648072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圆角矩形 26"/>
          <p:cNvSpPr/>
          <p:nvPr/>
        </p:nvSpPr>
        <p:spPr>
          <a:xfrm>
            <a:off x="107504" y="1340768"/>
            <a:ext cx="8712968" cy="4464496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923928" y="836712"/>
            <a:ext cx="1467068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一词多义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9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5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0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3" dur="5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8" dur="500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1" dur="500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文言知识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6" name="椭圆 5"/>
          <p:cNvSpPr/>
          <p:nvPr/>
        </p:nvSpPr>
        <p:spPr>
          <a:xfrm>
            <a:off x="1475656" y="198884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043608" y="1052736"/>
            <a:ext cx="9144000" cy="517064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                  4.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古今异义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万钟则不辩礼义而受之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古义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古代的一种量器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今义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计时的器具或中空的响器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非独贤者有是心也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古义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代词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这种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今义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判断动词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则凡可以得生者何不用也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古义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能够用来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今久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表示许可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一箪食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一豆羹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古义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古代一种盛食物的器具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今义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豆子类的名称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万钟于我何加焉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古义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指带来好处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今义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增加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555776" y="292494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763688" y="3861048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979712" y="3861048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339752" y="472514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2483768" y="5661248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467544" y="1628800"/>
            <a:ext cx="8208912" cy="4536504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20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20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4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4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204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548680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文言知识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548680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6" name="椭圆 5"/>
          <p:cNvSpPr/>
          <p:nvPr/>
        </p:nvSpPr>
        <p:spPr>
          <a:xfrm>
            <a:off x="2051720" y="198884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539552" y="1052736"/>
            <a:ext cx="7920880" cy="517064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5.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词类活用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所识穷乏者得我与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(“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得”通“德”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恩惠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活用作动词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感激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万钟则不辩礼义而受之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名词活用作动词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合乎礼义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6.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文言句式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判断句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鱼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我所欲也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(“……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也”表判断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省略句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乡为身死而不受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(“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为”后面省略了介词的宾语“礼义”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,“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受”后面省略了宾语“施舍”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全句省略了主语“我”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051720" y="292494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339752" y="292494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323528" y="1124744"/>
            <a:ext cx="8136904" cy="5040560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0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30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307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307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理解文题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5" name="Picture 1" descr="C:\Users\Administrator\Desktop\课件图片\画轴\QQ截图2016092810250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412776"/>
            <a:ext cx="8640960" cy="4536504"/>
          </a:xfrm>
          <a:prstGeom prst="rect">
            <a:avLst/>
          </a:prstGeom>
          <a:noFill/>
        </p:spPr>
      </p:pic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1187624" y="2348880"/>
            <a:ext cx="6552728" cy="230832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本文选自</a:t>
            </a:r>
            <a:r>
              <a:rPr kumimoji="0" lang="zh-CN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孟子</a:t>
            </a:r>
            <a:r>
              <a:rPr kumimoji="0" lang="zh-CN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·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告子上</a:t>
            </a:r>
            <a:r>
              <a:rPr kumimoji="0" lang="zh-CN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题目为编者所加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先秦文章后人多取第一句话作为标题。“鱼我所欲也”就是说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鱼是我想要的东西。本文以此为题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点明了本文的主要内容。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脉络梳理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5" name="JG18.EPS" descr="id:2147502471;FounderCES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39552" y="1628800"/>
            <a:ext cx="7992888" cy="4176464"/>
          </a:xfrm>
          <a:prstGeom prst="rect">
            <a:avLst/>
          </a:prstGeom>
          <a:ln w="127000" cap="sq">
            <a:solidFill>
              <a:srgbClr val="00B050"/>
            </a:solidFill>
            <a:miter lim="800000"/>
            <a:headEnd/>
            <a:tailEnd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692696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重点探究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692696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611560" y="1268760"/>
            <a:ext cx="7776864" cy="501675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论点提出以后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文章是怎样围绕论点逐层论述的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FF00FF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本文在提出“生与义不可得兼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则舍生取义”的论点后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作者首先从正面指出人之所以能“舍生取义”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是因为人皆有“欲生不为苟得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恶死有所不辟”的思想。然后再从反面说明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如果人只是欲生恶死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那么什么事都可以做得出来。可是事实上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,“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义”超过了“生”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所以人能够不贪生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不避死。这种羞恶之心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人人皆有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贤者更能保存而不丧失。接着举例说明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人即使在饥饿时仍有羞恶之心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自古以来就有宁死不受“嗟来之食”的人。最后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文章陡然一转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,“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乡为身死而不受”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现在“万钟则不辩礼义而受之”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又是为了什么呢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难道是“为宫室之美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妻妾之奉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所识穷乏者得我与”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先前为了“义”可以“舍生”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现在却为了高位厚禄和物质享受就舍掉了“义”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这种行为不是应该停止吗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总之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这篇文章是说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能做到“舍生取义”是因为人有羞恶之心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如果不顾羞耻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不辨礼义而受“万钟”则失掉了“本心”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这种行为是应该停止的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全文的意旨就在这一劝勉上。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539552" y="1268760"/>
            <a:ext cx="7704856" cy="432048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467544" y="1916832"/>
            <a:ext cx="7920880" cy="4392488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2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2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2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2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EF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EF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4894</Words>
  <Application>Kingsoft Office WPP</Application>
  <PresentationFormat>全屏显示(4:3)</PresentationFormat>
  <Paragraphs>256</Paragraphs>
  <Slides>25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Administrator</cp:lastModifiedBy>
  <cp:revision>语文备课大师【全免费】</cp:revision>
  <dcterms:created xsi:type="dcterms:W3CDTF">2015-11-21T07:20:00Z</dcterms:created>
  <dcterms:modified xsi:type="dcterms:W3CDTF">2017-02-07T07:30:17Z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  <property fmtid="{64440492-4C8B-11D1-8B70-080036B11A03}" pid="4">
    <vt:lpwstr>语文备课大师【全免费】</vt:lpwstr>
  </property>
</Properties>
</file>