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12" r:id="rId1"/>
  </p:sldMasterIdLst>
  <p:handoutMasterIdLst>
    <p:handoutMasterId r:id="rId18"/>
  </p:handoutMasterIdLst>
  <p:sldIdLst>
    <p:sldId id="306" r:id="rId2"/>
    <p:sldId id="307" r:id="rId3"/>
    <p:sldId id="308" r:id="rId4"/>
    <p:sldId id="309" r:id="rId5"/>
    <p:sldId id="310" r:id="rId6"/>
    <p:sldId id="311" r:id="rId7"/>
    <p:sldId id="312" r:id="rId8"/>
    <p:sldId id="313" r:id="rId9"/>
    <p:sldId id="314" r:id="rId10"/>
    <p:sldId id="315" r:id="rId11"/>
    <p:sldId id="316" r:id="rId12"/>
    <p:sldId id="317" r:id="rId13"/>
    <p:sldId id="318" r:id="rId14"/>
    <p:sldId id="319" r:id="rId15"/>
    <p:sldId id="320" r:id="rId16"/>
    <p:sldId id="321" r:id="rId17"/>
  </p:sldIdLst>
  <p:sldSz cx="9144000" cy="5143500" type="screen16x9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CC00"/>
    <a:srgbClr val="0000FF"/>
    <a:srgbClr val="FF3300"/>
    <a:srgbClr val="FF6600"/>
    <a:srgbClr val="FFFFFF"/>
    <a:srgbClr val="FFFFCC"/>
    <a:srgbClr val="00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344" autoAdjust="0"/>
    <p:restoredTop sz="94660" autoAdjust="0"/>
  </p:normalViewPr>
  <p:slideViewPr>
    <p:cSldViewPr snapToGrid="0">
      <p:cViewPr>
        <p:scale>
          <a:sx n="100" d="100"/>
          <a:sy n="100" d="100"/>
        </p:scale>
        <p:origin x="-1368" y="-75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111" d="100"/>
          <a:sy n="111" d="100"/>
        </p:scale>
        <p:origin x="-3360" y="-84"/>
      </p:cViewPr>
      <p:guideLst>
        <p:guide orient="horz" pos="2880"/>
        <p:guide pos="2160"/>
      </p:guideLst>
    </p:cSldViewPr>
  </p:notesViewPr>
  <p:gridSpacing cx="36868100" cy="368681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B80D221-1DF1-4B41-BB6F-2331DAA21B21}" type="datetimeFigureOut">
              <a:rPr lang="zh-CN" altLang="en-US"/>
              <a:pPr>
                <a:defRPr/>
              </a:pPr>
              <a:t>2020/8/21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9FA5D6D4-EF16-467E-ACD3-55395B0E4DF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BD4B6F57-9275-4780-B16B-40D7C2828E14}" type="datetimeFigureOut">
              <a:rPr lang="zh-CN" altLang="en-US"/>
              <a:pPr>
                <a:defRPr/>
              </a:pPr>
              <a:t>2020/8/21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57DD2328-08EC-44CF-92F8-4E29C411218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</a:defRPr>
            </a:lvl1pPr>
          </a:lstStyle>
          <a:p>
            <a:pPr>
              <a:defRPr/>
            </a:pPr>
            <a:fld id="{C81B8519-D03B-4389-B0A1-33E7888FFB93}" type="datetimeFigureOut">
              <a:rPr lang="zh-CN" altLang="en-US"/>
              <a:pPr>
                <a:defRPr/>
              </a:pPr>
              <a:t>2020/8/21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</a:defRPr>
            </a:lvl1pPr>
          </a:lstStyle>
          <a:p>
            <a:pPr>
              <a:defRPr/>
            </a:pPr>
            <a:fld id="{FE358C9F-ADAE-4043-8288-DCE232FF6D7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946" r:id="rId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2036763"/>
            <a:ext cx="9144000" cy="1306512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/>
          </a:p>
        </p:txBody>
      </p:sp>
      <p:sp>
        <p:nvSpPr>
          <p:cNvPr id="7" name="标题 1"/>
          <p:cNvSpPr txBox="1"/>
          <p:nvPr/>
        </p:nvSpPr>
        <p:spPr bwMode="auto">
          <a:xfrm>
            <a:off x="889000" y="2082800"/>
            <a:ext cx="7364413" cy="777875"/>
          </a:xfrm>
          <a:prstGeom prst="rect">
            <a:avLst/>
          </a:prstGeom>
          <a:extLst>
            <a:ext uri="{909E8E84-426E-40DD-AFC4-6F175D3DCCD1}"/>
            <a:ext uri="{91240B29-F687-4F45-9708-019B960494DF}"/>
          </a:extLst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黑体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黑体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黑体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黑体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黑体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黑体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黑体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黑体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zh-CN" altLang="en-US" sz="4000" dirty="0" smtClean="0">
                <a:latin typeface="+mj-ea"/>
              </a:rPr>
              <a:t>口语交际  </a:t>
            </a:r>
            <a:r>
              <a:rPr lang="zh-CN" altLang="en-US" sz="4000" dirty="0">
                <a:latin typeface="+mj-ea"/>
              </a:rPr>
              <a:t>用多大的声音</a:t>
            </a:r>
            <a:endParaRPr lang="zh-CN" altLang="en-US" sz="4000" dirty="0" smtClean="0">
              <a:latin typeface="+mj-ea"/>
            </a:endParaRPr>
          </a:p>
        </p:txBody>
      </p:sp>
      <p:sp>
        <p:nvSpPr>
          <p:cNvPr id="8" name="副标题 2"/>
          <p:cNvSpPr txBox="1"/>
          <p:nvPr/>
        </p:nvSpPr>
        <p:spPr bwMode="auto">
          <a:xfrm>
            <a:off x="3527425" y="2906713"/>
            <a:ext cx="2241550" cy="436562"/>
          </a:xfrm>
          <a:prstGeom prst="rect">
            <a:avLst/>
          </a:prstGeom>
          <a:extLst>
            <a:ext uri="{909E8E84-426E-40DD-AFC4-6F175D3DCCD1}"/>
            <a:ext uri="{91240B29-F687-4F45-9708-019B960494DF}"/>
          </a:extLst>
        </p:spPr>
        <p:txBody>
          <a:bodyPr/>
          <a:lstStyle>
            <a:lvl1pPr algn="l" rtl="0" eaLnBrk="0" fontAlgn="base" hangingPunct="0">
              <a:spcBef>
                <a:spcPct val="2000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zh-CN" altLang="en-US" sz="2000" dirty="0" smtClean="0">
                <a:latin typeface="+mj-ea"/>
                <a:ea typeface="+mj-ea"/>
              </a:rPr>
              <a:t>一年级上册</a:t>
            </a:r>
          </a:p>
        </p:txBody>
      </p:sp>
      <p:cxnSp>
        <p:nvCxnSpPr>
          <p:cNvPr id="9" name="直接连接符 8"/>
          <p:cNvCxnSpPr/>
          <p:nvPr/>
        </p:nvCxnSpPr>
        <p:spPr>
          <a:xfrm>
            <a:off x="1809750" y="2860675"/>
            <a:ext cx="5581650" cy="3175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://file.jzb.com/img/2014/10/22/132732_544740444303b.jpg"/>
          <p:cNvPicPr>
            <a:picLocks noChangeAspect="1" noChangeArrowheads="1"/>
          </p:cNvPicPr>
          <p:nvPr/>
        </p:nvPicPr>
        <p:blipFill>
          <a:blip r:embed="rId2" cstate="print"/>
          <a:srcRect l="5170" r="3777"/>
          <a:stretch>
            <a:fillRect/>
          </a:stretch>
        </p:blipFill>
        <p:spPr bwMode="auto">
          <a:xfrm>
            <a:off x="5981700" y="1376363"/>
            <a:ext cx="2867025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4" name="Picture 4" descr="http://file1.jydoc.com/%D4%AA%CA%FD%BE%DD/0712-03/11817-%C9%CF%BF%CE%D7%A8%D0%C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7813" y="1376363"/>
            <a:ext cx="5540375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E:\2016秋上\上课课件\制作\R二语上\人二语状元大课堂\口语交际.T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9225" y="98425"/>
            <a:ext cx="2093913" cy="798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矩形 1"/>
          <p:cNvSpPr>
            <a:spLocks noChangeArrowheads="1"/>
          </p:cNvSpPr>
          <p:nvPr/>
        </p:nvSpPr>
        <p:spPr bwMode="auto">
          <a:xfrm>
            <a:off x="939800" y="1760538"/>
            <a:ext cx="7408863" cy="233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交际内容</a:t>
            </a:r>
          </a:p>
          <a:p>
            <a:pPr>
              <a:lnSpc>
                <a:spcPct val="130000"/>
              </a:lnSpc>
            </a:pP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    本次口语交际是让同学们讨论并表演：什么时候要大声说话？什么时候要小声说话？培养同学们良好的说话习惯。</a:t>
            </a:r>
            <a:endParaRPr lang="zh-CN" altLang="zh-CN" sz="2800" b="1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3316" name="TextBox 2"/>
          <p:cNvSpPr txBox="1">
            <a:spLocks noChangeArrowheads="1"/>
          </p:cNvSpPr>
          <p:nvPr/>
        </p:nvSpPr>
        <p:spPr bwMode="auto">
          <a:xfrm>
            <a:off x="3390900" y="1012825"/>
            <a:ext cx="26955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用多大的声音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454025" y="301625"/>
            <a:ext cx="8185150" cy="4494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交际指导</a:t>
            </a:r>
            <a:endParaRPr lang="en-US" altLang="zh-CN" sz="2800" b="1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400" b="1">
                <a:latin typeface="楷体_GB2312" pitchFamily="49" charset="-122"/>
                <a:ea typeface="楷体_GB2312" pitchFamily="49" charset="-122"/>
              </a:rPr>
              <a:t>1.</a:t>
            </a:r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看一看：仔细观察课本中的几幅图画，设想一下图中的几种情景应该大声说话还是小声说话？</a:t>
            </a:r>
          </a:p>
          <a:p>
            <a:pPr>
              <a:lnSpc>
                <a:spcPct val="130000"/>
              </a:lnSpc>
            </a:pPr>
            <a:r>
              <a:rPr lang="en-US" altLang="zh-CN" sz="2400" b="1">
                <a:latin typeface="楷体_GB2312" pitchFamily="49" charset="-122"/>
                <a:ea typeface="楷体_GB2312" pitchFamily="49" charset="-122"/>
              </a:rPr>
              <a:t>2.</a:t>
            </a:r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议一议：小组内展开讨论，畅所欲言。想一想图上的哪种情景要大声说话，哪种情景要小声说话。</a:t>
            </a:r>
          </a:p>
          <a:p>
            <a:pPr>
              <a:lnSpc>
                <a:spcPct val="130000"/>
              </a:lnSpc>
            </a:pPr>
            <a:r>
              <a:rPr lang="en-US" altLang="zh-CN" sz="2400" b="1">
                <a:latin typeface="楷体_GB2312" pitchFamily="49" charset="-122"/>
                <a:ea typeface="楷体_GB2312" pitchFamily="49" charset="-122"/>
              </a:rPr>
              <a:t>3.</a:t>
            </a:r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演一演：小组派同学上台表演几种说话的情景，注意吐词清晰，举止大方，表演生动形象。</a:t>
            </a:r>
          </a:p>
          <a:p>
            <a:pPr>
              <a:lnSpc>
                <a:spcPct val="130000"/>
              </a:lnSpc>
            </a:pPr>
            <a:r>
              <a:rPr lang="en-US" altLang="zh-CN" sz="2400" b="1">
                <a:latin typeface="楷体_GB2312" pitchFamily="49" charset="-122"/>
                <a:ea typeface="楷体_GB2312" pitchFamily="49" charset="-122"/>
              </a:rPr>
              <a:t>4.</a:t>
            </a:r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评一评：师生共同评价各小组的表演，确定在什么时候要大声说话，什么时候要小声说话。</a:t>
            </a:r>
            <a:endParaRPr lang="zh-CN" altLang="zh-CN" sz="2400" b="1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Box 2"/>
          <p:cNvSpPr txBox="1">
            <a:spLocks noChangeArrowheads="1"/>
          </p:cNvSpPr>
          <p:nvPr/>
        </p:nvSpPr>
        <p:spPr bwMode="auto">
          <a:xfrm>
            <a:off x="452438" y="412750"/>
            <a:ext cx="178276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交际示范</a:t>
            </a:r>
          </a:p>
        </p:txBody>
      </p:sp>
      <p:sp>
        <p:nvSpPr>
          <p:cNvPr id="4" name="矩形 1"/>
          <p:cNvSpPr>
            <a:spLocks noChangeArrowheads="1"/>
          </p:cNvSpPr>
          <p:nvPr/>
        </p:nvSpPr>
        <p:spPr bwMode="auto">
          <a:xfrm>
            <a:off x="617538" y="1020763"/>
            <a:ext cx="7942262" cy="1052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>
                <a:latin typeface="黑体" pitchFamily="49" charset="-122"/>
                <a:ea typeface="黑体" pitchFamily="49" charset="-122"/>
              </a:rPr>
              <a:t>    老师</a:t>
            </a:r>
            <a:r>
              <a:rPr lang="zh-CN" altLang="zh-CN" sz="2400" b="1">
                <a:latin typeface="黑体" pitchFamily="49" charset="-122"/>
                <a:ea typeface="黑体" pitchFamily="49" charset="-122"/>
              </a:rPr>
              <a:t>：同学们，今天我们来讨论一下什么时候要大声说话，什么时候要小声说话。大家都有什么想法呢？</a:t>
            </a:r>
            <a:endParaRPr lang="zh-CN" altLang="en-US" sz="2400" b="1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13317" name="Picture 5" descr="E:\孙巧灵\2016秋上\上课课件\制作\R一语上\人一语大课堂（正文）\XS74.t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19275" y="2117725"/>
            <a:ext cx="4875213" cy="279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1"/>
          <p:cNvSpPr>
            <a:spLocks noChangeArrowheads="1"/>
          </p:cNvSpPr>
          <p:nvPr/>
        </p:nvSpPr>
        <p:spPr bwMode="auto">
          <a:xfrm>
            <a:off x="617538" y="814388"/>
            <a:ext cx="7942262" cy="984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zh-CN" sz="2400" b="1">
                <a:latin typeface="黑体" pitchFamily="49" charset="-122"/>
                <a:ea typeface="黑体" pitchFamily="49" charset="-122"/>
              </a:rPr>
              <a:t>蒙蒙：我觉得在图书室应小声说话，因为大家都在认真读书，只有小声说话才不会打扰别人</a:t>
            </a:r>
            <a:r>
              <a:rPr lang="zh-CN" altLang="en-US" sz="2400" b="1">
                <a:latin typeface="黑体" pitchFamily="49" charset="-122"/>
                <a:ea typeface="黑体" pitchFamily="49" charset="-122"/>
              </a:rPr>
              <a:t>。</a:t>
            </a:r>
            <a:endParaRPr lang="zh-CN" altLang="zh-CN" sz="2400" b="1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14340" name="Picture 4" descr="E:\孙巧灵\2016秋上\上课课件\制作\R一语上\人一语大课堂（正文）\XS75.t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12950" y="1889125"/>
            <a:ext cx="4870450" cy="279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1"/>
          <p:cNvSpPr>
            <a:spLocks noChangeArrowheads="1"/>
          </p:cNvSpPr>
          <p:nvPr/>
        </p:nvSpPr>
        <p:spPr bwMode="auto">
          <a:xfrm>
            <a:off x="617538" y="776288"/>
            <a:ext cx="7942262" cy="1052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zh-CN" sz="2400" b="1">
                <a:latin typeface="黑体" pitchFamily="49" charset="-122"/>
                <a:ea typeface="黑体" pitchFamily="49" charset="-122"/>
              </a:rPr>
              <a:t>冬冬：我觉得跟老师交流时声音要适中，吐词要清晰，要大胆地向老师说明问题，表达自己的想法。</a:t>
            </a:r>
            <a:endParaRPr lang="zh-CN" altLang="en-US" sz="2400" b="1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15364" name="Picture 4" descr="E:\孙巧灵\2016秋上\上课课件\制作\R一语上\人一语大课堂（正文）\XS76.t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46275" y="1870075"/>
            <a:ext cx="4870450" cy="279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1"/>
          <p:cNvSpPr>
            <a:spLocks noChangeArrowheads="1"/>
          </p:cNvSpPr>
          <p:nvPr/>
        </p:nvSpPr>
        <p:spPr bwMode="auto">
          <a:xfrm>
            <a:off x="617538" y="804863"/>
            <a:ext cx="7942262" cy="984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zh-CN" sz="2400" b="1">
                <a:latin typeface="黑体" pitchFamily="49" charset="-122"/>
                <a:ea typeface="黑体" pitchFamily="49" charset="-122"/>
              </a:rPr>
              <a:t>凯凯：上课举手发言，上讲台演讲，声音要大，要照顾教室坐在后排的同学，让大家都能听清楚。</a:t>
            </a:r>
          </a:p>
        </p:txBody>
      </p:sp>
      <p:pic>
        <p:nvPicPr>
          <p:cNvPr id="16388" name="Picture 4" descr="E:\孙巧灵\2016秋上\上课课件\制作\R一语上\人一语大课堂（正文）\XS77.t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4850" y="1917700"/>
            <a:ext cx="4870450" cy="279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AutoShape 9" descr="http://img2.imgtn.bdimg.com/it/u=698995086,2993037854&amp;fm=21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099" name="AutoShape 11" descr="http://img1.imgtn.bdimg.com/it/u=2470102211,3900945744&amp;fm=21&amp;gp=0.jpg"/>
          <p:cNvSpPr>
            <a:spLocks noChangeAspect="1" noChangeArrowheads="1"/>
          </p:cNvSpPr>
          <p:nvPr/>
        </p:nvSpPr>
        <p:spPr bwMode="auto">
          <a:xfrm>
            <a:off x="307975" y="79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100" name="TextBox 1"/>
          <p:cNvSpPr txBox="1">
            <a:spLocks noChangeArrowheads="1"/>
          </p:cNvSpPr>
          <p:nvPr/>
        </p:nvSpPr>
        <p:spPr bwMode="auto">
          <a:xfrm>
            <a:off x="962025" y="379413"/>
            <a:ext cx="6515100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观察图片，说说下面这些行为对吗？</a:t>
            </a:r>
          </a:p>
        </p:txBody>
      </p:sp>
      <p:pic>
        <p:nvPicPr>
          <p:cNvPr id="6152" name="Picture 8" descr="http://hebei.sinaimg.cn/cr/2013/0723/319293050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0700" y="1125538"/>
            <a:ext cx="4857750" cy="3552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AutoShape 8" descr="http://img05.jdzj.com/oledit/UploadFile/news2014c/image/20151005/20151005084948504850694923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123" name="AutoShape 5" descr="http://img3.imgtn.bdimg.com/it/u=1624807441,1706521418&amp;fm=21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124" name="AutoShape 7" descr="http://www.bjkid.com/UpLoadFiles/Article/2011-8/2011080115212580259.jpg"/>
          <p:cNvSpPr>
            <a:spLocks noChangeAspect="1" noChangeArrowheads="1"/>
          </p:cNvSpPr>
          <p:nvPr/>
        </p:nvSpPr>
        <p:spPr bwMode="auto">
          <a:xfrm>
            <a:off x="215900" y="1587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7176" name="Picture 8" descr="http://www.sh.xinhuanet.com/135074012_14545528916581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0375" y="958850"/>
            <a:ext cx="4876800" cy="267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8" name="Picture 10" descr="http://i3.sinaimg.cn/dy/o/2011-05-14/1305333707_JJlCr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27675" y="1365250"/>
            <a:ext cx="3143250" cy="237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7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6" name="Picture 4" descr="http://www.showlive.cn/upload/opus/20141030/600_dd96c03a-864d-4469-8f36-24924cad6cd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6675" y="855663"/>
            <a:ext cx="6286500" cy="312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矩形 1"/>
          <p:cNvSpPr>
            <a:spLocks noChangeArrowheads="1"/>
          </p:cNvSpPr>
          <p:nvPr/>
        </p:nvSpPr>
        <p:spPr bwMode="auto">
          <a:xfrm>
            <a:off x="2219325" y="1023938"/>
            <a:ext cx="45720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/>
              <a:t> </a:t>
            </a:r>
            <a:endParaRPr lang="zh-CN" altLang="zh-CN"/>
          </a:p>
        </p:txBody>
      </p:sp>
      <p:pic>
        <p:nvPicPr>
          <p:cNvPr id="9222" name="Picture 6" descr="http://img1.zhongguoguzheng.com/2016/0129/2016012910162226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6700" y="1023938"/>
            <a:ext cx="4762500" cy="300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4" name="Picture 8" descr="http://bhsb.tjbhnews.com/resfile/2014-11-25/09/p5_b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08575" y="1322388"/>
            <a:ext cx="3810000" cy="2533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AutoShape 4" descr="http://dingyue.nosdn.127.net/OpqlBEkpycgJ4I3g1cKPHdpSsspVM6fcj7SAyCTFugtrw1446348818166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195" name="AutoShape 6" descr="http://dingyue.nosdn.127.net/OpqlBEkpycgJ4I3g1cKPHdpSsspVM6fcj7SAyCTFugtrw1446348818166.jpg"/>
          <p:cNvSpPr>
            <a:spLocks noChangeAspect="1" noChangeArrowheads="1"/>
          </p:cNvSpPr>
          <p:nvPr/>
        </p:nvSpPr>
        <p:spPr bwMode="auto">
          <a:xfrm>
            <a:off x="307975" y="79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10248" name="Picture 8" descr="http://www.lgmdzx.com/graphics/117596417.jpg"/>
          <p:cNvPicPr>
            <a:picLocks noChangeAspect="1" noChangeArrowheads="1"/>
          </p:cNvPicPr>
          <p:nvPr/>
        </p:nvPicPr>
        <p:blipFill>
          <a:blip r:embed="rId2" cstate="print"/>
          <a:srcRect l="3847" t="5408" r="16682" b="5408"/>
          <a:stretch>
            <a:fillRect/>
          </a:stretch>
        </p:blipFill>
        <p:spPr bwMode="auto">
          <a:xfrm>
            <a:off x="819150" y="609600"/>
            <a:ext cx="7410450" cy="3848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 descr="http://ico.ooopic.com/ajax/iconpng/?id=131039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98825" y="1417638"/>
            <a:ext cx="243840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19" name="TextBox 2"/>
          <p:cNvSpPr txBox="1">
            <a:spLocks noChangeArrowheads="1"/>
          </p:cNvSpPr>
          <p:nvPr/>
        </p:nvSpPr>
        <p:spPr bwMode="auto">
          <a:xfrm>
            <a:off x="1885950" y="639763"/>
            <a:ext cx="46767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上面的行为都是不正确的。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http://pic18.nipic.com/20111215/1837031_104130651149_2.jpg"/>
          <p:cNvPicPr>
            <a:picLocks noChangeAspect="1" noChangeArrowheads="1"/>
          </p:cNvPicPr>
          <p:nvPr/>
        </p:nvPicPr>
        <p:blipFill>
          <a:blip r:embed="rId2" cstate="print"/>
          <a:srcRect l="4297" t="5400" r="7846" b="5800"/>
          <a:stretch>
            <a:fillRect/>
          </a:stretch>
        </p:blipFill>
        <p:spPr bwMode="auto">
          <a:xfrm>
            <a:off x="2151063" y="1100138"/>
            <a:ext cx="4613275" cy="349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1885950" y="506413"/>
            <a:ext cx="46767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在公共场所要保持安静。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Box 1"/>
          <p:cNvSpPr txBox="1">
            <a:spLocks noChangeArrowheads="1"/>
          </p:cNvSpPr>
          <p:nvPr/>
        </p:nvSpPr>
        <p:spPr bwMode="auto">
          <a:xfrm>
            <a:off x="1428750" y="519113"/>
            <a:ext cx="5553075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那在什么时候需要大声说话呢？</a:t>
            </a:r>
          </a:p>
        </p:txBody>
      </p:sp>
      <p:pic>
        <p:nvPicPr>
          <p:cNvPr id="24578" name="Picture 2" descr="http://www.quanzhi.com/up/zcimg/20150611/20150611134055_9647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9138" y="1643063"/>
            <a:ext cx="3486150" cy="209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2" name="Picture 6" descr="http://pic.58pic.com/58pic/15/01/18/15758PICPaB_1024.jpg"/>
          <p:cNvPicPr>
            <a:picLocks noChangeAspect="1" noChangeArrowheads="1"/>
          </p:cNvPicPr>
          <p:nvPr/>
        </p:nvPicPr>
        <p:blipFill>
          <a:blip r:embed="rId3" cstate="print"/>
          <a:srcRect l="4733" t="2843" r="6657"/>
          <a:stretch>
            <a:fillRect/>
          </a:stretch>
        </p:blipFill>
        <p:spPr bwMode="auto">
          <a:xfrm>
            <a:off x="4724400" y="1285875"/>
            <a:ext cx="2486025" cy="3094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13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45</TotalTime>
  <Pages>0</Pages>
  <Words>309</Words>
  <Characters>0</Characters>
  <Application>Microsoft Office PowerPoint</Application>
  <PresentationFormat>全屏显示(16:9)</PresentationFormat>
  <Lines>0</Lines>
  <Paragraphs>20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2" baseType="lpstr">
      <vt:lpstr>Arial</vt:lpstr>
      <vt:lpstr>宋体</vt:lpstr>
      <vt:lpstr>Calibri</vt:lpstr>
      <vt:lpstr>黑体</vt:lpstr>
      <vt:lpstr>楷体_GB2312</vt:lpstr>
      <vt:lpstr>13_Office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</vt:vector>
  </TitlesOfParts>
  <LinksUpToDate>false</LinksUpToDate>
  <CharactersWithSpaces>0</CharactersWithSpaces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老百晓在线</cp:lastModifiedBy>
  <cp:revision>449</cp:revision>
  <dcterms:created xsi:type="dcterms:W3CDTF">2016-01-14T07:05:12Z</dcterms:created>
  <dcterms:modified xsi:type="dcterms:W3CDTF">2020-08-21T09:43:16Z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2052-10.1.0.5740</vt:lpwstr>
  </property>
</Properties>
</file>