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23" r:id="rId3"/>
    <p:sldId id="297" r:id="rId4"/>
    <p:sldId id="308" r:id="rId5"/>
    <p:sldId id="307" r:id="rId6"/>
    <p:sldId id="306" r:id="rId7"/>
    <p:sldId id="298" r:id="rId8"/>
    <p:sldId id="299" r:id="rId9"/>
    <p:sldId id="310" r:id="rId10"/>
    <p:sldId id="309" r:id="rId11"/>
    <p:sldId id="300" r:id="rId12"/>
    <p:sldId id="311" r:id="rId13"/>
    <p:sldId id="312" r:id="rId14"/>
    <p:sldId id="303" r:id="rId15"/>
    <p:sldId id="313" r:id="rId16"/>
    <p:sldId id="304" r:id="rId17"/>
    <p:sldId id="294" r:id="rId18"/>
    <p:sldId id="317" r:id="rId19"/>
    <p:sldId id="316" r:id="rId20"/>
    <p:sldId id="315" r:id="rId21"/>
    <p:sldId id="320" r:id="rId22"/>
    <p:sldId id="319" r:id="rId23"/>
    <p:sldId id="318" r:id="rId24"/>
    <p:sldId id="293" r:id="rId25"/>
    <p:sldId id="292" r:id="rId26"/>
    <p:sldId id="321" r:id="rId27"/>
    <p:sldId id="322" r:id="rId28"/>
    <p:sldId id="286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 preferRelativeResize="0"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31640" y="1556792"/>
            <a:ext cx="5904656" cy="42930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矩形 2"/>
          <p:cNvSpPr/>
          <p:nvPr/>
        </p:nvSpPr>
        <p:spPr>
          <a:xfrm>
            <a:off x="3347864" y="908720"/>
            <a:ext cx="221406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诗 两 首</a:t>
            </a:r>
            <a:endParaRPr lang="zh-CN" altLang="en-US" sz="4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9592" y="26064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九年级语文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创作背景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5" name="矩形 4"/>
          <p:cNvSpPr/>
          <p:nvPr/>
        </p:nvSpPr>
        <p:spPr>
          <a:xfrm>
            <a:off x="827584" y="1412776"/>
            <a:ext cx="77768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《我爱这土地》写于抗日战争开始后的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1938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当时日本侵略军连续攻占了华北、华东、华南的广大地区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所到之处疯狂肆虐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妄图摧毁中国人民的抵抗意志。中国人民奋起抵抗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进行了不屈不挠的斗争。诗人在国土沦丧、民族危亡的关头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满怀对祖国的挚爱和对侵略者的仇恨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坚定地融入民族解放斗争的洪流中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成为时代的“吹号者”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写下了这首慷慨激昂的诗。诗人说自己“是作为一个悲苦的种族争取解放、摆脱枷锁的歌手而写诗”。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539552" y="1484784"/>
            <a:ext cx="8208912" cy="4608512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创作背景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755576" y="1700808"/>
            <a:ext cx="8186857" cy="33510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乡愁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1971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年。同所有漂流到海岛的人一样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余光中身居台湾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但内心深处时时涌动着浓浓的思乡之情。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由于台湾和大陆人为的长期隔绝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这种思乡情怀客观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上具有以往任何时代的乡愁所不可比拟的特定的广阔内容。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余光中作为一个离开大陆多年的当代诗人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饱含深情地写下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了这首“浅易”但韵味无穷的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539552" y="1628800"/>
            <a:ext cx="8352928" cy="3816424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脉络梳理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5" name="JG1.EPS" descr="id:2147498151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1867" y="1484784"/>
            <a:ext cx="8134589" cy="43204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脉络梳理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5" name="1K-1.EPS" descr="id:2147498158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552" y="1700808"/>
            <a:ext cx="7992888" cy="41764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1746" name="Picture 2" descr="C:\Users\Administrator\Desktop\边框\u=196036409,2445901761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8568952" cy="4824536"/>
          </a:xfrm>
          <a:prstGeom prst="rect">
            <a:avLst/>
          </a:prstGeom>
          <a:noFill/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1115616" y="2276872"/>
            <a:ext cx="6984776" cy="31700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假如我是一只鸟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,/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我也应该用嘶哑的喉咙歌唱”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这句诗作为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我爱这土地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这首诗的开头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为全诗定下了怎样的基调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在诗的开头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诗人把“我”假设为一只鸟的形象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而且这只鸟是饱受磨难、喉咙嘶哑的鸟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使读者立刻被诗人的忧患意识所感染。这忧患意识来自于对多灾多难的祖国博大深沉的爱。诗歌就在这样的基调下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进一步展开了对鸟儿所歌唱的对象的描述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它们是土地、河流、风、黎明。从这四个被歌唱的对象前面的修饰语来看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它们都是长期遭受风雨打击、悲愤满怀、奋力抗争的形象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与下文鸟儿献身于土地的精神正相吻合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这就强化了诗人所要表现的“爱土地”的主题。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1265" name="Picture 1" descr="C:\Users\Administrator\Desktop\边框\u=228162720,3243134314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8352928" cy="4464495"/>
          </a:xfrm>
          <a:prstGeom prst="rect">
            <a:avLst/>
          </a:prstGeom>
          <a:noFill/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331640" y="1844824"/>
            <a:ext cx="7043916" cy="39050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乡愁”本是一种抽象的情感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但是在余光中的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它却转化成了具体可感的东西。诗人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是如何实现这一转化的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诗人巧妙地将“乡愁”这种情感进行了物化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也就是找到了它的对应物。在人生的每个阶段中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乡愁”分别寄托在邮票、船票、坟墓和海峡等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对应物上。这样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诗人的乡愁就不至于无所依附了。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683568" y="1302713"/>
            <a:ext cx="6011582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一、积累与运用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给下列加点字注音。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嘶哑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喉咙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汹涌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  邮票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47664" y="2564904"/>
            <a:ext cx="61206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sī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ǎ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hóu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xiōng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yóu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899592" y="32129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259632" y="32129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788024" y="32129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99592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88024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467544" y="1052736"/>
            <a:ext cx="8885766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下列诗句的朗读节奏划分正确的一项是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被暴风雨所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打击着的土地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为什么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我的眼里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常含泪水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连羽毛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也腐烂在土地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里面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乡愁是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一枚小小的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邮票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指出下列各句所使用的修辞手法。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为什么我的眼里常含泪水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?/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因为我对这土地爱得深沉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后来啊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乡愁是一方矮矮的坟墓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76256" y="1196752"/>
            <a:ext cx="394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1600" y="4941168"/>
            <a:ext cx="600837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设问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比喻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37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3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337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337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827584" y="1374721"/>
            <a:ext cx="7250703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文学常识填空。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我爱这土地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的作者是</a:t>
            </a:r>
            <a:r>
              <a:rPr kumimoji="0" lang="zh-CN" altLang="en-US" sz="2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诗歌的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感情基调是</a:t>
            </a:r>
            <a:r>
              <a:rPr kumimoji="0" lang="zh-CN" altLang="en-US" sz="2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的。 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乡愁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的作者是</a:t>
            </a:r>
            <a:r>
              <a:rPr kumimoji="0" lang="zh-CN" altLang="en-US" sz="2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诗中有四种意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象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分别是</a:t>
            </a:r>
            <a:r>
              <a:rPr kumimoji="0" lang="zh-CN" altLang="en-US" sz="2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                             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 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91680" y="1844824"/>
            <a:ext cx="56886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            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艾青　</a:t>
            </a: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忧郁、悲愤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2555776" y="3246929"/>
            <a:ext cx="4134465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余光中　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邮票、船票、坟墓、海峡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331640" y="908720"/>
            <a:ext cx="6336704" cy="55779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二、阅读理解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乡愁四韵　　余光中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给我一瓢长江水啊长江水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酒一样的长江水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醉酒的滋味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是乡愁的滋味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给我一瓢长江水啊长江水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给我一张海棠红啊海棠红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血一样的海棠红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沸血的烧痛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是乡愁的烧痛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给我一张海棠红啊海棠红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8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8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58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8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8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58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8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8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58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8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8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58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584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84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3584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8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8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358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84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84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3584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026" name="Picture 2" descr="C:\Users\Administrator\Desktop\边框\QQ截图2016091214142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7776864" cy="439248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763688" y="1950785"/>
            <a:ext cx="5689378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字音字形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嘶哑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8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喉咙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汹涌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邮票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71800" y="2708920"/>
            <a:ext cx="4683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sī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80112" y="2708920"/>
            <a:ext cx="9973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lóng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7784" y="3356992"/>
            <a:ext cx="10983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yǒng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24128" y="3284984"/>
            <a:ext cx="8560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yóu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979712" y="32129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292080" y="32129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339752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32040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267744" y="1340768"/>
            <a:ext cx="3518912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给我一片雪花白啊雪花白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信一样的雪花白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家信的等待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是乡愁的等待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给我一片雪花白啊雪花白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给我一朵腊梅香啊腊梅香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母亲一样的腊梅香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母亲的芬芳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是乡土的芬芳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给我一朵腊梅香啊腊梅香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7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78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78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78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78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445785" y="836712"/>
            <a:ext cx="8698215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指出在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乡愁四韵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中诗人所选取的意象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并说说诗歌所表达的思想感情。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试谈谈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乡愁四韵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在语言表达上的共同点。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思乡”是我国文学作品中经久不衰的主题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除余光中的两首诗歌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你还能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再列举两首抒发思乡之情的诗歌吗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467544" y="1340768"/>
            <a:ext cx="8449749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长江水、红海棠、白雪花、香腊梅。　诗歌表达了诗人对家乡、亲人的思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念之情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更表达了诗人对祖国河山和民族历史的思恋。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语言质朴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富有生活气息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把数量短语、形容词、名词等巧妙结合。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马致远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天净沙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秋思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王湾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次北固山下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席慕蓉的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611560" y="1052736"/>
            <a:ext cx="8136904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三、课堂小练笔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仿照题为“国魂”的新诗的第一节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分别以“长大后”和“而现在”为开头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续写第二节和第三节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每行诗的字数不加限定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国　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小时候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国魂是项上的红领巾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我在红旗下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烈士在心头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755576" y="4769965"/>
            <a:ext cx="7866256" cy="1477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示例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长大后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国魂是冠军领奖台上运动员眼里的泪水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我在国歌声中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运动员在阳光下面　而现在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国魂是青年志愿者跋涉的双脚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我在紧跟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亿万人在行列中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9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9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9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9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9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b.jpg" descr="id:2147499682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771800" y="116632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67544" y="1196752"/>
          <a:ext cx="8424936" cy="4526280"/>
        </p:xfrm>
        <a:graphic>
          <a:graphicData uri="http://schemas.openxmlformats.org/drawingml/2006/table">
            <a:tbl>
              <a:tblPr/>
              <a:tblGrid>
                <a:gridCol w="748883"/>
                <a:gridCol w="767605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考点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仿　写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考点</a:t>
                      </a:r>
                      <a:endParaRPr lang="zh-CN" sz="1800" b="1" kern="10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归纳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仿写是多年来中考常考的一项内容。它不仅可以考查考生运用修辞手法和灵活掌握句式的能力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还能考查学生的综合运用能力。试题大多是直接仿写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或在语段中补充句子。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解题</a:t>
                      </a:r>
                      <a:endParaRPr lang="zh-CN" sz="1800" b="1" kern="10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技巧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要注意仿写中的“仿”字。既然是“仿”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就要对例句进行分析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弄清要在哪些方面不折不扣地“仿”。概括起来有“三仿”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: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一要仿句式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二要仿句式内部的逻辑关系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三要仿修辞方法。</a:t>
                      </a:r>
                      <a:endParaRPr lang="zh-CN" sz="18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应注意的是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: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其一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句式只是指句子的形式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而不是指字数。只有写对偶句时字数及词性都要求与例句完全相同。其二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例句间的逻辑关系是针对语意讲的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指的是例句分句间的逻辑关系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是并列关系还是从属关系。其三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修辞方面应该注意那些不太容易看出来的修辞方法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如暗喻。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5.jpg" descr="id:2147499697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300192" y="260648"/>
            <a:ext cx="2339752" cy="5486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9672" y="188640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348002" y="980728"/>
            <a:ext cx="8795998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重庆中考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重庆创建文明卫生城市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需要人人参与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从我做起。请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参照画线句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在横线上仿写两个句子。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语意连贯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句式一致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校园里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你的文明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也许就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表现在上下楼梯时的靠右行走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表现在阅览室取书时的轻拿轻放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校园外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你的文明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也许就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表现在公交站台上</a:t>
            </a:r>
            <a:endParaRPr kumimoji="0" lang="en-US" altLang="zh-CN" sz="20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的有序上下车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　　　　　　　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表现在公共场所中的轻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言细语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 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〕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本题考查语句的仿写。仿写前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首先要仔细研读例句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明确仿写要求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及例句特点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第一句仿写的内容应是在“校园里”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第二句仿写的内容应是在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“校园外”。例句采用了“表现在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+……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时的动作行为”。本题无标准答案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只要符合题意要求即可。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答案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〕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示例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表现在接受同学帮助时的真诚道谢　表现在参观博物馆时的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静静观赏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1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1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1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1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1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1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1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1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1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1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1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1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1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1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1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19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19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19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19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5.jpg" descr="id:2147499697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300192" y="260648"/>
            <a:ext cx="2339752" cy="5486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9672" y="188640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323528" y="1124744"/>
            <a:ext cx="8587607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海南中考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仿照画线的句子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在横线上续写一句话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使之与画线句构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成一组排比句。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温暖需要传递。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用拥抱传递温暖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能让人冰释前嫌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用微笑传递温暖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</a:t>
            </a:r>
            <a:endParaRPr kumimoji="0" lang="en-US" altLang="zh-CN" sz="20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让人如沐春风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　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 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〕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本题考查语句的仿写。仿写前要认真阅读题干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明确问题要求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仿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写的句子必须与前面例句内容相关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构成一组排比句。再研究例句特点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就会发现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例句采用了“用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传递温暖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能让人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的句式。因此仿写时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根据这个特点进行填写即可。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答案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〕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示例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用文字传递温暖　能让人回味无穷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用言语传递温暖　能让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人豁然开朗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0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09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409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09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409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9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9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9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9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9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9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9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9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6.jpg" descr="id:2147499704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084168" y="332656"/>
            <a:ext cx="2448272" cy="5040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03648" y="260648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683568" y="1169565"/>
            <a:ext cx="7992888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重庆中考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请从备选事物中任选一个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参照示例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仿写一句话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句式不限。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示例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阳光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午后的阳光穿枝拂叶而来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温柔地亲吻着我的脸庞。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备选事物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月亮　　枯叶　　小溪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事物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仿写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76" y="4437112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示例一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月亮　我抬头望天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月亮温柔地注视着我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我举步行走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月亮默默地陪伴我走那夜行的路。　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示例二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枯叶　枯叶轻叹一声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从枝头飘落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投入大地的怀抱。　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示例三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小溪　小溪一路欢歌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奔向远方。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1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19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6.jpg" descr="id:2147499704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084168" y="332656"/>
            <a:ext cx="2448272" cy="5040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03648" y="260648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611560" y="1268760"/>
            <a:ext cx="8143576" cy="22430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贵州安顺中考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仿照例句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将下面句子补充完整。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例句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我喜欢蓝色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我愿我的胸怀像蓝色的天空一样宽广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我喜欢白色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　　　　　　　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 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我喜欢红色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　　　　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83568" y="3684395"/>
            <a:ext cx="6120586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示例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我愿我的心灵像白色的雪花一样纯洁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我愿我的情感像红色的火焰一样炽热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049" name="Picture 1" descr="C:\Users\Administrator\Desktop\边框\QQ截图201609121415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72816"/>
            <a:ext cx="8136904" cy="4320480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851920" y="1844824"/>
            <a:ext cx="162095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多音字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67744" y="2636912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ji</a:t>
            </a:r>
            <a:r>
              <a:rPr lang="en-US" altLang="zh-CN" sz="2800" b="1" dirty="0" err="1" smtClean="0">
                <a:latin typeface="宋体" pitchFamily="2" charset="-122"/>
                <a:ea typeface="宋体" pitchFamily="2" charset="-122"/>
              </a:rPr>
              <a:t>ā</a:t>
            </a: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ji</a:t>
            </a:r>
            <a:r>
              <a:rPr lang="en-US" altLang="zh-CN" sz="2800" b="1" dirty="0" err="1" smtClean="0">
                <a:latin typeface="宋体" pitchFamily="2" charset="-122"/>
                <a:ea typeface="宋体" pitchFamily="2" charset="-122"/>
              </a:rPr>
              <a:t>à</a:t>
            </a: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间隔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　　　　　　　　　　　　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08104" y="2636912"/>
            <a:ext cx="4572000" cy="13088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shén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什么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shí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什锦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7624" y="306896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间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1187624" y="4437112"/>
            <a:ext cx="11219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应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16016" y="2996952"/>
            <a:ext cx="543739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什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2123728" y="2996952"/>
            <a:ext cx="72008" cy="86409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5436096" y="2996952"/>
            <a:ext cx="72008" cy="792088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>
            <a:off x="2123728" y="4293096"/>
            <a:ext cx="72008" cy="792088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267744" y="3933056"/>
            <a:ext cx="457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yīng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应该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yìng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应答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073" name="Picture 1" descr="C:\Users\Administrator\Desktop\边框\QQ截图2016091214385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8280920" cy="432048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331640" y="2204864"/>
            <a:ext cx="141577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形近字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03648" y="285293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嘶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sī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嘶哑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撕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sī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撕裂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 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厮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sī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厮打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　　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92080" y="278092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涌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yǒnɡ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汹涌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诵 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sònɡ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背诵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踊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yǒnɡ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踊跃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403648" y="3140968"/>
            <a:ext cx="45719" cy="129614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5220072" y="3068960"/>
            <a:ext cx="45719" cy="122413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763688" y="1524155"/>
            <a:ext cx="2308645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重要词语释义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嘶哑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深沉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悲愤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激怒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止息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699792" y="1484784"/>
            <a:ext cx="4584909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声音沙哑。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沉着持重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思想感情不外露。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悲痛愤怒。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刺激使发怒。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停止。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因思念故乡而产生的离愁别绪。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对角圆角矩形 6"/>
          <p:cNvSpPr/>
          <p:nvPr/>
        </p:nvSpPr>
        <p:spPr>
          <a:xfrm>
            <a:off x="1115616" y="1628800"/>
            <a:ext cx="7344816" cy="4104456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0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0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40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作者作品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6385" name="Picture 1" descr="C:\Users\Administrator\Desktop\边框\u=830893475,1990652873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9144000" cy="4392487"/>
          </a:xfrm>
          <a:prstGeom prst="rect">
            <a:avLst/>
          </a:prstGeom>
          <a:noFill/>
        </p:spPr>
      </p:pic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115616" y="2564904"/>
            <a:ext cx="6080511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艾青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(1910—1996),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原名蒋海澄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浙江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金华人。他生长在农村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自幼为贫苦农妇哺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对我们民族的主体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农民有着儿子般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的深情。长大后的曲折经历、坎坷遭遇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他很快成长为一个革命者。代表作有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堰河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我的保姆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北方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归来的歌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火把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光的赞歌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7" name="艾青.jpg" descr="id:2147498064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20272" y="2636912"/>
            <a:ext cx="936104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作者作品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043608" y="1412776"/>
            <a:ext cx="7488832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余光中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1928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当代诗人、散文家、诗评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家。祖籍福建永春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现居台湾。由于特殊的政治原因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大陆和台湾长期阻隔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而诗人又经常流浪于海外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游子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思乡之情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是他的诗歌作品中的重要内容。主要作品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白玉苦瓜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在雨中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诗集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灵河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石室之死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诗论集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诗人之境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的创作与鉴赏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对角圆角矩形 6"/>
          <p:cNvSpPr/>
          <p:nvPr/>
        </p:nvSpPr>
        <p:spPr>
          <a:xfrm>
            <a:off x="755576" y="1556792"/>
            <a:ext cx="7920880" cy="403244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余光中.jpg" descr="id:2147498071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08104" y="4797152"/>
            <a:ext cx="2376264" cy="13681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理解文题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9698" name="Picture 2" descr="C:\Users\Administrator\Desktop\边框\QQ截图2016091214023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8640960" cy="4464496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683568" y="3212976"/>
            <a:ext cx="7879080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我爱这土地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zh-CN" alt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艾青是土地的歌者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土地”象征着生他养他而又多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灾多难的祖国。题目“我爱这土地”表达了作者对祖国最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真挚的爱。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理解文题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8673" name="Picture 1" descr="C:\Users\Administrator\Desktop\边框\u=680835570,915368831&amp;fm=21&amp;gp=0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8424936" cy="4536504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2051720" y="2172227"/>
            <a:ext cx="5505033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乡愁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zh-CN" alt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“乡愁”是深切思念家乡的感情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是客居他乡的游子最容易产生的一种内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心感受。余光中的这首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把个人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的故乡之思上升到了家国之思。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4110</Words>
  <Application>Kingsoft Office WPP</Application>
  <PresentationFormat>全屏显示(4:3)</PresentationFormat>
  <Paragraphs>282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2015-11-21T07:20:00Z</dcterms:created>
  <dcterms:modified xsi:type="dcterms:W3CDTF">2017-02-07T07:28:07Z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语文备课大师【全免费】</vt:lpwstr>
  </property>
</Properties>
</file>