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7" r:id="rId4"/>
    <p:sldId id="256" r:id="rId5"/>
    <p:sldId id="258" r:id="rId6"/>
    <p:sldId id="260" r:id="rId7"/>
    <p:sldId id="261" r:id="rId8"/>
    <p:sldId id="262" r:id="rId9"/>
    <p:sldId id="259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374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545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172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210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164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970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58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430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423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2936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613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157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1787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0669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4940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70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9647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82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6133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9353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7782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62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226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3C90F-03A1-42B1-83FD-E5B556D695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F1CC2-3512-4271-BBDE-DD15A10697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724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4630886_4746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3717032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7200" b="1" dirty="0" smtClean="0">
                <a:solidFill>
                  <a:schemeClr val="tx2"/>
                </a:solidFill>
              </a:rPr>
              <a:t>父亲的树</a:t>
            </a:r>
            <a:endParaRPr lang="zh-CN" altLang="en-US" sz="7200" b="1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4941168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陈忠实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1837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44008" y="332656"/>
            <a:ext cx="4499992" cy="6381328"/>
          </a:xfrm>
        </p:spPr>
        <p:txBody>
          <a:bodyPr>
            <a:noAutofit/>
          </a:bodyPr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</a:rPr>
              <a:t>陈忠实（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1942.6-2016.4.29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），中国</a:t>
            </a:r>
            <a:r>
              <a:rPr lang="zh-CN" altLang="en-US" sz="2400" b="1" dirty="0">
                <a:solidFill>
                  <a:schemeClr val="tx1"/>
                </a:solidFill>
              </a:rPr>
              <a:t>当代著名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作家。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sz="2400" b="1" dirty="0" smtClean="0">
                <a:solidFill>
                  <a:schemeClr val="tx1"/>
                </a:solidFill>
              </a:rPr>
              <a:t>1997</a:t>
            </a:r>
            <a:r>
              <a:rPr lang="zh-CN" altLang="en-US" sz="2400" b="1" dirty="0">
                <a:solidFill>
                  <a:schemeClr val="tx1"/>
                </a:solidFill>
              </a:rPr>
              <a:t>年凭借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白鹿原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</a:rPr>
              <a:t>获茅盾文学奖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。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400" b="1" dirty="0" smtClean="0">
                <a:solidFill>
                  <a:schemeClr val="tx1"/>
                </a:solidFill>
              </a:rPr>
              <a:t>其他</a:t>
            </a:r>
            <a:r>
              <a:rPr lang="zh-CN" altLang="en-US" sz="2400" b="1" dirty="0">
                <a:solidFill>
                  <a:schemeClr val="tx1"/>
                </a:solidFill>
              </a:rPr>
              <a:t>代表作有</a:t>
            </a:r>
            <a:r>
              <a:rPr lang="zh-CN" altLang="en-US" sz="2400" b="1" dirty="0">
                <a:solidFill>
                  <a:srgbClr val="FF0000"/>
                </a:solidFill>
              </a:rPr>
              <a:t>短篇小说集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乡村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到老白杨树背后去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，以及文论集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创作感受谈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</a:rPr>
              <a:t>。 </a:t>
            </a:r>
            <a:r>
              <a:rPr lang="zh-CN" altLang="en-US" sz="2400" b="1" dirty="0">
                <a:solidFill>
                  <a:srgbClr val="FF0000"/>
                </a:solidFill>
              </a:rPr>
              <a:t>中篇小说集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初夏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四妹子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陈忠实小说自选集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陈忠实文集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，散文集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告别白鸽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。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algn="l"/>
            <a:endParaRPr lang="zh-CN" altLang="en-US" sz="2400" b="1" dirty="0">
              <a:solidFill>
                <a:schemeClr val="tx1"/>
              </a:solidFill>
            </a:endParaRPr>
          </a:p>
          <a:p>
            <a:pPr algn="l"/>
            <a:r>
              <a:rPr lang="en-US" altLang="zh-CN" sz="2400" b="1" dirty="0">
                <a:solidFill>
                  <a:schemeClr val="tx1"/>
                </a:solidFill>
              </a:rPr>
              <a:t>2016</a:t>
            </a:r>
            <a:r>
              <a:rPr lang="zh-CN" altLang="en-US" sz="2400" b="1" dirty="0">
                <a:solidFill>
                  <a:schemeClr val="tx1"/>
                </a:solidFill>
              </a:rPr>
              <a:t>年</a:t>
            </a:r>
            <a:r>
              <a:rPr lang="en-US" altLang="zh-CN" sz="2400" b="1" dirty="0">
                <a:solidFill>
                  <a:schemeClr val="tx1"/>
                </a:solidFill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</a:rPr>
              <a:t>月</a:t>
            </a:r>
            <a:r>
              <a:rPr lang="en-US" altLang="zh-CN" sz="2400" b="1" dirty="0">
                <a:solidFill>
                  <a:schemeClr val="tx1"/>
                </a:solidFill>
              </a:rPr>
              <a:t>29</a:t>
            </a:r>
            <a:r>
              <a:rPr lang="zh-CN" altLang="en-US" sz="2400" b="1" dirty="0">
                <a:solidFill>
                  <a:schemeClr val="tx1"/>
                </a:solidFill>
              </a:rPr>
              <a:t>日</a:t>
            </a:r>
            <a:r>
              <a:rPr lang="en-US" altLang="zh-CN" sz="2400" b="1" dirty="0">
                <a:solidFill>
                  <a:schemeClr val="tx1"/>
                </a:solidFill>
              </a:rPr>
              <a:t>7:40</a:t>
            </a:r>
            <a:r>
              <a:rPr lang="zh-CN" altLang="en-US" sz="2400" b="1" dirty="0">
                <a:solidFill>
                  <a:schemeClr val="tx1"/>
                </a:solidFill>
              </a:rPr>
              <a:t>左右，因病在西安西京医院去世。</a:t>
            </a:r>
          </a:p>
        </p:txBody>
      </p:sp>
      <p:pic>
        <p:nvPicPr>
          <p:cNvPr id="1026" name="Picture 2" descr="C:\Users\User\Desktop\t012778f1583d9179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80" y="0"/>
            <a:ext cx="45088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86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" y="0"/>
            <a:ext cx="9144564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chemeClr val="accent1"/>
                </a:solidFill>
              </a:rPr>
              <a:t>默读完成以下问题：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772816"/>
            <a:ext cx="75711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dirty="0" smtClean="0"/>
              <a:t>1.</a:t>
            </a:r>
            <a:r>
              <a:rPr lang="zh-CN" altLang="en-US" sz="3600" dirty="0"/>
              <a:t>标</a:t>
            </a:r>
            <a:r>
              <a:rPr lang="zh-CN" altLang="en-US" sz="3600" dirty="0" smtClean="0"/>
              <a:t>出自然段，圈画出生词。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2.《</a:t>
            </a:r>
            <a:r>
              <a:rPr lang="zh-CN" altLang="en-US" sz="3600" dirty="0" smtClean="0"/>
              <a:t>父亲的树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中“树”指的是哪些树？请结合原文说明理由。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/>
              <a:t>3</a:t>
            </a:r>
            <a:r>
              <a:rPr lang="en-US" altLang="zh-CN" sz="3600" dirty="0" smtClean="0"/>
              <a:t>.</a:t>
            </a:r>
            <a:r>
              <a:rPr lang="zh-CN" altLang="en-US" sz="3600" dirty="0" smtClean="0">
                <a:hlinkClick r:id="rId3" action="ppaction://hlinksldjump"/>
              </a:rPr>
              <a:t>给课文划分部分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4.</a:t>
            </a:r>
            <a:r>
              <a:rPr lang="zh-CN" altLang="en-US" sz="3600" dirty="0"/>
              <a:t>课文围绕着父亲</a:t>
            </a:r>
            <a:r>
              <a:rPr lang="zh-CN" altLang="en-US" sz="3600" dirty="0" smtClean="0"/>
              <a:t>的“树”讲述</a:t>
            </a:r>
            <a:r>
              <a:rPr lang="zh-CN" altLang="en-US" sz="3600" dirty="0"/>
              <a:t>了哪几件</a:t>
            </a:r>
            <a:r>
              <a:rPr lang="zh-CN" altLang="en-US" sz="3600" dirty="0" smtClean="0"/>
              <a:t>事</a:t>
            </a:r>
            <a:r>
              <a:rPr lang="zh-CN" altLang="en-US" sz="3600" dirty="0"/>
              <a:t>？</a:t>
            </a:r>
            <a:endParaRPr lang="en-US" altLang="zh-CN" sz="3600" dirty="0"/>
          </a:p>
          <a:p>
            <a:pPr marL="0" indent="0">
              <a:buNone/>
            </a:pP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78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第一部分（</a:t>
            </a:r>
            <a:r>
              <a:rPr lang="en-US" altLang="zh-CN" sz="4000" dirty="0" smtClean="0"/>
              <a:t>1</a:t>
            </a:r>
            <a:r>
              <a:rPr lang="zh-CN" altLang="en-US" sz="4000" dirty="0" smtClean="0"/>
              <a:t>），开篇点题，引起下文有关这棵树和父亲之间的故事的回忆。</a:t>
            </a:r>
          </a:p>
          <a:p>
            <a:r>
              <a:rPr lang="zh-CN" altLang="en-US" sz="4000" dirty="0" smtClean="0"/>
              <a:t>第二部分（</a:t>
            </a:r>
            <a:r>
              <a:rPr lang="en-US" altLang="zh-CN" sz="4000" dirty="0" smtClean="0"/>
              <a:t>2-5</a:t>
            </a:r>
            <a:r>
              <a:rPr lang="zh-CN" altLang="en-US" sz="4000" dirty="0" smtClean="0"/>
              <a:t>），具体回忆了椿树的成长过程。</a:t>
            </a:r>
          </a:p>
          <a:p>
            <a:r>
              <a:rPr lang="zh-CN" altLang="en-US" sz="4000" dirty="0" smtClean="0"/>
              <a:t>第三部分（</a:t>
            </a:r>
            <a:r>
              <a:rPr lang="en-US" altLang="zh-CN" sz="4000" dirty="0" smtClean="0"/>
              <a:t>6</a:t>
            </a:r>
            <a:r>
              <a:rPr lang="zh-CN" altLang="en-US" sz="4000" dirty="0" smtClean="0"/>
              <a:t>），对主题再次升华，以优美的笔调写了椿树的花香，交代了父亲在自己心中难以磨灭的形象。（感激、怀念）</a:t>
            </a:r>
            <a:endParaRPr lang="zh-CN" altLang="en-US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4427984" y="3068960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在文中画出这几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件事发生的时间。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64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插叙是在叙述中心事件的过程中，为了帮助展开情节或刻画人物，暂时中断叙述的线索，插入一段与主要情节相关的回忆或故事的叙述方法。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158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052736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sz="3600" dirty="0" smtClean="0"/>
              <a:t>内容更充实，人物形象更</a:t>
            </a:r>
            <a:r>
              <a:rPr lang="zh-CN" altLang="en-US" sz="3600" dirty="0"/>
              <a:t>饱满</a:t>
            </a:r>
            <a:r>
              <a:rPr lang="zh-CN" altLang="en-US" sz="3600" dirty="0" smtClean="0"/>
              <a:t>，使文章的主题更鲜明。</a:t>
            </a:r>
            <a:endParaRPr lang="en-US" altLang="zh-CN" sz="3600" dirty="0" smtClean="0"/>
          </a:p>
          <a:p>
            <a:pPr>
              <a:buFont typeface="Wingdings" pitchFamily="2" charset="2"/>
              <a:buChar char="n"/>
            </a:pPr>
            <a:endParaRPr lang="en-US" altLang="zh-CN" sz="3600" dirty="0"/>
          </a:p>
          <a:p>
            <a:pPr>
              <a:buFont typeface="Wingdings" pitchFamily="2" charset="2"/>
              <a:buChar char="n"/>
            </a:pPr>
            <a:r>
              <a:rPr lang="zh-CN" altLang="en-US" sz="3600" dirty="0" smtClean="0"/>
              <a:t>可以起到补充主要事件、铺垫下文或衬托主要人物的作用。</a:t>
            </a:r>
            <a:endParaRPr lang="en-US" altLang="zh-CN" sz="3600" dirty="0" smtClean="0"/>
          </a:p>
          <a:p>
            <a:pPr>
              <a:buFont typeface="Wingdings" pitchFamily="2" charset="2"/>
              <a:buChar char="n"/>
            </a:pPr>
            <a:endParaRPr lang="en-US" altLang="zh-CN" sz="3600" dirty="0"/>
          </a:p>
          <a:p>
            <a:pPr>
              <a:buFont typeface="Wingdings" pitchFamily="2" charset="2"/>
              <a:buChar char="n"/>
            </a:pPr>
            <a:r>
              <a:rPr lang="zh-CN" altLang="en-US" sz="3600" dirty="0" smtClean="0"/>
              <a:t>使文章的结构灵活，行文起伏多变。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0318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476672"/>
            <a:ext cx="4680520" cy="1008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000" b="1" dirty="0" smtClean="0">
                <a:solidFill>
                  <a:schemeClr val="accent3">
                    <a:lumMod val="75000"/>
                  </a:schemeClr>
                </a:solidFill>
              </a:rPr>
              <a:t>父  亲  的  </a:t>
            </a:r>
            <a:r>
              <a:rPr lang="zh-CN" altLang="en-US" sz="6000" b="1" dirty="0" smtClean="0">
                <a:solidFill>
                  <a:schemeClr val="accent5">
                    <a:lumMod val="50000"/>
                  </a:schemeClr>
                </a:solidFill>
              </a:rPr>
              <a:t>树</a:t>
            </a:r>
            <a:endParaRPr lang="zh-CN" altLang="en-US" sz="6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9912" y="260648"/>
            <a:ext cx="1440160" cy="136815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>
            <a:stCxn id="4" idx="6"/>
          </p:cNvCxnSpPr>
          <p:nvPr/>
        </p:nvCxnSpPr>
        <p:spPr>
          <a:xfrm>
            <a:off x="5220072" y="944724"/>
            <a:ext cx="648072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922349" y="618862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椿树</a:t>
            </a:r>
            <a:endParaRPr lang="zh-CN" altLang="en-US" sz="3600" b="1" dirty="0"/>
          </a:p>
        </p:txBody>
      </p:sp>
      <p:cxnSp>
        <p:nvCxnSpPr>
          <p:cNvPr id="11" name="肘形连接符 10"/>
          <p:cNvCxnSpPr>
            <a:stCxn id="9" idx="2"/>
          </p:cNvCxnSpPr>
          <p:nvPr/>
        </p:nvCxnSpPr>
        <p:spPr>
          <a:xfrm rot="5400000">
            <a:off x="3211166" y="1689924"/>
            <a:ext cx="3747983" cy="2898521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534417" y="2886696"/>
            <a:ext cx="2915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、全文 线索</a:t>
            </a:r>
            <a:endParaRPr lang="zh-CN" alt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1763688" y="1988840"/>
            <a:ext cx="28113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、象征勤劳朴素、善良无私的父亲</a:t>
            </a:r>
            <a:endParaRPr lang="zh-CN" altLang="en-US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2159453" y="5042783"/>
            <a:ext cx="32409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、成为“我”回忆父亲的切入点</a:t>
            </a:r>
            <a:endParaRPr lang="zh-CN" altLang="en-US" sz="32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8" y="404664"/>
            <a:ext cx="636207" cy="63620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976" y="5373216"/>
            <a:ext cx="648071" cy="64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73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351</Words>
  <Paragraphs>28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Office 主题</vt:lpstr>
      <vt:lpstr>Office 主题​​</vt:lpstr>
      <vt:lpstr>1_Office 主题​​</vt:lpstr>
      <vt:lpstr>PowerPoint 演示文稿</vt:lpstr>
      <vt:lpstr>PowerPoint 演示文稿</vt:lpstr>
      <vt:lpstr>默读完成以下问题：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xhzx</cp:lastModifiedBy>
  <dcterms:created xsi:type="dcterms:W3CDTF">2016-11-28T01:22:48Z</dcterms:created>
  <dcterms:modified xsi:type="dcterms:W3CDTF">2018-09-23T06:22:17Z</dcterms:modified>
  <cp:category/>
</cp:coreProperties>
</file>