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3"/>
    <p:sldId id="271" r:id="rId4"/>
    <p:sldId id="264" r:id="rId5"/>
    <p:sldId id="263" r:id="rId7"/>
    <p:sldId id="257" r:id="rId8"/>
    <p:sldId id="274" r:id="rId9"/>
    <p:sldId id="287" r:id="rId10"/>
    <p:sldId id="273" r:id="rId11"/>
    <p:sldId id="258" r:id="rId12"/>
    <p:sldId id="275" r:id="rId13"/>
    <p:sldId id="276" r:id="rId14"/>
    <p:sldId id="281" r:id="rId15"/>
    <p:sldId id="282" r:id="rId16"/>
    <p:sldId id="277" r:id="rId17"/>
    <p:sldId id="278" r:id="rId18"/>
    <p:sldId id="279" r:id="rId19"/>
    <p:sldId id="283" r:id="rId20"/>
    <p:sldId id="280" r:id="rId21"/>
    <p:sldId id="284" r:id="rId22"/>
    <p:sldId id="269" r:id="rId23"/>
    <p:sldId id="259" r:id="rId24"/>
    <p:sldId id="260" r:id="rId25"/>
    <p:sldId id="261" r:id="rId26"/>
    <p:sldId id="266" r:id="rId27"/>
    <p:sldId id="267" r:id="rId28"/>
    <p:sldId id="286" r:id="rId29"/>
    <p:sldId id="2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156D"/>
    <a:srgbClr val="FFFFBB"/>
    <a:srgbClr val="6DFF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94614" autoAdjust="0"/>
  </p:normalViewPr>
  <p:slideViewPr>
    <p:cSldViewPr>
      <p:cViewPr varScale="1">
        <p:scale>
          <a:sx n="85" d="100"/>
          <a:sy n="85" d="100"/>
        </p:scale>
        <p:origin x="-924" y="-90"/>
      </p:cViewPr>
      <p:guideLst>
        <p:guide orient="horz" pos="2135"/>
        <p:guide pos="285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A19D5C-0580-480D-AA2E-5596DA47B7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C30879-53BA-4D1F-9592-E77013010DB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DC30879-53BA-4D1F-9592-E77013010DB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0815"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0815"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0815"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0815"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0815"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0815"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0815"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0815"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0815"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4.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8.jpeg"/><Relationship Id="rId1" Type="http://schemas.openxmlformats.org/officeDocument/2006/relationships/image" Target="../media/image1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5"/>
          <p:cNvSpPr txBox="1"/>
          <p:nvPr/>
        </p:nvSpPr>
        <p:spPr>
          <a:xfrm>
            <a:off x="1907704" y="2947591"/>
            <a:ext cx="5724296" cy="762000"/>
          </a:xfrm>
          <a:prstGeom prst="rect">
            <a:avLst/>
          </a:prstGeom>
          <a:noFill/>
        </p:spPr>
        <p:txBody>
          <a:bodyPr wrap="square" rtlCol="0">
            <a:spAutoFit/>
          </a:bodyPr>
          <a:lstStyle/>
          <a:p>
            <a:pPr algn="ctr"/>
            <a:r>
              <a:rPr lang="zh-CN" altLang="en-US" sz="4400" dirty="0" smtClean="0">
                <a:latin typeface="方正大标宋简体" pitchFamily="2" charset="-122"/>
                <a:ea typeface="方正大标宋简体" pitchFamily="2" charset="-122"/>
              </a:rPr>
              <a:t>三年级</a:t>
            </a:r>
            <a:r>
              <a:rPr lang="en-US" altLang="zh-CN" sz="4400" dirty="0" smtClean="0">
                <a:latin typeface="方正大标宋简体" pitchFamily="2" charset="-122"/>
                <a:ea typeface="方正大标宋简体" pitchFamily="2" charset="-122"/>
              </a:rPr>
              <a:t>  </a:t>
            </a:r>
            <a:r>
              <a:rPr lang="zh-CN" altLang="en-US" sz="4400" dirty="0" smtClean="0">
                <a:latin typeface="方正大标宋简体" pitchFamily="2" charset="-122"/>
                <a:ea typeface="方正大标宋简体" pitchFamily="2" charset="-122"/>
              </a:rPr>
              <a:t>语文 </a:t>
            </a:r>
            <a:r>
              <a:rPr lang="en-US" altLang="zh-CN" sz="4400" dirty="0" smtClean="0">
                <a:latin typeface="方正大标宋简体" pitchFamily="2" charset="-122"/>
                <a:ea typeface="方正大标宋简体" pitchFamily="2" charset="-122"/>
              </a:rPr>
              <a:t> </a:t>
            </a:r>
            <a:r>
              <a:rPr lang="zh-CN" altLang="en-US" sz="4400" dirty="0" smtClean="0">
                <a:latin typeface="方正大标宋简体" pitchFamily="2" charset="-122"/>
                <a:ea typeface="方正大标宋简体" pitchFamily="2" charset="-122"/>
              </a:rPr>
              <a:t>上册</a:t>
            </a:r>
            <a:endParaRPr lang="zh-CN" altLang="en-US" sz="4400" dirty="0">
              <a:latin typeface="方正大标宋简体" pitchFamily="2" charset="-122"/>
              <a:ea typeface="方正大标宋简体" pitchFamily="2" charset="-122"/>
            </a:endParaRPr>
          </a:p>
        </p:txBody>
      </p:sp>
      <p:sp>
        <p:nvSpPr>
          <p:cNvPr id="8" name="TextBox 5"/>
          <p:cNvSpPr txBox="1"/>
          <p:nvPr/>
        </p:nvSpPr>
        <p:spPr>
          <a:xfrm>
            <a:off x="3347864" y="1844824"/>
            <a:ext cx="2286016" cy="914400"/>
          </a:xfrm>
          <a:prstGeom prst="rect">
            <a:avLst/>
          </a:prstGeom>
          <a:noFill/>
        </p:spPr>
        <p:txBody>
          <a:bodyPr wrap="square" rtlCol="0">
            <a:spAutoFit/>
          </a:bodyPr>
          <a:lstStyle/>
          <a:p>
            <a:pPr algn="ctr"/>
            <a:r>
              <a:rPr lang="zh-CN" altLang="en-US" sz="5400" b="1" dirty="0" smtClean="0">
                <a:latin typeface="黑体"/>
                <a:ea typeface="黑体"/>
                <a:cs typeface="黑体"/>
              </a:rPr>
              <a:t>教科版</a:t>
            </a:r>
            <a:endParaRPr lang="zh-CN" altLang="en-US" sz="5400" b="1" dirty="0">
              <a:latin typeface="黑体"/>
              <a:ea typeface="黑体"/>
              <a:cs typeface="黑体"/>
            </a:endParaRPr>
          </a:p>
        </p:txBody>
      </p:sp>
      <p:cxnSp>
        <p:nvCxnSpPr>
          <p:cNvPr id="9" name="直线连接符 8"/>
          <p:cNvCxnSpPr/>
          <p:nvPr/>
        </p:nvCxnSpPr>
        <p:spPr>
          <a:xfrm>
            <a:off x="1512000" y="2852936"/>
            <a:ext cx="6120000" cy="0"/>
          </a:xfrm>
          <a:prstGeom prst="line">
            <a:avLst/>
          </a:prstGeom>
          <a:ln w="28575" cmpd="sng">
            <a:solidFill>
              <a:srgbClr val="FF0000"/>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2500298" y="1214422"/>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251520" y="2132856"/>
            <a:ext cx="8640960" cy="646331"/>
          </a:xfrm>
          <a:prstGeom prst="rect">
            <a:avLst/>
          </a:prstGeom>
          <a:noFill/>
        </p:spPr>
        <p:txBody>
          <a:bodyPr wrap="square" rtlCol="0">
            <a:spAutoFit/>
          </a:bodyPr>
          <a:lstStyle/>
          <a:p>
            <a:r>
              <a:rPr lang="en-US" altLang="zh-CN" sz="3600" b="1" dirty="0"/>
              <a:t>      </a:t>
            </a:r>
            <a:r>
              <a:rPr lang="zh-CN" altLang="en-US" sz="3600" dirty="0"/>
              <a:t>1、读课文，感</a:t>
            </a:r>
            <a:r>
              <a:rPr lang="zh-CN" altLang="en-US" sz="3600" dirty="0" smtClean="0"/>
              <a:t>知故事，概</a:t>
            </a:r>
            <a:r>
              <a:rPr lang="zh-CN" altLang="en-US" sz="3600" dirty="0"/>
              <a:t>括课文内容。</a:t>
            </a:r>
            <a:endParaRPr lang="zh-CN" altLang="en-US" sz="3600" dirty="0"/>
          </a:p>
        </p:txBody>
      </p:sp>
      <p:sp>
        <p:nvSpPr>
          <p:cNvPr id="4" name="文本框 3"/>
          <p:cNvSpPr txBox="1"/>
          <p:nvPr/>
        </p:nvSpPr>
        <p:spPr>
          <a:xfrm>
            <a:off x="683895" y="2996565"/>
            <a:ext cx="7498080" cy="2291080"/>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本文描写了一个双目失明的小男孩，在妈妈的指导下用弹弓打</a:t>
            </a:r>
            <a:r>
              <a:rPr lang="zh-CN" altLang="en-US" sz="3600" b="1" dirty="0" smtClean="0">
                <a:solidFill>
                  <a:srgbClr val="FF0000"/>
                </a:solidFill>
              </a:rPr>
              <a:t>玻璃</a:t>
            </a:r>
            <a:r>
              <a:rPr lang="zh-CN" altLang="en-US" sz="3600" b="1" dirty="0">
                <a:solidFill>
                  <a:srgbClr val="FF0000"/>
                </a:solidFill>
              </a:rPr>
              <a:t>瓶</a:t>
            </a:r>
            <a:r>
              <a:rPr lang="zh-CN" altLang="en-US" sz="3600" b="1" dirty="0" smtClean="0">
                <a:solidFill>
                  <a:srgbClr val="FF0000"/>
                </a:solidFill>
              </a:rPr>
              <a:t>的</a:t>
            </a:r>
            <a:r>
              <a:rPr lang="zh-CN" altLang="en-US" sz="3600" b="1" dirty="0">
                <a:solidFill>
                  <a:srgbClr val="FF0000"/>
                </a:solidFill>
              </a:rPr>
              <a:t>情景，体现母子二人身处逆境而不</a:t>
            </a:r>
            <a:r>
              <a:rPr lang="zh-CN" altLang="en-US" sz="3600" b="1" dirty="0" smtClean="0">
                <a:solidFill>
                  <a:srgbClr val="FF0000"/>
                </a:solidFill>
              </a:rPr>
              <a:t>气馁的</a:t>
            </a:r>
            <a:r>
              <a:rPr lang="zh-CN" altLang="en-US" sz="3600" b="1" dirty="0">
                <a:solidFill>
                  <a:srgbClr val="FF0000"/>
                </a:solidFill>
              </a:rPr>
              <a:t>精神。</a:t>
            </a:r>
            <a:endParaRPr lang="zh-CN" altLang="en-US" sz="3600" b="1" dirty="0">
              <a:solidFill>
                <a:srgbClr val="FF0000"/>
              </a:solidFill>
            </a:endParaRPr>
          </a:p>
        </p:txBody>
      </p:sp>
      <p:pic>
        <p:nvPicPr>
          <p:cNvPr id="3" name="图片 2" descr="和平"/>
          <p:cNvPicPr>
            <a:picLocks noChangeAspect="1"/>
          </p:cNvPicPr>
          <p:nvPr/>
        </p:nvPicPr>
        <p:blipFill>
          <a:blip r:embed="rId1" cstate="print"/>
          <a:srcRect/>
          <a:stretch>
            <a:fillRect/>
          </a:stretch>
        </p:blipFill>
        <p:spPr>
          <a:xfrm>
            <a:off x="5292090" y="4652645"/>
            <a:ext cx="2856865" cy="162433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 calcmode="lin" valueType="num">
                                      <p:cBhvr>
                                        <p:cTn id="20"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971600" y="2132856"/>
            <a:ext cx="6391275" cy="646331"/>
          </a:xfrm>
          <a:prstGeom prst="rect">
            <a:avLst/>
          </a:prstGeom>
          <a:noFill/>
        </p:spPr>
        <p:txBody>
          <a:bodyPr wrap="square" rtlCol="0">
            <a:spAutoFit/>
          </a:bodyPr>
          <a:lstStyle/>
          <a:p>
            <a:r>
              <a:rPr lang="en-US" altLang="zh-CN" sz="3600" dirty="0"/>
              <a:t>2</a:t>
            </a:r>
            <a:r>
              <a:rPr lang="zh-CN" altLang="en-US" sz="3600" dirty="0"/>
              <a:t>、故事的</a:t>
            </a:r>
            <a:r>
              <a:rPr lang="zh-CN" altLang="en-US" sz="3600" dirty="0" smtClean="0"/>
              <a:t>起因是</a:t>
            </a:r>
            <a:r>
              <a:rPr lang="zh-CN" altLang="en-US" sz="3600" dirty="0"/>
              <a:t>什么？</a:t>
            </a:r>
            <a:endParaRPr lang="zh-CN" altLang="en-US" sz="3600" dirty="0"/>
          </a:p>
        </p:txBody>
      </p:sp>
      <p:sp>
        <p:nvSpPr>
          <p:cNvPr id="3" name="文本框 2"/>
          <p:cNvSpPr txBox="1"/>
          <p:nvPr/>
        </p:nvSpPr>
        <p:spPr>
          <a:xfrm>
            <a:off x="539552" y="2996952"/>
            <a:ext cx="8064896" cy="1200329"/>
          </a:xfrm>
          <a:prstGeom prst="rect">
            <a:avLst/>
          </a:prstGeom>
          <a:noFill/>
        </p:spPr>
        <p:txBody>
          <a:bodyPr wrap="square" rtlCol="0">
            <a:spAutoFit/>
          </a:bodyPr>
          <a:lstStyle/>
          <a:p>
            <a:r>
              <a:rPr lang="en-US" altLang="zh-CN" sz="3600" b="1" dirty="0">
                <a:solidFill>
                  <a:srgbClr val="FF0000"/>
                </a:solidFill>
              </a:rPr>
              <a:t>  </a:t>
            </a:r>
            <a:r>
              <a:rPr lang="en-US" altLang="zh-CN" sz="3600" b="1" dirty="0" smtClean="0">
                <a:solidFill>
                  <a:srgbClr val="FF0000"/>
                </a:solidFill>
              </a:rPr>
              <a:t>     </a:t>
            </a:r>
            <a:r>
              <a:rPr lang="en-US" altLang="zh-CN" sz="3600" b="1" dirty="0">
                <a:solidFill>
                  <a:srgbClr val="FF0000"/>
                </a:solidFill>
              </a:rPr>
              <a:t>“</a:t>
            </a:r>
            <a:r>
              <a:rPr lang="zh-CN" altLang="en-US" sz="3600" b="1" dirty="0">
                <a:solidFill>
                  <a:srgbClr val="FF0000"/>
                </a:solidFill>
              </a:rPr>
              <a:t>我</a:t>
            </a:r>
            <a:r>
              <a:rPr lang="en-US" altLang="zh-CN" sz="3600" b="1" dirty="0">
                <a:solidFill>
                  <a:srgbClr val="FF0000"/>
                </a:solidFill>
              </a:rPr>
              <a:t>”</a:t>
            </a:r>
            <a:r>
              <a:rPr lang="zh-CN" altLang="en-US" sz="3600" b="1" dirty="0">
                <a:solidFill>
                  <a:srgbClr val="FF0000"/>
                </a:solidFill>
              </a:rPr>
              <a:t>看见一个小男孩儿在空地用弹弓打</a:t>
            </a:r>
            <a:r>
              <a:rPr lang="zh-CN" altLang="en-US" sz="3600" b="1" dirty="0" smtClean="0">
                <a:solidFill>
                  <a:srgbClr val="FF0000"/>
                </a:solidFill>
              </a:rPr>
              <a:t>玻璃瓶。</a:t>
            </a:r>
            <a:endParaRPr lang="zh-CN" altLang="en-US" sz="3600" b="1" dirty="0">
              <a:solidFill>
                <a:srgbClr val="FF0000"/>
              </a:solidFill>
            </a:endParaRPr>
          </a:p>
        </p:txBody>
      </p:sp>
      <p:pic>
        <p:nvPicPr>
          <p:cNvPr id="4" name="图片 3" descr="抱孩子"/>
          <p:cNvPicPr>
            <a:picLocks noChangeAspect="1"/>
          </p:cNvPicPr>
          <p:nvPr/>
        </p:nvPicPr>
        <p:blipFill>
          <a:blip r:embed="rId1" cstate="print"/>
          <a:srcRect/>
          <a:stretch>
            <a:fillRect/>
          </a:stretch>
        </p:blipFill>
        <p:spPr>
          <a:xfrm>
            <a:off x="5076190" y="4149090"/>
            <a:ext cx="3266440" cy="209550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3" name="文本框 2"/>
          <p:cNvSpPr txBox="1"/>
          <p:nvPr/>
        </p:nvSpPr>
        <p:spPr>
          <a:xfrm>
            <a:off x="683895" y="1988820"/>
            <a:ext cx="7992561" cy="1754326"/>
          </a:xfrm>
          <a:prstGeom prst="rect">
            <a:avLst/>
          </a:prstGeom>
          <a:noFill/>
        </p:spPr>
        <p:txBody>
          <a:bodyPr wrap="square" rtlCol="0">
            <a:spAutoFit/>
          </a:bodyPr>
          <a:lstStyle/>
          <a:p>
            <a:r>
              <a:rPr lang="en-US" altLang="zh-CN" sz="3600" dirty="0"/>
              <a:t>      3</a:t>
            </a:r>
            <a:r>
              <a:rPr lang="zh-CN" altLang="en-US" sz="3600" dirty="0"/>
              <a:t>、</a:t>
            </a:r>
            <a:r>
              <a:rPr lang="en-US" altLang="zh-CN" sz="3600" dirty="0"/>
              <a:t>“</a:t>
            </a:r>
            <a:r>
              <a:rPr lang="zh-CN" altLang="en-US" sz="3600" dirty="0"/>
              <a:t>我还从没见过弹弓打得这么差的孩子：他有时能把弹弓打偏一米，而且忽高忽低。</a:t>
            </a:r>
            <a:r>
              <a:rPr lang="en-US" altLang="zh-CN" sz="3600" dirty="0"/>
              <a:t>”</a:t>
            </a:r>
            <a:r>
              <a:rPr lang="zh-CN" altLang="en-US" sz="3600" dirty="0"/>
              <a:t>这句话有什么作用？</a:t>
            </a:r>
            <a:endParaRPr lang="zh-CN" altLang="en-US" sz="3600" dirty="0"/>
          </a:p>
        </p:txBody>
      </p:sp>
      <p:sp>
        <p:nvSpPr>
          <p:cNvPr id="4" name="文本框 3"/>
          <p:cNvSpPr txBox="1"/>
          <p:nvPr/>
        </p:nvSpPr>
        <p:spPr>
          <a:xfrm>
            <a:off x="395536" y="4005064"/>
            <a:ext cx="8136904" cy="646331"/>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为下文孩子的妈妈说出实情埋下伏笔。</a:t>
            </a:r>
            <a:endParaRPr lang="zh-CN" altLang="en-US" sz="3600" b="1" dirty="0">
              <a:solidFill>
                <a:srgbClr val="FF0000"/>
              </a:solidFill>
            </a:endParaRPr>
          </a:p>
        </p:txBody>
      </p:sp>
      <p:pic>
        <p:nvPicPr>
          <p:cNvPr id="7" name="图片 6" descr="玩耍"/>
          <p:cNvPicPr>
            <a:picLocks noChangeAspect="1"/>
          </p:cNvPicPr>
          <p:nvPr/>
        </p:nvPicPr>
        <p:blipFill>
          <a:blip r:embed="rId1" cstate="print"/>
          <a:srcRect/>
          <a:stretch>
            <a:fillRect/>
          </a:stretch>
        </p:blipFill>
        <p:spPr>
          <a:xfrm>
            <a:off x="3059832" y="4797152"/>
            <a:ext cx="2721610" cy="140525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611505" y="1988820"/>
            <a:ext cx="7349490" cy="1814830"/>
          </a:xfrm>
          <a:prstGeom prst="rect">
            <a:avLst/>
          </a:prstGeom>
          <a:noFill/>
        </p:spPr>
        <p:txBody>
          <a:bodyPr wrap="square" rtlCol="0">
            <a:spAutoFit/>
          </a:bodyPr>
          <a:lstStyle/>
          <a:p>
            <a:r>
              <a:rPr lang="en-US" altLang="zh-CN" sz="3600" dirty="0"/>
              <a:t>       4</a:t>
            </a:r>
            <a:r>
              <a:rPr lang="zh-CN" altLang="en-US" sz="3600" dirty="0"/>
              <a:t>、</a:t>
            </a:r>
            <a:r>
              <a:rPr lang="en-US" altLang="zh-CN" sz="3600" dirty="0"/>
              <a:t>“</a:t>
            </a:r>
            <a:r>
              <a:rPr lang="zh-CN" altLang="en-US" sz="3600" dirty="0"/>
              <a:t>从那妇女的眼神中可以看出，她是孩子的母亲。</a:t>
            </a:r>
            <a:r>
              <a:rPr lang="en-US" altLang="zh-CN" sz="3600" dirty="0"/>
              <a:t>”</a:t>
            </a:r>
            <a:r>
              <a:rPr lang="zh-CN" altLang="en-US" sz="3600" dirty="0"/>
              <a:t>那母亲的眼神有什么特点？</a:t>
            </a:r>
            <a:endParaRPr lang="zh-CN" altLang="en-US" sz="3600" dirty="0"/>
          </a:p>
        </p:txBody>
      </p:sp>
      <p:sp>
        <p:nvSpPr>
          <p:cNvPr id="3" name="文本框 2"/>
          <p:cNvSpPr txBox="1"/>
          <p:nvPr/>
        </p:nvSpPr>
        <p:spPr>
          <a:xfrm>
            <a:off x="683895" y="3716655"/>
            <a:ext cx="7228205" cy="1266190"/>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那妇女的眼神是温柔、慈爱的，是饱含母爱的眼神。</a:t>
            </a:r>
            <a:endParaRPr lang="zh-CN" altLang="en-US" sz="3600" b="1" dirty="0">
              <a:solidFill>
                <a:srgbClr val="FF0000"/>
              </a:solidFill>
            </a:endParaRPr>
          </a:p>
        </p:txBody>
      </p:sp>
      <p:pic>
        <p:nvPicPr>
          <p:cNvPr id="7" name="图片 6" descr="长颈鹿"/>
          <p:cNvPicPr>
            <a:picLocks noChangeAspect="1"/>
          </p:cNvPicPr>
          <p:nvPr/>
        </p:nvPicPr>
        <p:blipFill>
          <a:blip r:embed="rId1" cstate="print"/>
          <a:srcRect/>
          <a:stretch>
            <a:fillRect/>
          </a:stretch>
        </p:blipFill>
        <p:spPr>
          <a:xfrm>
            <a:off x="4716145" y="4436745"/>
            <a:ext cx="2954655" cy="185674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611505" y="1988820"/>
            <a:ext cx="7154545" cy="1742440"/>
          </a:xfrm>
          <a:prstGeom prst="rect">
            <a:avLst/>
          </a:prstGeom>
          <a:noFill/>
        </p:spPr>
        <p:txBody>
          <a:bodyPr wrap="square" rtlCol="0">
            <a:spAutoFit/>
          </a:bodyPr>
          <a:lstStyle/>
          <a:p>
            <a:r>
              <a:rPr lang="en-US" altLang="zh-CN" sz="3600" dirty="0"/>
              <a:t>      5</a:t>
            </a:r>
            <a:r>
              <a:rPr lang="zh-CN" altLang="en-US" sz="3600" dirty="0"/>
              <a:t>、 “小男孩儿总是打不中，可他还在不停地</a:t>
            </a:r>
            <a:r>
              <a:rPr lang="zh-CN" altLang="en-US" sz="3600" dirty="0" smtClean="0"/>
              <a:t>打” ，</a:t>
            </a:r>
            <a:r>
              <a:rPr lang="zh-CN" altLang="en-US" sz="3600" dirty="0"/>
              <a:t>从中我们可以看出他是一个怎样的孩子？</a:t>
            </a:r>
            <a:endParaRPr lang="zh-CN" altLang="en-US" sz="3600" dirty="0"/>
          </a:p>
        </p:txBody>
      </p:sp>
      <p:sp>
        <p:nvSpPr>
          <p:cNvPr id="3" name="文本框 2"/>
          <p:cNvSpPr txBox="1"/>
          <p:nvPr/>
        </p:nvSpPr>
        <p:spPr>
          <a:xfrm>
            <a:off x="611560" y="3861048"/>
            <a:ext cx="7454900" cy="1266190"/>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可以看出他是一个锲而不舍、充满信心、不断努力的孩子。</a:t>
            </a:r>
            <a:endParaRPr lang="zh-CN" altLang="en-US" sz="3600" b="1" dirty="0">
              <a:solidFill>
                <a:srgbClr val="FF0000"/>
              </a:solidFill>
            </a:endParaRPr>
          </a:p>
        </p:txBody>
      </p:sp>
      <p:pic>
        <p:nvPicPr>
          <p:cNvPr id="4" name="图片 3" descr="读书母子"/>
          <p:cNvPicPr>
            <a:picLocks noChangeAspect="1"/>
          </p:cNvPicPr>
          <p:nvPr/>
        </p:nvPicPr>
        <p:blipFill>
          <a:blip r:embed="rId1" cstate="print"/>
          <a:srcRect/>
          <a:stretch>
            <a:fillRect/>
          </a:stretch>
        </p:blipFill>
        <p:spPr>
          <a:xfrm>
            <a:off x="5940425" y="4580890"/>
            <a:ext cx="2611120" cy="169100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1115616" y="2132856"/>
            <a:ext cx="6598285" cy="717550"/>
          </a:xfrm>
          <a:prstGeom prst="rect">
            <a:avLst/>
          </a:prstGeom>
          <a:noFill/>
        </p:spPr>
        <p:txBody>
          <a:bodyPr wrap="square" rtlCol="0">
            <a:spAutoFit/>
          </a:bodyPr>
          <a:lstStyle/>
          <a:p>
            <a:r>
              <a:rPr lang="en-US" altLang="zh-CN" sz="3600" dirty="0"/>
              <a:t>6</a:t>
            </a:r>
            <a:r>
              <a:rPr lang="zh-CN" altLang="en-US" sz="3600" dirty="0"/>
              <a:t>、</a:t>
            </a:r>
            <a:r>
              <a:rPr lang="en-US" altLang="zh-CN" sz="3600" dirty="0"/>
              <a:t>“</a:t>
            </a:r>
            <a:r>
              <a:rPr lang="zh-CN" altLang="en-US" sz="3600" dirty="0"/>
              <a:t>我怔住了</a:t>
            </a:r>
            <a:r>
              <a:rPr lang="en-US" altLang="zh-CN" sz="3600" dirty="0"/>
              <a:t>”</a:t>
            </a:r>
            <a:r>
              <a:rPr lang="zh-CN" altLang="en-US" sz="3600" dirty="0"/>
              <a:t>的原因是什么？</a:t>
            </a:r>
            <a:endParaRPr lang="zh-CN" altLang="en-US" sz="3600" dirty="0"/>
          </a:p>
        </p:txBody>
      </p:sp>
      <p:sp>
        <p:nvSpPr>
          <p:cNvPr id="3" name="文本框 2"/>
          <p:cNvSpPr txBox="1"/>
          <p:nvPr/>
        </p:nvSpPr>
        <p:spPr>
          <a:xfrm>
            <a:off x="539552" y="2996952"/>
            <a:ext cx="7992888" cy="646331"/>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我</a:t>
            </a:r>
            <a:r>
              <a:rPr lang="en-US" altLang="zh-CN" sz="3600" b="1" dirty="0">
                <a:solidFill>
                  <a:srgbClr val="FF0000"/>
                </a:solidFill>
              </a:rPr>
              <a:t>”</a:t>
            </a:r>
            <a:r>
              <a:rPr lang="zh-CN" altLang="en-US" sz="3600" b="1" dirty="0">
                <a:solidFill>
                  <a:srgbClr val="FF0000"/>
                </a:solidFill>
              </a:rPr>
              <a:t>没有想到小男孩儿是一个盲童。</a:t>
            </a:r>
            <a:endParaRPr lang="zh-CN" altLang="en-US" sz="3600" b="1" dirty="0">
              <a:solidFill>
                <a:srgbClr val="FF0000"/>
              </a:solidFill>
            </a:endParaRPr>
          </a:p>
        </p:txBody>
      </p:sp>
      <p:pic>
        <p:nvPicPr>
          <p:cNvPr id="4" name="图片 3" descr="海边"/>
          <p:cNvPicPr>
            <a:picLocks noChangeAspect="1"/>
          </p:cNvPicPr>
          <p:nvPr/>
        </p:nvPicPr>
        <p:blipFill>
          <a:blip r:embed="rId1" cstate="print"/>
          <a:srcRect/>
          <a:stretch>
            <a:fillRect/>
          </a:stretch>
        </p:blipFill>
        <p:spPr>
          <a:xfrm>
            <a:off x="2339751" y="3789040"/>
            <a:ext cx="3358453" cy="2376264"/>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爱抚"/>
          <p:cNvPicPr>
            <a:picLocks noChangeAspect="1"/>
          </p:cNvPicPr>
          <p:nvPr/>
        </p:nvPicPr>
        <p:blipFill>
          <a:blip r:embed="rId1" cstate="print"/>
          <a:srcRect/>
          <a:stretch>
            <a:fillRect/>
          </a:stretch>
        </p:blipFill>
        <p:spPr>
          <a:xfrm>
            <a:off x="6948170" y="980440"/>
            <a:ext cx="1657350" cy="2095500"/>
          </a:xfrm>
          <a:prstGeom prst="rect">
            <a:avLst/>
          </a:prstGeom>
          <a:effectLst>
            <a:softEdge rad="127000"/>
          </a:effectLst>
        </p:spPr>
      </p:pic>
      <p:pic>
        <p:nvPicPr>
          <p:cNvPr id="8" name="图片 7" descr="红色"/>
          <p:cNvPicPr>
            <a:picLocks noChangeAspect="1"/>
          </p:cNvPicPr>
          <p:nvPr/>
        </p:nvPicPr>
        <p:blipFill>
          <a:blip r:embed="rId2" cstate="print"/>
          <a:srcRect/>
          <a:stretch>
            <a:fillRect/>
          </a:stretch>
        </p:blipFill>
        <p:spPr>
          <a:xfrm>
            <a:off x="683568" y="3933056"/>
            <a:ext cx="1555750" cy="2095500"/>
          </a:xfrm>
          <a:prstGeom prst="rect">
            <a:avLst/>
          </a:prstGeom>
          <a:effectLst>
            <a:softEdge rad="127000"/>
          </a:effectLst>
        </p:spPr>
      </p:pic>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5736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3" name="文本框 2"/>
          <p:cNvSpPr txBox="1"/>
          <p:nvPr/>
        </p:nvSpPr>
        <p:spPr>
          <a:xfrm>
            <a:off x="601980" y="2207895"/>
            <a:ext cx="7098665" cy="1754326"/>
          </a:xfrm>
          <a:prstGeom prst="rect">
            <a:avLst/>
          </a:prstGeom>
          <a:noFill/>
        </p:spPr>
        <p:txBody>
          <a:bodyPr wrap="square" rtlCol="0">
            <a:spAutoFit/>
          </a:bodyPr>
          <a:lstStyle/>
          <a:p>
            <a:r>
              <a:rPr lang="en-US" altLang="zh-CN" sz="3600" dirty="0"/>
              <a:t>      7</a:t>
            </a:r>
            <a:r>
              <a:rPr lang="zh-CN" altLang="en-US" sz="3600" dirty="0"/>
              <a:t>、从</a:t>
            </a:r>
            <a:r>
              <a:rPr lang="en-US" altLang="zh-CN" sz="3600" dirty="0" smtClean="0"/>
              <a:t>“</a:t>
            </a:r>
            <a:r>
              <a:rPr lang="zh-CN" altLang="en-US" sz="3600" dirty="0" smtClean="0"/>
              <a:t>在他能看见时，一直这样玩</a:t>
            </a:r>
            <a:r>
              <a:rPr lang="en-US" altLang="zh-CN" sz="3600" dirty="0" smtClean="0"/>
              <a:t>”</a:t>
            </a:r>
            <a:r>
              <a:rPr lang="zh-CN" altLang="en-US" sz="3600" dirty="0"/>
              <a:t>中可以看出小男孩的母亲希望自己的孩子怎么样？</a:t>
            </a:r>
            <a:endParaRPr lang="zh-CN" altLang="en-US" sz="3600" dirty="0"/>
          </a:p>
        </p:txBody>
      </p:sp>
      <p:sp>
        <p:nvSpPr>
          <p:cNvPr id="4" name="文本框 3"/>
          <p:cNvSpPr txBox="1"/>
          <p:nvPr/>
        </p:nvSpPr>
        <p:spPr>
          <a:xfrm>
            <a:off x="2195736" y="4437112"/>
            <a:ext cx="6022340" cy="717550"/>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希望自己的孩子健康、正常。</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xit" presetSubtype="0" fill="hold" grpId="0" nodeType="clickEffect">
                                  <p:stCondLst>
                                    <p:cond delay="0"/>
                                  </p:stCondLst>
                                  <p:childTnLst>
                                    <p:animEffect transition="out" filter="wedge">
                                      <p:cBhvr>
                                        <p:cTn id="12" dur="2000"/>
                                        <p:tgtEl>
                                          <p:spTgt spid="4"/>
                                        </p:tgtEl>
                                      </p:cBhvr>
                                    </p:animEffect>
                                    <p:set>
                                      <p:cBhvr>
                                        <p:cTn id="13"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683895" y="2060575"/>
            <a:ext cx="7920553" cy="1200329"/>
          </a:xfrm>
          <a:prstGeom prst="rect">
            <a:avLst/>
          </a:prstGeom>
          <a:noFill/>
        </p:spPr>
        <p:txBody>
          <a:bodyPr wrap="square" rtlCol="0">
            <a:spAutoFit/>
          </a:bodyPr>
          <a:lstStyle/>
          <a:p>
            <a:r>
              <a:rPr lang="en-US" altLang="zh-CN" sz="3600" dirty="0"/>
              <a:t>      8</a:t>
            </a:r>
            <a:r>
              <a:rPr lang="zh-CN" altLang="en-US" sz="3600" dirty="0"/>
              <a:t>、</a:t>
            </a:r>
            <a:r>
              <a:rPr lang="en-US" altLang="zh-CN" sz="3600" dirty="0"/>
              <a:t>“</a:t>
            </a:r>
            <a:r>
              <a:rPr lang="zh-CN" altLang="en-US" sz="3600" dirty="0"/>
              <a:t>关键是他做了没有</a:t>
            </a:r>
            <a:r>
              <a:rPr lang="en-US" altLang="zh-CN" sz="3600" dirty="0"/>
              <a:t>”</a:t>
            </a:r>
            <a:r>
              <a:rPr lang="zh-CN" altLang="en-US" sz="3600" dirty="0"/>
              <a:t>这句话在文中有什么作用？</a:t>
            </a:r>
            <a:endParaRPr lang="zh-CN" altLang="en-US" sz="3600" dirty="0"/>
          </a:p>
        </p:txBody>
      </p:sp>
      <p:sp>
        <p:nvSpPr>
          <p:cNvPr id="3" name="文本框 2"/>
          <p:cNvSpPr txBox="1"/>
          <p:nvPr/>
        </p:nvSpPr>
        <p:spPr>
          <a:xfrm>
            <a:off x="755576" y="3356992"/>
            <a:ext cx="6481445" cy="2363470"/>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这句话具有统领全文、揭示中心的作用，是母亲</a:t>
            </a:r>
            <a:endParaRPr lang="zh-CN" altLang="en-US" sz="3600" b="1" dirty="0">
              <a:solidFill>
                <a:srgbClr val="FF0000"/>
              </a:solidFill>
            </a:endParaRPr>
          </a:p>
          <a:p>
            <a:r>
              <a:rPr lang="zh-CN" altLang="en-US" sz="3600" b="1" dirty="0">
                <a:solidFill>
                  <a:srgbClr val="FF0000"/>
                </a:solidFill>
              </a:rPr>
              <a:t>对孩子的鼓励和期望</a:t>
            </a:r>
            <a:r>
              <a:rPr lang="en-US" altLang="zh-CN" sz="3600" b="1" dirty="0">
                <a:solidFill>
                  <a:srgbClr val="FF0000"/>
                </a:solidFill>
              </a:rPr>
              <a:t>—</a:t>
            </a:r>
            <a:endParaRPr lang="en-US" altLang="zh-CN" sz="3600" b="1" dirty="0">
              <a:solidFill>
                <a:srgbClr val="FF0000"/>
              </a:solidFill>
            </a:endParaRPr>
          </a:p>
          <a:p>
            <a:r>
              <a:rPr lang="en-US" altLang="zh-CN" sz="3600" b="1" dirty="0">
                <a:solidFill>
                  <a:srgbClr val="FF0000"/>
                </a:solidFill>
              </a:rPr>
              <a:t>—</a:t>
            </a:r>
            <a:r>
              <a:rPr lang="zh-CN" altLang="en-US" sz="3600" b="1" dirty="0">
                <a:solidFill>
                  <a:srgbClr val="FF0000"/>
                </a:solidFill>
              </a:rPr>
              <a:t>希望孩子身残志坚。</a:t>
            </a:r>
            <a:endParaRPr lang="zh-CN" altLang="en-US" sz="3600" b="1" dirty="0">
              <a:solidFill>
                <a:srgbClr val="FF0000"/>
              </a:solidFill>
            </a:endParaRPr>
          </a:p>
        </p:txBody>
      </p:sp>
      <p:pic>
        <p:nvPicPr>
          <p:cNvPr id="4" name="图片 3" descr="树叶母子"/>
          <p:cNvPicPr>
            <a:picLocks noChangeAspect="1"/>
          </p:cNvPicPr>
          <p:nvPr/>
        </p:nvPicPr>
        <p:blipFill>
          <a:blip r:embed="rId1" cstate="print"/>
          <a:srcRect/>
          <a:stretch>
            <a:fillRect/>
          </a:stretch>
        </p:blipFill>
        <p:spPr>
          <a:xfrm>
            <a:off x="5724128" y="4293096"/>
            <a:ext cx="2520141" cy="1685542"/>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和平"/>
          <p:cNvPicPr>
            <a:picLocks noChangeAspect="1"/>
          </p:cNvPicPr>
          <p:nvPr/>
        </p:nvPicPr>
        <p:blipFill>
          <a:blip r:embed="rId1" cstate="print"/>
          <a:srcRect/>
          <a:stretch>
            <a:fillRect/>
          </a:stretch>
        </p:blipFill>
        <p:spPr>
          <a:xfrm>
            <a:off x="5507990" y="4364990"/>
            <a:ext cx="2856865" cy="1905000"/>
          </a:xfrm>
          <a:prstGeom prst="rect">
            <a:avLst/>
          </a:prstGeom>
          <a:effectLst>
            <a:softEdge rad="127000"/>
          </a:effectLst>
        </p:spPr>
      </p:pic>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2500298" y="1285860"/>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539552" y="2060848"/>
            <a:ext cx="7325995" cy="1200329"/>
          </a:xfrm>
          <a:prstGeom prst="rect">
            <a:avLst/>
          </a:prstGeom>
          <a:noFill/>
        </p:spPr>
        <p:txBody>
          <a:bodyPr wrap="square" rtlCol="0">
            <a:spAutoFit/>
          </a:bodyPr>
          <a:lstStyle/>
          <a:p>
            <a:r>
              <a:rPr lang="en-US" altLang="zh-CN" sz="3600" dirty="0"/>
              <a:t>       9</a:t>
            </a:r>
            <a:r>
              <a:rPr lang="zh-CN" altLang="en-US" sz="3600" dirty="0"/>
              <a:t>、小男孩的母亲是不是一定要孩子打中</a:t>
            </a:r>
            <a:r>
              <a:rPr lang="zh-CN" altLang="en-US" sz="3600" dirty="0" smtClean="0"/>
              <a:t>玻璃瓶？</a:t>
            </a:r>
            <a:r>
              <a:rPr lang="zh-CN" altLang="en-US" sz="3600" dirty="0"/>
              <a:t>说说理由。</a:t>
            </a:r>
            <a:endParaRPr lang="zh-CN" altLang="en-US" sz="3600" dirty="0"/>
          </a:p>
        </p:txBody>
      </p:sp>
      <p:sp>
        <p:nvSpPr>
          <p:cNvPr id="3" name="文本框 2"/>
          <p:cNvSpPr txBox="1"/>
          <p:nvPr/>
        </p:nvSpPr>
        <p:spPr>
          <a:xfrm>
            <a:off x="755576" y="3429000"/>
            <a:ext cx="6244590" cy="1814830"/>
          </a:xfrm>
          <a:prstGeom prst="rect">
            <a:avLst/>
          </a:prstGeom>
          <a:noFill/>
        </p:spPr>
        <p:txBody>
          <a:bodyPr wrap="square" rtlCol="0">
            <a:spAutoFit/>
          </a:bodyPr>
          <a:lstStyle/>
          <a:p>
            <a:r>
              <a:rPr lang="en-US" altLang="zh-CN" sz="3600" b="1" dirty="0">
                <a:solidFill>
                  <a:srgbClr val="FF0000"/>
                </a:solidFill>
              </a:rPr>
              <a:t>      </a:t>
            </a:r>
            <a:r>
              <a:rPr lang="zh-CN" altLang="en-US" sz="3600" b="1" dirty="0">
                <a:solidFill>
                  <a:srgbClr val="FF0000"/>
                </a:solidFill>
              </a:rPr>
              <a:t>不是，她要让孩子有坚持不懈的精神，让他懂得凡事只要尽力去做，总有成功的一天。</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牵手"/>
          <p:cNvPicPr>
            <a:picLocks noChangeAspect="1"/>
          </p:cNvPicPr>
          <p:nvPr/>
        </p:nvPicPr>
        <p:blipFill>
          <a:blip r:embed="rId1" cstate="print"/>
          <a:srcRect/>
          <a:stretch>
            <a:fillRect/>
          </a:stretch>
        </p:blipFill>
        <p:spPr>
          <a:xfrm>
            <a:off x="5796280" y="765175"/>
            <a:ext cx="2952115" cy="2095500"/>
          </a:xfrm>
          <a:prstGeom prst="rect">
            <a:avLst/>
          </a:prstGeom>
          <a:effectLst>
            <a:softEdge rad="127000"/>
          </a:effectLst>
        </p:spPr>
      </p:pic>
      <p:sp>
        <p:nvSpPr>
          <p:cNvPr id="5" name="同侧圆角矩形 4"/>
          <p:cNvSpPr/>
          <p:nvPr/>
        </p:nvSpPr>
        <p:spPr>
          <a:xfrm>
            <a:off x="467544" y="98047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55653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2555543" y="980425"/>
            <a:ext cx="2954655" cy="646331"/>
          </a:xfrm>
          <a:prstGeom prst="rect">
            <a:avLst/>
          </a:prstGeom>
          <a:noFill/>
        </p:spPr>
        <p:txBody>
          <a:bodyPr wrap="none" rtlCol="0">
            <a:spAutoFit/>
          </a:bodyPr>
          <a:lstStyle/>
          <a:p>
            <a:r>
              <a:rPr lang="zh-CN" altLang="en-US" sz="3600" dirty="0" smtClean="0"/>
              <a:t>二、课文理解</a:t>
            </a:r>
            <a:endParaRPr lang="zh-CN" altLang="en-US" sz="3600" dirty="0"/>
          </a:p>
        </p:txBody>
      </p:sp>
      <p:sp>
        <p:nvSpPr>
          <p:cNvPr id="2" name="文本框 1"/>
          <p:cNvSpPr txBox="1"/>
          <p:nvPr/>
        </p:nvSpPr>
        <p:spPr>
          <a:xfrm>
            <a:off x="683260" y="1556385"/>
            <a:ext cx="7237095" cy="1266190"/>
          </a:xfrm>
          <a:prstGeom prst="rect">
            <a:avLst/>
          </a:prstGeom>
          <a:noFill/>
        </p:spPr>
        <p:txBody>
          <a:bodyPr wrap="square" rtlCol="0">
            <a:spAutoFit/>
          </a:bodyPr>
          <a:lstStyle/>
          <a:p>
            <a:r>
              <a:rPr lang="en-US" altLang="zh-CN" sz="3600" dirty="0"/>
              <a:t>      10</a:t>
            </a:r>
            <a:r>
              <a:rPr lang="zh-CN" altLang="en-US" sz="3600" dirty="0"/>
              <a:t>、课文为什么以</a:t>
            </a:r>
            <a:r>
              <a:rPr lang="en-US" altLang="zh-CN" sz="3600" dirty="0"/>
              <a:t>“</a:t>
            </a:r>
            <a:r>
              <a:rPr lang="zh-CN" altLang="en-US" sz="3600" dirty="0"/>
              <a:t>看不见的爱</a:t>
            </a:r>
            <a:r>
              <a:rPr lang="en-US" altLang="zh-CN" sz="3600" dirty="0"/>
              <a:t>”</a:t>
            </a:r>
            <a:r>
              <a:rPr lang="zh-CN" altLang="en-US" sz="3600" dirty="0"/>
              <a:t>为题目？</a:t>
            </a:r>
            <a:endParaRPr lang="zh-CN" altLang="en-US" sz="3600" dirty="0"/>
          </a:p>
        </p:txBody>
      </p:sp>
      <p:sp>
        <p:nvSpPr>
          <p:cNvPr id="3" name="文本框 2"/>
          <p:cNvSpPr txBox="1"/>
          <p:nvPr/>
        </p:nvSpPr>
        <p:spPr>
          <a:xfrm>
            <a:off x="395536" y="2780928"/>
            <a:ext cx="8500110" cy="3383280"/>
          </a:xfrm>
          <a:prstGeom prst="rect">
            <a:avLst/>
          </a:prstGeom>
          <a:noFill/>
        </p:spPr>
        <p:txBody>
          <a:bodyPr wrap="square" rtlCol="0">
            <a:spAutoFit/>
          </a:bodyPr>
          <a:lstStyle/>
          <a:p>
            <a:r>
              <a:rPr lang="en-US" altLang="zh-CN" sz="3200" b="1" dirty="0">
                <a:solidFill>
                  <a:srgbClr val="FF0000"/>
                </a:solidFill>
              </a:rPr>
              <a:t>      </a:t>
            </a:r>
            <a:r>
              <a:rPr lang="zh-CN" altLang="en-US" sz="3600" b="1" dirty="0">
                <a:solidFill>
                  <a:srgbClr val="FF0000"/>
                </a:solidFill>
              </a:rPr>
              <a:t>盲孩子看不到妈妈的表情、动作中流露出来的爱。而妈妈始终是</a:t>
            </a:r>
            <a:r>
              <a:rPr lang="en-US" altLang="zh-CN" sz="3600" b="1" dirty="0">
                <a:solidFill>
                  <a:srgbClr val="FF0000"/>
                </a:solidFill>
              </a:rPr>
              <a:t>“</a:t>
            </a:r>
            <a:r>
              <a:rPr lang="zh-CN" altLang="en-US" sz="3600" b="1" dirty="0">
                <a:solidFill>
                  <a:srgbClr val="FF0000"/>
                </a:solidFill>
              </a:rPr>
              <a:t>安祥地微笑着</a:t>
            </a:r>
            <a:r>
              <a:rPr lang="en-US" altLang="zh-CN" sz="3600" b="1" dirty="0">
                <a:solidFill>
                  <a:srgbClr val="FF0000"/>
                </a:solidFill>
              </a:rPr>
              <a:t>”“</a:t>
            </a:r>
            <a:r>
              <a:rPr lang="zh-CN" altLang="en-US" sz="3600" b="1" dirty="0">
                <a:solidFill>
                  <a:srgbClr val="FF0000"/>
                </a:solidFill>
              </a:rPr>
              <a:t>轻轻地递</a:t>
            </a:r>
            <a:r>
              <a:rPr lang="en-US" altLang="zh-CN" sz="3600" b="1" dirty="0">
                <a:solidFill>
                  <a:srgbClr val="FF0000"/>
                </a:solidFill>
              </a:rPr>
              <a:t>”</a:t>
            </a:r>
            <a:r>
              <a:rPr lang="zh-CN" altLang="en-US" sz="3600" b="1" dirty="0">
                <a:solidFill>
                  <a:srgbClr val="FF0000"/>
                </a:solidFill>
              </a:rPr>
              <a:t>，用她那深沉的、博大的爱鼓励孩子，使孩子学会坚强地面对生活，执着的做事。这种爱虽然看不见，却能感觉到。以此为题，突出了文章的中心。</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571736" y="1142984"/>
            <a:ext cx="4157679" cy="822960"/>
          </a:xfrm>
          <a:prstGeom prst="rect">
            <a:avLst/>
          </a:prstGeom>
          <a:noFill/>
        </p:spPr>
        <p:txBody>
          <a:bodyPr wrap="square" rtlCol="0">
            <a:spAutoFit/>
          </a:bodyPr>
          <a:lstStyle/>
          <a:p>
            <a:r>
              <a:rPr lang="en-US" altLang="zh-CN" sz="4800" b="1" dirty="0">
                <a:latin typeface="+mn-ea"/>
              </a:rPr>
              <a:t> </a:t>
            </a:r>
            <a:r>
              <a:rPr lang="zh-CN" altLang="en-US" sz="4800" b="1" dirty="0">
                <a:solidFill>
                  <a:srgbClr val="FF0000"/>
                </a:solidFill>
                <a:latin typeface="+mn-ea"/>
              </a:rPr>
              <a:t>看不见的爱</a:t>
            </a:r>
            <a:endParaRPr lang="zh-CN" altLang="en-US" sz="4800" b="1" dirty="0">
              <a:solidFill>
                <a:srgbClr val="FF0000"/>
              </a:solidFill>
              <a:latin typeface="+mn-ea"/>
            </a:endParaRPr>
          </a:p>
        </p:txBody>
      </p:sp>
      <p:cxnSp>
        <p:nvCxnSpPr>
          <p:cNvPr id="3" name="直线连接符 21"/>
          <p:cNvCxnSpPr/>
          <p:nvPr/>
        </p:nvCxnSpPr>
        <p:spPr>
          <a:xfrm>
            <a:off x="2411760" y="1988840"/>
            <a:ext cx="4104456" cy="0"/>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5" name="图片 4" descr="蒲公英"/>
          <p:cNvPicPr>
            <a:picLocks noChangeAspect="1"/>
          </p:cNvPicPr>
          <p:nvPr/>
        </p:nvPicPr>
        <p:blipFill>
          <a:blip r:embed="rId1" cstate="print"/>
          <a:srcRect/>
          <a:stretch>
            <a:fillRect/>
          </a:stretch>
        </p:blipFill>
        <p:spPr>
          <a:xfrm>
            <a:off x="1021080" y="2174240"/>
            <a:ext cx="7095490" cy="415861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图片 22" descr="游戏"/>
          <p:cNvPicPr>
            <a:picLocks noChangeAspect="1"/>
          </p:cNvPicPr>
          <p:nvPr/>
        </p:nvPicPr>
        <p:blipFill>
          <a:blip r:embed="rId1" cstate="print"/>
          <a:srcRect/>
          <a:stretch>
            <a:fillRect/>
          </a:stretch>
        </p:blipFill>
        <p:spPr>
          <a:xfrm>
            <a:off x="539750" y="4149090"/>
            <a:ext cx="2790190" cy="2095500"/>
          </a:xfrm>
          <a:prstGeom prst="rect">
            <a:avLst/>
          </a:prstGeom>
          <a:effectLst>
            <a:softEdge rad="317500"/>
          </a:effectLst>
        </p:spPr>
      </p:pic>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图解结构</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11505" y="2060575"/>
            <a:ext cx="903605" cy="2529840"/>
          </a:xfrm>
          <a:prstGeom prst="rect">
            <a:avLst/>
          </a:prstGeom>
          <a:noFill/>
        </p:spPr>
        <p:txBody>
          <a:bodyPr wrap="square" rtlCol="0">
            <a:spAutoFit/>
          </a:bodyPr>
          <a:lstStyle/>
          <a:p>
            <a:r>
              <a:rPr lang="zh-CN" altLang="en-US" sz="3200" dirty="0">
                <a:solidFill>
                  <a:srgbClr val="FF0000"/>
                </a:solidFill>
              </a:rPr>
              <a:t>看不见的爱</a:t>
            </a:r>
            <a:endParaRPr lang="zh-CN" altLang="en-US" sz="3200" dirty="0">
              <a:solidFill>
                <a:srgbClr val="FF0000"/>
              </a:solidFill>
            </a:endParaRPr>
          </a:p>
        </p:txBody>
      </p:sp>
      <p:sp>
        <p:nvSpPr>
          <p:cNvPr id="3" name="文本框 2"/>
          <p:cNvSpPr txBox="1"/>
          <p:nvPr/>
        </p:nvSpPr>
        <p:spPr>
          <a:xfrm>
            <a:off x="1403985" y="2060575"/>
            <a:ext cx="6581140" cy="645160"/>
          </a:xfrm>
          <a:prstGeom prst="rect">
            <a:avLst/>
          </a:prstGeom>
          <a:noFill/>
        </p:spPr>
        <p:txBody>
          <a:bodyPr wrap="square" rtlCol="0">
            <a:spAutoFit/>
          </a:bodyPr>
          <a:lstStyle/>
          <a:p>
            <a:r>
              <a:rPr lang="zh-CN" altLang="en-US" sz="3200" dirty="0"/>
              <a:t>打</a:t>
            </a:r>
            <a:r>
              <a:rPr lang="zh-CN" altLang="en-US" sz="3200" dirty="0" smtClean="0"/>
              <a:t>玻璃瓶</a:t>
            </a:r>
            <a:r>
              <a:rPr lang="en-US" altLang="zh-CN" sz="3600" dirty="0" smtClean="0"/>
              <a:t>—</a:t>
            </a:r>
            <a:r>
              <a:rPr lang="zh-CN" altLang="en-US" sz="3200" dirty="0"/>
              <a:t>屏住气</a:t>
            </a:r>
            <a:r>
              <a:rPr lang="en-US" altLang="zh-CN" sz="3600" dirty="0"/>
              <a:t>—</a:t>
            </a:r>
            <a:r>
              <a:rPr lang="zh-CN" altLang="en-US" sz="3200" dirty="0"/>
              <a:t>总是打不中</a:t>
            </a:r>
            <a:endParaRPr lang="zh-CN" altLang="en-US" sz="3200" dirty="0"/>
          </a:p>
        </p:txBody>
      </p:sp>
      <p:sp>
        <p:nvSpPr>
          <p:cNvPr id="4" name="文本框 3"/>
          <p:cNvSpPr txBox="1"/>
          <p:nvPr/>
        </p:nvSpPr>
        <p:spPr>
          <a:xfrm>
            <a:off x="1403985" y="2924810"/>
            <a:ext cx="3909060" cy="645160"/>
          </a:xfrm>
          <a:prstGeom prst="rect">
            <a:avLst/>
          </a:prstGeom>
          <a:noFill/>
        </p:spPr>
        <p:txBody>
          <a:bodyPr wrap="square" rtlCol="0">
            <a:spAutoFit/>
          </a:bodyPr>
          <a:lstStyle/>
          <a:p>
            <a:r>
              <a:rPr lang="zh-CN" altLang="en-US" sz="3200" dirty="0"/>
              <a:t>盲童</a:t>
            </a:r>
            <a:r>
              <a:rPr lang="en-US" altLang="zh-CN" sz="3200" dirty="0"/>
              <a:t>—</a:t>
            </a:r>
            <a:r>
              <a:rPr lang="zh-CN" altLang="en-US" sz="3200" dirty="0"/>
              <a:t>妈妈</a:t>
            </a:r>
            <a:r>
              <a:rPr lang="en-US" altLang="zh-CN" sz="3600" dirty="0"/>
              <a:t>---------</a:t>
            </a:r>
            <a:endParaRPr lang="en-US" altLang="zh-CN" sz="3600" dirty="0"/>
          </a:p>
        </p:txBody>
      </p:sp>
      <p:sp>
        <p:nvSpPr>
          <p:cNvPr id="7" name="文本框 6"/>
          <p:cNvSpPr txBox="1"/>
          <p:nvPr/>
        </p:nvSpPr>
        <p:spPr>
          <a:xfrm>
            <a:off x="3563620" y="2636520"/>
            <a:ext cx="1285875" cy="579120"/>
          </a:xfrm>
          <a:prstGeom prst="rect">
            <a:avLst/>
          </a:prstGeom>
          <a:noFill/>
        </p:spPr>
        <p:txBody>
          <a:bodyPr wrap="square" rtlCol="0">
            <a:spAutoFit/>
          </a:bodyPr>
          <a:lstStyle/>
          <a:p>
            <a:r>
              <a:rPr lang="zh-CN" altLang="en-US" sz="3200" dirty="0"/>
              <a:t>信任</a:t>
            </a:r>
            <a:endParaRPr lang="zh-CN" altLang="en-US" sz="3200" dirty="0"/>
          </a:p>
        </p:txBody>
      </p:sp>
      <p:sp>
        <p:nvSpPr>
          <p:cNvPr id="15" name="文本框 14"/>
          <p:cNvSpPr txBox="1"/>
          <p:nvPr/>
        </p:nvSpPr>
        <p:spPr>
          <a:xfrm>
            <a:off x="3563620" y="3356610"/>
            <a:ext cx="1258570" cy="579120"/>
          </a:xfrm>
          <a:prstGeom prst="rect">
            <a:avLst/>
          </a:prstGeom>
          <a:noFill/>
        </p:spPr>
        <p:txBody>
          <a:bodyPr wrap="square" rtlCol="0">
            <a:spAutoFit/>
          </a:bodyPr>
          <a:lstStyle/>
          <a:p>
            <a:r>
              <a:rPr lang="zh-CN" altLang="en-US" sz="3200" dirty="0"/>
              <a:t>提示</a:t>
            </a:r>
            <a:endParaRPr lang="zh-CN" altLang="en-US" sz="3200" dirty="0"/>
          </a:p>
        </p:txBody>
      </p:sp>
      <p:sp>
        <p:nvSpPr>
          <p:cNvPr id="16" name="文本框 15"/>
          <p:cNvSpPr txBox="1"/>
          <p:nvPr/>
        </p:nvSpPr>
        <p:spPr>
          <a:xfrm>
            <a:off x="4860290" y="2708910"/>
            <a:ext cx="2585085" cy="579120"/>
          </a:xfrm>
          <a:prstGeom prst="rect">
            <a:avLst/>
          </a:prstGeom>
          <a:noFill/>
        </p:spPr>
        <p:txBody>
          <a:bodyPr wrap="square" rtlCol="0">
            <a:spAutoFit/>
          </a:bodyPr>
          <a:lstStyle/>
          <a:p>
            <a:r>
              <a:rPr lang="zh-CN" altLang="en-US" sz="3200" dirty="0"/>
              <a:t>总会打中的</a:t>
            </a:r>
            <a:endParaRPr lang="zh-CN" altLang="en-US" sz="3200" dirty="0"/>
          </a:p>
        </p:txBody>
      </p:sp>
      <p:sp>
        <p:nvSpPr>
          <p:cNvPr id="17" name="文本框 16"/>
          <p:cNvSpPr txBox="1"/>
          <p:nvPr/>
        </p:nvSpPr>
        <p:spPr>
          <a:xfrm>
            <a:off x="4932045" y="3284855"/>
            <a:ext cx="3496310" cy="579120"/>
          </a:xfrm>
          <a:prstGeom prst="rect">
            <a:avLst/>
          </a:prstGeom>
          <a:noFill/>
        </p:spPr>
        <p:txBody>
          <a:bodyPr wrap="square" rtlCol="0">
            <a:spAutoFit/>
          </a:bodyPr>
          <a:lstStyle/>
          <a:p>
            <a:r>
              <a:rPr lang="zh-CN" altLang="en-US" sz="3200" dirty="0"/>
              <a:t>关键是做了没有</a:t>
            </a:r>
            <a:endParaRPr lang="zh-CN" altLang="en-US" sz="3200" dirty="0"/>
          </a:p>
        </p:txBody>
      </p:sp>
      <p:sp>
        <p:nvSpPr>
          <p:cNvPr id="18" name="文本框 17"/>
          <p:cNvSpPr txBox="1"/>
          <p:nvPr/>
        </p:nvSpPr>
        <p:spPr>
          <a:xfrm>
            <a:off x="1475740" y="3933190"/>
            <a:ext cx="5225415" cy="583565"/>
          </a:xfrm>
          <a:prstGeom prst="rect">
            <a:avLst/>
          </a:prstGeom>
          <a:noFill/>
        </p:spPr>
        <p:txBody>
          <a:bodyPr wrap="square" rtlCol="0">
            <a:spAutoFit/>
          </a:bodyPr>
          <a:lstStyle/>
          <a:p>
            <a:r>
              <a:rPr lang="zh-CN" altLang="en-US" sz="3200" dirty="0"/>
              <a:t>坚持打</a:t>
            </a:r>
            <a:r>
              <a:rPr lang="en-US" altLang="zh-CN" sz="3200" dirty="0"/>
              <a:t>—</a:t>
            </a:r>
            <a:r>
              <a:rPr lang="zh-CN" altLang="en-US" sz="3200" dirty="0"/>
              <a:t>重复</a:t>
            </a:r>
            <a:r>
              <a:rPr lang="en-US" altLang="zh-CN" sz="3200" dirty="0"/>
              <a:t>—</a:t>
            </a:r>
            <a:r>
              <a:rPr lang="zh-CN" altLang="en-US" sz="3200" dirty="0"/>
              <a:t>终于打中了</a:t>
            </a:r>
            <a:endParaRPr lang="zh-CN" altLang="en-US" sz="3200" dirty="0"/>
          </a:p>
        </p:txBody>
      </p:sp>
      <p:sp>
        <p:nvSpPr>
          <p:cNvPr id="19" name="文本框 18"/>
          <p:cNvSpPr txBox="1"/>
          <p:nvPr/>
        </p:nvSpPr>
        <p:spPr>
          <a:xfrm>
            <a:off x="8100392" y="1412776"/>
            <a:ext cx="873299" cy="4031873"/>
          </a:xfrm>
          <a:prstGeom prst="rect">
            <a:avLst/>
          </a:prstGeom>
          <a:noFill/>
        </p:spPr>
        <p:txBody>
          <a:bodyPr wrap="square" rtlCol="0">
            <a:spAutoFit/>
          </a:bodyPr>
          <a:lstStyle/>
          <a:p>
            <a:r>
              <a:rPr lang="zh-CN" altLang="en-US" sz="3200" dirty="0">
                <a:solidFill>
                  <a:srgbClr val="FF0000"/>
                </a:solidFill>
              </a:rPr>
              <a:t>锲而不舍 无私母爱</a:t>
            </a:r>
            <a:endParaRPr lang="zh-CN" altLang="en-US" sz="3200" dirty="0">
              <a:solidFill>
                <a:srgbClr val="FF0000"/>
              </a:solidFill>
            </a:endParaRPr>
          </a:p>
        </p:txBody>
      </p:sp>
      <p:sp>
        <p:nvSpPr>
          <p:cNvPr id="20" name="左大括号 19"/>
          <p:cNvSpPr/>
          <p:nvPr/>
        </p:nvSpPr>
        <p:spPr>
          <a:xfrm>
            <a:off x="1259840" y="2269490"/>
            <a:ext cx="311150" cy="20186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左大括号 20"/>
          <p:cNvSpPr/>
          <p:nvPr/>
        </p:nvSpPr>
        <p:spPr>
          <a:xfrm>
            <a:off x="4860925" y="2685415"/>
            <a:ext cx="116205" cy="106235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右大括号 21"/>
          <p:cNvSpPr/>
          <p:nvPr/>
        </p:nvSpPr>
        <p:spPr>
          <a:xfrm>
            <a:off x="7740352" y="2276872"/>
            <a:ext cx="418544" cy="211783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linds(horizont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linds(horizont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par>
                          <p:cTn id="51" fill="hold">
                            <p:stCondLst>
                              <p:cond delay="500"/>
                            </p:stCondLst>
                            <p:childTnLst>
                              <p:par>
                                <p:cTn id="52" presetID="3" presetClass="entr" presetSubtype="1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linds(horizontal)">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linds(horizontal)">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15" grpId="0"/>
      <p:bldP spid="16" grpId="0"/>
      <p:bldP spid="17" grpId="0"/>
      <p:bldP spid="18" grpId="0"/>
      <p:bldP spid="19" grpId="0"/>
      <p:bldP spid="20" grpId="0" animBg="1"/>
      <p:bldP spid="21"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海边4"/>
          <p:cNvPicPr>
            <a:picLocks noChangeAspect="1"/>
          </p:cNvPicPr>
          <p:nvPr/>
        </p:nvPicPr>
        <p:blipFill>
          <a:blip r:embed="rId1" cstate="print"/>
          <a:srcRect/>
          <a:stretch>
            <a:fillRect/>
          </a:stretch>
        </p:blipFill>
        <p:spPr>
          <a:xfrm>
            <a:off x="5292090" y="4220845"/>
            <a:ext cx="3123565" cy="2095500"/>
          </a:xfrm>
          <a:prstGeom prst="rect">
            <a:avLst/>
          </a:prstGeom>
          <a:effectLst>
            <a:softEdge rad="127000"/>
          </a:effectLst>
        </p:spPr>
      </p:pic>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概括主题</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11560" y="2132856"/>
            <a:ext cx="7848927" cy="2839720"/>
          </a:xfrm>
          <a:prstGeom prst="rect">
            <a:avLst/>
          </a:prstGeom>
          <a:noFill/>
        </p:spPr>
        <p:txBody>
          <a:bodyPr wrap="square" rtlCol="0">
            <a:spAutoFit/>
          </a:bodyPr>
          <a:lstStyle/>
          <a:p>
            <a:r>
              <a:rPr lang="en-US" altLang="zh-CN" sz="3600" dirty="0">
                <a:solidFill>
                  <a:srgbClr val="7030A0"/>
                </a:solidFill>
              </a:rPr>
              <a:t>         </a:t>
            </a:r>
            <a:r>
              <a:rPr lang="zh-CN" altLang="en-US" sz="3600" b="1" dirty="0">
                <a:solidFill>
                  <a:srgbClr val="7030A0"/>
                </a:solidFill>
              </a:rPr>
              <a:t>本文通过讲述一个双目失明的小男孩在妈妈的鼓励和提示下用弹弓打中</a:t>
            </a:r>
            <a:r>
              <a:rPr lang="zh-CN" altLang="en-US" sz="3600" b="1" dirty="0" smtClean="0">
                <a:solidFill>
                  <a:srgbClr val="7030A0"/>
                </a:solidFill>
              </a:rPr>
              <a:t>玻璃瓶的</a:t>
            </a:r>
            <a:r>
              <a:rPr lang="zh-CN" altLang="en-US" sz="3600" b="1" dirty="0">
                <a:solidFill>
                  <a:srgbClr val="7030A0"/>
                </a:solidFill>
              </a:rPr>
              <a:t>故事，表现了母爱的伟大，同时也告诉我们做事要持之以恒，坚定信念，才能成功。</a:t>
            </a:r>
            <a:endParaRPr lang="zh-CN" altLang="en-US" sz="36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1444616713_hithhuPw_215x185"/>
          <p:cNvPicPr>
            <a:picLocks noChangeAspect="1"/>
          </p:cNvPicPr>
          <p:nvPr/>
        </p:nvPicPr>
        <p:blipFill>
          <a:blip r:embed="rId1" cstate="print"/>
          <a:srcRect/>
          <a:stretch>
            <a:fillRect/>
          </a:stretch>
        </p:blipFill>
        <p:spPr>
          <a:xfrm>
            <a:off x="6372225" y="765175"/>
            <a:ext cx="2207260" cy="1344295"/>
          </a:xfrm>
          <a:prstGeom prst="rect">
            <a:avLst/>
          </a:prstGeom>
        </p:spPr>
      </p:pic>
      <p:pic>
        <p:nvPicPr>
          <p:cNvPr id="4" name="图片 3" descr="u=1095995531,2297466995&amp;fm=21&amp;gp=0"/>
          <p:cNvPicPr>
            <a:picLocks noChangeAspect="1"/>
          </p:cNvPicPr>
          <p:nvPr/>
        </p:nvPicPr>
        <p:blipFill>
          <a:blip r:embed="rId2" cstate="print"/>
          <a:srcRect/>
          <a:stretch>
            <a:fillRect/>
          </a:stretch>
        </p:blipFill>
        <p:spPr>
          <a:xfrm>
            <a:off x="611505" y="4149090"/>
            <a:ext cx="3133090" cy="2095500"/>
          </a:xfrm>
          <a:prstGeom prst="rect">
            <a:avLst/>
          </a:prstGeom>
          <a:effectLst>
            <a:softEdge rad="127000"/>
          </a:effectLst>
        </p:spPr>
      </p:pic>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写法点拨</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395536" y="2060848"/>
            <a:ext cx="8604448" cy="2308324"/>
          </a:xfrm>
          <a:prstGeom prst="rect">
            <a:avLst/>
          </a:prstGeom>
          <a:noFill/>
        </p:spPr>
        <p:txBody>
          <a:bodyPr wrap="square" rtlCol="0">
            <a:spAutoFit/>
          </a:bodyPr>
          <a:lstStyle/>
          <a:p>
            <a:r>
              <a:rPr lang="en-US" altLang="zh-CN" sz="3600" dirty="0">
                <a:solidFill>
                  <a:srgbClr val="7030A0"/>
                </a:solidFill>
              </a:rPr>
              <a:t>        </a:t>
            </a:r>
            <a:r>
              <a:rPr lang="zh-CN" altLang="en-US" sz="3600" b="1" dirty="0">
                <a:solidFill>
                  <a:srgbClr val="7030A0"/>
                </a:solidFill>
              </a:rPr>
              <a:t>本文通过对母亲的特征性动作进行描写，以</a:t>
            </a:r>
            <a:r>
              <a:rPr lang="en-US" altLang="zh-CN" sz="3600" b="1" dirty="0">
                <a:solidFill>
                  <a:srgbClr val="7030A0"/>
                </a:solidFill>
              </a:rPr>
              <a:t>“</a:t>
            </a:r>
            <a:r>
              <a:rPr lang="zh-CN" altLang="en-US" sz="3600" b="1" dirty="0">
                <a:solidFill>
                  <a:srgbClr val="7030A0"/>
                </a:solidFill>
              </a:rPr>
              <a:t>递石子</a:t>
            </a:r>
            <a:r>
              <a:rPr lang="en-US" altLang="zh-CN" sz="3600" b="1" dirty="0">
                <a:solidFill>
                  <a:srgbClr val="7030A0"/>
                </a:solidFill>
              </a:rPr>
              <a:t>”</a:t>
            </a:r>
            <a:r>
              <a:rPr lang="zh-CN" altLang="en-US" sz="3600" b="1" dirty="0">
                <a:solidFill>
                  <a:srgbClr val="7030A0"/>
                </a:solidFill>
              </a:rPr>
              <a:t>这一典型动作，细致入微地描写，让我们看到了母亲对盲童深沉、博大、无私的母爱。</a:t>
            </a:r>
            <a:endParaRPr lang="zh-CN" altLang="en-US" sz="36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同侧圆角矩形 2"/>
          <p:cNvSpPr/>
          <p:nvPr/>
        </p:nvSpPr>
        <p:spPr>
          <a:xfrm>
            <a:off x="611560" y="105273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拓展提升</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539552" y="1700808"/>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395536" y="4437112"/>
            <a:ext cx="8237855" cy="1815882"/>
          </a:xfrm>
          <a:prstGeom prst="rect">
            <a:avLst/>
          </a:prstGeom>
          <a:noFill/>
        </p:spPr>
        <p:txBody>
          <a:bodyPr wrap="square" rtlCol="0">
            <a:spAutoFit/>
          </a:bodyPr>
          <a:lstStyle/>
          <a:p>
            <a:r>
              <a:rPr lang="en-US" altLang="zh-CN" sz="2800" dirty="0">
                <a:solidFill>
                  <a:srgbClr val="0070C0"/>
                </a:solidFill>
              </a:rPr>
              <a:t>        </a:t>
            </a:r>
            <a:r>
              <a:rPr lang="zh-CN" altLang="en-US" sz="2800" b="1" dirty="0">
                <a:solidFill>
                  <a:srgbClr val="0070C0"/>
                </a:solidFill>
              </a:rPr>
              <a:t>这首诗是唐</a:t>
            </a:r>
            <a:r>
              <a:rPr lang="zh-CN" altLang="en-US" sz="2800" b="1" dirty="0" smtClean="0">
                <a:solidFill>
                  <a:srgbClr val="0070C0"/>
                </a:solidFill>
              </a:rPr>
              <a:t>代诗</a:t>
            </a:r>
            <a:r>
              <a:rPr lang="zh-CN" altLang="en-US" sz="2800" b="1" dirty="0">
                <a:solidFill>
                  <a:srgbClr val="0070C0"/>
                </a:solidFill>
              </a:rPr>
              <a:t>人孟郊最为脍</a:t>
            </a:r>
            <a:r>
              <a:rPr lang="zh-CN" altLang="en-US" sz="2800" b="1" dirty="0" smtClean="0">
                <a:solidFill>
                  <a:srgbClr val="0070C0"/>
                </a:solidFill>
              </a:rPr>
              <a:t>炙人</a:t>
            </a:r>
            <a:r>
              <a:rPr lang="zh-CN" altLang="en-US" sz="2800" b="1" dirty="0">
                <a:solidFill>
                  <a:srgbClr val="0070C0"/>
                </a:solidFill>
              </a:rPr>
              <a:t>口的诗作。全</a:t>
            </a:r>
            <a:r>
              <a:rPr lang="zh-CN" altLang="en-US" sz="2800" b="1" dirty="0" smtClean="0">
                <a:solidFill>
                  <a:srgbClr val="0070C0"/>
                </a:solidFill>
              </a:rPr>
              <a:t>诗六</a:t>
            </a:r>
            <a:r>
              <a:rPr lang="zh-CN" altLang="en-US" sz="2800" b="1" dirty="0">
                <a:solidFill>
                  <a:srgbClr val="0070C0"/>
                </a:solidFill>
              </a:rPr>
              <a:t>句三十字，采</a:t>
            </a:r>
            <a:r>
              <a:rPr lang="zh-CN" altLang="en-US" sz="2800" b="1" dirty="0" smtClean="0">
                <a:solidFill>
                  <a:srgbClr val="0070C0"/>
                </a:solidFill>
              </a:rPr>
              <a:t>用白</a:t>
            </a:r>
            <a:r>
              <a:rPr lang="zh-CN" altLang="en-US" sz="2800" b="1" dirty="0">
                <a:solidFill>
                  <a:srgbClr val="0070C0"/>
                </a:solidFill>
              </a:rPr>
              <a:t>描的手法，通过回忆一个看似平常的母亲在临行前为孩子缝衣服的场景，凸显了母爱的伟大与无私。</a:t>
            </a:r>
            <a:endParaRPr lang="zh-CN" altLang="en-US" sz="2800" b="1" dirty="0">
              <a:solidFill>
                <a:srgbClr val="0070C0"/>
              </a:solidFill>
            </a:endParaRPr>
          </a:p>
        </p:txBody>
      </p:sp>
      <p:sp>
        <p:nvSpPr>
          <p:cNvPr id="6" name="矩形 5"/>
          <p:cNvSpPr/>
          <p:nvPr/>
        </p:nvSpPr>
        <p:spPr>
          <a:xfrm>
            <a:off x="1115616" y="1700808"/>
            <a:ext cx="5149080" cy="2554545"/>
          </a:xfrm>
          <a:prstGeom prst="rect">
            <a:avLst/>
          </a:prstGeom>
        </p:spPr>
        <p:txBody>
          <a:bodyPr wrap="square">
            <a:spAutoFit/>
          </a:bodyPr>
          <a:lstStyle/>
          <a:p>
            <a:r>
              <a:rPr lang="zh-CN" altLang="en-US" sz="3200" dirty="0" smtClean="0">
                <a:solidFill>
                  <a:srgbClr val="FF0000"/>
                </a:solidFill>
              </a:rPr>
              <a:t>                    游子吟</a:t>
            </a:r>
            <a:endParaRPr lang="zh-CN" altLang="en-US" sz="3200" dirty="0" smtClean="0">
              <a:solidFill>
                <a:srgbClr val="FF0000"/>
              </a:solidFill>
            </a:endParaRPr>
          </a:p>
          <a:p>
            <a:r>
              <a:rPr lang="en-US" altLang="zh-CN" sz="3200" dirty="0" smtClean="0">
                <a:solidFill>
                  <a:srgbClr val="FF0000"/>
                </a:solidFill>
              </a:rPr>
              <a:t>                             </a:t>
            </a:r>
            <a:r>
              <a:rPr lang="en-US" altLang="zh-CN" sz="2800" dirty="0" smtClean="0">
                <a:solidFill>
                  <a:srgbClr val="FF0000"/>
                </a:solidFill>
              </a:rPr>
              <a:t>[ </a:t>
            </a:r>
            <a:r>
              <a:rPr lang="zh-CN" altLang="en-US" sz="2800" dirty="0" smtClean="0">
                <a:solidFill>
                  <a:srgbClr val="FF0000"/>
                </a:solidFill>
              </a:rPr>
              <a:t>唐 </a:t>
            </a:r>
            <a:r>
              <a:rPr lang="en-US" altLang="zh-CN" sz="2800" dirty="0" smtClean="0">
                <a:solidFill>
                  <a:srgbClr val="FF0000"/>
                </a:solidFill>
              </a:rPr>
              <a:t>] </a:t>
            </a:r>
            <a:r>
              <a:rPr lang="zh-CN" altLang="en-US" sz="2800" dirty="0" smtClean="0">
                <a:solidFill>
                  <a:srgbClr val="FF0000"/>
                </a:solidFill>
              </a:rPr>
              <a:t>孟郊</a:t>
            </a:r>
            <a:endParaRPr lang="zh-CN" altLang="en-US" sz="2800" dirty="0" smtClean="0">
              <a:solidFill>
                <a:srgbClr val="FF0000"/>
              </a:solidFill>
            </a:endParaRPr>
          </a:p>
          <a:p>
            <a:r>
              <a:rPr lang="zh-CN" altLang="en-US" sz="3200" dirty="0" smtClean="0">
                <a:solidFill>
                  <a:srgbClr val="FF0000"/>
                </a:solidFill>
              </a:rPr>
              <a:t>慈母手中线， 游子身上衣。</a:t>
            </a:r>
            <a:endParaRPr lang="zh-CN" altLang="en-US" sz="3200" dirty="0" smtClean="0">
              <a:solidFill>
                <a:srgbClr val="FF0000"/>
              </a:solidFill>
            </a:endParaRPr>
          </a:p>
          <a:p>
            <a:r>
              <a:rPr lang="zh-CN" altLang="en-US" sz="3200" dirty="0" smtClean="0">
                <a:solidFill>
                  <a:srgbClr val="FF0000"/>
                </a:solidFill>
              </a:rPr>
              <a:t>临行密密缝， 意恐迟迟归。</a:t>
            </a:r>
            <a:endParaRPr lang="zh-CN" altLang="en-US" sz="3200" dirty="0" smtClean="0">
              <a:solidFill>
                <a:srgbClr val="FF0000"/>
              </a:solidFill>
            </a:endParaRPr>
          </a:p>
          <a:p>
            <a:r>
              <a:rPr lang="zh-CN" altLang="en-US" sz="3200" dirty="0" smtClean="0">
                <a:solidFill>
                  <a:srgbClr val="FF0000"/>
                </a:solidFill>
              </a:rPr>
              <a:t>谁言寸草心， 报得三春晖。</a:t>
            </a:r>
            <a:endParaRPr lang="zh-CN" altLang="en-US" sz="3200" dirty="0">
              <a:solidFill>
                <a:srgbClr val="FF0000"/>
              </a:solidFill>
            </a:endParaRPr>
          </a:p>
        </p:txBody>
      </p:sp>
      <p:pic>
        <p:nvPicPr>
          <p:cNvPr id="6146" name="Picture 2" descr="http://www.51wendang.com/pic/b6d8097411b92b5f0e19a88b/14-810-jpg_6-1080-0-0-1080.jpg"/>
          <p:cNvPicPr>
            <a:picLocks noChangeAspect="1" noChangeArrowheads="1"/>
          </p:cNvPicPr>
          <p:nvPr/>
        </p:nvPicPr>
        <p:blipFill>
          <a:blip r:embed="rId1" cstate="print"/>
          <a:srcRect t="4667" r="44356" b="12170"/>
          <a:stretch>
            <a:fillRect/>
          </a:stretch>
        </p:blipFill>
        <p:spPr bwMode="auto">
          <a:xfrm>
            <a:off x="6012160" y="1268760"/>
            <a:ext cx="2633861" cy="295232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6146"/>
                                        </p:tgtEl>
                                        <p:attrNameLst>
                                          <p:attrName>style.visibility</p:attrName>
                                        </p:attrNameLst>
                                      </p:cBhvr>
                                      <p:to>
                                        <p:strVal val="visible"/>
                                      </p:to>
                                    </p:set>
                                    <p:animEffect transition="in" filter="blinds(horizontal)">
                                      <p:cBhvr>
                                        <p:cTn id="25" dur="500"/>
                                        <p:tgtEl>
                                          <p:spTgt spid="614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1"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卡通母子2"/>
          <p:cNvPicPr>
            <a:picLocks noChangeAspect="1"/>
          </p:cNvPicPr>
          <p:nvPr/>
        </p:nvPicPr>
        <p:blipFill>
          <a:blip r:embed="rId1" cstate="print"/>
          <a:srcRect/>
          <a:stretch>
            <a:fillRect/>
          </a:stretch>
        </p:blipFill>
        <p:spPr>
          <a:xfrm>
            <a:off x="5723890" y="764540"/>
            <a:ext cx="2942590" cy="1744345"/>
          </a:xfrm>
          <a:prstGeom prst="rect">
            <a:avLst/>
          </a:prstGeom>
          <a:effectLst>
            <a:softEdge rad="127000"/>
          </a:effectLst>
        </p:spPr>
      </p:pic>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心灵</a:t>
            </a:r>
            <a:r>
              <a:rPr lang="zh-CN" altLang="en-US" sz="3000" b="1" dirty="0">
                <a:latin typeface="华文新魏" pitchFamily="2" charset="-122"/>
                <a:ea typeface="华文新魏" pitchFamily="2" charset="-122"/>
                <a:cs typeface="黑体"/>
              </a:rPr>
              <a:t>感悟</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539750" y="2276475"/>
            <a:ext cx="7654925" cy="3460750"/>
          </a:xfrm>
          <a:prstGeom prst="rect">
            <a:avLst/>
          </a:prstGeom>
          <a:noFill/>
        </p:spPr>
        <p:txBody>
          <a:bodyPr wrap="square" rtlCol="0">
            <a:spAutoFit/>
          </a:bodyPr>
          <a:lstStyle/>
          <a:p>
            <a:r>
              <a:rPr lang="en-US" altLang="zh-CN" sz="3600" b="1" dirty="0">
                <a:solidFill>
                  <a:srgbClr val="0070C0"/>
                </a:solidFill>
              </a:rPr>
              <a:t>      </a:t>
            </a:r>
            <a:r>
              <a:rPr lang="zh-CN" altLang="en-US" sz="3600" b="1" dirty="0">
                <a:solidFill>
                  <a:srgbClr val="AA156D"/>
                </a:solidFill>
              </a:rPr>
              <a:t>母亲的爱蕴含在安详的微笑里，蕴含在轻轻的动作里，蕴含在平静的话语里。这爱就像一双明亮、清澈的眼睛，使盲童有了持久的动力和信念，从而自信、幸福、健康地生活着。让我们祝愿天下的母亲一生平安！</a:t>
            </a:r>
            <a:endParaRPr lang="zh-CN" altLang="en-US" sz="3600" b="1" dirty="0">
              <a:solidFill>
                <a:srgbClr val="AA156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descr="幸福"/>
          <p:cNvPicPr>
            <a:picLocks noChangeAspect="1"/>
          </p:cNvPicPr>
          <p:nvPr/>
        </p:nvPicPr>
        <p:blipFill>
          <a:blip r:embed="rId1" cstate="print"/>
          <a:srcRect/>
          <a:stretch>
            <a:fillRect/>
          </a:stretch>
        </p:blipFill>
        <p:spPr>
          <a:xfrm>
            <a:off x="5773420" y="765175"/>
            <a:ext cx="2846070" cy="1670685"/>
          </a:xfrm>
          <a:prstGeom prst="rect">
            <a:avLst/>
          </a:prstGeom>
          <a:effectLst>
            <a:softEdge rad="127000"/>
          </a:effectLst>
        </p:spPr>
      </p:pic>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随堂练习</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395536" y="1916832"/>
            <a:ext cx="8425120" cy="4524315"/>
          </a:xfrm>
          <a:prstGeom prst="rect">
            <a:avLst/>
          </a:prstGeom>
          <a:noFill/>
        </p:spPr>
        <p:txBody>
          <a:bodyPr wrap="square" rtlCol="0">
            <a:spAutoFit/>
          </a:bodyPr>
          <a:lstStyle/>
          <a:p>
            <a:pPr>
              <a:lnSpc>
                <a:spcPct val="150000"/>
              </a:lnSpc>
            </a:pPr>
            <a:r>
              <a:rPr lang="en-US" altLang="zh-CN" sz="3200" b="1" dirty="0"/>
              <a:t>          1</a:t>
            </a:r>
            <a:r>
              <a:rPr lang="zh-CN" altLang="en-US" sz="3200" b="1" dirty="0"/>
              <a:t>、给加横线字注音：</a:t>
            </a:r>
            <a:endParaRPr lang="zh-CN" altLang="en-US" sz="3200" b="1" dirty="0"/>
          </a:p>
          <a:p>
            <a:pPr>
              <a:lnSpc>
                <a:spcPct val="150000"/>
              </a:lnSpc>
            </a:pPr>
            <a:r>
              <a:rPr lang="zh-CN" altLang="en-US" sz="3200" b="1" dirty="0"/>
              <a:t>     （</a:t>
            </a:r>
            <a:r>
              <a:rPr lang="en-US" altLang="zh-CN" sz="3200" b="1" dirty="0"/>
              <a:t>1</a:t>
            </a:r>
            <a:r>
              <a:rPr lang="zh-CN" altLang="en-US" sz="3200" b="1" dirty="0" smtClean="0"/>
              <a:t>）只</a:t>
            </a:r>
            <a:r>
              <a:rPr lang="zh-CN" altLang="en-US" sz="3200" b="1" dirty="0"/>
              <a:t>有</a:t>
            </a:r>
            <a:r>
              <a:rPr lang="zh-CN" altLang="en-US" sz="3200" b="1" u="sng" dirty="0"/>
              <a:t>瞄</a:t>
            </a:r>
            <a:r>
              <a:rPr lang="zh-CN" altLang="en-US" sz="3200" b="1" dirty="0"/>
              <a:t>（       ）准了，才能打中靶心</a:t>
            </a:r>
            <a:r>
              <a:rPr lang="zh-CN" altLang="en-US" sz="3200" b="1" dirty="0" smtClean="0"/>
              <a:t>。      </a:t>
            </a:r>
            <a:endParaRPr lang="zh-CN" altLang="en-US" sz="3200" b="1" dirty="0"/>
          </a:p>
          <a:p>
            <a:pPr>
              <a:lnSpc>
                <a:spcPct val="150000"/>
              </a:lnSpc>
            </a:pPr>
            <a:r>
              <a:rPr lang="zh-CN" altLang="en-US" sz="3200" b="1" dirty="0"/>
              <a:t>     </a:t>
            </a:r>
            <a:r>
              <a:rPr lang="zh-CN" altLang="en-US" sz="3200" b="1" dirty="0" smtClean="0"/>
              <a:t>（</a:t>
            </a:r>
            <a:r>
              <a:rPr lang="en-US" altLang="zh-CN" sz="3200" b="1" dirty="0" smtClean="0"/>
              <a:t>2</a:t>
            </a:r>
            <a:r>
              <a:rPr lang="zh-CN" altLang="en-US" sz="3200" b="1" dirty="0" smtClean="0"/>
              <a:t>）为</a:t>
            </a:r>
            <a:r>
              <a:rPr lang="zh-CN" altLang="en-US" sz="3200" b="1" dirty="0"/>
              <a:t>了躲避猛兽的</a:t>
            </a:r>
            <a:r>
              <a:rPr lang="zh-CN" altLang="en-US" sz="3200" b="1" u="sng" dirty="0"/>
              <a:t>袭</a:t>
            </a:r>
            <a:r>
              <a:rPr lang="zh-CN" altLang="en-US" sz="3200" b="1" dirty="0"/>
              <a:t>（ </a:t>
            </a:r>
            <a:r>
              <a:rPr lang="zh-CN" altLang="en-US" sz="3200" b="1" dirty="0" smtClean="0"/>
              <a:t>     </a:t>
            </a:r>
            <a:r>
              <a:rPr lang="zh-CN" altLang="en-US" sz="3200" b="1" dirty="0"/>
              <a:t>）击，小动物们</a:t>
            </a:r>
            <a:r>
              <a:rPr lang="zh-CN" altLang="en-US" sz="3200" b="1" dirty="0" smtClean="0"/>
              <a:t>都躲了</a:t>
            </a:r>
            <a:r>
              <a:rPr lang="zh-CN" altLang="en-US" sz="3200" b="1" dirty="0"/>
              <a:t>起来。</a:t>
            </a:r>
            <a:endParaRPr lang="zh-CN" altLang="en-US" sz="3200" b="1" dirty="0"/>
          </a:p>
          <a:p>
            <a:pPr>
              <a:lnSpc>
                <a:spcPct val="150000"/>
              </a:lnSpc>
            </a:pPr>
            <a:r>
              <a:rPr lang="zh-CN" altLang="en-US" sz="3200" b="1" dirty="0"/>
              <a:t>     </a:t>
            </a:r>
            <a:r>
              <a:rPr lang="zh-CN" altLang="en-US" sz="3200" b="1" dirty="0" smtClean="0"/>
              <a:t>（</a:t>
            </a:r>
            <a:r>
              <a:rPr lang="en-US" altLang="zh-CN" sz="3200" b="1" dirty="0" smtClean="0"/>
              <a:t>3</a:t>
            </a:r>
            <a:r>
              <a:rPr lang="zh-CN" altLang="en-US" sz="3200" b="1" dirty="0" smtClean="0"/>
              <a:t>）改革开放以来穷苦的农民</a:t>
            </a:r>
            <a:r>
              <a:rPr lang="zh-CN" altLang="en-US" sz="3200" b="1" u="sng" dirty="0" smtClean="0"/>
              <a:t>逐</a:t>
            </a:r>
            <a:r>
              <a:rPr lang="zh-CN" altLang="en-US" sz="3200" b="1" dirty="0" smtClean="0"/>
              <a:t>（         ）渐过上了好日子。</a:t>
            </a:r>
            <a:endParaRPr lang="zh-CN" altLang="en-US" sz="3200" b="1" dirty="0"/>
          </a:p>
        </p:txBody>
      </p:sp>
      <p:sp>
        <p:nvSpPr>
          <p:cNvPr id="4" name="文本框 3"/>
          <p:cNvSpPr txBox="1"/>
          <p:nvPr/>
        </p:nvSpPr>
        <p:spPr>
          <a:xfrm>
            <a:off x="3491880" y="2780928"/>
            <a:ext cx="1397635" cy="647700"/>
          </a:xfrm>
          <a:prstGeom prst="rect">
            <a:avLst/>
          </a:prstGeom>
          <a:noFill/>
        </p:spPr>
        <p:txBody>
          <a:bodyPr wrap="square" rtlCol="0">
            <a:spAutoFit/>
          </a:bodyPr>
          <a:lstStyle/>
          <a:p>
            <a:r>
              <a:rPr lang="en-US" altLang="zh-CN" sz="3200" dirty="0">
                <a:solidFill>
                  <a:srgbClr val="FF0000"/>
                </a:solidFill>
              </a:rPr>
              <a:t>mi</a:t>
            </a:r>
            <a:r>
              <a:rPr lang="zh-CN" altLang="en-US" sz="3200" dirty="0">
                <a:solidFill>
                  <a:srgbClr val="FF0000"/>
                </a:solidFill>
              </a:rPr>
              <a:t>á</a:t>
            </a:r>
            <a:r>
              <a:rPr lang="en-US" altLang="zh-CN" sz="3200" dirty="0">
                <a:solidFill>
                  <a:srgbClr val="FF0000"/>
                </a:solidFill>
              </a:rPr>
              <a:t>o</a:t>
            </a:r>
            <a:endParaRPr lang="en-US" altLang="zh-CN" sz="3200" dirty="0">
              <a:solidFill>
                <a:srgbClr val="FF0000"/>
              </a:solidFill>
            </a:endParaRPr>
          </a:p>
        </p:txBody>
      </p:sp>
      <p:sp>
        <p:nvSpPr>
          <p:cNvPr id="7" name="文本框 6"/>
          <p:cNvSpPr txBox="1"/>
          <p:nvPr/>
        </p:nvSpPr>
        <p:spPr>
          <a:xfrm>
            <a:off x="5652120" y="3501008"/>
            <a:ext cx="966470" cy="647700"/>
          </a:xfrm>
          <a:prstGeom prst="rect">
            <a:avLst/>
          </a:prstGeom>
          <a:noFill/>
        </p:spPr>
        <p:txBody>
          <a:bodyPr wrap="square" rtlCol="0">
            <a:spAutoFit/>
          </a:bodyPr>
          <a:lstStyle/>
          <a:p>
            <a:r>
              <a:rPr lang="en-US" altLang="zh-CN" sz="3200" dirty="0">
                <a:solidFill>
                  <a:srgbClr val="FF0000"/>
                </a:solidFill>
              </a:rPr>
              <a:t>x</a:t>
            </a:r>
            <a:r>
              <a:rPr lang="zh-CN" altLang="en-US" sz="3200" dirty="0">
                <a:solidFill>
                  <a:srgbClr val="FF0000"/>
                </a:solidFill>
              </a:rPr>
              <a:t>ī</a:t>
            </a:r>
            <a:endParaRPr lang="zh-CN" altLang="en-US" sz="3200" dirty="0">
              <a:solidFill>
                <a:srgbClr val="FF0000"/>
              </a:solidFill>
            </a:endParaRPr>
          </a:p>
        </p:txBody>
      </p:sp>
      <p:sp>
        <p:nvSpPr>
          <p:cNvPr id="8" name="文本框 7"/>
          <p:cNvSpPr txBox="1"/>
          <p:nvPr/>
        </p:nvSpPr>
        <p:spPr>
          <a:xfrm>
            <a:off x="7380312" y="4941168"/>
            <a:ext cx="792088" cy="584775"/>
          </a:xfrm>
          <a:prstGeom prst="rect">
            <a:avLst/>
          </a:prstGeom>
          <a:noFill/>
        </p:spPr>
        <p:txBody>
          <a:bodyPr wrap="square" rtlCol="0">
            <a:spAutoFit/>
          </a:bodyPr>
          <a:lstStyle/>
          <a:p>
            <a:r>
              <a:rPr lang="en-US" altLang="zh-CN" sz="3200" dirty="0" err="1" smtClean="0">
                <a:solidFill>
                  <a:srgbClr val="FF0000"/>
                </a:solidFill>
              </a:rPr>
              <a:t>zhú</a:t>
            </a:r>
            <a:endParaRPr lang="zh-CN" alt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edge">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plus(in)">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plus(in)">
                                      <p:cBhvr>
                                        <p:cTn id="3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随堂练习</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6" name="文本框 5"/>
          <p:cNvSpPr txBox="1"/>
          <p:nvPr/>
        </p:nvSpPr>
        <p:spPr>
          <a:xfrm>
            <a:off x="611505" y="2061210"/>
            <a:ext cx="7716520" cy="1754326"/>
          </a:xfrm>
          <a:prstGeom prst="rect">
            <a:avLst/>
          </a:prstGeom>
          <a:noFill/>
        </p:spPr>
        <p:txBody>
          <a:bodyPr wrap="square" rtlCol="0">
            <a:spAutoFit/>
          </a:bodyPr>
          <a:lstStyle/>
          <a:p>
            <a:r>
              <a:rPr lang="en-US" altLang="zh-CN" sz="3600" dirty="0"/>
              <a:t>2</a:t>
            </a:r>
            <a:r>
              <a:rPr lang="zh-CN" altLang="en-US" sz="3600" dirty="0"/>
              <a:t>、在括号内填上恰当的词语。</a:t>
            </a:r>
            <a:endParaRPr lang="zh-CN" altLang="en-US" sz="3600" dirty="0"/>
          </a:p>
          <a:p>
            <a:r>
              <a:rPr lang="zh-CN" altLang="en-US" sz="3600" dirty="0"/>
              <a:t>（       </a:t>
            </a:r>
            <a:r>
              <a:rPr lang="zh-CN" altLang="en-US" sz="3600" dirty="0" smtClean="0"/>
              <a:t>   </a:t>
            </a:r>
            <a:r>
              <a:rPr lang="zh-CN" altLang="en-US" sz="3600" dirty="0"/>
              <a:t>）</a:t>
            </a:r>
            <a:r>
              <a:rPr lang="zh-CN" altLang="en-US" sz="3600" dirty="0" smtClean="0"/>
              <a:t>地微笑    （          </a:t>
            </a:r>
            <a:r>
              <a:rPr lang="zh-CN" altLang="en-US" sz="3600" dirty="0"/>
              <a:t>）地说     </a:t>
            </a:r>
            <a:r>
              <a:rPr lang="zh-CN" altLang="en-US" sz="3600" dirty="0" smtClean="0"/>
              <a:t>（          ）的星星    （          ）地说</a:t>
            </a:r>
            <a:endParaRPr lang="en-US" altLang="zh-CN" sz="3600" dirty="0"/>
          </a:p>
        </p:txBody>
      </p:sp>
      <p:sp>
        <p:nvSpPr>
          <p:cNvPr id="8" name="文本框 7"/>
          <p:cNvSpPr txBox="1"/>
          <p:nvPr/>
        </p:nvSpPr>
        <p:spPr>
          <a:xfrm>
            <a:off x="1115616" y="2636912"/>
            <a:ext cx="1228725" cy="640080"/>
          </a:xfrm>
          <a:prstGeom prst="rect">
            <a:avLst/>
          </a:prstGeom>
          <a:noFill/>
        </p:spPr>
        <p:txBody>
          <a:bodyPr wrap="square" rtlCol="0">
            <a:spAutoFit/>
          </a:bodyPr>
          <a:lstStyle/>
          <a:p>
            <a:r>
              <a:rPr lang="zh-CN" altLang="en-US" sz="3600" b="1" dirty="0">
                <a:solidFill>
                  <a:srgbClr val="FF0000"/>
                </a:solidFill>
              </a:rPr>
              <a:t>安详</a:t>
            </a:r>
            <a:endParaRPr lang="zh-CN" altLang="en-US" sz="3600" b="1" dirty="0">
              <a:solidFill>
                <a:srgbClr val="FF0000"/>
              </a:solidFill>
            </a:endParaRPr>
          </a:p>
        </p:txBody>
      </p:sp>
      <p:sp>
        <p:nvSpPr>
          <p:cNvPr id="9" name="文本框 8"/>
          <p:cNvSpPr txBox="1"/>
          <p:nvPr/>
        </p:nvSpPr>
        <p:spPr>
          <a:xfrm>
            <a:off x="4860032" y="2636912"/>
            <a:ext cx="1202055" cy="640080"/>
          </a:xfrm>
          <a:prstGeom prst="rect">
            <a:avLst/>
          </a:prstGeom>
          <a:noFill/>
        </p:spPr>
        <p:txBody>
          <a:bodyPr wrap="square" rtlCol="0">
            <a:spAutoFit/>
          </a:bodyPr>
          <a:lstStyle/>
          <a:p>
            <a:r>
              <a:rPr lang="zh-CN" altLang="en-US" sz="3600" b="1" dirty="0">
                <a:solidFill>
                  <a:srgbClr val="FF0000"/>
                </a:solidFill>
              </a:rPr>
              <a:t>喃喃</a:t>
            </a:r>
            <a:endParaRPr lang="zh-CN" altLang="en-US" sz="3600" b="1" dirty="0">
              <a:solidFill>
                <a:srgbClr val="FF0000"/>
              </a:solidFill>
            </a:endParaRPr>
          </a:p>
        </p:txBody>
      </p:sp>
      <p:sp>
        <p:nvSpPr>
          <p:cNvPr id="10" name="文本框 9"/>
          <p:cNvSpPr txBox="1"/>
          <p:nvPr/>
        </p:nvSpPr>
        <p:spPr>
          <a:xfrm>
            <a:off x="4860032" y="3212976"/>
            <a:ext cx="1234440" cy="640080"/>
          </a:xfrm>
          <a:prstGeom prst="rect">
            <a:avLst/>
          </a:prstGeom>
          <a:noFill/>
        </p:spPr>
        <p:txBody>
          <a:bodyPr wrap="square" rtlCol="0">
            <a:spAutoFit/>
          </a:bodyPr>
          <a:lstStyle/>
          <a:p>
            <a:r>
              <a:rPr lang="zh-CN" altLang="en-US" sz="3600" b="1" dirty="0" smtClean="0">
                <a:solidFill>
                  <a:srgbClr val="FF0000"/>
                </a:solidFill>
              </a:rPr>
              <a:t>平静</a:t>
            </a:r>
            <a:endParaRPr lang="zh-CN" altLang="en-US" sz="3600" b="1" dirty="0">
              <a:solidFill>
                <a:srgbClr val="FF0000"/>
              </a:solidFill>
            </a:endParaRPr>
          </a:p>
        </p:txBody>
      </p:sp>
      <p:sp>
        <p:nvSpPr>
          <p:cNvPr id="11" name="文本框 10"/>
          <p:cNvSpPr txBox="1"/>
          <p:nvPr/>
        </p:nvSpPr>
        <p:spPr>
          <a:xfrm>
            <a:off x="1115616" y="3140968"/>
            <a:ext cx="1299210" cy="640080"/>
          </a:xfrm>
          <a:prstGeom prst="rect">
            <a:avLst/>
          </a:prstGeom>
          <a:noFill/>
        </p:spPr>
        <p:txBody>
          <a:bodyPr wrap="square" rtlCol="0">
            <a:spAutoFit/>
          </a:bodyPr>
          <a:lstStyle/>
          <a:p>
            <a:r>
              <a:rPr lang="zh-CN" altLang="en-US" sz="3600" b="1" dirty="0">
                <a:solidFill>
                  <a:srgbClr val="FF0000"/>
                </a:solidFill>
              </a:rPr>
              <a:t>疏朗</a:t>
            </a:r>
            <a:endParaRPr lang="zh-CN" altLang="en-US" sz="3600" b="1" dirty="0">
              <a:solidFill>
                <a:srgbClr val="FF0000"/>
              </a:solidFill>
            </a:endParaRPr>
          </a:p>
        </p:txBody>
      </p:sp>
      <p:pic>
        <p:nvPicPr>
          <p:cNvPr id="12" name="图片 11" descr="和平"/>
          <p:cNvPicPr>
            <a:picLocks noChangeAspect="1"/>
          </p:cNvPicPr>
          <p:nvPr/>
        </p:nvPicPr>
        <p:blipFill>
          <a:blip r:embed="rId1" cstate="print"/>
          <a:srcRect/>
          <a:stretch>
            <a:fillRect/>
          </a:stretch>
        </p:blipFill>
        <p:spPr>
          <a:xfrm>
            <a:off x="2051720" y="4221088"/>
            <a:ext cx="2856865" cy="1905000"/>
          </a:xfrm>
          <a:prstGeom prst="rect">
            <a:avLst/>
          </a:prstGeom>
          <a:effectLst>
            <a:softEdge rad="127000"/>
          </a:effectLst>
        </p:spPr>
      </p:pic>
      <p:pic>
        <p:nvPicPr>
          <p:cNvPr id="13" name="图片 12" descr="apic9562_s"/>
          <p:cNvPicPr>
            <a:picLocks noChangeAspect="1"/>
          </p:cNvPicPr>
          <p:nvPr/>
        </p:nvPicPr>
        <p:blipFill>
          <a:blip r:embed="rId2" cstate="print"/>
          <a:srcRect/>
          <a:stretch>
            <a:fillRect/>
          </a:stretch>
        </p:blipFill>
        <p:spPr>
          <a:xfrm>
            <a:off x="6876415" y="836295"/>
            <a:ext cx="1771650" cy="1771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同侧圆角矩形 2"/>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作业</a:t>
            </a:r>
            <a:endParaRPr lang="zh-CN" altLang="en-US" sz="3000" b="1" dirty="0">
              <a:latin typeface="华文新魏" pitchFamily="2" charset="-122"/>
              <a:ea typeface="华文新魏" pitchFamily="2" charset="-122"/>
              <a:cs typeface="黑体"/>
            </a:endParaRPr>
          </a:p>
        </p:txBody>
      </p:sp>
      <p:cxnSp>
        <p:nvCxnSpPr>
          <p:cNvPr id="5" name="直线连接符 21"/>
          <p:cNvCxnSpPr/>
          <p:nvPr/>
        </p:nvCxnSpPr>
        <p:spPr>
          <a:xfrm flipV="1">
            <a:off x="467544"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0" name="矩形 19"/>
          <p:cNvSpPr/>
          <p:nvPr/>
        </p:nvSpPr>
        <p:spPr>
          <a:xfrm>
            <a:off x="1071538" y="2428868"/>
            <a:ext cx="4572000" cy="1188720"/>
          </a:xfrm>
          <a:prstGeom prst="rect">
            <a:avLst/>
          </a:prstGeom>
        </p:spPr>
        <p:txBody>
          <a:bodyPr>
            <a:spAutoFit/>
          </a:bodyPr>
          <a:lstStyle/>
          <a:p>
            <a:r>
              <a:rPr lang="en-US" altLang="zh-CN" sz="3600" dirty="0" smtClean="0">
                <a:latin typeface="+mn-ea"/>
              </a:rPr>
              <a:t>1</a:t>
            </a:r>
            <a:r>
              <a:rPr lang="zh-CN" altLang="en-US" sz="3600" dirty="0" smtClean="0">
                <a:latin typeface="+mn-ea"/>
              </a:rPr>
              <a:t>．熟读背诵课文。</a:t>
            </a:r>
            <a:br>
              <a:rPr lang="zh-CN" altLang="en-US" sz="3600" dirty="0" smtClean="0">
                <a:latin typeface="+mn-ea"/>
              </a:rPr>
            </a:br>
            <a:r>
              <a:rPr lang="en-US" altLang="zh-CN" sz="3600" dirty="0" smtClean="0">
                <a:latin typeface="+mn-ea"/>
              </a:rPr>
              <a:t>2</a:t>
            </a:r>
            <a:r>
              <a:rPr lang="zh-CN" altLang="en-US" sz="3600" dirty="0" smtClean="0">
                <a:latin typeface="+mn-ea"/>
              </a:rPr>
              <a:t>．抄写生字和词语。</a:t>
            </a:r>
            <a:endParaRPr lang="zh-CN" altLang="en-US" sz="3600" dirty="0">
              <a:latin typeface="+mn-ea"/>
            </a:endParaRPr>
          </a:p>
        </p:txBody>
      </p:sp>
      <p:pic>
        <p:nvPicPr>
          <p:cNvPr id="2" name="图片 1" descr="拇指"/>
          <p:cNvPicPr>
            <a:picLocks noChangeAspect="1"/>
          </p:cNvPicPr>
          <p:nvPr/>
        </p:nvPicPr>
        <p:blipFill>
          <a:blip r:embed="rId1" cstate="print"/>
          <a:srcRect/>
          <a:stretch>
            <a:fillRect/>
          </a:stretch>
        </p:blipFill>
        <p:spPr>
          <a:xfrm>
            <a:off x="5292090" y="4149090"/>
            <a:ext cx="3142615" cy="209550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毛毛虫"/>
          <p:cNvPicPr>
            <a:picLocks noChangeAspect="1"/>
          </p:cNvPicPr>
          <p:nvPr/>
        </p:nvPicPr>
        <p:blipFill>
          <a:blip r:embed="rId1" cstate="print"/>
          <a:srcRect/>
          <a:stretch>
            <a:fillRect/>
          </a:stretch>
        </p:blipFill>
        <p:spPr>
          <a:xfrm>
            <a:off x="6228080" y="836931"/>
            <a:ext cx="1656288" cy="942774"/>
          </a:xfrm>
          <a:prstGeom prst="rect">
            <a:avLst/>
          </a:prstGeom>
          <a:effectLst>
            <a:softEdge rad="63500"/>
          </a:effectLst>
        </p:spPr>
      </p:pic>
      <p:grpSp>
        <p:nvGrpSpPr>
          <p:cNvPr id="11" name="组合 10"/>
          <p:cNvGrpSpPr/>
          <p:nvPr/>
        </p:nvGrpSpPr>
        <p:grpSpPr>
          <a:xfrm>
            <a:off x="267839" y="1124744"/>
            <a:ext cx="2256668" cy="571008"/>
            <a:chOff x="386506" y="1792176"/>
            <a:chExt cx="2256668" cy="571008"/>
          </a:xfrm>
        </p:grpSpPr>
        <p:cxnSp>
          <p:nvCxnSpPr>
            <p:cNvPr id="22" name="直线连接符 21"/>
            <p:cNvCxnSpPr/>
            <p:nvPr/>
          </p:nvCxnSpPr>
          <p:spPr>
            <a:xfrm flipV="1">
              <a:off x="386506" y="2357430"/>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4" name="同侧圆角矩形 23"/>
            <p:cNvSpPr/>
            <p:nvPr/>
          </p:nvSpPr>
          <p:spPr>
            <a:xfrm>
              <a:off x="571126" y="1792176"/>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资料宝袋</a:t>
              </a:r>
              <a:endParaRPr lang="zh-CN" altLang="en-US" sz="3000" b="1" dirty="0">
                <a:latin typeface="华文新魏" pitchFamily="2" charset="-122"/>
                <a:ea typeface="华文新魏" pitchFamily="2" charset="-122"/>
                <a:cs typeface="黑体"/>
              </a:endParaRPr>
            </a:p>
          </p:txBody>
        </p:sp>
      </p:grpSp>
      <p:sp>
        <p:nvSpPr>
          <p:cNvPr id="5" name="文本框 4"/>
          <p:cNvSpPr txBox="1"/>
          <p:nvPr/>
        </p:nvSpPr>
        <p:spPr>
          <a:xfrm>
            <a:off x="2699792" y="1124744"/>
            <a:ext cx="2300605" cy="640080"/>
          </a:xfrm>
          <a:prstGeom prst="rect">
            <a:avLst/>
          </a:prstGeom>
          <a:noFill/>
        </p:spPr>
        <p:txBody>
          <a:bodyPr wrap="square" rtlCol="0">
            <a:spAutoFit/>
          </a:bodyPr>
          <a:lstStyle/>
          <a:p>
            <a:r>
              <a:rPr lang="zh-CN" altLang="en-US" sz="3600" b="1" dirty="0"/>
              <a:t>作者简介</a:t>
            </a:r>
            <a:endParaRPr lang="zh-CN" altLang="en-US" sz="3600" b="1" dirty="0"/>
          </a:p>
        </p:txBody>
      </p:sp>
      <p:sp>
        <p:nvSpPr>
          <p:cNvPr id="6" name="文本框 5"/>
          <p:cNvSpPr txBox="1"/>
          <p:nvPr/>
        </p:nvSpPr>
        <p:spPr>
          <a:xfrm>
            <a:off x="467995" y="1916430"/>
            <a:ext cx="8032750" cy="4009390"/>
          </a:xfrm>
          <a:prstGeom prst="rect">
            <a:avLst/>
          </a:prstGeom>
          <a:noFill/>
        </p:spPr>
        <p:txBody>
          <a:bodyPr wrap="square" rtlCol="0">
            <a:spAutoFit/>
          </a:bodyPr>
          <a:lstStyle/>
          <a:p>
            <a:r>
              <a:rPr lang="en-US" altLang="zh-CN" sz="3600" dirty="0"/>
              <a:t>      </a:t>
            </a:r>
            <a:r>
              <a:rPr lang="zh-CN" altLang="en-US" sz="3600" dirty="0">
                <a:solidFill>
                  <a:srgbClr val="FF0000"/>
                </a:solidFill>
              </a:rPr>
              <a:t>赵宇宁</a:t>
            </a:r>
            <a:r>
              <a:rPr lang="zh-CN" altLang="en-US" sz="3600" dirty="0"/>
              <a:t>，祖籍北京，</a:t>
            </a:r>
            <a:r>
              <a:rPr lang="en-US" altLang="zh-CN" sz="3600" dirty="0"/>
              <a:t>1973</a:t>
            </a:r>
            <a:r>
              <a:rPr lang="zh-CN" altLang="en-US" sz="3600" dirty="0"/>
              <a:t>年</a:t>
            </a:r>
            <a:r>
              <a:rPr lang="en-US" altLang="zh-CN" sz="3600" dirty="0"/>
              <a:t>3</a:t>
            </a:r>
            <a:r>
              <a:rPr lang="zh-CN" altLang="en-US" sz="3600" dirty="0"/>
              <a:t>月出生于新疆石河子，兵团作家协会会员，天涯诗社会员。</a:t>
            </a:r>
            <a:r>
              <a:rPr lang="en-US" altLang="zh-CN" sz="3600" dirty="0"/>
              <a:t>1997</a:t>
            </a:r>
            <a:r>
              <a:rPr lang="zh-CN" altLang="en-US" sz="3600" dirty="0"/>
              <a:t>年被石河子文联授予诗人称号，</a:t>
            </a:r>
            <a:r>
              <a:rPr lang="en-US" altLang="zh-CN" sz="3600" dirty="0"/>
              <a:t>2007</a:t>
            </a:r>
            <a:r>
              <a:rPr lang="zh-CN" altLang="en-US" sz="3600" dirty="0"/>
              <a:t>年被兵团授予</a:t>
            </a:r>
            <a:r>
              <a:rPr lang="en-US" altLang="zh-CN" sz="3600" dirty="0"/>
              <a:t>“</a:t>
            </a:r>
            <a:r>
              <a:rPr lang="zh-CN" altLang="en-US" sz="3600" dirty="0"/>
              <a:t>与祖国   同奋进，兵团青年文化名人</a:t>
            </a:r>
            <a:r>
              <a:rPr lang="en-US" altLang="zh-CN" sz="3600" dirty="0"/>
              <a:t>”</a:t>
            </a:r>
            <a:r>
              <a:rPr lang="zh-CN" altLang="en-US" sz="3600" dirty="0"/>
              <a:t>荣誉称号。 主要作品组诗《巴间沟的秋天》，散文《一把好锨》等。</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预习检查</a:t>
            </a:r>
            <a:endParaRPr lang="zh-CN" altLang="en-US" sz="3000" b="1" dirty="0">
              <a:latin typeface="华文新魏" pitchFamily="2" charset="-122"/>
              <a:ea typeface="华文新魏" pitchFamily="2" charset="-122"/>
              <a:cs typeface="黑体"/>
            </a:endParaRPr>
          </a:p>
        </p:txBody>
      </p:sp>
      <p:cxnSp>
        <p:nvCxnSpPr>
          <p:cNvPr id="3" name="直线连接符 21"/>
          <p:cNvCxnSpPr/>
          <p:nvPr/>
        </p:nvCxnSpPr>
        <p:spPr>
          <a:xfrm flipV="1">
            <a:off x="467544" y="1924812"/>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1403648" y="2060848"/>
            <a:ext cx="6031230" cy="1659493"/>
          </a:xfrm>
          <a:prstGeom prst="rect">
            <a:avLst/>
          </a:prstGeom>
          <a:noFill/>
        </p:spPr>
        <p:txBody>
          <a:bodyPr wrap="square" rtlCol="0">
            <a:spAutoFit/>
          </a:bodyPr>
          <a:lstStyle/>
          <a:p>
            <a:pPr>
              <a:lnSpc>
                <a:spcPct val="150000"/>
              </a:lnSpc>
            </a:pPr>
            <a:r>
              <a:rPr lang="en-US" altLang="zh-CN" sz="3600" dirty="0" smtClean="0"/>
              <a:t>1.</a:t>
            </a:r>
            <a:r>
              <a:rPr lang="zh-CN" altLang="en-US" sz="3600" dirty="0" smtClean="0"/>
              <a:t>指</a:t>
            </a:r>
            <a:r>
              <a:rPr lang="zh-CN" altLang="en-US" sz="3600" dirty="0"/>
              <a:t>名学生复述课文内容。</a:t>
            </a:r>
            <a:endParaRPr lang="zh-CN" altLang="en-US" sz="3600" dirty="0"/>
          </a:p>
          <a:p>
            <a:pPr>
              <a:lnSpc>
                <a:spcPct val="150000"/>
              </a:lnSpc>
            </a:pPr>
            <a:r>
              <a:rPr lang="en-US" altLang="zh-CN" sz="3600" dirty="0" smtClean="0"/>
              <a:t>2.</a:t>
            </a:r>
            <a:r>
              <a:rPr lang="zh-CN" altLang="en-US" sz="3600" dirty="0" smtClean="0"/>
              <a:t>检</a:t>
            </a:r>
            <a:r>
              <a:rPr lang="zh-CN" altLang="en-US" sz="3600" dirty="0"/>
              <a:t>查字词掌握情况。</a:t>
            </a:r>
            <a:endParaRPr lang="zh-CN" altLang="en-US" sz="3600" dirty="0"/>
          </a:p>
        </p:txBody>
      </p:sp>
      <p:pic>
        <p:nvPicPr>
          <p:cNvPr id="5" name="图片 4" descr="拇指"/>
          <p:cNvPicPr>
            <a:picLocks noChangeAspect="1"/>
          </p:cNvPicPr>
          <p:nvPr/>
        </p:nvPicPr>
        <p:blipFill>
          <a:blip r:embed="rId1" cstate="print"/>
          <a:srcRect/>
          <a:stretch>
            <a:fillRect/>
          </a:stretch>
        </p:blipFill>
        <p:spPr>
          <a:xfrm>
            <a:off x="828040" y="4149090"/>
            <a:ext cx="3142615" cy="2095500"/>
          </a:xfrm>
          <a:prstGeom prst="rect">
            <a:avLst/>
          </a:prstGeom>
          <a:effectLst>
            <a:softEdge rad="127000"/>
          </a:effectLst>
        </p:spPr>
      </p:pic>
      <p:pic>
        <p:nvPicPr>
          <p:cNvPr id="6" name="图片 5" descr="书本"/>
          <p:cNvPicPr>
            <a:picLocks noChangeAspect="1"/>
          </p:cNvPicPr>
          <p:nvPr/>
        </p:nvPicPr>
        <p:blipFill>
          <a:blip r:embed="rId2" cstate="print"/>
          <a:srcRect/>
          <a:stretch>
            <a:fillRect/>
          </a:stretch>
        </p:blipFill>
        <p:spPr>
          <a:xfrm>
            <a:off x="6732270" y="764540"/>
            <a:ext cx="1688465" cy="167449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男孩女孩"/>
          <p:cNvPicPr>
            <a:picLocks noChangeAspect="1"/>
          </p:cNvPicPr>
          <p:nvPr/>
        </p:nvPicPr>
        <p:blipFill>
          <a:blip r:embed="rId1" cstate="print"/>
          <a:srcRect/>
          <a:stretch>
            <a:fillRect/>
          </a:stretch>
        </p:blipFill>
        <p:spPr>
          <a:xfrm>
            <a:off x="1188085" y="2060575"/>
            <a:ext cx="6618605" cy="4111625"/>
          </a:xfrm>
          <a:prstGeom prst="rect">
            <a:avLst/>
          </a:prstGeom>
          <a:effectLst>
            <a:softEdge rad="127000"/>
          </a:effectLst>
        </p:spPr>
      </p:pic>
      <p:grpSp>
        <p:nvGrpSpPr>
          <p:cNvPr id="6" name="组合 5"/>
          <p:cNvGrpSpPr/>
          <p:nvPr/>
        </p:nvGrpSpPr>
        <p:grpSpPr>
          <a:xfrm>
            <a:off x="467544" y="1268760"/>
            <a:ext cx="2071702" cy="661806"/>
            <a:chOff x="571127" y="1769573"/>
            <a:chExt cx="2071702" cy="661806"/>
          </a:xfrm>
        </p:grpSpPr>
        <p:cxnSp>
          <p:nvCxnSpPr>
            <p:cNvPr id="7" name="直线连接符 21"/>
            <p:cNvCxnSpPr/>
            <p:nvPr/>
          </p:nvCxnSpPr>
          <p:spPr>
            <a:xfrm flipV="1">
              <a:off x="571127" y="2425625"/>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同侧圆角矩形 7"/>
            <p:cNvSpPr/>
            <p:nvPr/>
          </p:nvSpPr>
          <p:spPr>
            <a:xfrm>
              <a:off x="571127" y="176957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sz="3000" b="1" dirty="0">
                <a:latin typeface="华文新魏" pitchFamily="2" charset="-122"/>
                <a:ea typeface="华文新魏" pitchFamily="2" charset="-122"/>
                <a:cs typeface="黑体"/>
              </a:endParaRPr>
            </a:p>
          </p:txBody>
        </p:sp>
      </p:grpSp>
      <p:sp>
        <p:nvSpPr>
          <p:cNvPr id="10" name="同侧圆角矩形 9"/>
          <p:cNvSpPr/>
          <p:nvPr/>
        </p:nvSpPr>
        <p:spPr>
          <a:xfrm>
            <a:off x="444848" y="12562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字词乐园</a:t>
            </a:r>
            <a:endParaRPr lang="zh-CN" altLang="en-US" sz="3000" b="1" dirty="0">
              <a:latin typeface="华文新魏" pitchFamily="2" charset="-122"/>
              <a:ea typeface="华文新魏" pitchFamily="2" charset="-122"/>
              <a:cs typeface="黑体"/>
            </a:endParaRPr>
          </a:p>
        </p:txBody>
      </p:sp>
      <p:sp>
        <p:nvSpPr>
          <p:cNvPr id="2" name="文本框 1"/>
          <p:cNvSpPr txBox="1"/>
          <p:nvPr/>
        </p:nvSpPr>
        <p:spPr>
          <a:xfrm>
            <a:off x="2843808" y="2708920"/>
            <a:ext cx="4361815" cy="1833643"/>
          </a:xfrm>
          <a:prstGeom prst="rect">
            <a:avLst/>
          </a:prstGeom>
          <a:noFill/>
        </p:spPr>
        <p:txBody>
          <a:bodyPr wrap="square" rtlCol="0">
            <a:spAutoFit/>
          </a:bodyPr>
          <a:lstStyle/>
          <a:p>
            <a:pPr>
              <a:lnSpc>
                <a:spcPct val="150000"/>
              </a:lnSpc>
            </a:pPr>
            <a:r>
              <a:rPr lang="zh-CN" altLang="en-US" sz="4000" b="1" dirty="0" smtClean="0">
                <a:solidFill>
                  <a:srgbClr val="00B0F0"/>
                </a:solidFill>
              </a:rPr>
              <a:t>妇    且    </a:t>
            </a:r>
            <a:r>
              <a:rPr lang="zh-CN" altLang="en-US" sz="4000" b="1" dirty="0" smtClean="0">
                <a:solidFill>
                  <a:srgbClr val="00B0F0"/>
                </a:solidFill>
                <a:uFillTx/>
              </a:rPr>
              <a:t>瞄    频  </a:t>
            </a:r>
            <a:endParaRPr lang="en-US" altLang="zh-CN" sz="4000" b="1" dirty="0" smtClean="0">
              <a:solidFill>
                <a:srgbClr val="00B0F0"/>
              </a:solidFill>
              <a:uFillTx/>
            </a:endParaRPr>
          </a:p>
          <a:p>
            <a:pPr>
              <a:lnSpc>
                <a:spcPct val="150000"/>
              </a:lnSpc>
            </a:pPr>
            <a:r>
              <a:rPr lang="zh-CN" altLang="en-US" sz="4000" b="1" dirty="0" smtClean="0">
                <a:solidFill>
                  <a:srgbClr val="00B0F0"/>
                </a:solidFill>
                <a:uFillTx/>
              </a:rPr>
              <a:t>    率     </a:t>
            </a:r>
            <a:r>
              <a:rPr lang="zh-CN" altLang="en-US" sz="4000" b="1" dirty="0">
                <a:solidFill>
                  <a:srgbClr val="00B0F0"/>
                </a:solidFill>
                <a:uFillTx/>
              </a:rPr>
              <a:t>逐  </a:t>
            </a:r>
            <a:r>
              <a:rPr lang="zh-CN" altLang="en-US" sz="4000" b="1" dirty="0" smtClean="0">
                <a:solidFill>
                  <a:srgbClr val="00B0F0"/>
                </a:solidFill>
                <a:uFillTx/>
              </a:rPr>
              <a:t>   袭</a:t>
            </a:r>
            <a:endParaRPr lang="zh-CN" altLang="en-US" sz="4000" b="1" dirty="0">
              <a:solidFill>
                <a:srgbClr val="00B0F0"/>
              </a:solidFill>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
          <p:cNvGrpSpPr/>
          <p:nvPr/>
        </p:nvGrpSpPr>
        <p:grpSpPr>
          <a:xfrm>
            <a:off x="467544" y="1268760"/>
            <a:ext cx="2071702" cy="661806"/>
            <a:chOff x="571127" y="1769573"/>
            <a:chExt cx="2071702" cy="661806"/>
          </a:xfrm>
        </p:grpSpPr>
        <p:cxnSp>
          <p:nvCxnSpPr>
            <p:cNvPr id="7" name="直线连接符 21"/>
            <p:cNvCxnSpPr/>
            <p:nvPr/>
          </p:nvCxnSpPr>
          <p:spPr>
            <a:xfrm flipV="1">
              <a:off x="571127" y="2425625"/>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同侧圆角矩形 7"/>
            <p:cNvSpPr/>
            <p:nvPr/>
          </p:nvSpPr>
          <p:spPr>
            <a:xfrm>
              <a:off x="571127" y="176957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sz="3000" b="1" dirty="0">
                <a:latin typeface="华文新魏" pitchFamily="2" charset="-122"/>
                <a:ea typeface="华文新魏" pitchFamily="2" charset="-122"/>
                <a:cs typeface="黑体"/>
              </a:endParaRPr>
            </a:p>
          </p:txBody>
        </p:sp>
      </p:grpSp>
      <p:sp>
        <p:nvSpPr>
          <p:cNvPr id="10" name="同侧圆角矩形 9"/>
          <p:cNvSpPr/>
          <p:nvPr/>
        </p:nvSpPr>
        <p:spPr>
          <a:xfrm>
            <a:off x="444848" y="12562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字词乐园</a:t>
            </a:r>
            <a:endParaRPr lang="zh-CN" altLang="en-US" sz="3000" b="1" dirty="0">
              <a:latin typeface="华文新魏" pitchFamily="2" charset="-122"/>
              <a:ea typeface="华文新魏" pitchFamily="2" charset="-122"/>
              <a:cs typeface="黑体"/>
            </a:endParaRPr>
          </a:p>
        </p:txBody>
      </p:sp>
      <p:sp>
        <p:nvSpPr>
          <p:cNvPr id="3" name="文本框 2"/>
          <p:cNvSpPr txBox="1"/>
          <p:nvPr/>
        </p:nvSpPr>
        <p:spPr>
          <a:xfrm>
            <a:off x="971600" y="2060848"/>
            <a:ext cx="4967590" cy="646331"/>
          </a:xfrm>
          <a:prstGeom prst="rect">
            <a:avLst/>
          </a:prstGeom>
          <a:noFill/>
        </p:spPr>
        <p:txBody>
          <a:bodyPr wrap="square" rtlCol="0">
            <a:spAutoFit/>
          </a:bodyPr>
          <a:lstStyle/>
          <a:p>
            <a:r>
              <a:rPr lang="zh-CN" altLang="en-US" sz="3600" b="1" dirty="0">
                <a:solidFill>
                  <a:srgbClr val="00B0F0"/>
                </a:solidFill>
              </a:rPr>
              <a:t>左窄右宽的字：</a:t>
            </a:r>
            <a:r>
              <a:rPr lang="zh-CN" altLang="en-US" sz="3600" b="1" dirty="0"/>
              <a:t>瞄 </a:t>
            </a:r>
            <a:r>
              <a:rPr lang="zh-CN" altLang="en-US" sz="3600" b="1" dirty="0" smtClean="0"/>
              <a:t>  妇</a:t>
            </a:r>
            <a:endParaRPr lang="zh-CN" altLang="en-US" sz="3600" b="1" dirty="0"/>
          </a:p>
        </p:txBody>
      </p:sp>
      <p:sp>
        <p:nvSpPr>
          <p:cNvPr id="4" name="文本框 3"/>
          <p:cNvSpPr txBox="1"/>
          <p:nvPr/>
        </p:nvSpPr>
        <p:spPr>
          <a:xfrm>
            <a:off x="971600" y="3501008"/>
            <a:ext cx="5624195" cy="640080"/>
          </a:xfrm>
          <a:prstGeom prst="rect">
            <a:avLst/>
          </a:prstGeom>
          <a:noFill/>
        </p:spPr>
        <p:txBody>
          <a:bodyPr wrap="square" rtlCol="0">
            <a:spAutoFit/>
          </a:bodyPr>
          <a:lstStyle/>
          <a:p>
            <a:r>
              <a:rPr lang="zh-CN" altLang="en-US" sz="3600" b="1" dirty="0">
                <a:solidFill>
                  <a:srgbClr val="00B0F0"/>
                </a:solidFill>
              </a:rPr>
              <a:t>袭：</a:t>
            </a:r>
            <a:r>
              <a:rPr lang="zh-CN" altLang="en-US" sz="3600" b="1" dirty="0"/>
              <a:t>上下结构，布局紧凑。</a:t>
            </a:r>
            <a:endParaRPr lang="zh-CN" altLang="en-US" sz="3600" b="1" dirty="0"/>
          </a:p>
        </p:txBody>
      </p:sp>
      <p:sp>
        <p:nvSpPr>
          <p:cNvPr id="6" name="文本框 5"/>
          <p:cNvSpPr txBox="1"/>
          <p:nvPr/>
        </p:nvSpPr>
        <p:spPr>
          <a:xfrm>
            <a:off x="971600" y="2780928"/>
            <a:ext cx="4735195" cy="646331"/>
          </a:xfrm>
          <a:prstGeom prst="rect">
            <a:avLst/>
          </a:prstGeom>
          <a:noFill/>
        </p:spPr>
        <p:txBody>
          <a:bodyPr wrap="square" rtlCol="0">
            <a:spAutoFit/>
          </a:bodyPr>
          <a:lstStyle/>
          <a:p>
            <a:r>
              <a:rPr lang="zh-CN" altLang="en-US" sz="3600" b="1" dirty="0">
                <a:solidFill>
                  <a:srgbClr val="00B0F0"/>
                </a:solidFill>
              </a:rPr>
              <a:t>左右均匀的字：</a:t>
            </a:r>
            <a:r>
              <a:rPr lang="zh-CN" altLang="en-US" sz="3600" b="1" dirty="0" smtClean="0"/>
              <a:t>频</a:t>
            </a:r>
            <a:endParaRPr lang="zh-CN" altLang="en-US" sz="3600" b="1" dirty="0"/>
          </a:p>
        </p:txBody>
      </p:sp>
      <p:pic>
        <p:nvPicPr>
          <p:cNvPr id="9" name="图片 8" descr="qq"/>
          <p:cNvPicPr>
            <a:picLocks noChangeAspect="1"/>
          </p:cNvPicPr>
          <p:nvPr/>
        </p:nvPicPr>
        <p:blipFill>
          <a:blip r:embed="rId1" cstate="print"/>
          <a:srcRect/>
          <a:stretch>
            <a:fillRect/>
          </a:stretch>
        </p:blipFill>
        <p:spPr>
          <a:xfrm>
            <a:off x="5940425" y="4149090"/>
            <a:ext cx="2419350" cy="209550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卡通母子 1"/>
          <p:cNvPicPr>
            <a:picLocks noChangeAspect="1"/>
          </p:cNvPicPr>
          <p:nvPr/>
        </p:nvPicPr>
        <p:blipFill>
          <a:blip r:embed="rId1" cstate="print"/>
          <a:srcRect/>
          <a:stretch>
            <a:fillRect/>
          </a:stretch>
        </p:blipFill>
        <p:spPr>
          <a:xfrm>
            <a:off x="6660515" y="836295"/>
            <a:ext cx="2066925" cy="2095500"/>
          </a:xfrm>
          <a:prstGeom prst="rect">
            <a:avLst/>
          </a:prstGeom>
          <a:effectLst>
            <a:softEdge rad="127000"/>
          </a:effectLst>
        </p:spPr>
      </p:pic>
      <p:grpSp>
        <p:nvGrpSpPr>
          <p:cNvPr id="2" name="组合 5"/>
          <p:cNvGrpSpPr/>
          <p:nvPr/>
        </p:nvGrpSpPr>
        <p:grpSpPr>
          <a:xfrm>
            <a:off x="467544" y="1268760"/>
            <a:ext cx="2071702" cy="661806"/>
            <a:chOff x="571127" y="1769573"/>
            <a:chExt cx="2071702" cy="661806"/>
          </a:xfrm>
        </p:grpSpPr>
        <p:cxnSp>
          <p:nvCxnSpPr>
            <p:cNvPr id="7" name="直线连接符 21"/>
            <p:cNvCxnSpPr/>
            <p:nvPr/>
          </p:nvCxnSpPr>
          <p:spPr>
            <a:xfrm flipV="1">
              <a:off x="571127" y="2425625"/>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同侧圆角矩形 7"/>
            <p:cNvSpPr/>
            <p:nvPr/>
          </p:nvSpPr>
          <p:spPr>
            <a:xfrm>
              <a:off x="571127" y="176957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sz="3000" b="1" dirty="0">
                <a:latin typeface="华文新魏" pitchFamily="2" charset="-122"/>
                <a:ea typeface="华文新魏" pitchFamily="2" charset="-122"/>
                <a:cs typeface="黑体"/>
              </a:endParaRPr>
            </a:p>
          </p:txBody>
        </p:sp>
      </p:grpSp>
      <p:sp>
        <p:nvSpPr>
          <p:cNvPr id="10" name="同侧圆角矩形 9"/>
          <p:cNvSpPr/>
          <p:nvPr/>
        </p:nvSpPr>
        <p:spPr>
          <a:xfrm>
            <a:off x="444848" y="12562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字词乐园</a:t>
            </a:r>
            <a:endParaRPr lang="zh-CN" altLang="en-US" sz="3000" b="1" dirty="0">
              <a:latin typeface="华文新魏" pitchFamily="2" charset="-122"/>
              <a:ea typeface="华文新魏" pitchFamily="2" charset="-122"/>
              <a:cs typeface="黑体"/>
            </a:endParaRPr>
          </a:p>
        </p:txBody>
      </p:sp>
      <p:sp>
        <p:nvSpPr>
          <p:cNvPr id="9" name="TextBox 8"/>
          <p:cNvSpPr txBox="1"/>
          <p:nvPr/>
        </p:nvSpPr>
        <p:spPr>
          <a:xfrm>
            <a:off x="682965" y="3716659"/>
            <a:ext cx="640080" cy="640080"/>
          </a:xfrm>
          <a:prstGeom prst="rect">
            <a:avLst/>
          </a:prstGeom>
          <a:noFill/>
        </p:spPr>
        <p:txBody>
          <a:bodyPr wrap="none" rtlCol="0">
            <a:spAutoFit/>
          </a:bodyPr>
          <a:lstStyle/>
          <a:p>
            <a:r>
              <a:rPr lang="zh-CN" altLang="en-US" sz="3600" dirty="0"/>
              <a:t>屏</a:t>
            </a:r>
            <a:endParaRPr lang="zh-CN" altLang="en-US" sz="3600" dirty="0"/>
          </a:p>
        </p:txBody>
      </p:sp>
      <p:sp>
        <p:nvSpPr>
          <p:cNvPr id="11" name="左大括号 10"/>
          <p:cNvSpPr/>
          <p:nvPr/>
        </p:nvSpPr>
        <p:spPr>
          <a:xfrm>
            <a:off x="1331304" y="3212148"/>
            <a:ext cx="214314" cy="1571636"/>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2" name="TextBox 11"/>
          <p:cNvSpPr txBox="1"/>
          <p:nvPr/>
        </p:nvSpPr>
        <p:spPr>
          <a:xfrm>
            <a:off x="1547206" y="3068637"/>
            <a:ext cx="1171575" cy="717550"/>
          </a:xfrm>
          <a:prstGeom prst="rect">
            <a:avLst/>
          </a:prstGeom>
          <a:noFill/>
        </p:spPr>
        <p:txBody>
          <a:bodyPr wrap="none" rtlCol="0">
            <a:spAutoFit/>
          </a:bodyPr>
          <a:lstStyle/>
          <a:p>
            <a:r>
              <a:rPr lang="en-US" altLang="zh-CN" sz="3600" dirty="0" err="1" smtClean="0"/>
              <a:t>p</a:t>
            </a:r>
            <a:r>
              <a:rPr lang="zh-CN" altLang="en-US" sz="3600" dirty="0" err="1" smtClean="0"/>
              <a:t>í</a:t>
            </a:r>
            <a:r>
              <a:rPr lang="en-US" altLang="zh-CN" sz="3600" dirty="0" smtClean="0"/>
              <a:t>ng</a:t>
            </a:r>
            <a:endParaRPr lang="en-US" altLang="zh-CN" sz="3600" dirty="0" smtClean="0"/>
          </a:p>
        </p:txBody>
      </p:sp>
      <p:sp>
        <p:nvSpPr>
          <p:cNvPr id="14" name="TextBox 13"/>
          <p:cNvSpPr txBox="1"/>
          <p:nvPr/>
        </p:nvSpPr>
        <p:spPr>
          <a:xfrm>
            <a:off x="1618961" y="4292711"/>
            <a:ext cx="1171575" cy="717550"/>
          </a:xfrm>
          <a:prstGeom prst="rect">
            <a:avLst/>
          </a:prstGeom>
          <a:noFill/>
        </p:spPr>
        <p:txBody>
          <a:bodyPr wrap="none" rtlCol="0">
            <a:spAutoFit/>
          </a:bodyPr>
          <a:lstStyle/>
          <a:p>
            <a:r>
              <a:rPr lang="en-US" altLang="zh-CN" sz="3600" dirty="0"/>
              <a:t>b</a:t>
            </a:r>
            <a:r>
              <a:rPr lang="zh-CN" altLang="en-US" sz="3600" dirty="0"/>
              <a:t>ǐ</a:t>
            </a:r>
            <a:r>
              <a:rPr lang="en-US" altLang="zh-CN" sz="3600" dirty="0"/>
              <a:t>ng</a:t>
            </a:r>
            <a:endParaRPr lang="en-US" altLang="zh-CN" sz="3600" dirty="0"/>
          </a:p>
        </p:txBody>
      </p:sp>
      <p:sp>
        <p:nvSpPr>
          <p:cNvPr id="15" name="TextBox 14"/>
          <p:cNvSpPr txBox="1"/>
          <p:nvPr/>
        </p:nvSpPr>
        <p:spPr>
          <a:xfrm>
            <a:off x="2843808" y="3068960"/>
            <a:ext cx="1097280" cy="640080"/>
          </a:xfrm>
          <a:prstGeom prst="rect">
            <a:avLst/>
          </a:prstGeom>
          <a:noFill/>
        </p:spPr>
        <p:txBody>
          <a:bodyPr wrap="none" rtlCol="0">
            <a:spAutoFit/>
          </a:bodyPr>
          <a:lstStyle/>
          <a:p>
            <a:r>
              <a:rPr lang="zh-CN" altLang="en-US" sz="3600" b="1" dirty="0">
                <a:solidFill>
                  <a:srgbClr val="FF0000"/>
                </a:solidFill>
              </a:rPr>
              <a:t>屏风</a:t>
            </a:r>
            <a:endParaRPr lang="zh-CN" altLang="en-US" sz="3600" b="1" dirty="0">
              <a:solidFill>
                <a:srgbClr val="FF0000"/>
              </a:solidFill>
            </a:endParaRPr>
          </a:p>
        </p:txBody>
      </p:sp>
      <p:sp>
        <p:nvSpPr>
          <p:cNvPr id="16" name="TextBox 15"/>
          <p:cNvSpPr txBox="1"/>
          <p:nvPr/>
        </p:nvSpPr>
        <p:spPr>
          <a:xfrm>
            <a:off x="2843808" y="4293096"/>
            <a:ext cx="1097280" cy="640080"/>
          </a:xfrm>
          <a:prstGeom prst="rect">
            <a:avLst/>
          </a:prstGeom>
          <a:noFill/>
        </p:spPr>
        <p:txBody>
          <a:bodyPr wrap="none" rtlCol="0">
            <a:spAutoFit/>
          </a:bodyPr>
          <a:lstStyle/>
          <a:p>
            <a:r>
              <a:rPr lang="zh-CN" altLang="en-US" sz="3600" b="1" dirty="0">
                <a:solidFill>
                  <a:srgbClr val="FF0000"/>
                </a:solidFill>
              </a:rPr>
              <a:t>屛住</a:t>
            </a:r>
            <a:endParaRPr lang="zh-CN" altLang="en-US" sz="3600" b="1" dirty="0">
              <a:solidFill>
                <a:srgbClr val="FF0000"/>
              </a:solidFill>
            </a:endParaRPr>
          </a:p>
        </p:txBody>
      </p:sp>
      <p:sp>
        <p:nvSpPr>
          <p:cNvPr id="17" name="TextBox 16"/>
          <p:cNvSpPr txBox="1"/>
          <p:nvPr/>
        </p:nvSpPr>
        <p:spPr>
          <a:xfrm>
            <a:off x="1115695" y="2276475"/>
            <a:ext cx="1781810" cy="640080"/>
          </a:xfrm>
          <a:prstGeom prst="rect">
            <a:avLst/>
          </a:prstGeom>
          <a:noFill/>
        </p:spPr>
        <p:txBody>
          <a:bodyPr wrap="square" rtlCol="0">
            <a:spAutoFit/>
          </a:bodyPr>
          <a:lstStyle/>
          <a:p>
            <a:r>
              <a:rPr lang="zh-CN" altLang="en-US" sz="3600" dirty="0" smtClean="0"/>
              <a:t>多音字：</a:t>
            </a:r>
            <a:endParaRPr lang="zh-CN" altLang="en-US" sz="3600" dirty="0"/>
          </a:p>
        </p:txBody>
      </p:sp>
      <p:sp>
        <p:nvSpPr>
          <p:cNvPr id="18" name="TextBox 17"/>
          <p:cNvSpPr txBox="1"/>
          <p:nvPr/>
        </p:nvSpPr>
        <p:spPr>
          <a:xfrm>
            <a:off x="5076056" y="2348880"/>
            <a:ext cx="2031325" cy="646331"/>
          </a:xfrm>
          <a:prstGeom prst="rect">
            <a:avLst/>
          </a:prstGeom>
          <a:noFill/>
        </p:spPr>
        <p:txBody>
          <a:bodyPr wrap="none" rtlCol="0">
            <a:spAutoFit/>
          </a:bodyPr>
          <a:lstStyle/>
          <a:p>
            <a:r>
              <a:rPr lang="zh-CN" altLang="en-US" sz="3600" dirty="0" smtClean="0"/>
              <a:t>近义词：</a:t>
            </a:r>
            <a:endParaRPr lang="zh-CN" altLang="en-US" sz="3600" dirty="0"/>
          </a:p>
        </p:txBody>
      </p:sp>
      <p:sp>
        <p:nvSpPr>
          <p:cNvPr id="19" name="TextBox 18"/>
          <p:cNvSpPr txBox="1"/>
          <p:nvPr/>
        </p:nvSpPr>
        <p:spPr>
          <a:xfrm>
            <a:off x="5504815" y="3060065"/>
            <a:ext cx="1831340" cy="717550"/>
          </a:xfrm>
          <a:prstGeom prst="rect">
            <a:avLst/>
          </a:prstGeom>
          <a:noFill/>
        </p:spPr>
        <p:txBody>
          <a:bodyPr wrap="square" rtlCol="0">
            <a:spAutoFit/>
          </a:bodyPr>
          <a:lstStyle/>
          <a:p>
            <a:r>
              <a:rPr lang="zh-CN" altLang="en-US" sz="3600" dirty="0" smtClean="0"/>
              <a:t>逐渐</a:t>
            </a:r>
            <a:r>
              <a:rPr lang="en-US" altLang="zh-CN" sz="3600" dirty="0" smtClean="0"/>
              <a:t>--</a:t>
            </a:r>
            <a:endParaRPr lang="zh-CN" altLang="en-US" sz="3600" dirty="0"/>
          </a:p>
        </p:txBody>
      </p:sp>
      <p:sp>
        <p:nvSpPr>
          <p:cNvPr id="23" name="TextBox 22"/>
          <p:cNvSpPr txBox="1"/>
          <p:nvPr/>
        </p:nvSpPr>
        <p:spPr>
          <a:xfrm>
            <a:off x="5076056" y="3789040"/>
            <a:ext cx="2000250" cy="640080"/>
          </a:xfrm>
          <a:prstGeom prst="rect">
            <a:avLst/>
          </a:prstGeom>
          <a:noFill/>
        </p:spPr>
        <p:txBody>
          <a:bodyPr wrap="square" rtlCol="0">
            <a:spAutoFit/>
          </a:bodyPr>
          <a:lstStyle/>
          <a:p>
            <a:r>
              <a:rPr lang="zh-CN" altLang="en-US" sz="3600" dirty="0" smtClean="0"/>
              <a:t>反义词：</a:t>
            </a:r>
            <a:endParaRPr lang="zh-CN" altLang="en-US" sz="3600" dirty="0"/>
          </a:p>
        </p:txBody>
      </p:sp>
      <p:sp>
        <p:nvSpPr>
          <p:cNvPr id="24" name="TextBox 23"/>
          <p:cNvSpPr txBox="1"/>
          <p:nvPr/>
        </p:nvSpPr>
        <p:spPr>
          <a:xfrm>
            <a:off x="5553710" y="4587875"/>
            <a:ext cx="1668780" cy="717550"/>
          </a:xfrm>
          <a:prstGeom prst="rect">
            <a:avLst/>
          </a:prstGeom>
          <a:noFill/>
        </p:spPr>
        <p:txBody>
          <a:bodyPr wrap="square" rtlCol="0">
            <a:spAutoFit/>
          </a:bodyPr>
          <a:lstStyle/>
          <a:p>
            <a:r>
              <a:rPr lang="zh-CN" altLang="en-US" sz="3600" dirty="0" smtClean="0"/>
              <a:t>傍晚</a:t>
            </a:r>
            <a:r>
              <a:rPr lang="en-US" altLang="zh-CN" sz="3600" dirty="0" smtClean="0"/>
              <a:t>--</a:t>
            </a:r>
            <a:endParaRPr lang="zh-CN" altLang="en-US" sz="3600" dirty="0"/>
          </a:p>
        </p:txBody>
      </p:sp>
      <p:sp>
        <p:nvSpPr>
          <p:cNvPr id="27" name="TextBox 26"/>
          <p:cNvSpPr txBox="1"/>
          <p:nvPr/>
        </p:nvSpPr>
        <p:spPr>
          <a:xfrm>
            <a:off x="7020272" y="4581128"/>
            <a:ext cx="1308100" cy="640080"/>
          </a:xfrm>
          <a:prstGeom prst="rect">
            <a:avLst/>
          </a:prstGeom>
          <a:noFill/>
        </p:spPr>
        <p:txBody>
          <a:bodyPr wrap="square" rtlCol="0">
            <a:spAutoFit/>
          </a:bodyPr>
          <a:lstStyle/>
          <a:p>
            <a:r>
              <a:rPr lang="zh-CN" altLang="en-US" sz="3600" b="1" dirty="0">
                <a:solidFill>
                  <a:srgbClr val="FF0000"/>
                </a:solidFill>
              </a:rPr>
              <a:t>早晨</a:t>
            </a:r>
            <a:endParaRPr lang="zh-CN" altLang="en-US" sz="3600" b="1" dirty="0">
              <a:solidFill>
                <a:srgbClr val="FF0000"/>
              </a:solidFill>
            </a:endParaRPr>
          </a:p>
        </p:txBody>
      </p:sp>
      <p:cxnSp>
        <p:nvCxnSpPr>
          <p:cNvPr id="28" name="直接连接符 27"/>
          <p:cNvCxnSpPr/>
          <p:nvPr/>
        </p:nvCxnSpPr>
        <p:spPr>
          <a:xfrm>
            <a:off x="4644154" y="2708669"/>
            <a:ext cx="7528" cy="250739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020272" y="3140968"/>
            <a:ext cx="1218565" cy="640080"/>
          </a:xfrm>
          <a:prstGeom prst="rect">
            <a:avLst/>
          </a:prstGeom>
          <a:noFill/>
        </p:spPr>
        <p:txBody>
          <a:bodyPr wrap="square" rtlCol="0">
            <a:spAutoFit/>
          </a:bodyPr>
          <a:lstStyle/>
          <a:p>
            <a:r>
              <a:rPr lang="zh-CN" altLang="en-US" sz="3600" b="1" dirty="0">
                <a:solidFill>
                  <a:srgbClr val="FF0000"/>
                </a:solidFill>
              </a:rPr>
              <a:t>渐渐</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ppt_x"/>
                                          </p:val>
                                        </p:tav>
                                        <p:tav tm="100000">
                                          <p:val>
                                            <p:strVal val="#ppt_x"/>
                                          </p:val>
                                        </p:tav>
                                      </p:tavLst>
                                    </p:anim>
                                    <p:anim calcmode="lin" valueType="num">
                                      <p:cBhvr additive="base">
                                        <p:cTn id="5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ppt_x"/>
                                          </p:val>
                                        </p:tav>
                                        <p:tav tm="100000">
                                          <p:val>
                                            <p:strVal val="#ppt_x"/>
                                          </p:val>
                                        </p:tav>
                                      </p:tavLst>
                                    </p:anim>
                                    <p:anim calcmode="lin" valueType="num">
                                      <p:cBhvr additive="base">
                                        <p:cTn id="6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ppt_x"/>
                                          </p:val>
                                        </p:tav>
                                        <p:tav tm="100000">
                                          <p:val>
                                            <p:strVal val="#ppt_x"/>
                                          </p:val>
                                        </p:tav>
                                      </p:tavLst>
                                    </p:anim>
                                    <p:anim calcmode="lin" valueType="num">
                                      <p:cBhvr additive="base">
                                        <p:cTn id="7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P spid="12" grpId="0"/>
      <p:bldP spid="14" grpId="0"/>
      <p:bldP spid="15" grpId="0"/>
      <p:bldP spid="16" grpId="0"/>
      <p:bldP spid="17" grpId="0"/>
      <p:bldP spid="18" grpId="0"/>
      <p:bldP spid="19" grpId="0"/>
      <p:bldP spid="23" grpId="0"/>
      <p:bldP spid="24" grpId="0"/>
      <p:bldP spid="27"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白纸"/>
          <p:cNvPicPr>
            <a:picLocks noChangeAspect="1"/>
          </p:cNvPicPr>
          <p:nvPr/>
        </p:nvPicPr>
        <p:blipFill>
          <a:blip r:embed="rId1" cstate="print"/>
          <a:srcRect/>
          <a:stretch>
            <a:fillRect/>
          </a:stretch>
        </p:blipFill>
        <p:spPr>
          <a:xfrm>
            <a:off x="469900" y="2086610"/>
            <a:ext cx="8231505" cy="4163060"/>
          </a:xfrm>
          <a:prstGeom prst="rect">
            <a:avLst/>
          </a:prstGeom>
          <a:effectLst/>
        </p:spPr>
      </p:pic>
      <p:grpSp>
        <p:nvGrpSpPr>
          <p:cNvPr id="2" name="组合 5"/>
          <p:cNvGrpSpPr/>
          <p:nvPr/>
        </p:nvGrpSpPr>
        <p:grpSpPr>
          <a:xfrm>
            <a:off x="467544" y="1268760"/>
            <a:ext cx="2071702" cy="661806"/>
            <a:chOff x="571127" y="1769573"/>
            <a:chExt cx="2071702" cy="661806"/>
          </a:xfrm>
        </p:grpSpPr>
        <p:cxnSp>
          <p:nvCxnSpPr>
            <p:cNvPr id="7" name="直线连接符 21"/>
            <p:cNvCxnSpPr/>
            <p:nvPr/>
          </p:nvCxnSpPr>
          <p:spPr>
            <a:xfrm flipV="1">
              <a:off x="571127" y="2425625"/>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8" name="同侧圆角矩形 7"/>
            <p:cNvSpPr/>
            <p:nvPr/>
          </p:nvSpPr>
          <p:spPr>
            <a:xfrm>
              <a:off x="571127" y="1769573"/>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sz="3000" b="1" dirty="0">
                <a:latin typeface="华文新魏" pitchFamily="2" charset="-122"/>
                <a:ea typeface="华文新魏" pitchFamily="2" charset="-122"/>
                <a:cs typeface="黑体"/>
              </a:endParaRPr>
            </a:p>
          </p:txBody>
        </p:sp>
      </p:grpSp>
      <p:sp>
        <p:nvSpPr>
          <p:cNvPr id="10" name="同侧圆角矩形 9"/>
          <p:cNvSpPr/>
          <p:nvPr/>
        </p:nvSpPr>
        <p:spPr>
          <a:xfrm>
            <a:off x="444848" y="12562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字词乐园</a:t>
            </a:r>
            <a:endParaRPr lang="zh-CN" altLang="en-US" sz="3000" b="1" dirty="0">
              <a:latin typeface="华文新魏" pitchFamily="2" charset="-122"/>
              <a:ea typeface="华文新魏" pitchFamily="2" charset="-122"/>
              <a:cs typeface="黑体"/>
            </a:endParaRPr>
          </a:p>
        </p:txBody>
      </p:sp>
      <p:sp>
        <p:nvSpPr>
          <p:cNvPr id="3" name="文本框 2"/>
          <p:cNvSpPr txBox="1"/>
          <p:nvPr/>
        </p:nvSpPr>
        <p:spPr>
          <a:xfrm>
            <a:off x="1835696" y="2492896"/>
            <a:ext cx="4900930" cy="2800767"/>
          </a:xfrm>
          <a:prstGeom prst="rect">
            <a:avLst/>
          </a:prstGeom>
          <a:noFill/>
        </p:spPr>
        <p:txBody>
          <a:bodyPr wrap="square" rtlCol="0">
            <a:spAutoFit/>
          </a:bodyPr>
          <a:lstStyle/>
          <a:p>
            <a:r>
              <a:rPr lang="zh-CN" altLang="en-US" sz="4400" b="1" dirty="0" smtClean="0">
                <a:solidFill>
                  <a:srgbClr val="FF0000"/>
                </a:solidFill>
              </a:rPr>
              <a:t>而且</a:t>
            </a:r>
            <a:r>
              <a:rPr lang="zh-CN" altLang="en-US" sz="4400" b="1" dirty="0" smtClean="0">
                <a:solidFill>
                  <a:srgbClr val="FF0000"/>
                </a:solidFill>
                <a:uFillTx/>
              </a:rPr>
              <a:t>   安</a:t>
            </a:r>
            <a:r>
              <a:rPr lang="zh-CN" altLang="en-US" sz="4400" b="1" dirty="0">
                <a:solidFill>
                  <a:srgbClr val="FF0000"/>
                </a:solidFill>
                <a:uFillTx/>
              </a:rPr>
              <a:t>详 </a:t>
            </a:r>
            <a:r>
              <a:rPr lang="zh-CN" altLang="en-US" sz="4400" b="1" dirty="0" smtClean="0">
                <a:solidFill>
                  <a:srgbClr val="FF0000"/>
                </a:solidFill>
                <a:uFillTx/>
              </a:rPr>
              <a:t>  </a:t>
            </a:r>
            <a:r>
              <a:rPr lang="zh-CN" altLang="en-US" sz="4400" b="1" dirty="0">
                <a:solidFill>
                  <a:srgbClr val="FF0000"/>
                </a:solidFill>
                <a:uFillTx/>
              </a:rPr>
              <a:t>悄声 </a:t>
            </a:r>
            <a:endParaRPr lang="zh-CN" altLang="en-US" sz="4400" b="1" dirty="0">
              <a:solidFill>
                <a:srgbClr val="FF0000"/>
              </a:solidFill>
              <a:uFillTx/>
            </a:endParaRPr>
          </a:p>
          <a:p>
            <a:r>
              <a:rPr lang="zh-CN" altLang="en-US" sz="4400" b="1" dirty="0" smtClean="0">
                <a:solidFill>
                  <a:srgbClr val="FF0000"/>
                </a:solidFill>
                <a:uFillTx/>
              </a:rPr>
              <a:t>喃</a:t>
            </a:r>
            <a:r>
              <a:rPr lang="zh-CN" altLang="en-US" sz="4400" b="1" dirty="0">
                <a:solidFill>
                  <a:srgbClr val="FF0000"/>
                </a:solidFill>
                <a:uFillTx/>
              </a:rPr>
              <a:t>喃 </a:t>
            </a:r>
            <a:r>
              <a:rPr lang="zh-CN" altLang="en-US" sz="4400" b="1" dirty="0" smtClean="0">
                <a:solidFill>
                  <a:srgbClr val="FF0000"/>
                </a:solidFill>
                <a:uFillTx/>
              </a:rPr>
              <a:t> 关键    沉默</a:t>
            </a:r>
            <a:endParaRPr lang="en-US" altLang="zh-CN" sz="4400" b="1" dirty="0" smtClean="0">
              <a:solidFill>
                <a:srgbClr val="FF0000"/>
              </a:solidFill>
              <a:uFillTx/>
            </a:endParaRPr>
          </a:p>
          <a:p>
            <a:r>
              <a:rPr lang="zh-CN" altLang="en-US" sz="4400" b="1" dirty="0" smtClean="0">
                <a:solidFill>
                  <a:srgbClr val="FF0000"/>
                </a:solidFill>
                <a:uFillTx/>
              </a:rPr>
              <a:t>频</a:t>
            </a:r>
            <a:r>
              <a:rPr lang="zh-CN" altLang="en-US" sz="4400" b="1" dirty="0">
                <a:solidFill>
                  <a:srgbClr val="FF0000"/>
                </a:solidFill>
                <a:uFillTx/>
              </a:rPr>
              <a:t>率 </a:t>
            </a:r>
            <a:r>
              <a:rPr lang="zh-CN" altLang="en-US" sz="4400" b="1" dirty="0" smtClean="0">
                <a:solidFill>
                  <a:srgbClr val="FF0000"/>
                </a:solidFill>
                <a:uFillTx/>
              </a:rPr>
              <a:t> 节</a:t>
            </a:r>
            <a:r>
              <a:rPr lang="zh-CN" altLang="en-US" sz="4400" b="1" dirty="0">
                <a:solidFill>
                  <a:srgbClr val="FF0000"/>
                </a:solidFill>
                <a:uFillTx/>
              </a:rPr>
              <a:t>奏 </a:t>
            </a:r>
            <a:r>
              <a:rPr lang="zh-CN" altLang="en-US" sz="4400" b="1" dirty="0" smtClean="0">
                <a:solidFill>
                  <a:srgbClr val="FF0000"/>
                </a:solidFill>
                <a:uFillTx/>
              </a:rPr>
              <a:t>  天幕</a:t>
            </a:r>
            <a:endParaRPr lang="en-US" altLang="zh-CN" sz="4400" b="1" dirty="0" smtClean="0">
              <a:solidFill>
                <a:srgbClr val="FF0000"/>
              </a:solidFill>
              <a:uFillTx/>
            </a:endParaRPr>
          </a:p>
          <a:p>
            <a:r>
              <a:rPr lang="zh-CN" altLang="en-US" sz="4400" b="1" dirty="0" smtClean="0">
                <a:solidFill>
                  <a:srgbClr val="FF0000"/>
                </a:solidFill>
                <a:uFillTx/>
              </a:rPr>
              <a:t>疏</a:t>
            </a:r>
            <a:r>
              <a:rPr lang="zh-CN" altLang="en-US" sz="4400" b="1" dirty="0">
                <a:solidFill>
                  <a:srgbClr val="FF0000"/>
                </a:solidFill>
                <a:uFillTx/>
              </a:rPr>
              <a:t>朗  笼</a:t>
            </a:r>
            <a:r>
              <a:rPr lang="zh-CN" altLang="en-US" sz="4400" b="1" dirty="0" smtClean="0">
                <a:solidFill>
                  <a:srgbClr val="FF0000"/>
                </a:solidFill>
                <a:uFillTx/>
              </a:rPr>
              <a:t>罩   清脆</a:t>
            </a:r>
            <a:endParaRPr lang="zh-CN" altLang="en-US" sz="4400" b="1" dirty="0">
              <a:solidFill>
                <a:srgbClr val="FF0000"/>
              </a:solidFill>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温馨"/>
          <p:cNvPicPr>
            <a:picLocks noChangeAspect="1"/>
          </p:cNvPicPr>
          <p:nvPr/>
        </p:nvPicPr>
        <p:blipFill>
          <a:blip r:embed="rId1" cstate="print"/>
          <a:srcRect l="44312" t="13757" b="17517"/>
          <a:stretch>
            <a:fillRect/>
          </a:stretch>
        </p:blipFill>
        <p:spPr>
          <a:xfrm>
            <a:off x="6300192" y="4293096"/>
            <a:ext cx="2016224" cy="1888114"/>
          </a:xfrm>
          <a:prstGeom prst="rect">
            <a:avLst/>
          </a:prstGeom>
          <a:effectLst>
            <a:softEdge rad="127000"/>
          </a:effectLst>
        </p:spPr>
      </p:pic>
      <p:sp>
        <p:nvSpPr>
          <p:cNvPr id="5" name="同侧圆角矩形 4"/>
          <p:cNvSpPr/>
          <p:nvPr/>
        </p:nvSpPr>
        <p:spPr>
          <a:xfrm>
            <a:off x="467544" y="1268760"/>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a:rPr>
              <a:t>课文详解</a:t>
            </a:r>
            <a:endParaRPr lang="zh-CN" altLang="en-US" sz="3000" b="1" dirty="0">
              <a:latin typeface="华文新魏" pitchFamily="2" charset="-122"/>
              <a:ea typeface="华文新魏" pitchFamily="2" charset="-122"/>
              <a:cs typeface="黑体"/>
            </a:endParaRPr>
          </a:p>
        </p:txBody>
      </p:sp>
      <p:cxnSp>
        <p:nvCxnSpPr>
          <p:cNvPr id="6" name="直线连接符 21"/>
          <p:cNvCxnSpPr/>
          <p:nvPr/>
        </p:nvCxnSpPr>
        <p:spPr>
          <a:xfrm flipV="1">
            <a:off x="395536" y="1844824"/>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2500298" y="1285860"/>
            <a:ext cx="2954655" cy="646331"/>
          </a:xfrm>
          <a:prstGeom prst="rect">
            <a:avLst/>
          </a:prstGeom>
          <a:noFill/>
        </p:spPr>
        <p:txBody>
          <a:bodyPr wrap="none" rtlCol="0">
            <a:spAutoFit/>
          </a:bodyPr>
          <a:lstStyle/>
          <a:p>
            <a:r>
              <a:rPr lang="zh-CN" altLang="en-US" sz="3600" dirty="0" smtClean="0"/>
              <a:t>一、导入新课</a:t>
            </a:r>
            <a:endParaRPr lang="zh-CN" altLang="en-US" sz="3600" dirty="0"/>
          </a:p>
        </p:txBody>
      </p:sp>
      <p:sp>
        <p:nvSpPr>
          <p:cNvPr id="2" name="文本框 1"/>
          <p:cNvSpPr txBox="1"/>
          <p:nvPr/>
        </p:nvSpPr>
        <p:spPr>
          <a:xfrm>
            <a:off x="539552" y="2204864"/>
            <a:ext cx="7992690" cy="2560320"/>
          </a:xfrm>
          <a:prstGeom prst="rect">
            <a:avLst/>
          </a:prstGeom>
          <a:noFill/>
        </p:spPr>
        <p:txBody>
          <a:bodyPr wrap="square" rtlCol="0">
            <a:spAutoFit/>
          </a:bodyPr>
          <a:lstStyle/>
          <a:p>
            <a:pPr>
              <a:lnSpc>
                <a:spcPct val="150000"/>
              </a:lnSpc>
            </a:pPr>
            <a:r>
              <a:rPr lang="en-US" altLang="zh-CN" sz="3600" b="1" dirty="0"/>
              <a:t>      </a:t>
            </a:r>
            <a:r>
              <a:rPr lang="zh-CN" altLang="en-US" sz="3600" b="1" dirty="0">
                <a:solidFill>
                  <a:srgbClr val="00B0F0"/>
                </a:solidFill>
              </a:rPr>
              <a:t>这节课我</a:t>
            </a:r>
            <a:r>
              <a:rPr lang="zh-CN" altLang="en-US" sz="3600" b="1" dirty="0" smtClean="0">
                <a:solidFill>
                  <a:srgbClr val="00B0F0"/>
                </a:solidFill>
              </a:rPr>
              <a:t>们学</a:t>
            </a:r>
            <a:r>
              <a:rPr lang="zh-CN" altLang="en-US" sz="3600" b="1" dirty="0">
                <a:solidFill>
                  <a:srgbClr val="00B0F0"/>
                </a:solidFill>
              </a:rPr>
              <a:t>习《看不见的爱》这篇课</a:t>
            </a:r>
            <a:r>
              <a:rPr lang="zh-CN" altLang="en-US" sz="3600" b="1" dirty="0" smtClean="0">
                <a:solidFill>
                  <a:srgbClr val="00B0F0"/>
                </a:solidFill>
              </a:rPr>
              <a:t>文，我们走</a:t>
            </a:r>
            <a:r>
              <a:rPr lang="zh-CN" altLang="en-US" sz="3600" b="1" dirty="0">
                <a:solidFill>
                  <a:srgbClr val="00B0F0"/>
                </a:solidFill>
              </a:rPr>
              <a:t>进文本</a:t>
            </a:r>
            <a:r>
              <a:rPr lang="zh-CN" altLang="en-US" sz="3600" b="1" dirty="0" smtClean="0">
                <a:solidFill>
                  <a:srgbClr val="00B0F0"/>
                </a:solidFill>
              </a:rPr>
              <a:t>，细</a:t>
            </a:r>
            <a:r>
              <a:rPr lang="zh-CN" altLang="en-US" sz="3600" b="1" dirty="0">
                <a:solidFill>
                  <a:srgbClr val="00B0F0"/>
                </a:solidFill>
              </a:rPr>
              <a:t>细品味这看不见的爱。</a:t>
            </a:r>
            <a:endParaRPr lang="zh-CN" altLang="en-US" sz="3600" b="1"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2033</Words>
  <Application>WPS 演示</Application>
  <PresentationFormat>全屏显示(4:3)</PresentationFormat>
  <Paragraphs>223</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131</cp:revision>
  <dcterms:created xsi:type="dcterms:W3CDTF">2015-12-11T01:35:00Z</dcterms:created>
  <dcterms:modified xsi:type="dcterms:W3CDTF">2018-09-03T08:00:54Z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2052-10.8.0.5648</vt:lpwstr>
  </property>
</Properties>
</file>