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8" r:id="rId2"/>
    <p:sldId id="264" r:id="rId3"/>
    <p:sldId id="265" r:id="rId4"/>
    <p:sldId id="369" r:id="rId5"/>
    <p:sldId id="370" r:id="rId6"/>
    <p:sldId id="363" r:id="rId7"/>
    <p:sldId id="371" r:id="rId8"/>
    <p:sldId id="372" r:id="rId9"/>
    <p:sldId id="373" r:id="rId10"/>
    <p:sldId id="374" r:id="rId11"/>
    <p:sldId id="375" r:id="rId12"/>
    <p:sldId id="376" r:id="rId13"/>
    <p:sldId id="275" r:id="rId14"/>
    <p:sldId id="361" r:id="rId15"/>
    <p:sldId id="377" r:id="rId16"/>
    <p:sldId id="378" r:id="rId17"/>
    <p:sldId id="366" r:id="rId18"/>
    <p:sldId id="270" r:id="rId19"/>
    <p:sldId id="379" r:id="rId20"/>
    <p:sldId id="380" r:id="rId21"/>
    <p:sldId id="381" r:id="rId22"/>
    <p:sldId id="277" r:id="rId23"/>
    <p:sldId id="382" r:id="rId24"/>
    <p:sldId id="383" r:id="rId25"/>
    <p:sldId id="365" r:id="rId26"/>
    <p:sldId id="384" r:id="rId27"/>
    <p:sldId id="385" r:id="rId28"/>
    <p:sldId id="386" r:id="rId29"/>
    <p:sldId id="387" r:id="rId30"/>
    <p:sldId id="368" r:id="rId31"/>
    <p:sldId id="388" r:id="rId32"/>
    <p:sldId id="389" r:id="rId33"/>
    <p:sldId id="390" r:id="rId34"/>
    <p:sldId id="391" r:id="rId35"/>
    <p:sldId id="392" r:id="rId36"/>
    <p:sldId id="393" r:id="rId37"/>
    <p:sldId id="394" r:id="rId38"/>
    <p:sldId id="395" r:id="rId39"/>
    <p:sldId id="396"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25.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5.xml"/><Relationship Id="rId5" Type="http://schemas.openxmlformats.org/officeDocument/2006/relationships/slide" Target="../slides/slide13.xml"/><Relationship Id="rId4" Type="http://schemas.openxmlformats.org/officeDocument/2006/relationships/slide" Target="../slides/slide1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5.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5.xml"/><Relationship Id="rId5" Type="http://schemas.openxmlformats.org/officeDocument/2006/relationships/slide" Target="../slides/slide13.xml"/><Relationship Id="rId4" Type="http://schemas.openxmlformats.org/officeDocument/2006/relationships/slide" Target="../slides/slide1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25.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贝多芬田园交响乐</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7.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7.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贝多芬田园交响乐</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消失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消逝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这两个词都是动词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都指因发展到一定阶段或变化到一定程度而逐渐减少以至没有。但各有侧重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强调永远失去了或很快失去了。例如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一颗流星就从夜空中消失了。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指逐渐减少。例如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火车的隆隆声慢慢消逝了。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五色光线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消失</a:t>
            </a:r>
            <a:r>
              <a:rPr lang="zh-CN" altLang="zh-CN" sz="2200" dirty="0">
                <a:solidFill>
                  <a:srgbClr val="000000"/>
                </a:solidFill>
                <a:latin typeface="Times New Roman" panose="02020603050405020304" pitchFamily="18" charset="0"/>
                <a:cs typeface="Times New Roman" panose="02020603050405020304" pitchFamily="18" charset="0"/>
              </a:rPr>
              <a:t>了。我的上方和脚下除却渺渺太空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不再有任何其他东西。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古城镇在狂飙突进的现代化进程中正面临着一些危机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有不少古城镇被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有的甚至即将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只保留了一个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43340" y="417990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50474" y="539376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5348263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垂顾</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垂询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两者是敬辞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都表示对方对自己有所行动。但各有侧重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侧重指对方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长辈和上级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对自己的关心和照顾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泛指别人对自己的询问。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收住翅膀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任凭自己从一个空间滑向另一个空间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而不问自己去向何方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也不问上帝的慈悲能否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垂顾</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把我从包围我的虚无之中解救出来。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本公司不再特殊公告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敬请广大投资者关注各销售机构有关公告或来电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垂询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88224" y="37890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1954" y="499041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4461676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心烦意乱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心慌意乱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心绪杂乱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心烦意乱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侧重在烦躁、苦闷、焦虑上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侧重在慌乱没有主意上。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我不得不随机在这些方队之中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心慌意乱</a:t>
            </a:r>
            <a:r>
              <a:rPr lang="zh-CN" altLang="zh-CN" sz="2200" dirty="0">
                <a:solidFill>
                  <a:srgbClr val="000000"/>
                </a:solidFill>
                <a:latin typeface="Times New Roman" panose="02020603050405020304" pitchFamily="18" charset="0"/>
                <a:cs typeface="Times New Roman" panose="02020603050405020304" pitchFamily="18" charset="0"/>
              </a:rPr>
              <a:t>地飞来飞去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它们和我一样失落、不安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它们发出的悲哀或野蛮的声音充满了层层乌云。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随着年味儿的越来越浓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各地小学生都相继放假了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接踵而至的便是寒假作业。而就是这个寒假作业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它不仅让孩子头痛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更令家长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心烦意乱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15548" y="2976404"/>
            <a:ext cx="11006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67076" y="4992538"/>
            <a:ext cx="11006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0686046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1806"/>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桑对《田园交响乐》这部伟大音乐作品的诠释与解读。她根据自己对音乐的独特感悟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用清丽流畅的文字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细腻传神地描绘出了贝多芬的乐思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大自然是生命的源泉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是创造生命的根基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人在自然里可以获得对人生的感悟。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81377918"/>
              </p:ext>
            </p:extLst>
          </p:nvPr>
        </p:nvGraphicFramePr>
        <p:xfrm>
          <a:off x="508000" y="1833149"/>
          <a:ext cx="8128000" cy="2283374"/>
        </p:xfrm>
        <a:graphic>
          <a:graphicData uri="http://schemas.openxmlformats.org/presentationml/2006/ole">
            <p:oleObj spid="_x0000_s6151" name="文档" r:id="rId6" imgW="3837004" imgH="1078117"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【任务一】学习利用形象化的景物描写描绘音乐的方法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和煦的风吹遍天空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突然强劲起来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像一只展开双翅的雄鹰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我迅速地升上虚空之中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这句话说明了乐曲怎样的特点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这让人感受到雄壮的气势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感受到贝多芬乐曲那雄鹰飞翔般的主题。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它爆发出恶魔般的呼叫震撼着重叠的群山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这一比喻有怎样的表达效果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的比喻渲染了黑暗力量之强大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也表达了作者对恶劣环境的厌恶。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【任务二】感受文本的丰富内涵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体会贝多芬在乐曲中表现出的奋斗精神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本文作者选取了大量意蕴深厚的意象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你怎么理解这些意象的含义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本文选取了大量意蕴深厚的意象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让我们在流淌的音乐声中去感悟人生的真谛。广阔的平原、阴沉的天空、黑暗的夜晚、狂风暴雨、白色的精灵等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既是贝多芬《田园交响乐》中用有声的音符奏出的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桑在文章中无声的文字抒写的。他们表达出共同的主题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大自然是生命的源泉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是创造生命的根基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人在自然里可以获得对人生的感悟。大自然的安谧、寂静能让人进行深刻的思考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并集中内心力量去追求人生的理想境界。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837316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521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贝多芬的《田园交响乐》是一部怎样的音乐作品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这和作者的思想感情有什么关系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从作者所描写的感受可以看出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作者认为贝多芬的《田园交响乐》是一部有着深刻而丰富的思想内涵和强大的艺术魅力的伟大的音乐作品。它能激发人们无边的想象力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从而神游于作者所创造的艺术氛围里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从中得到极大的艺术享受和深刻的思想启迪。乔治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桑从《田园交响乐》中感受到的如同贝多芬所表现的一样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她没有停留在对《田园交响乐》浅层次的表象的理解上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她不仅听懂了音乐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而且深入地挖掘出了作品本身或者说是贝多芬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传达出了贝多芬心灵的律动和生命的节奏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强烈地感受到了贝多芬绝不向厄运低头的顽强意志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对艺术、对生活强烈的爱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对理想、对未来不懈的追求。因此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文章字里行间洋溢着乔治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桑对贝多芬的无限敬仰与钦佩之情。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699882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6" name="矩形 5"/>
          <p:cNvSpPr>
            <a:spLocks noChangeAspect="1"/>
          </p:cNvSpPr>
          <p:nvPr/>
        </p:nvSpPr>
        <p:spPr>
          <a:xfrm>
            <a:off x="508000" y="121782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这篇文章描写音乐的手法和《琵琶行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98186212"/>
              </p:ext>
            </p:extLst>
          </p:nvPr>
        </p:nvGraphicFramePr>
        <p:xfrm>
          <a:off x="508000" y="2082088"/>
          <a:ext cx="8128000" cy="4865030"/>
        </p:xfrm>
        <a:graphic>
          <a:graphicData uri="http://schemas.openxmlformats.org/presentationml/2006/ole">
            <p:oleObj spid="_x0000_s7175" name="文档" r:id="rId6" imgW="3946416" imgH="2362843"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8181"/>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阅读下列文段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一种我不知是什么翅膀扇动的声音从空间深处飞快地向我靠近。我看见从天空的各个角度走过来许多如带羽翼的阴暗方队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最初只像一群飞鸟。后来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它们的样子改变了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我很清楚地看见了它们。但是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我却不能描述它们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因为我一看不见它们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就会忘记它们的形状。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它们成群结队而来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就像沙漠商队一样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有雪白的队伍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也有乌黑的队伍。这千军万马滚滚而来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而且每时每刻又有那么多新的队伍涌现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以致天空为之昏暗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我要在其中维持飞行看来是不可能的了。我不得不随机在这些方队之中心慌意乱地飞来飞去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它们和我一样失落、不安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它们发出的悲哀或野蛮的声音充满了层层乌云。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这是长时间的焦躁不安。这是一种忧惧交加的混乱。有人会把这比作暴风雨冲散的一群海鸥。这些飞舞的精灵都在寻找天路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但却没有一个问路。它们相互碰撞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失去了同伴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那些白如鸽子的精灵和墨如乌鸦的精灵并肩飞行。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风刮得越来越猛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那些方阵队伍随时可能如同杨树叶一般被秋日晨风卷走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消失得无影无踪。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狂风暴雨中响起浑厚的声音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这声音压倒其他一切声响传入我的耳中。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我的精灵们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这可怕的声音说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勇敢地战斗吧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我的暴风雨凶猛异常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但你们生性坚强。我的手将使你们通过考验。战斗吧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经受暴风雨的冲击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我歇息之后的和平与我的天空的荣光只属于强者。而滑向我脚下的那些地方将是弱者的避难处。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6635741"/>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15661461"/>
              </p:ext>
            </p:extLst>
          </p:nvPr>
        </p:nvGraphicFramePr>
        <p:xfrm>
          <a:off x="652016" y="836712"/>
          <a:ext cx="7808416" cy="6134520"/>
        </p:xfrm>
        <a:graphic>
          <a:graphicData uri="http://schemas.openxmlformats.org/presentationml/2006/ole">
            <p:oleObj spid="_x0000_s1031" name="文档" r:id="rId3" imgW="3998963" imgH="314204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24135"/>
            <a:ext cx="8128000" cy="5298886"/>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他才说过这些话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暴风雨变得愈加疯狂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而与此同时精灵们勇气倍增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斗志更强。狂风刮得昏天黑地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以致我一时感到这茫茫之中我是那么孤单。与我一起搏斗的伙伴们在难以看清的那些地方消失了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可突然又会在逆风的推动下回转过来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成群结队占据了我在其中飘游的地区。我时而因为我的孤独、时而又因这些不计其数的飘游的人们而恐惧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他们和我一起堵塞了通向永恒的道路。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我终于注意到身着白色长袍、翅膀也是白色的那些精灵比其他精灵升得更高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我想到天使是白色的。我这时只想看到自己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而当我发现我像被地狱之烟熏过一样是黑色时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我害怕极了。看到其他人到达无限快乐的时刻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我感到一阵酸楚。我灰心丧气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收住翅膀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任凭自己从一个空间滑向另一个空间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而不问自己去向何方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也不问上帝的慈悲能否垂顾我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把我从包围我的虚无之中解救出来。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我又一次堕入我不知是什么的无名的深渊之中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黑暗在其中迎接我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像裹尸布一样把我紧紧包住。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5699102"/>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2872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作者在写飞鸟时运用了什么手法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运用了比喻、拟人的手法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刻画了一群心慌意乱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在迷惘、焦躁中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寻求天路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的飞鸟。作者借此生动形象地描摹出听音乐的感受。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选文中写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暴风雨变得愈加疯狂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在文中有什么意义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寻找天路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精灵们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的种种考验和磨炼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这将使生性坚强的它们勇气倍增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斗志更强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作者借此描写突出音乐震撼人的心灵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给人以巨大的前进力量。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发现自己是黑色时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的精神状态是怎样的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白色是天使的颜色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那些白色的精灵比其他精灵飞得更高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而自己的黑色是地狱的颜色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这当然令人害怕。这让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失望、伤心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失去了继续搏击风雨的勇气和信心。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794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363984" y="1227664"/>
            <a:ext cx="8456488"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贝多芬传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序》一文中的一个段落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请把其中包含的两层意思概括出来。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这些传记中人的生涯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几乎都是一种长期的受难。或是悲惨的命运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把他们的灵魂在肉体与精神的苦难中折磨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在贫穷与疾病的铁砧上锻炼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或是目击同胞受着无名的羞辱与劫难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而生活为之戕害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内心为之破裂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他们永远过着磨难的日子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他们固然由于毅力而成为伟大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可是也由于灾患而成为伟大。所以不幸的人啊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切勿过于怨叹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人类中最优秀者和你们同在。汲取他们的勇气做我们的养料吧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倘使我们太弱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就把我们的头枕在他们膝上休息一会吧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他们会安慰我们。在这些神圣的心灵中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有一股清明的力和强烈的慈爱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像激流一般飞涌出来。甚至无须探询他们的作品或倾听他们的声音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就在他们的眼里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他们的行迹里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即可看到生命从没像处于患难时那么伟大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3053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传记中的人物由于毅力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更由于灾患而成为伟人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不幸的人们应汲取伟人的勇气作为养料。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7525158"/>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用四个关键词解说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这些价值已经深深地扎根在这家公司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我们在地球上存在的目的就是创造伟大的产品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这一点不会改变。我们一直专注于创新。我们崇尚简约而不是复杂。我们相信要对成千上万的项目说不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这样我们才能真正专注于那些对我们来说确实重要和有意义的少数项目。我们相信团队间的深度合作和相互启发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这让我们用别人没有的方式进行创新。我认为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无论是谁在做什么工作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这些价值已经深深地扎根在这家公司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将表现非凡。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《乔布斯传》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专注　深度合作　相互启发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五组词中出现任意四个就可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03559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308655"/>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几种常见的通感手法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一、由听觉移到视觉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闪闪烁烁的声音从远方飘来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一团团白丁香朦朦胧胧。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江河《星星变奏曲》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闪闪烁烁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以形容视觉的词语来表现听觉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以视觉感受来突出对声音的时断时续、隐隐约约的真切感受。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二、由听觉移到感觉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声音初不甚大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只觉入耳有说不出来的妙境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五脏六腑里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像熨斗熨过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无一处不伏贴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三万六千个毛孔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像吃了人参果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无一个毛孔不畅快。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《老残游记》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通过把人们的感觉器官与听觉器官沟通起来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使听众体验到其中的愉悦与欢畅。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0581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三、由视觉移到味觉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黎明的鸡血红又热辣辣地在东方散发出奔放的晨光了。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迟子建《原始风景》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把黎明时看到的天空的颜色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移到品尝到的味道上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把眼前之景写活了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使人感受贴切。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四、由视觉移到听觉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方鸿渐看唐小姐不笑的时候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脸上还依恋着笑意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像音乐停止后袅袅空中的余音。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钱锺书《围城》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由视觉感知的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移到听觉感知的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惟妙惟肖地刻画出方鸿渐为唐小姐痴情的情态。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五、由视觉移到触觉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泉声咽危石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日色冷青松。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王维《过香积寺》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这个名词上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从人的触觉角度去描写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把景物写活了。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167338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六、由视觉移到嗅觉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瑶台雪花数千点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片片吹落春风香。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说成春风中的花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当然就香了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视觉通于嗅觉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写出了层次丰富、令人玩味的立体意境。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七、由嗅觉移到听觉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花园里芬芳的香气幽幽袭来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仿佛那低沉的筝鸣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慑人心神。将嗅到的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用听到的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筝鸣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这是嗅觉到听觉的转化。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5032956"/>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八、各种感官的综合运用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海在我们脚下沉吟着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诗人一般。那声音仿佛是朦胧的月光和玫瑰的晨雾那样温柔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又像是情人的蜜语那样芳醇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像微风拂过琴弦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像落花飘在水上。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鲁彦《听潮》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在描写潮落时的大海景象时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又以比喻从各种感官来描写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是写触觉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是写嗅觉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微风拂过琴弦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落花飘零在水上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是写视觉。本来是诉诸听觉的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作者却从触觉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、嗅觉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、味觉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微风拂过琴弦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落花飘零在水上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五种感官相互交错起来集中描写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因而使其审美形象显得异常优美和鲜明。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961973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请尝试运用通感的手法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描写一种景物或声音。</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一首《相信自己》在教室里回荡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多少次挥汗如雨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伤痛曾填满记忆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声音很低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似乎重喘一口气就听不到了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但那旋律是欢快的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像一条畅通无阻的溪流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轻快地在寂静的教室里流淌。歌声一遍一遍地响起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我们的心一次一次地被撞击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眼前渐渐变得模糊。伴着旋律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我们的心被一点点释放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歌声也越发响亮。我们放声高歌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一波比一波猛烈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喉咙喊破了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也没人理会。沙哑的歌声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激扬的热情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唱出了我们的深深歉意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回应着老师那颗滚烫的心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也寄去了我们那份迟来的爱。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554898"/>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5029"/>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a:t>
            </a:r>
            <a:r>
              <a:rPr lang="en-US" altLang="zh-CN" sz="2200" dirty="0">
                <a:solidFill>
                  <a:srgbClr val="000000"/>
                </a:solidFill>
                <a:latin typeface="Times New Roman" panose="02020603050405020304" pitchFamily="18" charset="0"/>
                <a:cs typeface="Times New Roman" panose="02020603050405020304" pitchFamily="18" charset="0"/>
              </a:rPr>
              <a:t>(1804—1876),</a:t>
            </a:r>
            <a:r>
              <a:rPr lang="zh-CN" altLang="zh-CN" sz="2200" dirty="0">
                <a:solidFill>
                  <a:srgbClr val="000000"/>
                </a:solidFill>
                <a:latin typeface="Times New Roman" panose="02020603050405020304" pitchFamily="18" charset="0"/>
                <a:cs typeface="Times New Roman" panose="02020603050405020304" pitchFamily="18" charset="0"/>
              </a:rPr>
              <a:t>原名奥罗尔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世纪著名女作家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浪漫主义女性文学和女权主义文学的先驱。乔治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桑是一位多产作家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她一生写了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卷以上的文艺作品、</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卷的回忆录《我的一生》以及大量书简和政论文章。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94959715"/>
              </p:ext>
            </p:extLst>
          </p:nvPr>
        </p:nvGraphicFramePr>
        <p:xfrm>
          <a:off x="508000" y="1772816"/>
          <a:ext cx="8128000" cy="2364082"/>
        </p:xfrm>
        <a:graphic>
          <a:graphicData uri="http://schemas.openxmlformats.org/presentationml/2006/ole">
            <p:oleObj spid="_x0000_s2055" name="文档" r:id="rId5" imgW="3837004" imgH="111633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扼住命运的咽喉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鹰击天风壮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鹏飞海浪春。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即使翅膀断了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心也要飞翔。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强者能同命运的风暴抗争。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爱迪生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大自然把人们困在黑暗之中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迫使人们永远向往光明。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我要扼住命运的咽喉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它决不能使我完全屈服。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身残志坚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张海迪</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岁患脊髓病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胸部以下全部瘫痪。从那时起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张海迪开始了她不一样的人生。她无法上学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便在家自学中学课程。</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张海迪跟随父母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聊城农村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给孩子当起教书先生。她还自学针灸医术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为乡亲们无偿治疗。后来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张海迪自学多门外语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还当过无线电修理工。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在残酷的命运挑战面前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张海迪没有沮丧和沉沦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她以顽强的毅力和恒心与疾病做斗争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经受了严峻的考验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对人生充满了信心。她虽然没有机会走进校门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却发愤学习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学完了小学、中学全部课程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自学了大学英语、日语、德语和世界语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并攻读了大学和硕士研究生的课程。</a:t>
            </a: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cs typeface="Times New Roman" panose="02020603050405020304" pitchFamily="18" charset="0"/>
              </a:rPr>
              <a:t>年张海迪开始从事文学创作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先后翻译了《海边诊所》等数十万字的英语小说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编著了《向天空敞开的窗口》《生命的追问》《轮椅上的梦》等书籍。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791684998"/>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光明的心灵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凯勒双目失明、两耳失聪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却努力地从一个让人同情、默默无闻的小女孩变成让全世界尊敬的女强人。如果生活真的不公平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生活对她的不公平可谓到了极致。她完全可以放弃她的梦想躲在阴暗的角落里放声痛哭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没有人会责怪她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她也完全可以躺在床上或坐在轮椅上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像一个植物人一样由人服侍。可是这一切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她都没有做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她只是凭着她永不言弃的信念和坚持不懈的意志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把她理想的天空涂上了人生最亮的色彩。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4285094"/>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946960"/>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340768"/>
            <a:ext cx="8240464" cy="5373779"/>
          </a:xfrm>
          <a:prstGeom prst="rect">
            <a:avLst/>
          </a:prstGeom>
        </p:spPr>
        <p:txBody>
          <a:bodyPr wrap="square">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扼住命运的咽喉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贝多芬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贝多芬的祖父与父亲都是宫廷歌手。在大部分时间里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他的父亲都喝得大醉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从没对家庭和气过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甚至连家人们是否有足够的吃穿都从未过问。起初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善良的祖父还能使这个家庭免受太多的苦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他最大的孙子的音乐才能也使老人感到莫大的欣慰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还把自己的名字给了他。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但是当小贝多芬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祖父就去世了。贝多芬的父亲常把孩子拽到键盘前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让他在那里艰苦地练上许多小时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每当弹错的时候就打他的耳光。邻居们常常看到这个小孩子由于疲倦和疼痛而抽泣着睡去。与莫扎特相比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贝多芬的童年太不幸了。莫扎特在童年受到良好的教育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他的练功时间是愉快而安静的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有着一个慈爱的父亲和一个被钟爱的姐姐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而贝多芬则不然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虽然他的演奏赢得了家乡人的尊敬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但世界性的旅行演出却远未像莫扎特那样引起世人的惊叹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394493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95536" y="1276950"/>
            <a:ext cx="8312472" cy="5119350"/>
          </a:xfrm>
          <a:prstGeom prst="rect">
            <a:avLst/>
          </a:prstGeom>
        </p:spPr>
        <p:txBody>
          <a:bodyPr wrap="square">
            <a:spAutoFit/>
          </a:bodyPr>
          <a:lstStyle/>
          <a:p>
            <a:pPr>
              <a:lnSpc>
                <a:spcPts val="2800"/>
              </a:lnSpc>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喜欢按照自己的兴趣为房间里的琐事瞎忙。有一次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为了空气流通和看清窗外的景物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他竟特意把窗户砍掉一块。每当他处于创作高潮时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他总是把一盆又一盆的水泼到自己头上来使它冷却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直到水浸透到楼下的房间。由于他每次租新房时必须签署一张租契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指明租期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他就往往同时为四个公寓付房租。这无疑使他花掉更多的钱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这个本来就没有多少积蓄的音乐家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变得更加穷困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28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贝多芬来到一家饭馆用餐。点过菜后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他突然来了灵感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便顺手抄起餐桌上的菜谱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在菜谱的背面作起曲来。不一会儿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他就完全沉浸在美妙的旋律之中了。侍者看到贝多芬那十分投入的样子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便不敢去打扰他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而打算等一会儿再给他上菜。大约一个小时之后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侍者终于来到贝多芬身边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贝多芬如同刚从梦中惊醒一般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立刻掏钱结账。侍者如丈二和尚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摸不着头脑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您还没吃饭呢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我确信我已经吃过了。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贝多芬根本听不进侍者的一再解释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他照菜单上的定价付款之后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抓起写满音符的菜谱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冲出了饭馆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292847"/>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196752"/>
            <a:ext cx="8128000" cy="537377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当贝多芬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真切地感觉到自己的耳朵越来越聋时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他几乎绝望了。人生似乎不值得活下去了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对一个音乐家来说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还有比听不见他喜欢听而且靠它生活的甜美声音更不幸的事情吗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他放弃到各王宫去听他如此喜爱的欢快的音乐会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他怕人们注意到他的耳聋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以为一个听不见声音的音乐家是写不出好作品来的。不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他想起他想写的一切音乐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我要扼住命运的咽喉</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也许对他来说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在耳聋的时候创作音乐并没有别的音乐家那么难。在他看来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音乐不仅是用迷人的声音安排各种主题或音型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它也是表现最深刻的思想的一种语言。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晚年的贝多芬有一次听到一位朋友弹奏他的《</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小调三十二变奏曲》。听了一会儿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这是谁的作品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这么笨拙的曲子会是我写的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然后又补充了一句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当年的贝多芬简直是个傻瓜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歌德评论席勒的话</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完全适用于贝多芬</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他每星期都在变化</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在成长。我每次看到他时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总觉得他的知识、</a:t>
            </a:r>
            <a:endParaRPr lang="zh-CN" altLang="en-US" sz="2200" dirty="0"/>
          </a:p>
        </p:txBody>
      </p:sp>
    </p:spTree>
    <p:extLst>
      <p:ext uri="{BB962C8B-B14F-4D97-AF65-F5344CB8AC3E}">
        <p14:creationId xmlns:p14="http://schemas.microsoft.com/office/powerpoint/2010/main" xmlns="" val="311124602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26361"/>
            <a:ext cx="8128000" cy="534127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学问和见解比上一次进步了。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贝多芬甚至想毁掉他青年时期所作的歌曲《阿黛莱苔》和《降</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大调七重奏》。这绝不是偶然的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像贝多芬这样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真可以说是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五十而知四十九之非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想当初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我国北宋文学家王安石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曾为一句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春风又绿江南岸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字煞费苦心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也曾设想过几十种方案才最终定稿。正是由于古今中外的杰出艺术家们那种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语不惊人死不休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的创作精神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才使后人欣赏到如此动人的艺术精品。作曲对于贝多芬而言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是一项十分艰苦的工作。他写作歌剧《费德里奥》时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为其中的一首合唱曲先后拟定过十种开头。人们熟悉的《命运交响曲》第一乐章的主题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也曾在他的草稿中找到过十几种不同的构想。贝多芬常常揣着笔记本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在散步时也从不忘记将突发的灵感记录下来。这一点又极像我国唐朝诗人李贺。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选自《贝多芬的故事》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261399933"/>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童年不幸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蓄势铺垫。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与莫扎特形成对比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尽管贝多芬有着对音乐的极度痴迷、杰出的音乐才能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但没有莫扎特幸运。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贝多芬在生活中不拘小节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行为怪异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与人们格格不入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看似不合常理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实则体现了艺术家极其投入的创作状态。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创作何其投入。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虽然先天听力出现障碍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乃至后来完全失聪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贝多芬仍然徜徉于音乐的世界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创作了一大批世人耳熟能详的融完美的音乐形式和深刻的思想内容于一体的作品</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7392737"/>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84784"/>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贝多芬的伟大之处不仅在于其丰厚的创作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还在于他永不低头的人生态度。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文章结尾一段从结构上看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是对上文的总结和补充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从行文来看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这一段拓宽了文章的思路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进一步丰富了作品的内容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从表现人物看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这一段联想到我国文学家王安石、诗人李贺的炼字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衬托了贝多芬严谨的作曲态度和勇于超越自我的探索精神。</a:t>
            </a:r>
            <a:endParaRPr lang="zh-CN" altLang="en-US" sz="2200" dirty="0"/>
          </a:p>
        </p:txBody>
      </p:sp>
      <p:sp>
        <p:nvSpPr>
          <p:cNvPr id="3" name="矩形 2"/>
          <p:cNvSpPr>
            <a:spLocks noChangeAspect="1"/>
          </p:cNvSpPr>
          <p:nvPr/>
        </p:nvSpPr>
        <p:spPr>
          <a:xfrm>
            <a:off x="508000" y="396820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我要扼住命运的咽喉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本文从哪些方面表现了贝多芬的这一特点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正是由于古今中外的杰出艺术家们那种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语不惊人死不休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的创作精神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才使后人欣赏到如此动人的艺术精品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562961"/>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童年不幸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但勤学苦练钢琴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生活困窘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依然专注于艺术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沉迷于自己的音乐世界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不向命运低头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在逐渐失去听力的情况下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创作了大量传世佳作。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好的艺术作品不仅来源于艺术家对生活的仔细观察和用心体验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还来源于艺术家深厚的艺术素养和感悟提炼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贝多芬对艺术的追求可谓精益求精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他的《费德里奥》和《命运交响曲》等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都是经过反复斟酌、多次修改后才成为艺术精品的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我国古代小说的巅峰之作《红楼梦》同样如此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作者曹雪芹抱着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语不惊人死不休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的创作精神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于悼红轩中披阅十载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增删五次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才为后人留下了一部古往今来、绝无仅有的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42186"/>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大调第六交响曲《田园》大约完成于</a:t>
            </a:r>
            <a:r>
              <a:rPr lang="en-US" altLang="zh-CN" sz="2200" dirty="0">
                <a:solidFill>
                  <a:srgbClr val="000000"/>
                </a:solidFill>
                <a:latin typeface="Times New Roman" panose="02020603050405020304" pitchFamily="18" charset="0"/>
                <a:cs typeface="Times New Roman" panose="02020603050405020304" pitchFamily="18" charset="0"/>
              </a:rPr>
              <a:t>1808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是贝多芬的代表作之一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并由作曲者亲自命名为《田园交响曲》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是贝多芬九首交响乐作品中标题性最为明确的一部。此时的贝多芬双耳已经完全失聪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这部作品正表现了他在这种情况下对大自然的依恋之情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是一部回忆性的作品。整部作品细腻动人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朴实无华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宁静而安逸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与贝多芬的第五交响曲同为世界上最受欢迎的交响曲之一</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198602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交响乐</a:t>
            </a:r>
            <a:r>
              <a:rPr lang="en-US" altLang="zh-CN" sz="2200" dirty="0">
                <a:solidFill>
                  <a:srgbClr val="000000"/>
                </a:solidFill>
                <a:latin typeface="Times New Roman" panose="02020603050405020304" pitchFamily="18" charset="0"/>
                <a:cs typeface="Times New Roman" panose="02020603050405020304" pitchFamily="18" charset="0"/>
              </a:rPr>
              <a:t>(symphony)</a:t>
            </a:r>
            <a:r>
              <a:rPr lang="zh-CN" altLang="zh-CN" sz="2200" dirty="0">
                <a:solidFill>
                  <a:srgbClr val="000000"/>
                </a:solidFill>
                <a:latin typeface="Times New Roman" panose="02020603050405020304" pitchFamily="18" charset="0"/>
                <a:cs typeface="Times New Roman" panose="02020603050405020304" pitchFamily="18" charset="0"/>
              </a:rPr>
              <a:t>又称交响曲。由大型管弦乐队演奏的大型乐曲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通常由四个乐章组成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能够表现出多样的、变化的、复杂的思想感情。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贝多芬这位被后人尊称为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的天才人物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在其短短几十年的创作中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将交响乐的创作水平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提高到了前所未有的高度。在世界交响音乐艺术史上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他的创作被认为是一个极其重要的里程碑。而他的作品则是跨越古典主义和浪漫主义的承上启下的杰出典范。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24885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0242"/>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69374010"/>
              </p:ext>
            </p:extLst>
          </p:nvPr>
        </p:nvGraphicFramePr>
        <p:xfrm>
          <a:off x="508000" y="1988840"/>
          <a:ext cx="8128000" cy="4088852"/>
        </p:xfrm>
        <a:graphic>
          <a:graphicData uri="http://schemas.openxmlformats.org/presentationml/2006/ole">
            <p:oleObj spid="_x0000_s3079" name="文档" r:id="rId5" imgW="3894229" imgH="1958999"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21686762"/>
              </p:ext>
            </p:extLst>
          </p:nvPr>
        </p:nvGraphicFramePr>
        <p:xfrm>
          <a:off x="508000" y="1909194"/>
          <a:ext cx="8128000" cy="3293613"/>
        </p:xfrm>
        <a:graphic>
          <a:graphicData uri="http://schemas.openxmlformats.org/presentationml/2006/ole">
            <p:oleObj spid="_x0000_s4103" name="文档" r:id="rId5" imgW="3894229" imgH="1578233" progId="Word.Document.12">
              <p:embed/>
            </p:oleObj>
          </a:graphicData>
        </a:graphic>
      </p:graphicFrame>
    </p:spTree>
    <p:extLst>
      <p:ext uri="{BB962C8B-B14F-4D97-AF65-F5344CB8AC3E}">
        <p14:creationId xmlns:p14="http://schemas.microsoft.com/office/powerpoint/2010/main" xmlns="" val="57153450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4218"/>
            <a:ext cx="222528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86479230"/>
              </p:ext>
            </p:extLst>
          </p:nvPr>
        </p:nvGraphicFramePr>
        <p:xfrm>
          <a:off x="508000" y="1772816"/>
          <a:ext cx="8128000" cy="4744924"/>
        </p:xfrm>
        <a:graphic>
          <a:graphicData uri="http://schemas.openxmlformats.org/presentationml/2006/ole">
            <p:oleObj spid="_x0000_s5127" name="文档" r:id="rId5" imgW="3894229" imgH="2273781" progId="Word.Document.12">
              <p:embed/>
            </p:oleObj>
          </a:graphicData>
        </a:graphic>
      </p:graphicFrame>
    </p:spTree>
    <p:extLst>
      <p:ext uri="{BB962C8B-B14F-4D97-AF65-F5344CB8AC3E}">
        <p14:creationId xmlns:p14="http://schemas.microsoft.com/office/powerpoint/2010/main" xmlns="" val="212667110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穹顶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和煦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形容温暖。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静穆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形容安静庄严。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形容内心惊慌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思绪纷乱。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焦躁不安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焦急而烦躁。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因遭到困难、失败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意志消沉。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垂顾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多指长辈和上级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对自己的关心和照顾。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窒息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因外界氧气不足或呼吸系统发生障碍而呼吸困难甚至停止呼吸。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70075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349</TotalTime>
  <Words>5049</Words>
  <Application>Microsoft Office PowerPoint</Application>
  <PresentationFormat>全屏显示(4:3)</PresentationFormat>
  <Paragraphs>219</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贝多芬田园交响乐</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2017-09-09T13:34:01Z</dcterms:modified>
  <cp:category>语文备课大师【全免费】</cp:category>
</cp:coreProperties>
</file>