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71" r:id="rId3"/>
    <p:sldId id="257" r:id="rId4"/>
    <p:sldId id="259" r:id="rId5"/>
    <p:sldId id="258" r:id="rId6"/>
    <p:sldId id="263" r:id="rId7"/>
    <p:sldId id="260" r:id="rId8"/>
    <p:sldId id="261" r:id="rId9"/>
    <p:sldId id="262" r:id="rId10"/>
    <p:sldId id="264" r:id="rId11"/>
    <p:sldId id="265" r:id="rId12"/>
    <p:sldId id="266" r:id="rId13"/>
    <p:sldId id="267" r:id="rId14"/>
    <p:sldId id="268" r:id="rId15"/>
    <p:sldId id="273" r:id="rId16"/>
    <p:sldId id="269" r:id="rId17"/>
    <p:sldId id="272" r:id="rId18"/>
    <p:sldId id="270" r:id="rId19"/>
  </p:sldIdLst>
  <p:sldSz cx="9144000" cy="6858000" type="screen4x3"/>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918" y="-90"/>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33C22D-B540-4934-B9AB-8E3C5448BE8A}"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E8D9D4E-4109-44A7-820F-2F1BF2806FC0}"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33C22D-B540-4934-B9AB-8E3C5448BE8A}" type="datetimeFigureOut">
              <a:rPr lang="zh-CN" altLang="en-US" smtClean="0"/>
              <a:t>2020-11-18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8D9D4E-4109-44A7-820F-2F1BF2806FC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 name="TextBox 4"/>
          <p:cNvSpPr txBox="1"/>
          <p:nvPr/>
        </p:nvSpPr>
        <p:spPr>
          <a:xfrm>
            <a:off x="6643702" y="857232"/>
            <a:ext cx="2286016" cy="3754874"/>
          </a:xfrm>
          <a:prstGeom prst="rect">
            <a:avLst/>
          </a:prstGeom>
          <a:noFill/>
        </p:spPr>
        <p:txBody>
          <a:bodyPr wrap="square" rtlCol="0">
            <a:spAutoFit/>
          </a:bodyPr>
          <a:lstStyle/>
          <a:p>
            <a:r>
              <a:rPr lang="zh-CN" altLang="en-US" sz="6600" smtClean="0">
                <a:solidFill>
                  <a:srgbClr val="FF0000"/>
                </a:solidFill>
              </a:rPr>
              <a:t> 党费</a:t>
            </a:r>
            <a:endParaRPr lang="en-US" altLang="zh-CN" sz="6600" smtClean="0">
              <a:solidFill>
                <a:srgbClr val="FF0000"/>
              </a:solidFill>
            </a:endParaRPr>
          </a:p>
          <a:p>
            <a:endParaRPr lang="en-US" altLang="zh-CN" sz="6600" b="1">
              <a:solidFill>
                <a:srgbClr val="FF0000"/>
              </a:solidFill>
            </a:endParaRPr>
          </a:p>
          <a:p>
            <a:endParaRPr lang="en-US" altLang="zh-CN" sz="6600" b="1" smtClean="0">
              <a:solidFill>
                <a:srgbClr val="FF0000"/>
              </a:solidFill>
            </a:endParaRPr>
          </a:p>
          <a:p>
            <a:r>
              <a:rPr lang="zh-CN" altLang="en-US" sz="4000" b="1" smtClean="0"/>
              <a:t>   王愿坚</a:t>
            </a:r>
            <a:endParaRPr lang="zh-CN" altLang="en-US" sz="4000" b="1"/>
          </a:p>
        </p:txBody>
      </p:sp>
      <p:pic>
        <p:nvPicPr>
          <p:cNvPr id="1027" name="Picture 3" descr="C:\Documents and Settings\Administrator\桌面\003iO5tTzy7a2D1ruyka0&amp;690.jpg"/>
          <p:cNvPicPr>
            <a:picLocks noChangeAspect="1" noChangeArrowheads="1"/>
          </p:cNvPicPr>
          <p:nvPr/>
        </p:nvPicPr>
        <p:blipFill>
          <a:blip r:embed="rId2"/>
          <a:stretch>
            <a:fillRect/>
          </a:stretch>
        </p:blipFill>
        <p:spPr bwMode="auto">
          <a:xfrm>
            <a:off x="0" y="0"/>
            <a:ext cx="6072198" cy="6858000"/>
          </a:xfrm>
          <a:prstGeom prst="rect">
            <a:avLst/>
          </a:prstGeom>
          <a:noFill/>
        </p:spPr>
      </p:pic>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C00000"/>
                </a:solidFill>
              </a:rPr>
              <a:t>赏析细节</a:t>
            </a:r>
            <a:endParaRPr lang="zh-CN" altLang="en-US">
              <a:solidFill>
                <a:srgbClr val="C00000"/>
              </a:solidFill>
            </a:endParaRPr>
          </a:p>
        </p:txBody>
      </p:sp>
      <p:sp>
        <p:nvSpPr>
          <p:cNvPr id="3" name="内容占位符 2"/>
          <p:cNvSpPr>
            <a:spLocks noGrp="1"/>
          </p:cNvSpPr>
          <p:nvPr>
            <p:ph idx="1"/>
          </p:nvPr>
        </p:nvSpPr>
        <p:spPr/>
        <p:txBody>
          <a:bodyPr/>
          <a:lstStyle/>
          <a:p>
            <a:r>
              <a:rPr lang="zh-CN" altLang="en-US" smtClean="0"/>
              <a:t>      </a:t>
            </a:r>
            <a:r>
              <a:rPr lang="zh-CN" altLang="en-US" b="1" smtClean="0">
                <a:solidFill>
                  <a:srgbClr val="002060"/>
                </a:solidFill>
              </a:rPr>
              <a:t>王</a:t>
            </a:r>
            <a:r>
              <a:rPr lang="zh-CN" altLang="en-US" b="1">
                <a:solidFill>
                  <a:srgbClr val="002060"/>
                </a:solidFill>
              </a:rPr>
              <a:t>愿坚善于截取典型的斗争生活片段，选取感人的细节刻画人物，请你结合</a:t>
            </a:r>
            <a:r>
              <a:rPr lang="en-US" altLang="zh-CN" b="1">
                <a:solidFill>
                  <a:srgbClr val="002060"/>
                </a:solidFill>
              </a:rPr>
              <a:t>《</a:t>
            </a:r>
            <a:r>
              <a:rPr lang="zh-CN" altLang="en-US" b="1">
                <a:solidFill>
                  <a:srgbClr val="002060"/>
                </a:solidFill>
              </a:rPr>
              <a:t>党费</a:t>
            </a:r>
            <a:r>
              <a:rPr lang="en-US" altLang="zh-CN" b="1">
                <a:solidFill>
                  <a:srgbClr val="002060"/>
                </a:solidFill>
              </a:rPr>
              <a:t>》</a:t>
            </a:r>
            <a:r>
              <a:rPr lang="zh-CN" altLang="en-US" b="1">
                <a:solidFill>
                  <a:srgbClr val="002060"/>
                </a:solidFill>
              </a:rPr>
              <a:t>具体情节谈谈作者是如何体现这一写作特色的。</a:t>
            </a:r>
          </a:p>
          <a:p>
            <a:r>
              <a:rPr lang="zh-CN" altLang="en-US" b="1" smtClean="0">
                <a:solidFill>
                  <a:srgbClr val="C00000"/>
                </a:solidFill>
              </a:rPr>
              <a:t>要求：有情感的朗读并分析</a:t>
            </a:r>
            <a:endParaRPr lang="zh-CN" altLang="en-US" b="1">
              <a:solidFill>
                <a:srgbClr val="C00000"/>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71480"/>
            <a:ext cx="8229600" cy="5554683"/>
          </a:xfrm>
        </p:spPr>
        <p:txBody>
          <a:bodyPr>
            <a:normAutofit/>
          </a:bodyPr>
          <a:lstStyle/>
          <a:p>
            <a:r>
              <a:rPr lang="zh-CN" altLang="en-US" smtClean="0"/>
              <a:t>     </a:t>
            </a:r>
            <a:r>
              <a:rPr lang="zh-CN" altLang="en-US" b="1" smtClean="0">
                <a:solidFill>
                  <a:srgbClr val="002060"/>
                </a:solidFill>
              </a:rPr>
              <a:t>（</a:t>
            </a:r>
            <a:r>
              <a:rPr lang="zh-CN" altLang="en-US" b="1">
                <a:solidFill>
                  <a:srgbClr val="002060"/>
                </a:solidFill>
              </a:rPr>
              <a:t>第</a:t>
            </a:r>
            <a:r>
              <a:rPr lang="en-US" b="1">
                <a:solidFill>
                  <a:srgbClr val="002060"/>
                </a:solidFill>
              </a:rPr>
              <a:t>26</a:t>
            </a:r>
            <a:r>
              <a:rPr lang="zh-CN" altLang="en-US" b="1">
                <a:solidFill>
                  <a:srgbClr val="002060"/>
                </a:solidFill>
              </a:rPr>
              <a:t>段）她</a:t>
            </a:r>
            <a:r>
              <a:rPr lang="zh-CN" altLang="en-US" b="1">
                <a:solidFill>
                  <a:srgbClr val="C00000"/>
                </a:solidFill>
              </a:rPr>
              <a:t>揭</a:t>
            </a:r>
            <a:r>
              <a:rPr lang="zh-CN" altLang="en-US" b="1">
                <a:solidFill>
                  <a:srgbClr val="002060"/>
                </a:solidFill>
              </a:rPr>
              <a:t>起衣裳，把衣裳里子</a:t>
            </a:r>
            <a:r>
              <a:rPr lang="zh-CN" altLang="en-US" b="1">
                <a:solidFill>
                  <a:srgbClr val="C00000"/>
                </a:solidFill>
              </a:rPr>
              <a:t>撕</a:t>
            </a:r>
            <a:r>
              <a:rPr lang="zh-CN" altLang="en-US" b="1">
                <a:solidFill>
                  <a:srgbClr val="002060"/>
                </a:solidFill>
              </a:rPr>
              <a:t>开，</a:t>
            </a:r>
            <a:r>
              <a:rPr lang="zh-CN" altLang="en-US" b="1">
                <a:solidFill>
                  <a:srgbClr val="C00000"/>
                </a:solidFill>
              </a:rPr>
              <a:t>掏</a:t>
            </a:r>
            <a:r>
              <a:rPr lang="zh-CN" altLang="en-US" b="1">
                <a:solidFill>
                  <a:srgbClr val="002060"/>
                </a:solidFill>
              </a:rPr>
              <a:t>出了一个纸包。纸包里面是一张党证，已经磨损得</a:t>
            </a:r>
            <a:r>
              <a:rPr lang="zh-CN" altLang="en-US" b="1">
                <a:solidFill>
                  <a:srgbClr val="C00000"/>
                </a:solidFill>
              </a:rPr>
              <a:t>很旧</a:t>
            </a:r>
            <a:r>
              <a:rPr lang="zh-CN" altLang="en-US" b="1">
                <a:solidFill>
                  <a:srgbClr val="002060"/>
                </a:solidFill>
              </a:rPr>
              <a:t>了，可那上面印的镰刀斧头和县委的印章都还</a:t>
            </a:r>
            <a:r>
              <a:rPr lang="zh-CN" altLang="en-US" b="1">
                <a:solidFill>
                  <a:srgbClr val="C00000"/>
                </a:solidFill>
              </a:rPr>
              <a:t>鲜红鲜红</a:t>
            </a:r>
            <a:r>
              <a:rPr lang="zh-CN" altLang="en-US" b="1">
                <a:solidFill>
                  <a:srgbClr val="002060"/>
                </a:solidFill>
              </a:rPr>
              <a:t>的。</a:t>
            </a:r>
            <a:r>
              <a:rPr lang="zh-CN" altLang="en-US" b="1">
                <a:solidFill>
                  <a:srgbClr val="C00000"/>
                </a:solidFill>
              </a:rPr>
              <a:t>打</a:t>
            </a:r>
            <a:r>
              <a:rPr lang="zh-CN" altLang="en-US" b="1">
                <a:solidFill>
                  <a:srgbClr val="002060"/>
                </a:solidFill>
              </a:rPr>
              <a:t>开党证，里面</a:t>
            </a:r>
            <a:r>
              <a:rPr lang="zh-CN" altLang="en-US" b="1">
                <a:solidFill>
                  <a:srgbClr val="C00000"/>
                </a:solidFill>
              </a:rPr>
              <a:t>夹</a:t>
            </a:r>
            <a:r>
              <a:rPr lang="zh-CN" altLang="en-US" b="1">
                <a:solidFill>
                  <a:srgbClr val="002060"/>
                </a:solidFill>
              </a:rPr>
              <a:t>着两块银洋。她把银洋拿在手里</a:t>
            </a:r>
            <a:r>
              <a:rPr lang="zh-CN" altLang="en-US" b="1">
                <a:solidFill>
                  <a:srgbClr val="C00000"/>
                </a:solidFill>
              </a:rPr>
              <a:t>掂</a:t>
            </a:r>
            <a:r>
              <a:rPr lang="zh-CN" altLang="en-US" b="1">
                <a:solidFill>
                  <a:srgbClr val="002060"/>
                </a:solidFill>
              </a:rPr>
              <a:t>了掂，</a:t>
            </a:r>
            <a:r>
              <a:rPr lang="zh-CN" altLang="en-US" b="1">
                <a:solidFill>
                  <a:srgbClr val="C00000"/>
                </a:solidFill>
              </a:rPr>
              <a:t>递</a:t>
            </a:r>
            <a:r>
              <a:rPr lang="zh-CN" altLang="en-US" b="1">
                <a:solidFill>
                  <a:srgbClr val="002060"/>
                </a:solidFill>
              </a:rPr>
              <a:t>给我说</a:t>
            </a:r>
            <a:r>
              <a:rPr lang="en-US" altLang="zh-CN" b="1">
                <a:solidFill>
                  <a:srgbClr val="002060"/>
                </a:solidFill>
              </a:rPr>
              <a:t>——</a:t>
            </a:r>
            <a:r>
              <a:rPr lang="zh-CN" altLang="en-US" b="1">
                <a:solidFill>
                  <a:srgbClr val="002060"/>
                </a:solidFill>
              </a:rPr>
              <a:t>动作描写</a:t>
            </a:r>
          </a:p>
          <a:p>
            <a:r>
              <a:rPr lang="en-US" altLang="zh-CN" smtClean="0"/>
              <a:t>        </a:t>
            </a:r>
            <a:r>
              <a:rPr lang="en-US" altLang="zh-CN" b="1" smtClean="0"/>
              <a:t>——“</a:t>
            </a:r>
            <a:r>
              <a:rPr lang="zh-CN" altLang="en-US" b="1"/>
              <a:t>磨损的党证”和“鲜红鲜红的镰刀斧头和印章”形成对比，表明她作为党员的火热的心，一系列动作显示出她郑重的态度。</a:t>
            </a: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85720" y="785794"/>
            <a:ext cx="7929618" cy="5340369"/>
          </a:xfrm>
        </p:spPr>
        <p:txBody>
          <a:bodyPr>
            <a:normAutofit fontScale="77500" lnSpcReduction="20000"/>
          </a:bodyPr>
          <a:lstStyle/>
          <a:p>
            <a:r>
              <a:rPr lang="zh-CN" altLang="en-US" b="1">
                <a:solidFill>
                  <a:srgbClr val="002060"/>
                </a:solidFill>
              </a:rPr>
              <a:t>（第</a:t>
            </a:r>
            <a:r>
              <a:rPr lang="en-US" b="1">
                <a:solidFill>
                  <a:srgbClr val="002060"/>
                </a:solidFill>
              </a:rPr>
              <a:t>32</a:t>
            </a:r>
            <a:r>
              <a:rPr lang="zh-CN" altLang="en-US" b="1">
                <a:solidFill>
                  <a:srgbClr val="002060"/>
                </a:solidFill>
              </a:rPr>
              <a:t>段）</a:t>
            </a:r>
            <a:r>
              <a:rPr lang="zh-CN" altLang="en-US" b="1">
                <a:solidFill>
                  <a:srgbClr val="C00000"/>
                </a:solidFill>
              </a:rPr>
              <a:t>细长</a:t>
            </a:r>
            <a:r>
              <a:rPr lang="zh-CN" altLang="en-US" b="1">
                <a:solidFill>
                  <a:srgbClr val="002060"/>
                </a:solidFill>
              </a:rPr>
              <a:t>的脖子</a:t>
            </a:r>
            <a:r>
              <a:rPr lang="zh-CN" altLang="en-US" b="1">
                <a:solidFill>
                  <a:srgbClr val="C00000"/>
                </a:solidFill>
              </a:rPr>
              <a:t>挑着瘦脑袋</a:t>
            </a:r>
            <a:r>
              <a:rPr lang="zh-CN" altLang="en-US" b="1">
                <a:solidFill>
                  <a:srgbClr val="002060"/>
                </a:solidFill>
              </a:rPr>
              <a:t>，</a:t>
            </a:r>
            <a:r>
              <a:rPr lang="zh-CN" altLang="en-US" b="1">
                <a:solidFill>
                  <a:srgbClr val="C00000"/>
                </a:solidFill>
              </a:rPr>
              <a:t>有气无力地倚</a:t>
            </a:r>
            <a:r>
              <a:rPr lang="zh-CN" altLang="en-US" b="1">
                <a:solidFill>
                  <a:srgbClr val="002060"/>
                </a:solidFill>
              </a:rPr>
              <a:t>在她妈的身上，大概也是轻易不大见油盐，</a:t>
            </a:r>
            <a:r>
              <a:rPr lang="zh-CN" altLang="en-US" b="1">
                <a:solidFill>
                  <a:srgbClr val="C00000"/>
                </a:solidFill>
              </a:rPr>
              <a:t>两个大眼轱辘轱辘地瞪</a:t>
            </a:r>
            <a:r>
              <a:rPr lang="zh-CN" altLang="en-US" b="1">
                <a:solidFill>
                  <a:srgbClr val="002060"/>
                </a:solidFill>
              </a:rPr>
              <a:t>着那一堆堆的咸菜，</a:t>
            </a:r>
            <a:r>
              <a:rPr lang="zh-CN" altLang="en-US" b="1">
                <a:solidFill>
                  <a:srgbClr val="C00000"/>
                </a:solidFill>
              </a:rPr>
              <a:t>馋</a:t>
            </a:r>
            <a:r>
              <a:rPr lang="zh-CN" altLang="en-US" b="1">
                <a:solidFill>
                  <a:srgbClr val="002060"/>
                </a:solidFill>
              </a:rPr>
              <a:t>得不住地</a:t>
            </a:r>
            <a:r>
              <a:rPr lang="zh-CN" altLang="en-US" b="1">
                <a:solidFill>
                  <a:srgbClr val="C00000"/>
                </a:solidFill>
              </a:rPr>
              <a:t>咂</a:t>
            </a:r>
            <a:r>
              <a:rPr lang="zh-CN" altLang="en-US" b="1">
                <a:solidFill>
                  <a:srgbClr val="002060"/>
                </a:solidFill>
              </a:rPr>
              <a:t>嘴巴。她不肯听妈妈的哄劝，还是一个劲地</a:t>
            </a:r>
            <a:r>
              <a:rPr lang="zh-CN" altLang="en-US" b="1">
                <a:solidFill>
                  <a:srgbClr val="C00000"/>
                </a:solidFill>
              </a:rPr>
              <a:t>扭</a:t>
            </a:r>
            <a:r>
              <a:rPr lang="zh-CN" altLang="en-US" b="1">
                <a:solidFill>
                  <a:srgbClr val="002060"/>
                </a:solidFill>
              </a:rPr>
              <a:t>着她妈的衣服要吃。又</a:t>
            </a:r>
            <a:r>
              <a:rPr lang="zh-CN" altLang="en-US" b="1">
                <a:solidFill>
                  <a:srgbClr val="C00000"/>
                </a:solidFill>
              </a:rPr>
              <a:t>爬</a:t>
            </a:r>
            <a:r>
              <a:rPr lang="zh-CN" altLang="en-US" b="1">
                <a:solidFill>
                  <a:srgbClr val="002060"/>
                </a:solidFill>
              </a:rPr>
              <a:t>到那个空空的破坛子口上，把</a:t>
            </a:r>
            <a:r>
              <a:rPr lang="zh-CN" altLang="en-US" b="1">
                <a:solidFill>
                  <a:srgbClr val="C00000"/>
                </a:solidFill>
              </a:rPr>
              <a:t>干瘦</a:t>
            </a:r>
            <a:r>
              <a:rPr lang="zh-CN" altLang="en-US" b="1">
                <a:solidFill>
                  <a:srgbClr val="002060"/>
                </a:solidFill>
              </a:rPr>
              <a:t>的小手</a:t>
            </a:r>
            <a:r>
              <a:rPr lang="zh-CN" altLang="en-US" b="1">
                <a:solidFill>
                  <a:srgbClr val="C00000"/>
                </a:solidFill>
              </a:rPr>
              <a:t>伸</a:t>
            </a:r>
            <a:r>
              <a:rPr lang="zh-CN" altLang="en-US" b="1">
                <a:solidFill>
                  <a:srgbClr val="002060"/>
                </a:solidFill>
              </a:rPr>
              <a:t>进坛子里去，用指头</a:t>
            </a:r>
            <a:r>
              <a:rPr lang="zh-CN" altLang="en-US" b="1">
                <a:solidFill>
                  <a:srgbClr val="C00000"/>
                </a:solidFill>
              </a:rPr>
              <a:t>蘸</a:t>
            </a:r>
            <a:r>
              <a:rPr lang="zh-CN" altLang="en-US" b="1">
                <a:solidFill>
                  <a:srgbClr val="002060"/>
                </a:solidFill>
              </a:rPr>
              <a:t>点盐水，</a:t>
            </a:r>
            <a:r>
              <a:rPr lang="zh-CN" altLang="en-US" b="1">
                <a:solidFill>
                  <a:srgbClr val="C00000"/>
                </a:solidFill>
              </a:rPr>
              <a:t>填</a:t>
            </a:r>
            <a:r>
              <a:rPr lang="zh-CN" altLang="en-US" b="1">
                <a:solidFill>
                  <a:srgbClr val="002060"/>
                </a:solidFill>
              </a:rPr>
              <a:t>到口里</a:t>
            </a:r>
            <a:r>
              <a:rPr lang="zh-CN" altLang="en-US" b="1">
                <a:solidFill>
                  <a:srgbClr val="C00000"/>
                </a:solidFill>
              </a:rPr>
              <a:t>吮</a:t>
            </a:r>
            <a:r>
              <a:rPr lang="zh-CN" altLang="en-US" b="1">
                <a:solidFill>
                  <a:srgbClr val="002060"/>
                </a:solidFill>
              </a:rPr>
              <a:t>着，最后忍不住竟伸手</a:t>
            </a:r>
            <a:r>
              <a:rPr lang="zh-CN" altLang="en-US" b="1">
                <a:solidFill>
                  <a:srgbClr val="C00000"/>
                </a:solidFill>
              </a:rPr>
              <a:t>抓</a:t>
            </a:r>
            <a:r>
              <a:rPr lang="zh-CN" altLang="en-US" b="1">
                <a:solidFill>
                  <a:srgbClr val="002060"/>
                </a:solidFill>
              </a:rPr>
              <a:t>了一根腌豆角，就往嘴里</a:t>
            </a:r>
            <a:r>
              <a:rPr lang="zh-CN" altLang="en-US" b="1">
                <a:solidFill>
                  <a:srgbClr val="C00000"/>
                </a:solidFill>
              </a:rPr>
              <a:t>填</a:t>
            </a:r>
            <a:r>
              <a:rPr lang="zh-CN" altLang="en-US" b="1">
                <a:solidFill>
                  <a:srgbClr val="002060"/>
                </a:solidFill>
              </a:rPr>
              <a:t>。她妈一扭头看见了，</a:t>
            </a:r>
            <a:r>
              <a:rPr lang="zh-CN" altLang="en-US" b="1">
                <a:solidFill>
                  <a:srgbClr val="C00000"/>
                </a:solidFill>
              </a:rPr>
              <a:t>瞅</a:t>
            </a:r>
            <a:r>
              <a:rPr lang="zh-CN" altLang="en-US" b="1">
                <a:solidFill>
                  <a:srgbClr val="002060"/>
                </a:solidFill>
              </a:rPr>
              <a:t>了瞅孩子，</a:t>
            </a:r>
            <a:r>
              <a:rPr lang="zh-CN" altLang="en-US" b="1">
                <a:solidFill>
                  <a:srgbClr val="C00000"/>
                </a:solidFill>
              </a:rPr>
              <a:t>又瞅</a:t>
            </a:r>
            <a:r>
              <a:rPr lang="zh-CN" altLang="en-US" b="1">
                <a:solidFill>
                  <a:srgbClr val="002060"/>
                </a:solidFill>
              </a:rPr>
              <a:t>了瞅箩筐里的菜，</a:t>
            </a:r>
            <a:r>
              <a:rPr lang="zh-CN" altLang="en-US" b="1">
                <a:solidFill>
                  <a:srgbClr val="C00000"/>
                </a:solidFill>
              </a:rPr>
              <a:t>忙伸手</a:t>
            </a:r>
            <a:r>
              <a:rPr lang="zh-CN" altLang="en-US" b="1">
                <a:solidFill>
                  <a:srgbClr val="002060"/>
                </a:solidFill>
              </a:rPr>
              <a:t>把那根菜拿过来</a:t>
            </a:r>
            <a:r>
              <a:rPr lang="zh-CN" altLang="en-US" b="1" smtClean="0">
                <a:solidFill>
                  <a:srgbClr val="002060"/>
                </a:solidFill>
              </a:rPr>
              <a:t>。</a:t>
            </a:r>
            <a:endParaRPr lang="en-US" altLang="zh-CN" b="1" smtClean="0">
              <a:solidFill>
                <a:srgbClr val="002060"/>
              </a:solidFill>
            </a:endParaRPr>
          </a:p>
          <a:p>
            <a:pPr lvl="0"/>
            <a:r>
              <a:rPr lang="en-US" altLang="zh-CN" b="1" smtClean="0">
                <a:solidFill>
                  <a:srgbClr val="002060"/>
                </a:solidFill>
              </a:rPr>
              <a:t>                                                                  ——</a:t>
            </a:r>
            <a:r>
              <a:rPr lang="zh-CN" altLang="en-US" b="1" smtClean="0">
                <a:solidFill>
                  <a:srgbClr val="002060"/>
                </a:solidFill>
              </a:rPr>
              <a:t>细节描写</a:t>
            </a:r>
            <a:r>
              <a:rPr lang="en-US" altLang="zh-CN" b="1" smtClean="0"/>
              <a:t>——</a:t>
            </a:r>
            <a:r>
              <a:rPr lang="zh-CN" altLang="en-US" b="1"/>
              <a:t>这段重点刻画了小妞的形象</a:t>
            </a:r>
            <a:r>
              <a:rPr lang="zh-CN" altLang="en-US" b="1" smtClean="0"/>
              <a:t>特点，</a:t>
            </a:r>
            <a:r>
              <a:rPr lang="zh-CN" altLang="en-US" b="1"/>
              <a:t>从“倚”</a:t>
            </a:r>
            <a:r>
              <a:rPr lang="en-US" b="1"/>
              <a:t>“</a:t>
            </a:r>
            <a:r>
              <a:rPr lang="zh-CN" altLang="en-US" b="1"/>
              <a:t>瞪</a:t>
            </a:r>
            <a:r>
              <a:rPr lang="en-US" b="1"/>
              <a:t>”“</a:t>
            </a:r>
            <a:r>
              <a:rPr lang="zh-CN" altLang="en-US" b="1"/>
              <a:t>咂</a:t>
            </a:r>
            <a:r>
              <a:rPr lang="en-US" b="1"/>
              <a:t>”</a:t>
            </a:r>
            <a:r>
              <a:rPr lang="zh-CN" altLang="en-US" b="1"/>
              <a:t>发展到“扭”</a:t>
            </a:r>
            <a:r>
              <a:rPr lang="en-US" b="1"/>
              <a:t>“</a:t>
            </a:r>
            <a:r>
              <a:rPr lang="zh-CN" altLang="en-US" b="1"/>
              <a:t>爬</a:t>
            </a:r>
            <a:r>
              <a:rPr lang="en-US" b="1"/>
              <a:t>”“</a:t>
            </a:r>
            <a:r>
              <a:rPr lang="zh-CN" altLang="en-US" b="1"/>
              <a:t>伸</a:t>
            </a:r>
            <a:r>
              <a:rPr lang="en-US" b="1"/>
              <a:t>”“</a:t>
            </a:r>
            <a:r>
              <a:rPr lang="zh-CN" altLang="en-US" b="1"/>
              <a:t>蘸</a:t>
            </a:r>
            <a:r>
              <a:rPr lang="en-US" b="1"/>
              <a:t>”“</a:t>
            </a:r>
            <a:r>
              <a:rPr lang="zh-CN" altLang="en-US" b="1"/>
              <a:t>吮</a:t>
            </a:r>
            <a:r>
              <a:rPr lang="en-US" b="1"/>
              <a:t>”“</a:t>
            </a:r>
            <a:r>
              <a:rPr lang="zh-CN" altLang="en-US" b="1"/>
              <a:t>抓</a:t>
            </a:r>
            <a:r>
              <a:rPr lang="en-US" b="1"/>
              <a:t>”“</a:t>
            </a:r>
            <a:r>
              <a:rPr lang="zh-CN" altLang="en-US" b="1"/>
              <a:t>填</a:t>
            </a:r>
            <a:r>
              <a:rPr lang="en-US" b="1"/>
              <a:t>”</a:t>
            </a:r>
            <a:r>
              <a:rPr lang="zh-CN" altLang="en-US" b="1"/>
              <a:t>这些动词形象的表现出孩子对食物的渴望，而</a:t>
            </a:r>
            <a:r>
              <a:rPr lang="en-US" b="1"/>
              <a:t>“</a:t>
            </a:r>
            <a:r>
              <a:rPr lang="zh-CN" altLang="en-US" b="1"/>
              <a:t>瞅</a:t>
            </a:r>
            <a:r>
              <a:rPr lang="en-US" b="1"/>
              <a:t>”</a:t>
            </a:r>
            <a:r>
              <a:rPr lang="zh-CN" altLang="en-US" b="1"/>
              <a:t>和</a:t>
            </a:r>
            <a:r>
              <a:rPr lang="en-US" b="1"/>
              <a:t>“</a:t>
            </a:r>
            <a:r>
              <a:rPr lang="zh-CN" altLang="en-US" b="1"/>
              <a:t>拿</a:t>
            </a:r>
            <a:r>
              <a:rPr lang="en-US" b="1"/>
              <a:t>”</a:t>
            </a:r>
            <a:r>
              <a:rPr lang="zh-CN" altLang="en-US" b="1"/>
              <a:t>传神的表现了黄新对待孩子的严格，她的一片赤诚之心全都献给了党。 </a:t>
            </a:r>
            <a:endParaRPr lang="zh-CN" altLang="en-US"/>
          </a:p>
          <a:p>
            <a:endParaRPr lang="zh-CN" altLang="en-US" b="1"/>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b="1">
                <a:solidFill>
                  <a:srgbClr val="002060"/>
                </a:solidFill>
              </a:rPr>
              <a:t>（第</a:t>
            </a:r>
            <a:r>
              <a:rPr lang="en-US" b="1">
                <a:solidFill>
                  <a:srgbClr val="002060"/>
                </a:solidFill>
              </a:rPr>
              <a:t>41</a:t>
            </a:r>
            <a:r>
              <a:rPr lang="zh-CN" altLang="en-US" b="1">
                <a:solidFill>
                  <a:srgbClr val="002060"/>
                </a:solidFill>
              </a:rPr>
              <a:t>、</a:t>
            </a:r>
            <a:r>
              <a:rPr lang="en-US" b="1">
                <a:solidFill>
                  <a:srgbClr val="002060"/>
                </a:solidFill>
              </a:rPr>
              <a:t>42</a:t>
            </a:r>
            <a:r>
              <a:rPr lang="zh-CN" altLang="en-US" b="1">
                <a:solidFill>
                  <a:srgbClr val="002060"/>
                </a:solidFill>
              </a:rPr>
              <a:t>段）</a:t>
            </a:r>
          </a:p>
          <a:p>
            <a:r>
              <a:rPr lang="zh-CN" altLang="en-US" b="1">
                <a:solidFill>
                  <a:srgbClr val="002060"/>
                </a:solidFill>
              </a:rPr>
              <a:t>黄新一把拉住我说：“人家来搜人，还不围个风雨不透？你往哪走？快想法隐蔽起来！” </a:t>
            </a:r>
          </a:p>
          <a:p>
            <a:r>
              <a:rPr lang="zh-CN" altLang="en-US" b="1">
                <a:solidFill>
                  <a:srgbClr val="002060"/>
                </a:solidFill>
              </a:rPr>
              <a:t>她一霎间变得严肃起来，板着脸，说话也完全不像刚才那么柔声和气了，变得又刚强，又果断。她斩钉截铁地说：“按地下工作的纪律，在这里你得听我管</a:t>
            </a:r>
            <a:r>
              <a:rPr lang="en-US" b="1">
                <a:solidFill>
                  <a:srgbClr val="002060"/>
                </a:solidFill>
              </a:rPr>
              <a:t>!</a:t>
            </a:r>
            <a:r>
              <a:rPr lang="zh-CN" altLang="en-US" b="1">
                <a:solidFill>
                  <a:srgbClr val="002060"/>
                </a:solidFill>
              </a:rPr>
              <a:t>为了党，你得活着！”她指了指阁楼说：“快上去躲起来，不管出了什么事也不要动，一切有我应付！”</a:t>
            </a:r>
            <a:r>
              <a:rPr lang="en-US" altLang="zh-CN" b="1">
                <a:solidFill>
                  <a:srgbClr val="002060"/>
                </a:solidFill>
              </a:rPr>
              <a:t>——</a:t>
            </a:r>
            <a:r>
              <a:rPr lang="zh-CN" altLang="en-US" b="1">
                <a:solidFill>
                  <a:srgbClr val="002060"/>
                </a:solidFill>
              </a:rPr>
              <a:t>动作语言</a:t>
            </a:r>
          </a:p>
          <a:p>
            <a:r>
              <a:rPr lang="zh-CN" altLang="en-US" b="1" smtClean="0">
                <a:solidFill>
                  <a:srgbClr val="C00000"/>
                </a:solidFill>
              </a:rPr>
              <a:t>      这</a:t>
            </a:r>
            <a:r>
              <a:rPr lang="zh-CN" altLang="en-US" b="1">
                <a:solidFill>
                  <a:srgbClr val="C00000"/>
                </a:solidFill>
              </a:rPr>
              <a:t>二段神态语言动作描写生动的展现了在危难来临之际，黄新刚强果断的一面与先前柔声和气的形象形成了反差，体现了共产党员过硬的心理素质和刚毅勇敢的优秀品格。</a:t>
            </a:r>
          </a:p>
          <a:p>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b="1"/>
              <a:t>（第</a:t>
            </a:r>
            <a:r>
              <a:rPr lang="en-US" b="1"/>
              <a:t>53</a:t>
            </a:r>
            <a:r>
              <a:rPr lang="zh-CN" altLang="en-US" b="1"/>
              <a:t>段）</a:t>
            </a:r>
          </a:p>
          <a:p>
            <a:r>
              <a:rPr lang="zh-CN" altLang="en-US" b="1">
                <a:solidFill>
                  <a:schemeClr val="tx2"/>
                </a:solidFill>
              </a:rPr>
              <a:t>只见她扭回头来，两眼直盯着被惊呆了的孩子，拉长了声音说：“</a:t>
            </a:r>
            <a:r>
              <a:rPr lang="zh-CN" altLang="en-US" b="1">
                <a:solidFill>
                  <a:srgbClr val="C00000"/>
                </a:solidFill>
              </a:rPr>
              <a:t>孩子，好好地听妈妈的话啊</a:t>
            </a:r>
            <a:r>
              <a:rPr lang="en-US" b="1">
                <a:solidFill>
                  <a:srgbClr val="C00000"/>
                </a:solidFill>
              </a:rPr>
              <a:t>!</a:t>
            </a:r>
            <a:r>
              <a:rPr lang="zh-CN" altLang="en-US" b="1">
                <a:solidFill>
                  <a:srgbClr val="C00000"/>
                </a:solidFill>
              </a:rPr>
              <a:t>”</a:t>
            </a:r>
            <a:r>
              <a:rPr lang="en-US" altLang="zh-CN" b="1"/>
              <a:t>——</a:t>
            </a:r>
            <a:r>
              <a:rPr lang="zh-CN" altLang="en-US" b="1"/>
              <a:t>神态、语言描写。</a:t>
            </a:r>
          </a:p>
          <a:p>
            <a:r>
              <a:rPr lang="zh-CN" altLang="en-US" b="1"/>
              <a:t>黄新临牺牲前的一段言行，再次展现了她伟大的母爱和对党的一腔热诚，誓死也要保卫革命力量。表现黄新的临危不惧，机智勇敢，从容不迫和勇于自我牺牲的光辉品质。</a:t>
            </a:r>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642918"/>
            <a:ext cx="8229600" cy="5483245"/>
          </a:xfrm>
        </p:spPr>
        <p:txBody>
          <a:bodyPr>
            <a:normAutofit lnSpcReduction="10000"/>
          </a:bodyPr>
          <a:lstStyle/>
          <a:p>
            <a:r>
              <a:rPr lang="zh-CN" altLang="en-US" b="1" smtClean="0">
                <a:solidFill>
                  <a:srgbClr val="C00000"/>
                </a:solidFill>
              </a:rPr>
              <a:t>小说中如果删去有关黄新孩子的内容好不好？为什么？</a:t>
            </a:r>
            <a:endParaRPr lang="en-US" altLang="zh-CN" b="1" smtClean="0">
              <a:solidFill>
                <a:srgbClr val="C00000"/>
              </a:solidFill>
            </a:endParaRPr>
          </a:p>
          <a:p>
            <a:r>
              <a:rPr lang="zh-CN" altLang="en-US" b="1" smtClean="0">
                <a:solidFill>
                  <a:schemeClr val="tx2"/>
                </a:solidFill>
              </a:rPr>
              <a:t>①内容上：小说中写黄新的孩子沾盐水、抓腌豆角，表现了在敌人封锁以后，农村群众生活的困苦。</a:t>
            </a:r>
            <a:endParaRPr lang="en-US" altLang="zh-CN" b="1" smtClean="0">
              <a:solidFill>
                <a:schemeClr val="tx2"/>
              </a:solidFill>
            </a:endParaRPr>
          </a:p>
          <a:p>
            <a:r>
              <a:rPr lang="zh-CN" altLang="en-US" b="1" smtClean="0">
                <a:solidFill>
                  <a:schemeClr val="tx2"/>
                </a:solidFill>
              </a:rPr>
              <a:t>②人物上：黄新为了交党费，不给孩子吃咸菜，通过对比映衬，侧面表现了黄新对党的忠诚。</a:t>
            </a:r>
            <a:endParaRPr lang="en-US" altLang="zh-CN" b="1" smtClean="0">
              <a:solidFill>
                <a:schemeClr val="tx2"/>
              </a:solidFill>
            </a:endParaRPr>
          </a:p>
          <a:p>
            <a:r>
              <a:rPr lang="zh-CN" altLang="en-US" b="1" smtClean="0">
                <a:solidFill>
                  <a:schemeClr val="tx2"/>
                </a:solidFill>
              </a:rPr>
              <a:t>③主旨上：孩子在小说中也有象征意义，让“我”将孩子带上山，意味着党和红军后继有人。</a:t>
            </a:r>
            <a:endParaRPr lang="zh-CN" altLang="en-US" b="1">
              <a:solidFill>
                <a:schemeClr val="tx2"/>
              </a:solidFill>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拓展</a:t>
            </a:r>
            <a:endParaRPr lang="zh-CN" altLang="en-US" b="1">
              <a:solidFill>
                <a:srgbClr val="C00000"/>
              </a:solidFill>
            </a:endParaRPr>
          </a:p>
        </p:txBody>
      </p:sp>
      <p:sp>
        <p:nvSpPr>
          <p:cNvPr id="3" name="内容占位符 2"/>
          <p:cNvSpPr>
            <a:spLocks noGrp="1"/>
          </p:cNvSpPr>
          <p:nvPr>
            <p:ph idx="1"/>
          </p:nvPr>
        </p:nvSpPr>
        <p:spPr/>
        <p:txBody>
          <a:bodyPr/>
          <a:lstStyle/>
          <a:p>
            <a:r>
              <a:rPr lang="zh-CN" altLang="en-US" b="1">
                <a:solidFill>
                  <a:schemeClr val="tx2"/>
                </a:solidFill>
              </a:rPr>
              <a:t>王愿坚说：“我们的革命先烈和前辈不但用生命和鲜血为我们今天的幸福生活铺平了道路，并且给我们留下了取之不尽，用之不竭的精神财富”，生活在当下，你觉得我们应该怎样对待这些精神财富，怎样对待那些像黄新一样的革命先烈？请引用名言谈谈看法</a:t>
            </a: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补充</a:t>
            </a:r>
            <a:endParaRPr lang="zh-CN" altLang="en-US" b="1">
              <a:solidFill>
                <a:srgbClr val="C00000"/>
              </a:solidFill>
            </a:endParaRPr>
          </a:p>
        </p:txBody>
      </p:sp>
      <p:sp>
        <p:nvSpPr>
          <p:cNvPr id="3" name="内容占位符 2"/>
          <p:cNvSpPr>
            <a:spLocks noGrp="1"/>
          </p:cNvSpPr>
          <p:nvPr>
            <p:ph idx="1"/>
          </p:nvPr>
        </p:nvSpPr>
        <p:spPr/>
        <p:txBody>
          <a:bodyPr>
            <a:normAutofit fontScale="92500" lnSpcReduction="20000"/>
          </a:bodyPr>
          <a:lstStyle/>
          <a:p>
            <a:r>
              <a:rPr lang="zh-CN" altLang="en-US" b="1" smtClean="0">
                <a:solidFill>
                  <a:srgbClr val="002060"/>
                </a:solidFill>
              </a:rPr>
              <a:t>我们不是生活在一个和平的时代，而是生活在和平的国家。</a:t>
            </a:r>
          </a:p>
          <a:p>
            <a:r>
              <a:rPr lang="zh-CN" altLang="en-US" b="1" smtClean="0">
                <a:solidFill>
                  <a:srgbClr val="002060"/>
                </a:solidFill>
              </a:rPr>
              <a:t>哪有什么岁月静好</a:t>
            </a:r>
            <a:r>
              <a:rPr lang="en-US" b="1" smtClean="0">
                <a:solidFill>
                  <a:srgbClr val="002060"/>
                </a:solidFill>
              </a:rPr>
              <a:t>,</a:t>
            </a:r>
            <a:r>
              <a:rPr lang="zh-CN" altLang="en-US" b="1" smtClean="0">
                <a:solidFill>
                  <a:srgbClr val="002060"/>
                </a:solidFill>
              </a:rPr>
              <a:t>不过是有人替你负重前行。</a:t>
            </a:r>
          </a:p>
          <a:p>
            <a:r>
              <a:rPr lang="zh-CN" altLang="en-US" b="1" smtClean="0">
                <a:solidFill>
                  <a:srgbClr val="002060"/>
                </a:solidFill>
              </a:rPr>
              <a:t>鲁迅曾说过“我们从古以来</a:t>
            </a:r>
            <a:r>
              <a:rPr lang="en-US" b="1" smtClean="0">
                <a:solidFill>
                  <a:srgbClr val="002060"/>
                </a:solidFill>
              </a:rPr>
              <a:t>,</a:t>
            </a:r>
            <a:r>
              <a:rPr lang="zh-CN" altLang="en-US" b="1" smtClean="0">
                <a:solidFill>
                  <a:srgbClr val="002060"/>
                </a:solidFill>
              </a:rPr>
              <a:t>就有埋头苦干的人</a:t>
            </a:r>
            <a:r>
              <a:rPr lang="en-US" b="1" smtClean="0">
                <a:solidFill>
                  <a:srgbClr val="002060"/>
                </a:solidFill>
              </a:rPr>
              <a:t>,</a:t>
            </a:r>
            <a:r>
              <a:rPr lang="zh-CN" altLang="en-US" b="1" smtClean="0">
                <a:solidFill>
                  <a:srgbClr val="002060"/>
                </a:solidFill>
              </a:rPr>
              <a:t>有拼命硬干的人</a:t>
            </a:r>
            <a:r>
              <a:rPr lang="en-US" b="1" smtClean="0">
                <a:solidFill>
                  <a:srgbClr val="002060"/>
                </a:solidFill>
              </a:rPr>
              <a:t>,</a:t>
            </a:r>
            <a:r>
              <a:rPr lang="zh-CN" altLang="en-US" b="1" smtClean="0">
                <a:solidFill>
                  <a:srgbClr val="002060"/>
                </a:solidFill>
              </a:rPr>
              <a:t>有为民请命的人</a:t>
            </a:r>
            <a:r>
              <a:rPr lang="en-US" b="1" smtClean="0">
                <a:solidFill>
                  <a:srgbClr val="002060"/>
                </a:solidFill>
              </a:rPr>
              <a:t>, </a:t>
            </a:r>
            <a:r>
              <a:rPr lang="zh-CN" altLang="en-US" b="1" smtClean="0">
                <a:solidFill>
                  <a:srgbClr val="002060"/>
                </a:solidFill>
              </a:rPr>
              <a:t>有舍身求法的人”这就是中国的脊梁。</a:t>
            </a:r>
          </a:p>
          <a:p>
            <a:r>
              <a:rPr lang="zh-CN" altLang="en-US" b="1" smtClean="0">
                <a:solidFill>
                  <a:srgbClr val="002060"/>
                </a:solidFill>
              </a:rPr>
              <a:t>真的猛士，敢于直面惨淡的人生，敢于正视淋漓的鲜血。</a:t>
            </a:r>
            <a:r>
              <a:rPr lang="en-US" altLang="zh-CN" b="1" smtClean="0">
                <a:solidFill>
                  <a:srgbClr val="002060"/>
                </a:solidFill>
              </a:rPr>
              <a:t>——</a:t>
            </a:r>
            <a:r>
              <a:rPr lang="zh-CN" altLang="en-US" b="1" smtClean="0">
                <a:solidFill>
                  <a:srgbClr val="002060"/>
                </a:solidFill>
              </a:rPr>
              <a:t>鲁迅</a:t>
            </a:r>
          </a:p>
          <a:p>
            <a:r>
              <a:rPr lang="zh-CN" altLang="en-US" b="1" smtClean="0">
                <a:solidFill>
                  <a:srgbClr val="002060"/>
                </a:solidFill>
              </a:rPr>
              <a:t>苟利国家生死以，岂因祸福避趋之。</a:t>
            </a:r>
            <a:r>
              <a:rPr lang="en-US" altLang="zh-CN" b="1" smtClean="0">
                <a:solidFill>
                  <a:srgbClr val="002060"/>
                </a:solidFill>
              </a:rPr>
              <a:t>——</a:t>
            </a:r>
            <a:r>
              <a:rPr lang="zh-CN" altLang="en-US" b="1" smtClean="0">
                <a:solidFill>
                  <a:srgbClr val="002060"/>
                </a:solidFill>
              </a:rPr>
              <a:t>林则徐</a:t>
            </a: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1071546"/>
            <a:ext cx="8229600" cy="5054617"/>
          </a:xfrm>
        </p:spPr>
        <p:txBody>
          <a:bodyPr>
            <a:normAutofit/>
          </a:bodyPr>
          <a:lstStyle/>
          <a:p>
            <a:r>
              <a:rPr lang="zh-CN" altLang="en-US" smtClean="0"/>
              <a:t>       </a:t>
            </a:r>
            <a:r>
              <a:rPr lang="zh-CN" altLang="en-US" b="1" smtClean="0"/>
              <a:t>一</a:t>
            </a:r>
            <a:r>
              <a:rPr lang="zh-CN" altLang="en-US" b="1"/>
              <a:t>个有希望的民族不能没有英雄，一个有前途的国家不能没有先锋，包括抗战英雄在内的一切民族英雄，都是中华民族的脊梁，他们的事迹和精神都是激励我们前行的强大力量。</a:t>
            </a:r>
          </a:p>
          <a:p>
            <a:pPr algn="r"/>
            <a:r>
              <a:rPr lang="en-US" b="1"/>
              <a:t>—— </a:t>
            </a:r>
            <a:r>
              <a:rPr lang="zh-CN" altLang="en-US" b="1"/>
              <a:t>习近平</a:t>
            </a:r>
          </a:p>
          <a:p>
            <a:r>
              <a:rPr lang="zh-CN" altLang="en-US" b="1"/>
              <a:t>欲灭其国，先毁其史。如此警言，不能忘却。</a:t>
            </a:r>
          </a:p>
          <a:p>
            <a:r>
              <a:rPr lang="en-US"/>
              <a:t> </a:t>
            </a:r>
            <a:endParaRPr lang="zh-CN" altLang="en-US"/>
          </a:p>
          <a:p>
            <a:endParaRPr lang="zh-CN" altLang="en-US"/>
          </a:p>
        </p:txBody>
      </p:sp>
      <p:pic>
        <p:nvPicPr>
          <p:cNvPr id="4" name="New picture"/>
          <p:cNvPicPr/>
          <p:nvPr/>
        </p:nvPicPr>
        <p:blipFill>
          <a:blip r:embed="rId2"/>
          <a:stretch>
            <a:fillRect/>
          </a:stretch>
        </p:blipFill>
        <p:spPr>
          <a:xfrm>
            <a:off x="10541000" y="10782300"/>
            <a:ext cx="355600" cy="2667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Documents and Settings\Administrator\桌面\003iO5tTzy7a2CYXAMQ0c.jpg"/>
          <p:cNvPicPr>
            <a:picLocks noGrp="1" noChangeAspect="1" noChangeArrowheads="1"/>
          </p:cNvPicPr>
          <p:nvPr>
            <p:ph idx="1"/>
          </p:nvPr>
        </p:nvPicPr>
        <p:blipFill>
          <a:blip r:embed="rId2"/>
          <a:stretch>
            <a:fillRect/>
          </a:stretch>
        </p:blipFill>
        <p:spPr bwMode="auto">
          <a:xfrm>
            <a:off x="0" y="0"/>
            <a:ext cx="9144000" cy="6858000"/>
          </a:xfrm>
          <a:prstGeom prst="rect">
            <a:avLst/>
          </a:prstGeom>
          <a:noFill/>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FF0000"/>
                </a:solidFill>
              </a:rPr>
              <a:t>学习目标</a:t>
            </a:r>
            <a:endParaRPr lang="zh-CN" altLang="en-US">
              <a:solidFill>
                <a:srgbClr val="FF0000"/>
              </a:solidFill>
            </a:endParaRPr>
          </a:p>
        </p:txBody>
      </p:sp>
      <p:sp>
        <p:nvSpPr>
          <p:cNvPr id="3" name="内容占位符 2"/>
          <p:cNvSpPr>
            <a:spLocks noGrp="1"/>
          </p:cNvSpPr>
          <p:nvPr>
            <p:ph idx="1"/>
          </p:nvPr>
        </p:nvSpPr>
        <p:spPr/>
        <p:txBody>
          <a:bodyPr/>
          <a:lstStyle/>
          <a:p>
            <a:pPr lvl="0"/>
            <a:r>
              <a:rPr lang="en-US" altLang="zh-CN" b="1" smtClean="0">
                <a:solidFill>
                  <a:srgbClr val="002060"/>
                </a:solidFill>
              </a:rPr>
              <a:t>1</a:t>
            </a:r>
            <a:r>
              <a:rPr lang="zh-CN" altLang="en-US" b="1" smtClean="0">
                <a:solidFill>
                  <a:srgbClr val="002060"/>
                </a:solidFill>
              </a:rPr>
              <a:t>、理</a:t>
            </a:r>
            <a:r>
              <a:rPr lang="zh-CN" altLang="en-US" b="1">
                <a:solidFill>
                  <a:srgbClr val="002060"/>
                </a:solidFill>
              </a:rPr>
              <a:t>清全文线索，梳理小说情节。</a:t>
            </a:r>
          </a:p>
          <a:p>
            <a:pPr lvl="0"/>
            <a:r>
              <a:rPr lang="en-US" altLang="zh-CN" b="1" smtClean="0">
                <a:solidFill>
                  <a:srgbClr val="002060"/>
                </a:solidFill>
              </a:rPr>
              <a:t>2</a:t>
            </a:r>
            <a:r>
              <a:rPr lang="zh-CN" altLang="en-US" b="1" smtClean="0">
                <a:solidFill>
                  <a:srgbClr val="002060"/>
                </a:solidFill>
              </a:rPr>
              <a:t>、赏析</a:t>
            </a:r>
            <a:r>
              <a:rPr lang="zh-CN" altLang="en-US" b="1">
                <a:solidFill>
                  <a:srgbClr val="002060"/>
                </a:solidFill>
              </a:rPr>
              <a:t>细节，分析黄新这一人物形象。</a:t>
            </a:r>
          </a:p>
          <a:p>
            <a:pPr lvl="0"/>
            <a:r>
              <a:rPr lang="en-US" altLang="zh-CN" b="1" smtClean="0">
                <a:solidFill>
                  <a:srgbClr val="002060"/>
                </a:solidFill>
              </a:rPr>
              <a:t>3</a:t>
            </a:r>
            <a:r>
              <a:rPr lang="zh-CN" altLang="en-US" b="1" smtClean="0">
                <a:solidFill>
                  <a:srgbClr val="002060"/>
                </a:solidFill>
              </a:rPr>
              <a:t>、体会</a:t>
            </a:r>
            <a:r>
              <a:rPr lang="zh-CN" altLang="en-US" b="1">
                <a:solidFill>
                  <a:srgbClr val="002060"/>
                </a:solidFill>
              </a:rPr>
              <a:t>小说所表现出来的英雄主义和革命情怀。</a:t>
            </a: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梳理情节</a:t>
            </a:r>
            <a:endParaRPr lang="zh-CN" altLang="en-US" b="1">
              <a:solidFill>
                <a:srgbClr val="C00000"/>
              </a:solidFill>
            </a:endParaRPr>
          </a:p>
        </p:txBody>
      </p:sp>
      <p:sp>
        <p:nvSpPr>
          <p:cNvPr id="3" name="内容占位符 2"/>
          <p:cNvSpPr>
            <a:spLocks noGrp="1"/>
          </p:cNvSpPr>
          <p:nvPr>
            <p:ph idx="1"/>
          </p:nvPr>
        </p:nvSpPr>
        <p:spPr/>
        <p:txBody>
          <a:bodyPr/>
          <a:lstStyle/>
          <a:p>
            <a:r>
              <a:rPr lang="zh-CN" altLang="en-US" b="1" smtClean="0">
                <a:solidFill>
                  <a:schemeClr val="tx2"/>
                </a:solidFill>
              </a:rPr>
              <a:t>速</a:t>
            </a:r>
            <a:r>
              <a:rPr lang="zh-CN" altLang="en-US" b="1">
                <a:solidFill>
                  <a:schemeClr val="tx2"/>
                </a:solidFill>
              </a:rPr>
              <a:t>读文章，按照小说情节（序幕）、开端、发展、高潮、结局、（尾声）划分结构。</a:t>
            </a:r>
          </a:p>
          <a:p>
            <a:r>
              <a:rPr lang="zh-CN" altLang="en-US" b="1">
                <a:solidFill>
                  <a:schemeClr val="tx2"/>
                </a:solidFill>
              </a:rPr>
              <a:t>要求：</a:t>
            </a:r>
          </a:p>
          <a:p>
            <a:r>
              <a:rPr lang="en-US" b="1">
                <a:solidFill>
                  <a:schemeClr val="tx2"/>
                </a:solidFill>
              </a:rPr>
              <a:t>①</a:t>
            </a:r>
            <a:r>
              <a:rPr lang="zh-CN" altLang="en-US" b="1">
                <a:solidFill>
                  <a:schemeClr val="tx2"/>
                </a:solidFill>
              </a:rPr>
              <a:t>大声诵读并标出段落序号。（共</a:t>
            </a:r>
            <a:r>
              <a:rPr lang="en-US" b="1">
                <a:solidFill>
                  <a:schemeClr val="tx2"/>
                </a:solidFill>
              </a:rPr>
              <a:t>60</a:t>
            </a:r>
            <a:r>
              <a:rPr lang="zh-CN" altLang="en-US" b="1">
                <a:solidFill>
                  <a:schemeClr val="tx2"/>
                </a:solidFill>
              </a:rPr>
              <a:t>段）</a:t>
            </a:r>
          </a:p>
          <a:p>
            <a:r>
              <a:rPr lang="en-US" b="1">
                <a:solidFill>
                  <a:schemeClr val="tx2"/>
                </a:solidFill>
              </a:rPr>
              <a:t>②</a:t>
            </a:r>
            <a:r>
              <a:rPr lang="zh-CN" altLang="en-US" b="1">
                <a:solidFill>
                  <a:schemeClr val="tx2"/>
                </a:solidFill>
              </a:rPr>
              <a:t>标出重要的词语，识记字音、字形。</a:t>
            </a:r>
          </a:p>
          <a:p>
            <a:r>
              <a:rPr lang="en-US" b="1">
                <a:solidFill>
                  <a:schemeClr val="tx2"/>
                </a:solidFill>
              </a:rPr>
              <a:t>③</a:t>
            </a:r>
            <a:r>
              <a:rPr lang="zh-CN" altLang="en-US" b="1">
                <a:solidFill>
                  <a:schemeClr val="tx2"/>
                </a:solidFill>
              </a:rPr>
              <a:t>划分结构部分，并概括主要内容。</a:t>
            </a:r>
          </a:p>
          <a:p>
            <a:endParaRPr lang="zh-CN" altLang="en-US"/>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lnSpcReduction="10000"/>
          </a:bodyPr>
          <a:lstStyle/>
          <a:p>
            <a:r>
              <a:rPr lang="zh-CN" altLang="en-US" b="1">
                <a:solidFill>
                  <a:srgbClr val="C00000"/>
                </a:solidFill>
              </a:rPr>
              <a:t>开端</a:t>
            </a:r>
            <a:r>
              <a:rPr lang="zh-CN" altLang="en-US" b="1"/>
              <a:t>（</a:t>
            </a:r>
            <a:r>
              <a:rPr lang="en-US" b="1"/>
              <a:t>1</a:t>
            </a:r>
            <a:r>
              <a:rPr lang="en-US" altLang="zh-CN" b="1"/>
              <a:t>——</a:t>
            </a:r>
            <a:r>
              <a:rPr lang="en-US" b="1"/>
              <a:t>5</a:t>
            </a:r>
            <a:r>
              <a:rPr lang="zh-CN" altLang="en-US" b="1"/>
              <a:t>）“我”接受任务，负责联系地方党组织，交代故事发生的背景。</a:t>
            </a:r>
          </a:p>
          <a:p>
            <a:r>
              <a:rPr lang="zh-CN" altLang="en-US" b="1">
                <a:solidFill>
                  <a:srgbClr val="C00000"/>
                </a:solidFill>
              </a:rPr>
              <a:t>发展</a:t>
            </a:r>
            <a:r>
              <a:rPr lang="zh-CN" altLang="en-US" b="1"/>
              <a:t>（</a:t>
            </a:r>
            <a:r>
              <a:rPr lang="en-US" b="1"/>
              <a:t>6</a:t>
            </a:r>
            <a:r>
              <a:rPr lang="en-US" altLang="zh-CN" b="1"/>
              <a:t>——</a:t>
            </a:r>
            <a:r>
              <a:rPr lang="en-US" b="1"/>
              <a:t>29</a:t>
            </a:r>
            <a:r>
              <a:rPr lang="zh-CN" altLang="en-US" b="1"/>
              <a:t>）“我”与黄新第一次见面，黄新用银洋缴党费被“我”拒收。</a:t>
            </a:r>
          </a:p>
          <a:p>
            <a:r>
              <a:rPr lang="zh-CN" altLang="en-US" b="1">
                <a:solidFill>
                  <a:srgbClr val="C00000"/>
                </a:solidFill>
              </a:rPr>
              <a:t>高潮、结局</a:t>
            </a:r>
            <a:r>
              <a:rPr lang="zh-CN" altLang="en-US" b="1"/>
              <a:t>（</a:t>
            </a:r>
            <a:r>
              <a:rPr lang="en-US" b="1"/>
              <a:t>30</a:t>
            </a:r>
            <a:r>
              <a:rPr lang="en-US" altLang="zh-CN" b="1"/>
              <a:t>——</a:t>
            </a:r>
            <a:r>
              <a:rPr lang="en-US" b="1"/>
              <a:t>55</a:t>
            </a:r>
            <a:r>
              <a:rPr lang="zh-CN" altLang="en-US" b="1"/>
              <a:t>）“我”第二次跟黄新联系，她为了保护我而牺牲，牺牲前不忘交党费</a:t>
            </a:r>
            <a:r>
              <a:rPr lang="zh-CN" altLang="en-US" b="1" smtClean="0"/>
              <a:t>。</a:t>
            </a:r>
            <a:endParaRPr lang="en-US" altLang="zh-CN" b="1" smtClean="0"/>
          </a:p>
          <a:p>
            <a:r>
              <a:rPr lang="zh-CN" altLang="en-US" b="1" smtClean="0">
                <a:solidFill>
                  <a:srgbClr val="C00000"/>
                </a:solidFill>
              </a:rPr>
              <a:t>尾声</a:t>
            </a:r>
            <a:r>
              <a:rPr lang="zh-CN" altLang="en-US" b="1"/>
              <a:t>（</a:t>
            </a:r>
            <a:r>
              <a:rPr lang="en-US" b="1"/>
              <a:t>56</a:t>
            </a:r>
            <a:r>
              <a:rPr lang="en-US" altLang="zh-CN" b="1"/>
              <a:t>——</a:t>
            </a:r>
            <a:r>
              <a:rPr lang="en-US" b="1"/>
              <a:t>60</a:t>
            </a:r>
            <a:r>
              <a:rPr lang="zh-CN" altLang="en-US" b="1"/>
              <a:t>），我带着黄新同志的嘱托回到了山上。</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linds(horizont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linds(horizontal)">
                                      <p:cBhvr>
                                        <p:cTn id="19" dur="500"/>
                                        <p:tgtEl>
                                          <p:spTgt spid="3">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linds(horizontal)">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第一视角</a:t>
            </a:r>
            <a:endParaRPr lang="zh-CN" altLang="en-US" b="1">
              <a:solidFill>
                <a:srgbClr val="C00000"/>
              </a:solidFill>
            </a:endParaRPr>
          </a:p>
        </p:txBody>
      </p:sp>
      <p:sp>
        <p:nvSpPr>
          <p:cNvPr id="3" name="内容占位符 2"/>
          <p:cNvSpPr>
            <a:spLocks noGrp="1"/>
          </p:cNvSpPr>
          <p:nvPr>
            <p:ph idx="1"/>
          </p:nvPr>
        </p:nvSpPr>
        <p:spPr/>
        <p:txBody>
          <a:bodyPr/>
          <a:lstStyle/>
          <a:p>
            <a:r>
              <a:rPr lang="zh-CN" altLang="en-US" smtClean="0"/>
              <a:t>       </a:t>
            </a:r>
            <a:r>
              <a:rPr lang="zh-CN" altLang="en-US" b="1" smtClean="0"/>
              <a:t>文章</a:t>
            </a:r>
            <a:r>
              <a:rPr lang="zh-CN" altLang="en-US" b="1"/>
              <a:t>标题</a:t>
            </a:r>
            <a:r>
              <a:rPr lang="en-US" altLang="zh-CN" b="1"/>
              <a:t>《</a:t>
            </a:r>
            <a:r>
              <a:rPr lang="zh-CN" altLang="en-US" b="1"/>
              <a:t>党费</a:t>
            </a:r>
            <a:r>
              <a:rPr lang="en-US" altLang="zh-CN" b="1"/>
              <a:t>》</a:t>
            </a:r>
            <a:r>
              <a:rPr lang="zh-CN" altLang="en-US" b="1"/>
              <a:t>，从文章内容看应该是黄新同志的，却是用“我”第一人称来叙述，为什么</a:t>
            </a:r>
            <a:r>
              <a:rPr lang="zh-CN" altLang="en-US" b="1" smtClean="0"/>
              <a:t>？</a:t>
            </a:r>
            <a:endParaRPr lang="en-US" altLang="zh-CN" b="1" smtClean="0"/>
          </a:p>
          <a:p>
            <a:endParaRPr lang="zh-CN" altLang="en-US" b="1"/>
          </a:p>
          <a:p>
            <a:endParaRPr lang="zh-CN" altLang="en-US"/>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b="1" smtClean="0">
                <a:solidFill>
                  <a:srgbClr val="C00000"/>
                </a:solidFill>
              </a:rPr>
              <a:t>第一视角的作用</a:t>
            </a:r>
            <a:br>
              <a:rPr lang="zh-CN" altLang="en-US" smtClean="0"/>
            </a:br>
            <a:endParaRPr lang="zh-CN" altLang="en-US"/>
          </a:p>
        </p:txBody>
      </p:sp>
      <p:sp>
        <p:nvSpPr>
          <p:cNvPr id="3" name="内容占位符 2"/>
          <p:cNvSpPr>
            <a:spLocks noGrp="1"/>
          </p:cNvSpPr>
          <p:nvPr>
            <p:ph idx="1"/>
          </p:nvPr>
        </p:nvSpPr>
        <p:spPr>
          <a:xfrm>
            <a:off x="457200" y="1214422"/>
            <a:ext cx="8229600" cy="4911741"/>
          </a:xfrm>
        </p:spPr>
        <p:txBody>
          <a:bodyPr>
            <a:normAutofit fontScale="92500"/>
          </a:bodyPr>
          <a:lstStyle/>
          <a:p>
            <a:r>
              <a:rPr lang="en-US" b="1" smtClean="0">
                <a:solidFill>
                  <a:srgbClr val="C00000"/>
                </a:solidFill>
              </a:rPr>
              <a:t>①</a:t>
            </a:r>
            <a:r>
              <a:rPr lang="zh-CN" altLang="en-US" b="1">
                <a:solidFill>
                  <a:srgbClr val="C00000"/>
                </a:solidFill>
              </a:rPr>
              <a:t>用第一人称进行叙述，贴近读者，让人感动</a:t>
            </a:r>
            <a:r>
              <a:rPr lang="zh-CN" altLang="en-US" b="1"/>
              <a:t>。开篇用我缴党费为引子，采用倒叙的方式引出故事，激发读者兴趣。</a:t>
            </a:r>
          </a:p>
          <a:p>
            <a:r>
              <a:rPr lang="en-US" b="1">
                <a:solidFill>
                  <a:srgbClr val="C00000"/>
                </a:solidFill>
              </a:rPr>
              <a:t>②</a:t>
            </a:r>
            <a:r>
              <a:rPr lang="zh-CN" altLang="en-US" b="1">
                <a:solidFill>
                  <a:srgbClr val="C00000"/>
                </a:solidFill>
              </a:rPr>
              <a:t>用第一人称叙述，一方面使故事真实可感；</a:t>
            </a:r>
            <a:r>
              <a:rPr lang="zh-CN" altLang="en-US" b="1"/>
              <a:t>另一方面以我的视角描写了与黄新的两次见面，串起了故事，又大大压缩了作品的篇幅，突出典型的场景、细节，凸显人物形象。</a:t>
            </a:r>
          </a:p>
          <a:p>
            <a:r>
              <a:rPr lang="en-US" b="1">
                <a:solidFill>
                  <a:srgbClr val="C00000"/>
                </a:solidFill>
              </a:rPr>
              <a:t>③</a:t>
            </a:r>
            <a:r>
              <a:rPr lang="zh-CN" altLang="en-US" b="1">
                <a:solidFill>
                  <a:srgbClr val="C00000"/>
                </a:solidFill>
              </a:rPr>
              <a:t>最后通过第一人称“我”为媒介，把自己对黄新的感情融入其中，加深了对黄新的认识。</a:t>
            </a:r>
          </a:p>
          <a:p>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走进黄新</a:t>
            </a:r>
            <a:endParaRPr lang="zh-CN" altLang="en-US" b="1">
              <a:solidFill>
                <a:srgbClr val="C00000"/>
              </a:solidFill>
            </a:endParaRPr>
          </a:p>
        </p:txBody>
      </p:sp>
      <p:sp>
        <p:nvSpPr>
          <p:cNvPr id="3" name="内容占位符 2"/>
          <p:cNvSpPr>
            <a:spLocks noGrp="1"/>
          </p:cNvSpPr>
          <p:nvPr>
            <p:ph idx="1"/>
          </p:nvPr>
        </p:nvSpPr>
        <p:spPr/>
        <p:txBody>
          <a:bodyPr/>
          <a:lstStyle/>
          <a:p>
            <a:r>
              <a:rPr lang="zh-CN" altLang="en-US" b="1"/>
              <a:t>你觉得本文中的女党员黄新有怎样的特点？找到相关段落，读一读，说一说。然后用这样的句式来概括总结</a:t>
            </a:r>
            <a:r>
              <a:rPr lang="zh-CN" altLang="en-US" b="1" smtClean="0"/>
              <a:t>。</a:t>
            </a:r>
            <a:endParaRPr lang="en-US" altLang="zh-CN" b="1" smtClean="0"/>
          </a:p>
          <a:p>
            <a:endParaRPr lang="zh-CN" altLang="en-US" b="1"/>
          </a:p>
          <a:p>
            <a:r>
              <a:rPr lang="zh-CN" altLang="en-US" b="1"/>
              <a:t>从</a:t>
            </a:r>
            <a:r>
              <a:rPr lang="en-US" b="1" u="sng"/>
              <a:t>   </a:t>
            </a:r>
            <a:r>
              <a:rPr lang="zh-CN" altLang="en-US" b="1" u="sng"/>
              <a:t>（原句）</a:t>
            </a:r>
            <a:r>
              <a:rPr lang="en-US" b="1" u="sng"/>
              <a:t>      </a:t>
            </a:r>
            <a:r>
              <a:rPr lang="zh-CN" altLang="en-US" b="1"/>
              <a:t>我看到了一个</a:t>
            </a:r>
            <a:r>
              <a:rPr lang="zh-CN" altLang="en-US" b="1" u="sng"/>
              <a:t> （性格特点）</a:t>
            </a:r>
            <a:r>
              <a:rPr lang="en-US" b="1" u="sng"/>
              <a:t>           </a:t>
            </a:r>
            <a:r>
              <a:rPr lang="zh-CN" altLang="en-US" b="1"/>
              <a:t>的黄新。</a:t>
            </a:r>
          </a:p>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C00000"/>
                </a:solidFill>
              </a:rPr>
              <a:t>总结</a:t>
            </a:r>
            <a:endParaRPr lang="zh-CN" altLang="en-US" b="1">
              <a:solidFill>
                <a:srgbClr val="C00000"/>
              </a:solidFill>
            </a:endParaRPr>
          </a:p>
        </p:txBody>
      </p:sp>
      <p:sp>
        <p:nvSpPr>
          <p:cNvPr id="3" name="内容占位符 2"/>
          <p:cNvSpPr>
            <a:spLocks noGrp="1"/>
          </p:cNvSpPr>
          <p:nvPr>
            <p:ph idx="1"/>
          </p:nvPr>
        </p:nvSpPr>
        <p:spPr/>
        <p:txBody>
          <a:bodyPr/>
          <a:lstStyle/>
          <a:p>
            <a:r>
              <a:rPr lang="en-US" b="1"/>
              <a:t>①</a:t>
            </a:r>
            <a:r>
              <a:rPr lang="zh-CN" altLang="en-US" b="1"/>
              <a:t>一心向党，视党的利益高于</a:t>
            </a:r>
            <a:r>
              <a:rPr lang="zh-CN" altLang="en-US" b="1" smtClean="0"/>
              <a:t>一切。</a:t>
            </a:r>
            <a:endParaRPr lang="zh-CN" altLang="en-US" b="1"/>
          </a:p>
          <a:p>
            <a:r>
              <a:rPr lang="en-US" b="1"/>
              <a:t>②</a:t>
            </a:r>
            <a:r>
              <a:rPr lang="zh-CN" altLang="en-US" b="1"/>
              <a:t>聪明机智，坚毅</a:t>
            </a:r>
            <a:r>
              <a:rPr lang="zh-CN" altLang="en-US" b="1" smtClean="0"/>
              <a:t>乐观。</a:t>
            </a:r>
            <a:endParaRPr lang="zh-CN" altLang="en-US" b="1"/>
          </a:p>
          <a:p>
            <a:r>
              <a:rPr lang="en-US" b="1"/>
              <a:t>③</a:t>
            </a:r>
            <a:r>
              <a:rPr lang="zh-CN" altLang="en-US" b="1"/>
              <a:t>热情质朴，无私</a:t>
            </a:r>
            <a:r>
              <a:rPr lang="zh-CN" altLang="en-US" b="1" smtClean="0"/>
              <a:t>赤诚。</a:t>
            </a:r>
            <a:endParaRPr lang="zh-CN" altLang="en-US" b="1"/>
          </a:p>
          <a:p>
            <a:r>
              <a:rPr lang="zh-CN" altLang="en-US" b="1"/>
              <a:t>④临危不惧，不怕牺牲。</a:t>
            </a:r>
          </a:p>
          <a:p>
            <a:endParaRPr lang="zh-CN" altLang="en-US"/>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60</Paragraphs>
  <Slides>18</Slides>
  <Notes>0</Notes>
  <TotalTime>0</TotalTime>
  <HiddenSlides>0</HiddenSlides>
  <MMClips>0</MMClips>
  <ScaleCrop>0</ScaleCrop>
  <HeadingPairs>
    <vt:vector baseType="variant" size="4">
      <vt:variant>
        <vt:lpstr>Theme</vt:lpstr>
      </vt:variant>
      <vt:variant>
        <vt:i4>1</vt:i4>
      </vt:variant>
      <vt:variant>
        <vt:lpstr>Slide Titles</vt:lpstr>
      </vt:variant>
      <vt:variant>
        <vt:i4>18</vt:i4>
      </vt:variant>
    </vt:vector>
  </HeadingPairs>
  <TitlesOfParts>
    <vt:vector baseType="lpstr" size="19">
      <vt:lpstr>Office 主题</vt:lpstr>
      <vt:lpstr>Slide 1</vt:lpstr>
      <vt:lpstr>Slide 2</vt:lpstr>
      <vt:lpstr>学习目标</vt:lpstr>
      <vt:lpstr>梳理情节</vt:lpstr>
      <vt:lpstr>Slide 5</vt:lpstr>
      <vt:lpstr>第一视角</vt:lpstr>
      <vt:lpstr>第一视角的作用</vt:lpstr>
      <vt:lpstr>走进黄新</vt:lpstr>
      <vt:lpstr>总结</vt:lpstr>
      <vt:lpstr>赏析细节</vt:lpstr>
      <vt:lpstr>Slide 11</vt:lpstr>
      <vt:lpstr>Slide 12</vt:lpstr>
      <vt:lpstr>Slide 13</vt:lpstr>
      <vt:lpstr>Slide 14</vt:lpstr>
      <vt:lpstr>Slide 15</vt:lpstr>
      <vt:lpstr>拓展</vt:lpstr>
      <vt:lpstr>补充</vt:lpstr>
      <vt:lpstr>Slide 18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2020-11-19T10:09:09.463</cp:lastPrinted>
  <dcterms:created xsi:type="dcterms:W3CDTF">2020-11-19T10:09:09Z</dcterms:created>
  <dcterms:modified xsi:type="dcterms:W3CDTF">2020-11-19T02:09:10Z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