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0" r:id="rId5"/>
    <p:sldId id="258" r:id="rId6"/>
    <p:sldId id="259" r:id="rId7"/>
    <p:sldId id="261" r:id="rId8"/>
    <p:sldId id="262" r:id="rId9"/>
    <p:sldId id="263" r:id="rId10"/>
    <p:sldId id="266" r:id="rId11"/>
    <p:sldId id="269" r:id="rId12"/>
    <p:sldId id="264" r:id="rId13"/>
    <p:sldId id="265" r:id="rId14"/>
    <p:sldId id="283" r:id="rId15"/>
    <p:sldId id="270" r:id="rId16"/>
    <p:sldId id="271" r:id="rId17"/>
    <p:sldId id="272" r:id="rId18"/>
    <p:sldId id="267" r:id="rId19"/>
    <p:sldId id="276" r:id="rId20"/>
    <p:sldId id="273" r:id="rId21"/>
    <p:sldId id="274" r:id="rId22"/>
    <p:sldId id="275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62380-027F-4BEE-8ADC-70087F11A7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32AB6-3657-4C36-8232-C75452E550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5689" y="575733"/>
            <a:ext cx="58702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父  亲  的  树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</a:rPr>
              <a:t>                    陈</a:t>
            </a:r>
            <a:r>
              <a:rPr lang="zh-CN" altLang="en-US" sz="4800" b="1" dirty="0">
                <a:solidFill>
                  <a:srgbClr val="FF0000"/>
                </a:solidFill>
              </a:rPr>
              <a:t>忠实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3592" y="0"/>
            <a:ext cx="56886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</a:rPr>
              <a:t>第二步：合作探究</a:t>
            </a:r>
            <a:endParaRPr lang="en-US" altLang="zh-CN" sz="3600" b="1" dirty="0">
              <a:solidFill>
                <a:srgbClr val="3333FF"/>
              </a:solidFill>
            </a:endParaRPr>
          </a:p>
          <a:p>
            <a:r>
              <a:rPr lang="zh-CN" altLang="en-US" sz="2800" b="1" dirty="0">
                <a:solidFill>
                  <a:srgbClr val="3333FF"/>
                </a:solidFill>
              </a:rPr>
              <a:t>（环节一   师友合作）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96337" y="5969949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独立思考</a:t>
            </a:r>
            <a:r>
              <a:rPr lang="en-US" altLang="zh-CN" sz="3200" b="1" dirty="0">
                <a:solidFill>
                  <a:srgbClr val="0000FF"/>
                </a:solidFill>
              </a:rPr>
              <a:t>----</a:t>
            </a:r>
            <a:r>
              <a:rPr lang="zh-CN" altLang="en-US" sz="3200" b="1" dirty="0">
                <a:solidFill>
                  <a:srgbClr val="0000FF"/>
                </a:solidFill>
              </a:rPr>
              <a:t>师友交流</a:t>
            </a:r>
            <a:r>
              <a:rPr lang="en-US" altLang="zh-CN" sz="3200" b="1" dirty="0">
                <a:solidFill>
                  <a:srgbClr val="0000FF"/>
                </a:solidFill>
              </a:rPr>
              <a:t>-----</a:t>
            </a:r>
            <a:r>
              <a:rPr lang="zh-CN" altLang="en-US" sz="3200" b="1" dirty="0">
                <a:solidFill>
                  <a:srgbClr val="0000FF"/>
                </a:solidFill>
              </a:rPr>
              <a:t>班内展示</a:t>
            </a:r>
            <a:r>
              <a:rPr lang="en-US" altLang="zh-CN" sz="3200" b="1" dirty="0">
                <a:solidFill>
                  <a:srgbClr val="0000FF"/>
                </a:solidFill>
              </a:rPr>
              <a:t>----</a:t>
            </a:r>
            <a:r>
              <a:rPr lang="zh-CN" altLang="en-US" sz="3200" b="1" dirty="0">
                <a:solidFill>
                  <a:srgbClr val="0000FF"/>
                </a:solidFill>
              </a:rPr>
              <a:t>他组补充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62458"/>
            <a:ext cx="116688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 dirty="0" smtClean="0"/>
          </a:p>
          <a:p>
            <a:r>
              <a:rPr lang="zh-CN" altLang="en-US" sz="4000" b="1" dirty="0" smtClean="0"/>
              <a:t>    </a:t>
            </a:r>
            <a:r>
              <a:rPr lang="zh-CN" altLang="en-US" sz="3200" b="1" dirty="0" smtClean="0"/>
              <a:t>听读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概括各段内容，给文章划分结构层次。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623" y="2265528"/>
            <a:ext cx="738664" cy="3043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/>
              <a:t>父亲的树</a:t>
            </a:r>
            <a:endParaRPr lang="zh-CN" altLang="en-US" sz="3600" b="1" dirty="0"/>
          </a:p>
        </p:txBody>
      </p:sp>
      <p:sp>
        <p:nvSpPr>
          <p:cNvPr id="15" name="左大括号 14"/>
          <p:cNvSpPr/>
          <p:nvPr/>
        </p:nvSpPr>
        <p:spPr>
          <a:xfrm>
            <a:off x="996287" y="1869743"/>
            <a:ext cx="436728" cy="331640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678675" y="1856096"/>
            <a:ext cx="664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总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回到老家，望见椿树。</a:t>
            </a:r>
            <a:endParaRPr lang="zh-CN" altLang="en-US" sz="2800" b="1" dirty="0"/>
          </a:p>
        </p:txBody>
      </p:sp>
      <p:sp>
        <p:nvSpPr>
          <p:cNvPr id="17" name="左大括号 16"/>
          <p:cNvSpPr/>
          <p:nvPr/>
        </p:nvSpPr>
        <p:spPr>
          <a:xfrm>
            <a:off x="2169994" y="2620370"/>
            <a:ext cx="54591" cy="196527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610436" y="3207224"/>
            <a:ext cx="341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分</a:t>
            </a:r>
            <a:endParaRPr lang="zh-CN" altLang="en-US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497539" y="2729552"/>
            <a:ext cx="34255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栽种椿树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栽树卖树，供子读书。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椿树成长，</a:t>
            </a:r>
            <a:r>
              <a:rPr lang="zh-CN" altLang="en-US" sz="2800" b="1" dirty="0"/>
              <a:t>遭遇分杈。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不舍椿树，象征父亲。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zh-CN" altLang="en-US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705970" y="4899546"/>
            <a:ext cx="6741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总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椿树花开</a:t>
            </a:r>
            <a:r>
              <a:rPr lang="zh-CN" altLang="en-US" sz="2800" b="1" smtClean="0"/>
              <a:t>，父亲永在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39236" y="518615"/>
            <a:ext cx="4312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第四步：研读共品</a:t>
            </a:r>
            <a:endParaRPr lang="zh-CN" alt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39237" y="1105469"/>
            <a:ext cx="6032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333FF"/>
                </a:solidFill>
              </a:rPr>
              <a:t>（环节一   师友合作）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23080" y="1910687"/>
            <a:ext cx="11768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“我”有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这样</a:t>
            </a:r>
            <a:r>
              <a:rPr lang="zh-CN" altLang="en-US" sz="3200" b="1" dirty="0" smtClean="0"/>
              <a:t>一位父亲。（把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这样</a:t>
            </a:r>
            <a:r>
              <a:rPr lang="zh-CN" altLang="en-US" sz="3200" b="1" dirty="0" smtClean="0"/>
              <a:t>说具体，从文章中找到依据）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38541" y="5055549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独立思考</a:t>
            </a:r>
            <a:r>
              <a:rPr lang="en-US" altLang="zh-CN" sz="3200" b="1" dirty="0">
                <a:solidFill>
                  <a:srgbClr val="0000FF"/>
                </a:solidFill>
              </a:rPr>
              <a:t>----</a:t>
            </a:r>
            <a:r>
              <a:rPr lang="zh-CN" altLang="en-US" sz="3200" b="1" dirty="0">
                <a:solidFill>
                  <a:srgbClr val="0000FF"/>
                </a:solidFill>
              </a:rPr>
              <a:t>师友交流</a:t>
            </a:r>
            <a:r>
              <a:rPr lang="en-US" altLang="zh-CN" sz="3200" b="1" dirty="0">
                <a:solidFill>
                  <a:srgbClr val="0000FF"/>
                </a:solidFill>
              </a:rPr>
              <a:t>-----</a:t>
            </a:r>
            <a:r>
              <a:rPr lang="zh-CN" altLang="en-US" sz="3200" b="1" dirty="0">
                <a:solidFill>
                  <a:srgbClr val="0000FF"/>
                </a:solidFill>
              </a:rPr>
              <a:t>班内展示</a:t>
            </a:r>
            <a:r>
              <a:rPr lang="en-US" altLang="zh-CN" sz="3200" b="1" dirty="0">
                <a:solidFill>
                  <a:srgbClr val="0000FF"/>
                </a:solidFill>
              </a:rPr>
              <a:t>----</a:t>
            </a:r>
            <a:r>
              <a:rPr lang="zh-CN" altLang="en-US" sz="3200" b="1" dirty="0">
                <a:solidFill>
                  <a:srgbClr val="0000FF"/>
                </a:solidFill>
              </a:rPr>
              <a:t>他组补充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4143" y="436728"/>
            <a:ext cx="5145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第四步：总结提高</a:t>
            </a:r>
            <a:endParaRPr lang="en-US" altLang="zh-CN" sz="3200" b="1" dirty="0" smtClean="0"/>
          </a:p>
          <a:p>
            <a:r>
              <a:rPr lang="zh-CN" altLang="en-US" sz="2800" b="1" dirty="0" smtClean="0">
                <a:solidFill>
                  <a:srgbClr val="3333FF"/>
                </a:solidFill>
              </a:rPr>
              <a:t>（环节一   师友交流） 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36728" y="2320119"/>
            <a:ext cx="107953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    交流学完本课你的收获。可以从学习到的阅读的方法技巧方面谈，可以从文章的内容，体会到的情感，获得的启示方面谈。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6809" y="436418"/>
            <a:ext cx="11274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感知理解</a:t>
            </a:r>
            <a:endParaRPr lang="en-US" altLang="zh-CN" sz="3200" b="1" dirty="0"/>
          </a:p>
          <a:p>
            <a:r>
              <a:rPr lang="zh-CN" altLang="en-US" sz="3200" b="1" dirty="0"/>
              <a:t>二：品读下面两句话，结合课文内容，说说他们的含义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250371" y="1785257"/>
            <a:ext cx="104720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b="1" dirty="0"/>
          </a:p>
          <a:p>
            <a:r>
              <a:rPr lang="en-US" altLang="zh-CN" sz="3200" b="1" dirty="0"/>
              <a:t>1.</a:t>
            </a:r>
            <a:r>
              <a:rPr lang="zh-CN" altLang="en-US" sz="3200" b="1" dirty="0"/>
              <a:t>椿树就是父亲的象征，虽然父亲已经去世，但是父亲亲手种下的椿树已经化为父亲的精神，椿树就是父亲宽容、坚强、勤劳品质的见证，作者见到椿树，就如同见到父亲，就如父亲陪伴在自己身边一样。</a:t>
            </a:r>
            <a:endParaRPr lang="zh-CN" altLang="en-US" sz="3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50371" y="4778829"/>
            <a:ext cx="109510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花香沁人心脾，令人回味，就如同父亲美好的品格，给人留下美好的印象。作者借景抒情，一方面表达了对父亲美好品质的赞美，一方面表达了对父亲的思念之情。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956" y="464024"/>
            <a:ext cx="11286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感知理解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二：品读下面两句话，结合课文内容，说说他们的含义。</a:t>
            </a:r>
            <a:endParaRPr lang="zh-CN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68490" y="2251881"/>
            <a:ext cx="113822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        所谓“重点语句”，一般指能够揭示和概括文章中心的句子，能够概括段意的句子，内涵丰富、耐人寻味的句子，对全文的内容和结构起重要作用的句子，起到画龙点睛作用的句子，表达形象生动、独出心裁的句子等。理解重点语句的深刻含义，指的是既要说出句子的表层意思，又要说出句子的深层意思。考查形式灵活，主要有：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划线句子在文中的含义是什么；揣摩下列句子，说说对句子的理解等。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4967" y="627797"/>
            <a:ext cx="11081981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方法技巧</a:t>
            </a:r>
            <a:endParaRPr lang="en-US" altLang="zh-CN" sz="5400" b="1" dirty="0" smtClean="0"/>
          </a:p>
          <a:p>
            <a:r>
              <a:rPr lang="zh-CN" altLang="en-US" sz="4000" b="1" dirty="0" smtClean="0"/>
              <a:t>      </a:t>
            </a:r>
            <a:endParaRPr lang="en-US" altLang="zh-CN" sz="4000" b="1" dirty="0" smtClean="0"/>
          </a:p>
          <a:p>
            <a:r>
              <a:rPr lang="en-US" altLang="zh-CN" sz="4400" b="1" dirty="0" smtClean="0"/>
              <a:t>       </a:t>
            </a:r>
            <a:r>
              <a:rPr lang="zh-CN" altLang="en-US" sz="4400" b="1" dirty="0" smtClean="0"/>
              <a:t>理解重点语句的深刻含义最基本的原则是“瞻前顾后”，审读语境。必须把句子放到文章的具体语境中来辨析，通过对具体语句前后句子含义的分析，弄清所问语句的含义。一般来说，对所要理解的具体句子，答案就在前面或后面的句子中，或者需要稍微变通一下。常用的方法有：</a:t>
            </a:r>
            <a:endParaRPr lang="zh-CN" altLang="en-US" sz="4400" b="1" dirty="0"/>
          </a:p>
        </p:txBody>
      </p:sp>
      <p:pic>
        <p:nvPicPr>
          <p:cNvPr id="4" name="图片 3" descr="w02012111458090609913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3555996">
            <a:off x="4521121" y="303648"/>
            <a:ext cx="1325256" cy="178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195" y="200142"/>
            <a:ext cx="11850805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浏览全文，把握主旨。从整体上去把握文章的中心，把对全文的理解做为理解句子的依托。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抓关键词，以点带面。关键词是在句子中起关键作用、核心作用的词语。句子中的关键词往往是动词、形容词等，它们常常隐含重要信息。理解句子可通过抓关键词，运用替换词语的方法来揣摩句子在文中的表达效果和目的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辨析修辞，思考意图。文中的句子如果用了修辞，如比喻、拟人、排比等，我们就可以从修辞的角度去理解句子的“言外之意”“弦外之音”。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4.</a:t>
            </a:r>
            <a:r>
              <a:rPr lang="zh-CN" altLang="en-US" sz="3200" b="1" dirty="0" smtClean="0"/>
              <a:t>需要注意的是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从前后句子中找准能帮助答题的句子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切不可全句照抄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认为只要多答就能达到点子上。在用自己的语言组织答题时，要简明、扼要、连贯、不能有语病。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1569" y="682388"/>
            <a:ext cx="102494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仿写：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    父爱是一缕阳光，让你的心灵即使在寒冷的冬天也能感受到温暖入春</a:t>
            </a:r>
            <a:r>
              <a:rPr lang="zh-CN" altLang="en-US" sz="3200" b="1" u="sng" dirty="0" smtClean="0"/>
              <a:t>；                                                                       ；        </a:t>
            </a:r>
            <a:endParaRPr lang="en-US" altLang="zh-CN" sz="3200" b="1" u="sng" dirty="0" smtClean="0"/>
          </a:p>
          <a:p>
            <a:r>
              <a:rPr lang="en-US" altLang="zh-CN" sz="3200" b="1" u="sng" dirty="0" smtClean="0"/>
              <a:t>                                                                    </a:t>
            </a:r>
            <a:r>
              <a:rPr lang="zh-CN" altLang="en-US" sz="3200" b="1" u="sng" dirty="0" smtClean="0"/>
              <a:t>。</a:t>
            </a:r>
            <a:endParaRPr lang="zh-CN" altLang="en-US" sz="3200" b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614148" y="3562065"/>
            <a:ext cx="11041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父爱是</a:t>
            </a:r>
            <a:r>
              <a:rPr lang="zh-CN" altLang="en-US" sz="3200" b="1" dirty="0" smtClean="0">
                <a:solidFill>
                  <a:srgbClr val="FF3300"/>
                </a:solidFill>
              </a:rPr>
              <a:t>一座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山峰</a:t>
            </a:r>
            <a:r>
              <a:rPr lang="zh-CN" altLang="en-US" sz="3200" b="1" dirty="0" smtClean="0"/>
              <a:t>，</a:t>
            </a:r>
            <a:r>
              <a:rPr lang="zh-CN" altLang="en-US" sz="3200" b="1" dirty="0" smtClean="0">
                <a:solidFill>
                  <a:srgbClr val="CC0099"/>
                </a:solidFill>
              </a:rPr>
              <a:t>让你的身心</a:t>
            </a:r>
            <a:r>
              <a:rPr lang="zh-CN" altLang="en-US" sz="3200" b="1" dirty="0" smtClean="0"/>
              <a:t>即使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承受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风霜雨雪</a:t>
            </a:r>
            <a:r>
              <a:rPr lang="zh-CN" altLang="en-US" sz="3200" b="1" dirty="0" smtClean="0"/>
              <a:t>也</a:t>
            </a:r>
            <a:r>
              <a:rPr lang="zh-CN" altLang="en-US" sz="3200" b="1" dirty="0" smtClean="0">
                <a:solidFill>
                  <a:srgbClr val="CC0099"/>
                </a:solidFill>
              </a:rPr>
              <a:t>沉着坚定</a:t>
            </a:r>
            <a:r>
              <a:rPr lang="zh-CN" altLang="en-US" sz="3200" b="1" dirty="0" smtClean="0"/>
              <a:t>；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4023" y="4121623"/>
            <a:ext cx="11727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父爱是</a:t>
            </a:r>
            <a:r>
              <a:rPr lang="zh-CN" altLang="en-US" sz="3200" b="1" dirty="0" smtClean="0">
                <a:solidFill>
                  <a:srgbClr val="FF3300"/>
                </a:solidFill>
              </a:rPr>
              <a:t>一片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大海</a:t>
            </a:r>
            <a:r>
              <a:rPr lang="zh-CN" altLang="en-US" sz="3200" b="1" dirty="0" smtClean="0"/>
              <a:t>，</a:t>
            </a:r>
            <a:r>
              <a:rPr lang="zh-CN" altLang="en-US" sz="3200" b="1" dirty="0" smtClean="0">
                <a:solidFill>
                  <a:srgbClr val="CC0099"/>
                </a:solidFill>
              </a:rPr>
              <a:t>让你的灵魂</a:t>
            </a:r>
            <a:r>
              <a:rPr lang="zh-CN" altLang="en-US" sz="3200" b="1" dirty="0" smtClean="0"/>
              <a:t>即使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遇到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电闪雷鸣</a:t>
            </a:r>
            <a:r>
              <a:rPr lang="zh-CN" altLang="en-US" sz="3200" b="1" dirty="0" smtClean="0"/>
              <a:t>依然</a:t>
            </a:r>
            <a:r>
              <a:rPr lang="zh-CN" altLang="en-US" sz="3200" b="1" dirty="0" smtClean="0">
                <a:solidFill>
                  <a:srgbClr val="CC0099"/>
                </a:solidFill>
              </a:rPr>
              <a:t>仁厚宽容</a:t>
            </a:r>
            <a:r>
              <a:rPr lang="zh-CN" altLang="en-US" sz="3200" b="1" dirty="0" smtClean="0"/>
              <a:t>。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698543" y="286603"/>
            <a:ext cx="5404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/>
              <a:t>第四步：拓展提高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784143" y="955343"/>
            <a:ext cx="6905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/>
              <a:t>            （环节一：师友交流 ）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7798" y="5008728"/>
            <a:ext cx="33982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把父爱比喻成山峰，大海。山峰坚固，大海宽容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85396" y="5049670"/>
            <a:ext cx="29888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身心、灵魂、承受、遇到不能重复。</a:t>
            </a:r>
            <a:endParaRPr lang="zh-CN" altLang="en-US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929349" y="4872251"/>
            <a:ext cx="31526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沉重坚定，仁厚宽容既有山峰大海的特点，又比喻人的性格特点。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2256367" y="1341438"/>
            <a:ext cx="6239933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1800"/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406400" y="304801"/>
            <a:ext cx="11785600" cy="52014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400" b="1">
                <a:ea typeface="黑体" panose="02010609060101010101" pitchFamily="2" charset="-122"/>
              </a:rPr>
              <a:t>考点举要</a:t>
            </a:r>
            <a:endParaRPr lang="zh-CN" altLang="en-US" sz="4400" b="1"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2" charset="-122"/>
              </a:rPr>
              <a:t>语言仿写题具有题型灵活、设计精巧、考点繁多、综合性较强等特点，中考主要从下面三个方面来考查学生：</a:t>
            </a:r>
            <a:endParaRPr lang="zh-CN" altLang="en-US" sz="3200" b="1"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u="sng">
                <a:ea typeface="黑体" panose="02010609060101010101" pitchFamily="2" charset="-122"/>
                <a:hlinkClick r:id="rId1" action="ppaction://hlinksldjump"/>
              </a:rPr>
              <a:t>１</a:t>
            </a:r>
            <a:r>
              <a:rPr lang="zh-CN" altLang="en-US" sz="3200" b="1">
                <a:ea typeface="黑体" panose="02010609060101010101" pitchFamily="2" charset="-122"/>
              </a:rPr>
              <a:t>、考查对句式、语法、修辞等知识的综合运用</a:t>
            </a:r>
            <a:r>
              <a:rPr lang="zh-CN" altLang="en-US" b="1"/>
              <a:t>。</a:t>
            </a:r>
            <a:endParaRPr lang="zh-CN" altLang="en-US" b="1"/>
          </a:p>
          <a:p>
            <a:pPr>
              <a:spcBef>
                <a:spcPct val="50000"/>
              </a:spcBef>
            </a:pPr>
            <a:r>
              <a:rPr lang="en-US" altLang="zh-CN" sz="3200" b="1" u="sng">
                <a:latin typeface="黑体" panose="02010609060101010101" pitchFamily="2" charset="-122"/>
                <a:ea typeface="黑体" panose="02010609060101010101" pitchFamily="2" charset="-122"/>
                <a:hlinkClick r:id="rId2" action="ppaction://hlinksldjump"/>
              </a:rPr>
              <a:t>2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、考查同学们的语言表达能力，联想、想象能力，创造思维的能力。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u="sng">
                <a:latin typeface="黑体" panose="02010609060101010101" pitchFamily="2" charset="-122"/>
                <a:ea typeface="黑体" panose="02010609060101010101" pitchFamily="2" charset="-122"/>
                <a:hlinkClick r:id="rId3" action="ppaction://hlinksldjump"/>
              </a:rPr>
              <a:t>3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、对同学们的思想认识水平的检测，包括道德素质，审美意识、情趣，乃至世界观、人生观、价值观等。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406400" y="609600"/>
            <a:ext cx="114808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406401" y="304800"/>
            <a:ext cx="7482417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 smtClean="0">
                <a:ea typeface="黑体" panose="02010609060101010101" pitchFamily="2" charset="-122"/>
              </a:rPr>
              <a:t>       什</a:t>
            </a:r>
            <a:r>
              <a:rPr kumimoji="0" lang="zh-CN" altLang="en-US" sz="3600" b="1" dirty="0">
                <a:ea typeface="黑体" panose="02010609060101010101" pitchFamily="2" charset="-122"/>
              </a:rPr>
              <a:t>么是仿写？</a:t>
            </a:r>
            <a:r>
              <a:rPr kumimoji="0" lang="zh-CN" altLang="en-US" sz="3600" dirty="0"/>
              <a:t> </a:t>
            </a:r>
            <a:endParaRPr kumimoji="0" lang="zh-CN" altLang="en-US" sz="3600" dirty="0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341194" y="1143000"/>
            <a:ext cx="1151871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仿</a:t>
            </a: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写是</a:t>
            </a:r>
            <a:r>
              <a:rPr kumimoji="0"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按照已</a:t>
            </a: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经给出的语句的</a:t>
            </a:r>
            <a:r>
              <a:rPr kumimoji="0"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形式</a:t>
            </a: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，再另外写出与之</a:t>
            </a:r>
            <a:r>
              <a:rPr kumimoji="0" lang="zh-CN" altLang="en-US" sz="36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相仿</a:t>
            </a: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的新句</a:t>
            </a:r>
            <a:r>
              <a:rPr kumimoji="0"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kumimoji="0" lang="en-US" altLang="zh-CN" sz="36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kumimoji="0" lang="en-US" altLang="zh-CN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406400" y="2667001"/>
            <a:ext cx="5892800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抓两点：</a:t>
            </a:r>
            <a:r>
              <a:rPr kumimoji="0"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、先</a:t>
            </a:r>
            <a:r>
              <a:rPr kumimoji="0"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</a:t>
            </a:r>
            <a:endParaRPr kumimoji="0"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kumimoji="0" lang="en-US" altLang="zh-CN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、有</a:t>
            </a:r>
            <a:r>
              <a:rPr kumimoji="0"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创新</a:t>
            </a:r>
            <a:endParaRPr kumimoji="0"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6537278" y="2664726"/>
            <a:ext cx="4462818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ea typeface="黑体" panose="02010609060101010101" pitchFamily="2" charset="-122"/>
              </a:rPr>
              <a:t>句</a:t>
            </a:r>
            <a:r>
              <a:rPr kumimoji="0" lang="zh-CN" altLang="en-US" sz="3600" b="1" dirty="0" smtClean="0">
                <a:ea typeface="黑体" panose="02010609060101010101" pitchFamily="2" charset="-122"/>
              </a:rPr>
              <a:t>式   修辞  主题思想</a:t>
            </a:r>
            <a:endParaRPr kumimoji="0" lang="zh-CN" altLang="en-US" sz="3600" b="1" dirty="0">
              <a:ea typeface="黑体" panose="02010609060101010101" pitchFamily="2" charset="-122"/>
            </a:endParaRP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4787330" y="3559791"/>
            <a:ext cx="4534089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ea typeface="黑体" panose="02010609060101010101" pitchFamily="2" charset="-122"/>
              </a:rPr>
              <a:t>内</a:t>
            </a:r>
            <a:r>
              <a:rPr kumimoji="0" lang="zh-CN" altLang="en-US" sz="3600" b="1" dirty="0" smtClean="0">
                <a:ea typeface="黑体" panose="02010609060101010101" pitchFamily="2" charset="-122"/>
              </a:rPr>
              <a:t>容上不重复</a:t>
            </a:r>
            <a:endParaRPr kumimoji="0" lang="zh-CN" altLang="en-US" sz="3600" b="1" dirty="0">
              <a:ea typeface="黑体" panose="02010609060101010101" pitchFamily="2" charset="-122"/>
            </a:endParaRP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304800" y="5257801"/>
            <a:ext cx="118872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ea typeface="黑体" panose="02010609060101010101" pitchFamily="2" charset="-122"/>
              </a:rPr>
              <a:t>记三条：</a:t>
            </a:r>
            <a:r>
              <a:rPr kumimoji="0" lang="zh-CN" altLang="en-US" sz="3600" b="1" dirty="0"/>
              <a:t> </a:t>
            </a:r>
            <a:r>
              <a:rPr kumimoji="0" lang="zh-CN" altLang="en-US" sz="3600" b="1" dirty="0">
                <a:ea typeface="黑体" panose="02010609060101010101" pitchFamily="2" charset="-122"/>
              </a:rPr>
              <a:t>仿</a:t>
            </a:r>
            <a:r>
              <a:rPr kumimoji="0"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句式</a:t>
            </a:r>
            <a:r>
              <a:rPr kumimoji="0" lang="zh-CN" altLang="en-US" sz="3600" b="1" dirty="0"/>
              <a:t>         </a:t>
            </a:r>
            <a:r>
              <a:rPr kumimoji="0" lang="zh-CN" altLang="en-US" sz="3600" b="1" dirty="0">
                <a:ea typeface="黑体" panose="02010609060101010101" pitchFamily="2" charset="-122"/>
              </a:rPr>
              <a:t>仿</a:t>
            </a:r>
            <a:r>
              <a:rPr kumimoji="0"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修辞</a:t>
            </a:r>
            <a:r>
              <a:rPr kumimoji="0" lang="zh-CN" altLang="en-US" sz="3600" dirty="0"/>
              <a:t>         </a:t>
            </a:r>
            <a:r>
              <a:rPr kumimoji="0" lang="zh-CN" altLang="en-US" sz="3600" b="1" dirty="0">
                <a:ea typeface="黑体" panose="02010609060101010101" pitchFamily="2" charset="-122"/>
              </a:rPr>
              <a:t>仿</a:t>
            </a:r>
            <a:r>
              <a:rPr kumimoji="0"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思想</a:t>
            </a:r>
            <a:r>
              <a:rPr kumimoji="0" lang="zh-CN" altLang="en-US" sz="4800" dirty="0"/>
              <a:t> </a:t>
            </a:r>
            <a:endParaRPr kumimoji="0" lang="zh-CN" altLang="en-US" sz="4800" dirty="0"/>
          </a:p>
        </p:txBody>
      </p:sp>
      <p:sp>
        <p:nvSpPr>
          <p:cNvPr id="11" name="TextBox 10"/>
          <p:cNvSpPr txBox="1"/>
          <p:nvPr/>
        </p:nvSpPr>
        <p:spPr>
          <a:xfrm>
            <a:off x="4899546" y="2715905"/>
            <a:ext cx="2060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原句</a:t>
            </a:r>
            <a:endParaRPr lang="zh-CN" altLang="en-US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1066" y="654756"/>
            <a:ext cx="977617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目标导航：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smtClean="0">
                <a:solidFill>
                  <a:srgbClr val="FF0000"/>
                </a:solidFill>
              </a:rPr>
              <a:t>1.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整体感知课文内容，明确文章的写作主旨。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体会本文一脉贯穿、条理清晰的写作手法；学习本文平实而又饱含深情的语言特点。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</a:rPr>
              <a:t>3.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体会父亲对作者的深远影响及作者对父亲的感恩、怀念之情。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67284" y="668741"/>
            <a:ext cx="5254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齐读理解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08000" y="304801"/>
            <a:ext cx="10363200" cy="435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仿写的基本要求：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、内容要协调一致，前后呼应。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、句式要统一。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、修辞要相同。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、字数要相等或大致相等。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026"/>
          <p:cNvSpPr txBox="1">
            <a:spLocks noChangeArrowheads="1"/>
          </p:cNvSpPr>
          <p:nvPr/>
        </p:nvSpPr>
        <p:spPr bwMode="auto">
          <a:xfrm>
            <a:off x="2256367" y="1341438"/>
            <a:ext cx="6239933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1800"/>
          </a:p>
        </p:txBody>
      </p:sp>
      <p:sp>
        <p:nvSpPr>
          <p:cNvPr id="39939" name="Text Box 1027"/>
          <p:cNvSpPr txBox="1">
            <a:spLocks noChangeArrowheads="1"/>
          </p:cNvSpPr>
          <p:nvPr/>
        </p:nvSpPr>
        <p:spPr bwMode="auto">
          <a:xfrm>
            <a:off x="508000" y="228601"/>
            <a:ext cx="11176000" cy="48013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仿写要注意的几个问题：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、仿句与被仿句不能雷同。二者的要做到：</a:t>
            </a:r>
            <a:r>
              <a:rPr lang="zh-CN" altLang="en-US" sz="3600" b="1">
                <a:latin typeface="Times New Roman" panose="02020603050405020304"/>
                <a:ea typeface="黑体" panose="02010609060101010101" pitchFamily="2" charset="-122"/>
              </a:rPr>
              <a:t>“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花开两朵，各表一枝</a:t>
            </a:r>
            <a:r>
              <a:rPr lang="zh-CN" altLang="en-US" sz="3600" b="1">
                <a:latin typeface="Times New Roman" panose="02020603050405020304"/>
                <a:ea typeface="黑体" panose="02010609060101010101" pitchFamily="2" charset="-122"/>
              </a:rPr>
              <a:t>”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内容要有创新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修辞要恰当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。熟知各种修辞的特点和要求，做到心中有数。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用词不能重复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。除了明显的共用词语以外，仿句的用词尽可能不与被仿句重复，避免语意雷同。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utoUpdateAnimBg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2256367" y="1341438"/>
            <a:ext cx="6239933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1800"/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06400" y="304800"/>
            <a:ext cx="10668000" cy="4862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5400" b="1">
                <a:ea typeface="黑体" panose="02010609060101010101" pitchFamily="2" charset="-122"/>
              </a:rPr>
              <a:t>             </a:t>
            </a:r>
            <a:r>
              <a:rPr lang="zh-CN" altLang="en-US" sz="5400" b="1">
                <a:ea typeface="黑体" panose="02010609060101010101" pitchFamily="2" charset="-122"/>
              </a:rPr>
              <a:t>方法指导</a:t>
            </a:r>
            <a:endParaRPr lang="zh-CN" altLang="en-US" sz="5400" b="1"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2" charset="-122"/>
              </a:rPr>
              <a:t> （一）、仔细揣摩例句，寻找和例句在内容与结构上的相同点。</a:t>
            </a:r>
            <a:endParaRPr lang="zh-CN" altLang="en-US" sz="3200" b="1"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2" charset="-122"/>
              </a:rPr>
              <a:t>        具体地说，在内容上，重视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2" charset="-122"/>
              </a:rPr>
              <a:t>“神似”</a:t>
            </a:r>
            <a:r>
              <a:rPr lang="zh-CN" altLang="en-US" sz="3200" b="1">
                <a:ea typeface="黑体" panose="02010609060101010101" pitchFamily="2" charset="-122"/>
              </a:rPr>
              <a:t>，使仿句在陈述对象、思想内容、语气语调和情感基调等方面与例句前后连贯、语意衔接；在结构上，重视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2" charset="-122"/>
              </a:rPr>
              <a:t>“形似”</a:t>
            </a:r>
            <a:r>
              <a:rPr lang="zh-CN" altLang="en-US" sz="3200" b="1">
                <a:ea typeface="黑体" panose="02010609060101010101" pitchFamily="2" charset="-122"/>
              </a:rPr>
              <a:t>，分析例句在句式、修辞方法、句子成分、短语结构、前后过渡等方面的特征，使仿句形神相似。</a:t>
            </a:r>
            <a:endParaRPr lang="zh-CN" altLang="en-US" b="1"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utoUpdateAnimBg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2256367" y="1341438"/>
            <a:ext cx="6239933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1800"/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508000" y="304801"/>
            <a:ext cx="11074400" cy="50475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b="1">
                <a:ea typeface="黑体" panose="02010609060101010101" pitchFamily="2" charset="-122"/>
              </a:rPr>
              <a:t>【</a:t>
            </a:r>
            <a:r>
              <a:rPr lang="zh-CN" altLang="en-US" sz="2800" b="1">
                <a:ea typeface="黑体" panose="02010609060101010101" pitchFamily="2" charset="-122"/>
              </a:rPr>
              <a:t>例</a:t>
            </a:r>
            <a:r>
              <a:rPr lang="en-US" altLang="zh-CN" sz="2800" b="1">
                <a:ea typeface="黑体" panose="02010609060101010101" pitchFamily="2" charset="-122"/>
              </a:rPr>
              <a:t>】</a:t>
            </a:r>
            <a:r>
              <a:rPr lang="zh-CN" altLang="en-US" sz="2800" b="1">
                <a:ea typeface="黑体" panose="02010609060101010101" pitchFamily="2" charset="-122"/>
              </a:rPr>
              <a:t>发挥想象，仿写句子。</a:t>
            </a:r>
            <a:endParaRPr lang="zh-CN" altLang="en-US" sz="2800" b="1"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2" charset="-122"/>
              </a:rPr>
              <a:t>童年是一个谜，混沌初开，稚嫩好奇；少年是一副画，色彩绚丽，烂漫天真；青年是一首诗，激情澎湃，</a:t>
            </a:r>
            <a:r>
              <a:rPr lang="en-US" altLang="zh-CN" sz="2800" b="1">
                <a:ea typeface="黑体" panose="02010609060101010101" pitchFamily="2" charset="-122"/>
              </a:rPr>
              <a:t>______________</a:t>
            </a:r>
            <a:r>
              <a:rPr lang="zh-CN" altLang="en-US" sz="2800" b="1">
                <a:ea typeface="黑体" panose="02010609060101010101" pitchFamily="2" charset="-122"/>
              </a:rPr>
              <a:t>。</a:t>
            </a:r>
            <a:endParaRPr lang="zh-CN" altLang="en-US" sz="2800" b="1"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2" charset="-122"/>
              </a:rPr>
              <a:t>从形式上看，两个例句先为比喻句，后是由形容词组成的两个并列短语；仿句也是先有比喻句，接着出现一个由形容词组成的四字并列短语，那么，空格处只要再写一个由形容词组成的四字并列短语即可。从内容上看，两个例句都是比喻句，后面的四字短语分别概括了童年和少年的特点，因此，仿句的空格处填写的四字短语还必须符合青年的特点。</a:t>
            </a:r>
            <a:endParaRPr lang="zh-CN" altLang="en-US" sz="2800" b="1"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2" charset="-122"/>
              </a:rPr>
              <a:t>参考答案：乐观自信、浪漫潇洒、热情开朗等。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2256367" y="1341438"/>
            <a:ext cx="6239933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1800"/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304800" y="0"/>
            <a:ext cx="11379200" cy="61863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 dirty="0">
                <a:ea typeface="黑体" panose="02010609060101010101" pitchFamily="2" charset="-122"/>
              </a:rPr>
              <a:t>（二）、依据例句的特点，仿抄相同点改写不同点。</a:t>
            </a:r>
            <a:endParaRPr lang="zh-CN" altLang="en-US" sz="3600" b="1" dirty="0"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600" b="1" dirty="0">
                <a:ea typeface="黑体" panose="02010609060101010101" pitchFamily="2" charset="-122"/>
              </a:rPr>
              <a:t>        短语填空式仿写题，我们只要寻找到例句和仿句在内容、结构上的相同点之后，就能捕捉到正确的答案。</a:t>
            </a:r>
            <a:endParaRPr lang="zh-CN" altLang="en-US" sz="3600" b="1" dirty="0"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600" b="1" dirty="0">
                <a:ea typeface="黑体" panose="02010609060101010101" pitchFamily="2" charset="-122"/>
              </a:rPr>
              <a:t>        复杂的仿写句（如整句、语段仿写题），还必须在此基础上深入下去，树立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全局观念</a:t>
            </a:r>
            <a:r>
              <a:rPr lang="zh-CN" altLang="en-US" sz="3600" b="1" dirty="0">
                <a:ea typeface="黑体" panose="02010609060101010101" pitchFamily="2" charset="-122"/>
              </a:rPr>
              <a:t>，从整体入手，仔细揣摩，上下观照，前后推敲，筛选有用信息，把例句中的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“相同点”迁移</a:t>
            </a:r>
            <a:r>
              <a:rPr lang="zh-CN" altLang="en-US" sz="3600" b="1" dirty="0">
                <a:ea typeface="黑体" panose="02010609060101010101" pitchFamily="2" charset="-122"/>
              </a:rPr>
              <a:t>到仿句中；并对例句中的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“不同点”加以拓展和创新</a:t>
            </a:r>
            <a:r>
              <a:rPr lang="zh-CN" altLang="en-US" sz="3600" b="1" dirty="0">
                <a:ea typeface="黑体" panose="02010609060101010101" pitchFamily="2" charset="-122"/>
              </a:rPr>
              <a:t>，使之“脱胎换骨”，演变为新的仿句，直至完全符合结构相同、意思相关、语意衔接的仿写要求。</a:t>
            </a:r>
            <a:endParaRPr lang="zh-CN" altLang="en-US" sz="3600" b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utoUpdateAnimBg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406400" y="228601"/>
            <a:ext cx="11480800" cy="65556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】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根据你的观察和对生活的感悟，仿照下面加点的句子再写一个句子。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大自然能给我们许多启示：滴水可以穿石，是在告诉我们做事应持之以恒；大地能载万物，是在告诉我们求学要广读博览；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__________________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____________________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解析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】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所给例句可分成两部分：前面叙述的是一种自然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现象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，后面抒发的是对这</a:t>
            </a:r>
            <a:r>
              <a:rPr lang="en-US" altLang="zh-CN" sz="2800" b="1" dirty="0">
                <a:latin typeface="Times New Roman" panose="02020603050405020304"/>
                <a:ea typeface="黑体" panose="02010609060101010101" pitchFamily="2" charset="-122"/>
              </a:rPr>
              <a:t>—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现象的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感悟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。那么答题只要先写出一种自然现象，然后写出对这一现象的合乎情理的感悟就行了。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例句前部分是采用的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主谓短语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，仅用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字便叙述了一种人尽详知的自然现象，仿句依然要与前句保持一脉相承的关系，做到主谓短语，言简意赅。例句后面部分用的是字句表述人生感悟而且两个例句都使用于</a:t>
            </a:r>
            <a:r>
              <a:rPr lang="zh-CN" altLang="en-US" sz="2800" b="1" dirty="0">
                <a:latin typeface="Times New Roman" panose="02020603050405020304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是在告诉我们</a:t>
            </a:r>
            <a:r>
              <a:rPr lang="en-US" altLang="zh-CN" sz="2800" b="1" dirty="0">
                <a:latin typeface="Times New Roman" panose="02020603050405020304"/>
                <a:ea typeface="黑体" panose="02010609060101010101" pitchFamily="2" charset="-122"/>
              </a:rPr>
              <a:t>……”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那么仿写句也应照搬。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如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800" b="1" dirty="0">
                <a:latin typeface="Times New Roman" panose="02020603050405020304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青松不惧风雪，是在告诉我们做人要坚毅刚强。</a:t>
            </a:r>
            <a:r>
              <a:rPr lang="zh-CN" altLang="en-US" sz="2800" b="1" dirty="0">
                <a:latin typeface="Times New Roman" panose="02020603050405020304"/>
                <a:ea typeface="黑体" panose="02010609060101010101" pitchFamily="2" charset="-122"/>
              </a:rPr>
              <a:t>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914400" y="914401"/>
            <a:ext cx="995680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/>
              <a:t>练习</a:t>
            </a:r>
            <a:r>
              <a:rPr kumimoji="0" lang="en-US" altLang="zh-CN" sz="3600" b="1"/>
              <a:t>2</a:t>
            </a:r>
            <a:r>
              <a:rPr kumimoji="0" lang="zh-CN" altLang="en-US" sz="3600" b="1"/>
              <a:t>：如果没有想像，思维就像花儿失去了营养；如果没有想像，思维就像鸟儿折断了翅膀；如果没有想像，</a:t>
            </a:r>
            <a:r>
              <a:rPr kumimoji="0" lang="en-US" altLang="zh-CN" sz="1800" b="1"/>
              <a:t>_________________________________</a:t>
            </a:r>
            <a:r>
              <a:rPr kumimoji="0" lang="zh-CN" altLang="en-US" sz="1800" b="1"/>
              <a:t>。</a:t>
            </a:r>
            <a:endParaRPr kumimoji="0" lang="zh-CN" altLang="en-US" sz="1800" b="1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914400" y="3886201"/>
            <a:ext cx="101600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 b="1"/>
              <a:t>例如：如果没有想像，思维就像鱼儿离开了海洋。</a:t>
            </a:r>
            <a:endParaRPr kumimoji="0"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3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812800" y="457201"/>
            <a:ext cx="104648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练习</a:t>
            </a:r>
            <a:r>
              <a:rPr kumimoji="0"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：适应是什么？适应是泰山悬崖上迎风劲舞的青松，是寒冬腊月里傲雪盛开的腊梅，是电闪雷鸣中高傲飞翔的海燕。</a:t>
            </a:r>
            <a:endParaRPr kumimoji="0"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仿句：</a:t>
            </a:r>
            <a:r>
              <a:rPr kumimoji="0" lang="en-US" altLang="zh-CN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______   </a:t>
            </a:r>
            <a:r>
              <a:rPr kumimoji="0"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kumimoji="0" lang="en-US" altLang="zh-CN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______    </a:t>
            </a:r>
            <a:r>
              <a:rPr kumimoji="0"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      </a:t>
            </a:r>
            <a:r>
              <a:rPr kumimoji="0"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_______</a:t>
            </a: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kumimoji="0"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____________</a:t>
            </a:r>
            <a:r>
              <a:rPr kumimoji="0"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endParaRPr kumimoji="0"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711200" y="4267200"/>
            <a:ext cx="10668000" cy="173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例如：友谊是什么</a:t>
            </a:r>
            <a:r>
              <a:rPr kumimoji="0"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kumimoji="0"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友谊是联系情感的纽带，是相互沟通的桥梁，是化解矛盾的良药，是团结奋进的火炬。 </a:t>
            </a:r>
            <a:endParaRPr kumimoji="0"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23592" y="476673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      </a:t>
            </a:r>
            <a:r>
              <a:rPr lang="zh-CN" altLang="en-US" sz="4000" b="1" dirty="0" smtClean="0"/>
              <a:t>        一</a:t>
            </a:r>
            <a:r>
              <a:rPr lang="zh-CN" altLang="en-US" sz="4000" b="1" dirty="0"/>
              <a:t>：交流预习     </a:t>
            </a:r>
            <a:endParaRPr lang="zh-CN" altLang="en-US" sz="4000" dirty="0"/>
          </a:p>
          <a:p>
            <a:r>
              <a:rPr lang="zh-CN" altLang="en-US" sz="4000" b="1" dirty="0" smtClean="0">
                <a:solidFill>
                  <a:srgbClr val="3333FF"/>
                </a:solidFill>
              </a:rPr>
              <a:t>      （</a:t>
            </a:r>
            <a:r>
              <a:rPr lang="zh-CN" altLang="en-US" sz="4000" b="1" dirty="0">
                <a:solidFill>
                  <a:srgbClr val="3333FF"/>
                </a:solidFill>
              </a:rPr>
              <a:t>环节一   师友交流）</a:t>
            </a: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919536" y="1772816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：介绍作者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957" y="2564904"/>
            <a:ext cx="1030675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       陈忠实，陕西西安人，中国当代著名作家。 </a:t>
            </a:r>
            <a:r>
              <a:rPr lang="en-US" altLang="zh-CN" sz="4000" b="1" dirty="0" smtClean="0"/>
              <a:t>1997</a:t>
            </a:r>
            <a:r>
              <a:rPr lang="zh-CN" altLang="en-US" sz="4000" b="1" dirty="0" smtClean="0"/>
              <a:t>年凭借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白鹿原</a:t>
            </a:r>
            <a:r>
              <a:rPr lang="en-US" altLang="zh-CN" sz="4000" b="1" dirty="0" smtClean="0"/>
              <a:t>》</a:t>
            </a:r>
            <a:r>
              <a:rPr lang="zh-CN" altLang="en-US" sz="4000" b="1" dirty="0" smtClean="0"/>
              <a:t>获得茅盾文学奖。代表作有短篇小说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乡村</a:t>
            </a:r>
            <a:r>
              <a:rPr lang="en-US" altLang="zh-CN" sz="4000" b="1" dirty="0" smtClean="0"/>
              <a:t>》</a:t>
            </a:r>
            <a:r>
              <a:rPr lang="zh-CN" altLang="en-US" sz="4000" b="1" dirty="0" smtClean="0"/>
              <a:t>、中篇小说集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初夏</a:t>
            </a:r>
            <a:r>
              <a:rPr lang="en-US" altLang="zh-CN" sz="4000" b="1" dirty="0" smtClean="0"/>
              <a:t>》《</a:t>
            </a:r>
            <a:r>
              <a:rPr lang="zh-CN" altLang="en-US" sz="4000" b="1" dirty="0" smtClean="0"/>
              <a:t>陈忠实小说自选集</a:t>
            </a:r>
            <a:r>
              <a:rPr lang="en-US" altLang="zh-CN" sz="4000" b="1" dirty="0" smtClean="0"/>
              <a:t>》</a:t>
            </a:r>
            <a:r>
              <a:rPr lang="zh-CN" altLang="en-US" sz="4000" b="1" dirty="0" smtClean="0"/>
              <a:t>，散文集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告别白鸽</a:t>
            </a:r>
            <a:r>
              <a:rPr lang="en-US" altLang="zh-CN" sz="4000" b="1" dirty="0" smtClean="0"/>
              <a:t>》</a:t>
            </a:r>
            <a:r>
              <a:rPr lang="zh-CN" altLang="en-US" sz="4000" b="1" dirty="0" smtClean="0"/>
              <a:t>等。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94756" y="609600"/>
            <a:ext cx="3691466" cy="541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081867" y="395111"/>
            <a:ext cx="47187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                   </a:t>
            </a:r>
            <a:r>
              <a:rPr lang="zh-CN" altLang="en-US" sz="2800" b="1" dirty="0" smtClean="0"/>
              <a:t>一：交流预习     </a:t>
            </a:r>
            <a:endParaRPr lang="zh-CN" altLang="en-US" sz="2800" dirty="0" smtClean="0"/>
          </a:p>
          <a:p>
            <a:r>
              <a:rPr lang="zh-CN" altLang="en-US" sz="2800" b="1" dirty="0" smtClean="0">
                <a:solidFill>
                  <a:srgbClr val="3333FF"/>
                </a:solidFill>
              </a:rPr>
              <a:t>      （环节一   师友交流）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372533" y="1478845"/>
            <a:ext cx="101374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识记生词，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读准下列红体字的读音，掌握字形。</a:t>
            </a:r>
            <a:endParaRPr lang="zh-CN" altLang="en-US" sz="3200" b="1" dirty="0" smtClean="0">
              <a:solidFill>
                <a:srgbClr val="0000CC"/>
              </a:solidFill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89784" y="2617618"/>
            <a:ext cx="106905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镢</a:t>
            </a:r>
            <a:r>
              <a:rPr lang="zh-CN" altLang="en-US" sz="4400" b="1" dirty="0" smtClean="0"/>
              <a:t>头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攥</a:t>
            </a:r>
            <a:r>
              <a:rPr lang="zh-CN" altLang="en-US" sz="4400" b="1" dirty="0" smtClean="0"/>
              <a:t>着      吩咐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篱笆</a:t>
            </a:r>
            <a:r>
              <a:rPr lang="zh-CN" altLang="en-US" sz="4400" b="1" dirty="0" smtClean="0"/>
              <a:t>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斫</a:t>
            </a:r>
            <a:r>
              <a:rPr lang="zh-CN" altLang="en-US" sz="4400" b="1" dirty="0" smtClean="0"/>
              <a:t>下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椽</a:t>
            </a:r>
            <a:r>
              <a:rPr lang="zh-CN" altLang="en-US" sz="4400" b="1" dirty="0" smtClean="0"/>
              <a:t>子 </a:t>
            </a:r>
            <a:endParaRPr lang="en-US" altLang="zh-CN" sz="4400" b="1" dirty="0" smtClean="0"/>
          </a:p>
          <a:p>
            <a:endParaRPr lang="en-US" altLang="zh-CN" sz="4400" b="1" dirty="0"/>
          </a:p>
          <a:p>
            <a:r>
              <a:rPr lang="zh-CN" altLang="en-US" sz="4400" b="1" dirty="0" smtClean="0"/>
              <a:t>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檩</a:t>
            </a:r>
            <a:r>
              <a:rPr lang="zh-CN" altLang="en-US" sz="4400" b="1" dirty="0" smtClean="0"/>
              <a:t>子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憋</a:t>
            </a:r>
            <a:r>
              <a:rPr lang="zh-CN" altLang="en-US" sz="4400" b="1" dirty="0" smtClean="0"/>
              <a:t>气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筹</a:t>
            </a:r>
            <a:r>
              <a:rPr lang="zh-CN" altLang="en-US" sz="4400" b="1" dirty="0" smtClean="0"/>
              <a:t>备       绝症     喉头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弥</a:t>
            </a:r>
            <a:r>
              <a:rPr lang="zh-CN" altLang="en-US" sz="4400" b="1" dirty="0" smtClean="0"/>
              <a:t>漫</a:t>
            </a:r>
            <a:endParaRPr lang="zh-CN" altLang="en-US" sz="44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191911" y="4900725"/>
            <a:ext cx="111308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</a:rPr>
              <a:t>要求：师友交流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班内展示（在黑板上一人注音，一人书写第一行，一人书写第二行）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他组纠错</a:t>
            </a:r>
            <a:endParaRPr lang="zh-CN" altLang="en-US" sz="3200" b="1" dirty="0" smtClean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2400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8311" y="270933"/>
            <a:ext cx="5057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        一：交流预习     </a:t>
            </a:r>
            <a:endParaRPr lang="zh-CN" altLang="en-US" sz="2800" dirty="0" smtClean="0"/>
          </a:p>
          <a:p>
            <a:r>
              <a:rPr lang="zh-CN" altLang="en-US" sz="2800" b="1" dirty="0" smtClean="0">
                <a:solidFill>
                  <a:srgbClr val="3333FF"/>
                </a:solidFill>
              </a:rPr>
              <a:t>      （环节一   师友交流）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366888" y="1320799"/>
            <a:ext cx="10600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给下列形似字，多音字注音组词。</a:t>
            </a:r>
            <a:endParaRPr lang="zh-CN" altLang="en-US" sz="3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903111" y="2540000"/>
            <a:ext cx="73942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椽              檩           蓬              拆           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缘              凛           篷              折</a:t>
            </a:r>
            <a:endParaRPr lang="zh-CN" altLang="en-US" sz="4000" b="1" dirty="0"/>
          </a:p>
        </p:txBody>
      </p:sp>
      <p:sp>
        <p:nvSpPr>
          <p:cNvPr id="5" name="左大括号 4"/>
          <p:cNvSpPr/>
          <p:nvPr/>
        </p:nvSpPr>
        <p:spPr>
          <a:xfrm>
            <a:off x="767644" y="2754489"/>
            <a:ext cx="135467" cy="73377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2979703" y="2754489"/>
            <a:ext cx="45719" cy="891822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4797214" y="2833511"/>
            <a:ext cx="45719" cy="81280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>
            <a:off x="6795911" y="2833511"/>
            <a:ext cx="124178" cy="81280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67644" y="4888089"/>
            <a:ext cx="22120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折</a:t>
            </a:r>
            <a:endParaRPr lang="zh-CN" altLang="en-US" sz="4400" b="1" dirty="0"/>
          </a:p>
        </p:txBody>
      </p:sp>
      <p:sp>
        <p:nvSpPr>
          <p:cNvPr id="10" name="左大括号 9"/>
          <p:cNvSpPr/>
          <p:nvPr/>
        </p:nvSpPr>
        <p:spPr>
          <a:xfrm>
            <a:off x="1467556" y="4560711"/>
            <a:ext cx="293511" cy="1467556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67200" y="5657530"/>
            <a:ext cx="66999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师友交流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—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班内展示（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人分别写到黑板上，直接注音组词）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—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他组补充质疑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01156" y="395112"/>
            <a:ext cx="38946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         一：交流预习     </a:t>
            </a:r>
            <a:endParaRPr lang="zh-CN" altLang="en-US" sz="2800" b="1" dirty="0" smtClean="0"/>
          </a:p>
          <a:p>
            <a:r>
              <a:rPr lang="zh-CN" altLang="en-US" sz="2800" b="1" dirty="0" smtClean="0">
                <a:solidFill>
                  <a:srgbClr val="3333FF"/>
                </a:solidFill>
              </a:rPr>
              <a:t>      （环节一   师友交流）   </a:t>
            </a:r>
            <a:endParaRPr lang="zh-CN" altLang="en-US" sz="2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914399" y="1648177"/>
            <a:ext cx="7281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4.</a:t>
            </a:r>
            <a:r>
              <a:rPr lang="zh-CN" altLang="en-US" sz="4000" b="1" dirty="0" smtClean="0"/>
              <a:t>推荐解词</a:t>
            </a:r>
            <a:endParaRPr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472266" y="5034845"/>
            <a:ext cx="7281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自主完成解词，至少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个，课堂展示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个。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01636" y="571500"/>
            <a:ext cx="5029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 </a:t>
            </a:r>
            <a:r>
              <a:rPr lang="zh-CN" altLang="en-US" b="1" dirty="0" smtClean="0"/>
              <a:t>                  </a:t>
            </a:r>
            <a:r>
              <a:rPr lang="zh-CN" altLang="en-US" sz="2800" b="1" dirty="0" smtClean="0"/>
              <a:t>一</a:t>
            </a:r>
            <a:r>
              <a:rPr lang="zh-CN" altLang="en-US" sz="2800" b="1" dirty="0"/>
              <a:t>：交流预习     </a:t>
            </a:r>
            <a:endParaRPr lang="zh-CN" altLang="en-US" sz="2800" b="1" dirty="0"/>
          </a:p>
          <a:p>
            <a:r>
              <a:rPr lang="zh-CN" altLang="en-US" sz="2800" b="1" dirty="0">
                <a:solidFill>
                  <a:srgbClr val="3333FF"/>
                </a:solidFill>
              </a:rPr>
              <a:t>      （环节一   师友交流）   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581891" y="2192482"/>
            <a:ext cx="108958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5.</a:t>
            </a:r>
            <a:r>
              <a:rPr lang="zh-CN" altLang="en-US" sz="3200" b="1" dirty="0" smtClean="0"/>
              <a:t>这篇文章表现的主旨是什么？很多同学能够了解到表达的是对父亲的感恩和怀念之情，怀念之情好理解，那么感恩父亲的什么呢？</a:t>
            </a:r>
            <a:endParaRPr lang="zh-CN" altLang="en-US" sz="32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21" y="894132"/>
            <a:ext cx="947213" cy="12629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6222" y="1446662"/>
            <a:ext cx="31116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畅所欲言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1444" y="3835021"/>
            <a:ext cx="108363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感恩父亲栽树卖树供我和哥哥上学。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感恩父亲去世前还在为我们盖新房想办法。。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感恩父亲的勤劳、善良、宽容这些美好品质对我们的深远影响。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………………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3592" y="404665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3333FF"/>
                </a:solidFill>
              </a:rPr>
              <a:t>第二步：合作探究</a:t>
            </a:r>
            <a:endParaRPr lang="en-US" altLang="zh-CN" sz="4000" b="1" dirty="0">
              <a:solidFill>
                <a:srgbClr val="3333FF"/>
              </a:solidFill>
            </a:endParaRPr>
          </a:p>
          <a:p>
            <a:r>
              <a:rPr lang="zh-CN" altLang="en-US" sz="3200" b="1" dirty="0">
                <a:solidFill>
                  <a:srgbClr val="3333FF"/>
                </a:solidFill>
              </a:rPr>
              <a:t>（环节一   师友合作）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38541" y="5055549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独立思考</a:t>
            </a:r>
            <a:r>
              <a:rPr lang="en-US" altLang="zh-CN" sz="3200" b="1" dirty="0">
                <a:solidFill>
                  <a:srgbClr val="0000FF"/>
                </a:solidFill>
              </a:rPr>
              <a:t>----</a:t>
            </a:r>
            <a:r>
              <a:rPr lang="zh-CN" altLang="en-US" sz="3200" b="1" dirty="0">
                <a:solidFill>
                  <a:srgbClr val="0000FF"/>
                </a:solidFill>
              </a:rPr>
              <a:t>师友交流</a:t>
            </a:r>
            <a:r>
              <a:rPr lang="en-US" altLang="zh-CN" sz="3200" b="1" dirty="0">
                <a:solidFill>
                  <a:srgbClr val="0000FF"/>
                </a:solidFill>
              </a:rPr>
              <a:t>-----</a:t>
            </a:r>
            <a:r>
              <a:rPr lang="zh-CN" altLang="en-US" sz="3200" b="1" dirty="0">
                <a:solidFill>
                  <a:srgbClr val="0000FF"/>
                </a:solidFill>
              </a:rPr>
              <a:t>班内展示</a:t>
            </a:r>
            <a:r>
              <a:rPr lang="en-US" altLang="zh-CN" sz="3200" b="1" dirty="0">
                <a:solidFill>
                  <a:srgbClr val="0000FF"/>
                </a:solidFill>
              </a:rPr>
              <a:t>----</a:t>
            </a:r>
            <a:r>
              <a:rPr lang="zh-CN" altLang="en-US" sz="3200" b="1" dirty="0">
                <a:solidFill>
                  <a:srgbClr val="0000FF"/>
                </a:solidFill>
              </a:rPr>
              <a:t>他组补充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" y="1604994"/>
            <a:ext cx="116688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作者是如何行文表达自己的感情的呢？（理清写作思路）</a:t>
            </a:r>
            <a:endParaRPr lang="en-US" altLang="zh-CN" sz="3600" b="1" dirty="0" smtClean="0"/>
          </a:p>
          <a:p>
            <a:endParaRPr lang="en-US" altLang="zh-CN" sz="2800" b="1" dirty="0" smtClean="0"/>
          </a:p>
          <a:p>
            <a:r>
              <a:rPr lang="zh-CN" altLang="en-US" sz="4000" b="1" dirty="0" smtClean="0"/>
              <a:t>    听读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概括各段内容，给文章划分结构层次。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3592" y="0"/>
            <a:ext cx="56886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</a:rPr>
              <a:t>第二步：合作探究</a:t>
            </a:r>
            <a:endParaRPr lang="en-US" altLang="zh-CN" sz="3600" b="1" dirty="0">
              <a:solidFill>
                <a:srgbClr val="3333FF"/>
              </a:solidFill>
            </a:endParaRPr>
          </a:p>
          <a:p>
            <a:r>
              <a:rPr lang="zh-CN" altLang="en-US" sz="2800" b="1" dirty="0">
                <a:solidFill>
                  <a:srgbClr val="3333FF"/>
                </a:solidFill>
              </a:rPr>
              <a:t>（环节一   师友合作）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96337" y="5969949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独立思考</a:t>
            </a:r>
            <a:r>
              <a:rPr lang="en-US" altLang="zh-CN" sz="3200" b="1" dirty="0">
                <a:solidFill>
                  <a:srgbClr val="0000FF"/>
                </a:solidFill>
              </a:rPr>
              <a:t>----</a:t>
            </a:r>
            <a:r>
              <a:rPr lang="zh-CN" altLang="en-US" sz="3200" b="1" dirty="0">
                <a:solidFill>
                  <a:srgbClr val="0000FF"/>
                </a:solidFill>
              </a:rPr>
              <a:t>师友交流</a:t>
            </a:r>
            <a:r>
              <a:rPr lang="en-US" altLang="zh-CN" sz="3200" b="1" dirty="0">
                <a:solidFill>
                  <a:srgbClr val="0000FF"/>
                </a:solidFill>
              </a:rPr>
              <a:t>-----</a:t>
            </a:r>
            <a:r>
              <a:rPr lang="zh-CN" altLang="en-US" sz="3200" b="1" dirty="0">
                <a:solidFill>
                  <a:srgbClr val="0000FF"/>
                </a:solidFill>
              </a:rPr>
              <a:t>班内展示</a:t>
            </a:r>
            <a:r>
              <a:rPr lang="en-US" altLang="zh-CN" sz="3200" b="1" dirty="0">
                <a:solidFill>
                  <a:srgbClr val="0000FF"/>
                </a:solidFill>
              </a:rPr>
              <a:t>----</a:t>
            </a:r>
            <a:r>
              <a:rPr lang="zh-CN" altLang="en-US" sz="3200" b="1" dirty="0">
                <a:solidFill>
                  <a:srgbClr val="0000FF"/>
                </a:solidFill>
              </a:rPr>
              <a:t>他组补充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662458"/>
            <a:ext cx="116688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 dirty="0" smtClean="0"/>
          </a:p>
          <a:p>
            <a:r>
              <a:rPr lang="zh-CN" altLang="en-US" sz="4000" b="1" dirty="0" smtClean="0"/>
              <a:t>    </a:t>
            </a:r>
            <a:r>
              <a:rPr lang="zh-CN" altLang="en-US" sz="3200" b="1" dirty="0" smtClean="0"/>
              <a:t>听读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概括各段内容，给文章划分结构层次。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0670" y="1814732"/>
            <a:ext cx="10561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回到老家，望见椿树</a:t>
            </a:r>
            <a:r>
              <a:rPr lang="en-US" altLang="zh-CN" sz="3200" b="1" dirty="0" smtClean="0"/>
              <a:t>——</a:t>
            </a:r>
            <a:r>
              <a:rPr lang="zh-CN" altLang="en-US" sz="3200" b="1" dirty="0" smtClean="0"/>
              <a:t>睹物思人，引出回忆。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56602" y="2377441"/>
            <a:ext cx="6217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回忆我和父亲一起栽种椿苗。</a:t>
            </a:r>
            <a:endParaRPr lang="zh-CN" alt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70672" y="2954215"/>
            <a:ext cx="10353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父亲一生爱栽树，并栽树卖树供孩子们上学。</a:t>
            </a:r>
            <a:endParaRPr lang="zh-CN" altLang="en-US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42536" y="3587261"/>
            <a:ext cx="10128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4.</a:t>
            </a:r>
            <a:r>
              <a:rPr lang="zh-CN" altLang="en-US" sz="3200" b="1" dirty="0" smtClean="0"/>
              <a:t>介绍香椿树长成大树的过程，和椿树分杈的原因。</a:t>
            </a:r>
            <a:endParaRPr lang="zh-CN" alt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11237" y="4178105"/>
            <a:ext cx="11169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5.</a:t>
            </a:r>
            <a:r>
              <a:rPr lang="zh-CN" altLang="en-US" sz="3200" b="1" dirty="0" smtClean="0"/>
              <a:t>我舍不得伐倒父亲种的椿树盖房子，因为它是我与父亲心灵感应的象征。</a:t>
            </a:r>
            <a:endParaRPr lang="zh-CN" alt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59655" y="5289452"/>
            <a:ext cx="10072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6.</a:t>
            </a:r>
            <a:r>
              <a:rPr lang="zh-CN" altLang="en-US" sz="3200" b="1" dirty="0" smtClean="0"/>
              <a:t>回味花香，回忆父亲。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4386</Words>
  <Paragraphs>227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黑体</vt:lpstr>
      <vt:lpstr>Times New Roman</vt:lpstr>
      <vt:lpstr>Calibri</vt:lpstr>
      <vt:lpstr>微软雅黑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2016-12-08T07:57:00Z</dcterms:created>
  <dcterms:modified xsi:type="dcterms:W3CDTF">2018-09-23T06:22:17Z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