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8" r:id="rId2"/>
  </p:sldMasterIdLst>
  <p:notesMasterIdLst>
    <p:notesMasterId r:id="rId66"/>
  </p:notesMasterIdLst>
  <p:handoutMasterIdLst>
    <p:handoutMasterId r:id="rId67"/>
  </p:handoutMasterIdLst>
  <p:sldIdLst>
    <p:sldId id="340" r:id="rId3"/>
    <p:sldId id="560" r:id="rId4"/>
    <p:sldId id="561" r:id="rId5"/>
    <p:sldId id="306" r:id="rId6"/>
    <p:sldId id="329" r:id="rId7"/>
    <p:sldId id="330" r:id="rId8"/>
    <p:sldId id="331" r:id="rId9"/>
    <p:sldId id="334" r:id="rId10"/>
    <p:sldId id="333" r:id="rId11"/>
    <p:sldId id="444" r:id="rId12"/>
    <p:sldId id="335" r:id="rId13"/>
    <p:sldId id="446" r:id="rId14"/>
    <p:sldId id="336" r:id="rId15"/>
    <p:sldId id="337" r:id="rId16"/>
    <p:sldId id="447" r:id="rId17"/>
    <p:sldId id="338" r:id="rId18"/>
    <p:sldId id="344" r:id="rId19"/>
    <p:sldId id="345" r:id="rId20"/>
    <p:sldId id="346" r:id="rId21"/>
    <p:sldId id="347" r:id="rId22"/>
    <p:sldId id="448" r:id="rId23"/>
    <p:sldId id="449" r:id="rId24"/>
    <p:sldId id="450" r:id="rId25"/>
    <p:sldId id="500" r:id="rId26"/>
    <p:sldId id="349" r:id="rId27"/>
    <p:sldId id="350" r:id="rId28"/>
    <p:sldId id="359" r:id="rId29"/>
    <p:sldId id="358" r:id="rId30"/>
    <p:sldId id="351" r:id="rId31"/>
    <p:sldId id="352" r:id="rId32"/>
    <p:sldId id="360" r:id="rId33"/>
    <p:sldId id="453" r:id="rId34"/>
    <p:sldId id="362" r:id="rId35"/>
    <p:sldId id="363" r:id="rId36"/>
    <p:sldId id="416" r:id="rId37"/>
    <p:sldId id="357" r:id="rId38"/>
    <p:sldId id="454" r:id="rId39"/>
    <p:sldId id="364" r:id="rId40"/>
    <p:sldId id="366" r:id="rId41"/>
    <p:sldId id="367" r:id="rId42"/>
    <p:sldId id="365" r:id="rId43"/>
    <p:sldId id="353" r:id="rId44"/>
    <p:sldId id="354" r:id="rId45"/>
    <p:sldId id="562" r:id="rId46"/>
    <p:sldId id="368" r:id="rId47"/>
    <p:sldId id="355" r:id="rId48"/>
    <p:sldId id="563" r:id="rId49"/>
    <p:sldId id="369" r:id="rId50"/>
    <p:sldId id="370" r:id="rId51"/>
    <p:sldId id="371" r:id="rId52"/>
    <p:sldId id="412" r:id="rId53"/>
    <p:sldId id="356" r:id="rId54"/>
    <p:sldId id="403" r:id="rId55"/>
    <p:sldId id="408" r:id="rId56"/>
    <p:sldId id="409" r:id="rId57"/>
    <p:sldId id="410" r:id="rId58"/>
    <p:sldId id="411" r:id="rId59"/>
    <p:sldId id="413" r:id="rId60"/>
    <p:sldId id="414" r:id="rId61"/>
    <p:sldId id="456" r:id="rId62"/>
    <p:sldId id="457" r:id="rId63"/>
    <p:sldId id="458" r:id="rId64"/>
    <p:sldId id="405" r:id="rId65"/>
  </p:sldIdLst>
  <p:sldSz cx="12192000" cy="6858000"/>
  <p:notesSz cx="6858000" cy="9144000"/>
  <p:embeddedFontLst>
    <p:embeddedFont>
      <p:font typeface="微软雅黑" pitchFamily="34" charset="-122"/>
      <p:regular r:id="rId68"/>
      <p:bold r:id="rId69"/>
    </p:embeddedFont>
    <p:embeddedFont>
      <p:font typeface="楷体" pitchFamily="49" charset="-122"/>
      <p:regular r:id="rId70"/>
    </p:embeddedFont>
    <p:embeddedFont>
      <p:font typeface="Century Gothic" pitchFamily="34" charset="0"/>
      <p:regular r:id="rId71"/>
      <p:bold r:id="rId72"/>
      <p:italic r:id="rId73"/>
      <p:boldItalic r:id="rId74"/>
    </p:embeddedFont>
    <p:embeddedFont>
      <p:font typeface="GB Pinyinok-D" charset="-122"/>
      <p:regular r:id="rId75"/>
    </p:embeddedFont>
    <p:embeddedFont>
      <p:font typeface="等线" pitchFamily="2" charset="-122"/>
      <p:regular r:id="rId76"/>
      <p:bold r:id="rId77"/>
    </p:embeddedFont>
  </p:embeddedFont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entury Gothic" panose="020B050202020202020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Century Gothic" panose="020B050202020202020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Century Gothic" panose="020B050202020202020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Century Gothic" panose="020B050202020202020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Century Gothic" panose="020B050202020202020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Century Gothic" panose="020B050202020202020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Century Gothic" panose="020B050202020202020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Century Gothic" panose="020B050202020202020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Century Gothic" panose="020B0502020202020204" charset="0"/>
        <a:ea typeface="微软雅黑" panose="020B0503020204020204" pitchFamily="34"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C7D64"/>
    <a:srgbClr val="79614D"/>
    <a:srgbClr val="E7E0DA"/>
    <a:srgbClr val="845222"/>
    <a:srgbClr val="F7EADE"/>
    <a:srgbClr val="BDA897"/>
    <a:srgbClr val="734935"/>
    <a:srgbClr val="F2E8E3"/>
    <a:srgbClr val="DAA270"/>
    <a:srgbClr val="F8EEE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p:scale>
          <a:sx n="91" d="100"/>
          <a:sy n="91" d="100"/>
        </p:scale>
        <p:origin x="352" y="640"/>
      </p:cViewPr>
      <p:guideLst>
        <p:guide orient="horz" pos="4320"/>
        <p:guide pos="175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font" Target="fonts/font1.fntdata"/><Relationship Id="rId76" Type="http://schemas.openxmlformats.org/officeDocument/2006/relationships/font" Target="fonts/font9.fntdata"/><Relationship Id="rId7" Type="http://schemas.openxmlformats.org/officeDocument/2006/relationships/slide" Target="slides/slide5.xml"/><Relationship Id="rId71" Type="http://schemas.openxmlformats.org/officeDocument/2006/relationships/font" Target="fonts/font4.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74" Type="http://schemas.openxmlformats.org/officeDocument/2006/relationships/font" Target="fonts/font7.fntdata"/><Relationship Id="rId79"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font" Target="fonts/font6.fntdata"/><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font" Target="fonts/font2.fntdata"/><Relationship Id="rId77" Type="http://schemas.openxmlformats.org/officeDocument/2006/relationships/font" Target="fonts/font10.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5.fntdata"/><Relationship Id="rId80"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font" Target="fonts/font3.fntdata"/><Relationship Id="rId75"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2022/5/3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858"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1048859"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C433DDC2-0C55-4132-921C-5EE9963F8DFF}" type="datetimeFigureOut">
              <a:rPr lang="zh-CN" altLang="en-US" strike="noStrike" noProof="1" smtClean="0">
                <a:latin typeface="+mn-lt"/>
                <a:ea typeface="+mn-ea"/>
                <a:cs typeface="+mn-cs"/>
              </a:rPr>
              <a:pPr fontAlgn="auto"/>
              <a:t>2022/5/3</a:t>
            </a:fld>
            <a:endParaRPr lang="zh-CN" altLang="en-US" strike="noStrike" noProof="1"/>
          </a:p>
        </p:txBody>
      </p:sp>
      <p:sp>
        <p:nvSpPr>
          <p:cNvPr id="307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3077"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lstStyle/>
          <a:p>
            <a:pPr lvl="0"/>
            <a:r>
              <a:rPr lang="zh-CN" altLang="en-US"/>
              <a:t>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1048862"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1048863"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B05BAB4B-657E-4606-A140-BEB3B3E23239}" type="slidenum">
              <a:rPr lang="zh-CN" altLang="en-US" strike="noStrike" noProof="1" smtClean="0">
                <a:latin typeface="+mn-lt"/>
                <a:ea typeface="+mn-ea"/>
                <a:cs typeface="+mn-cs"/>
              </a:rPr>
              <a:pPr fontAlgn="auto"/>
              <a:t>‹#›</a:t>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p:cNvSpPr>
          <p:nvPr>
            <p:ph type="sldImg"/>
          </p:nvPr>
        </p:nvSpPr>
        <p:spPr>
          <a:xfrm>
            <a:off x="381000" y="685800"/>
            <a:ext cx="6096000" cy="3429000"/>
          </a:xfrm>
        </p:spPr>
      </p:sp>
      <p:sp>
        <p:nvSpPr>
          <p:cNvPr id="13314" name="备注占位符 2"/>
          <p:cNvSpPr>
            <a:spLocks noGrp="1"/>
          </p:cNvSpPr>
          <p:nvPr>
            <p:ph type="body"/>
          </p:nvPr>
        </p:nvSpPr>
        <p:spPr/>
        <p:txBody>
          <a:bodyPr lIns="91440" tIns="45720" rIns="91440" bIns="45720" anchor="t"/>
          <a:lstStyle/>
          <a:p>
            <a:pPr lvl="0"/>
            <a:endParaRPr lang="zh-CN" altLang="en-US" dirty="0"/>
          </a:p>
        </p:txBody>
      </p:sp>
      <p:sp>
        <p:nvSpPr>
          <p:cNvPr id="1331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pPr lvl="0" algn="r"/>
              <a:t>10</a:t>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p:cNvSpPr>
          <p:nvPr>
            <p:ph type="sldImg"/>
          </p:nvPr>
        </p:nvSpPr>
        <p:spPr/>
      </p:sp>
      <p:sp>
        <p:nvSpPr>
          <p:cNvPr id="1638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p:sp>
      <p:sp>
        <p:nvSpPr>
          <p:cNvPr id="2867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2.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2" name="图片 1" descr="做的SV"/>
          <p:cNvPicPr>
            <a:picLocks noChangeAspect="1"/>
          </p:cNvPicPr>
          <p:nvPr userDrawn="1"/>
        </p:nvPicPr>
        <p:blipFill>
          <a:blip r:embed="rId2"/>
          <a:srcRect t="163" r="3182" b="18123"/>
          <a:stretch>
            <a:fillRect/>
          </a:stretch>
        </p:blipFill>
        <p:spPr>
          <a:xfrm flipH="1">
            <a:off x="0" y="0"/>
            <a:ext cx="12231370" cy="6880860"/>
          </a:xfrm>
          <a:prstGeom prst="rect">
            <a:avLst/>
          </a:prstGeom>
        </p:spPr>
      </p:pic>
      <p:sp>
        <p:nvSpPr>
          <p:cNvPr id="9" name="矩形 8"/>
          <p:cNvSpPr/>
          <p:nvPr userDrawn="1"/>
        </p:nvSpPr>
        <p:spPr>
          <a:xfrm>
            <a:off x="5085398" y="1725295"/>
            <a:ext cx="7185025" cy="3556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userDrawn="1"/>
        </p:nvSpPr>
        <p:spPr>
          <a:xfrm>
            <a:off x="5071110" y="1725295"/>
            <a:ext cx="2068513" cy="422275"/>
          </a:xfrm>
          <a:prstGeom prst="rect">
            <a:avLst/>
          </a:prstGeom>
          <a:solidFill>
            <a:srgbClr val="A97E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11" name="组合 10"/>
          <p:cNvGrpSpPr/>
          <p:nvPr userDrawn="1"/>
        </p:nvGrpSpPr>
        <p:grpSpPr>
          <a:xfrm>
            <a:off x="10870880" y="1723073"/>
            <a:ext cx="900748" cy="2370772"/>
            <a:chOff x="9256" y="1448"/>
            <a:chExt cx="1417" cy="3733"/>
          </a:xfrm>
          <a:solidFill>
            <a:srgbClr val="C11726"/>
          </a:solidFill>
        </p:grpSpPr>
        <p:sp>
          <p:nvSpPr>
            <p:cNvPr id="12" name="矩形 11"/>
            <p:cNvSpPr/>
            <p:nvPr userDrawn="1"/>
          </p:nvSpPr>
          <p:spPr>
            <a:xfrm>
              <a:off x="9256" y="1448"/>
              <a:ext cx="1417" cy="3733"/>
            </a:xfrm>
            <a:prstGeom prst="rect">
              <a:avLst/>
            </a:prstGeom>
            <a:solidFill>
              <a:srgbClr val="A97E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3" name="文本框 12"/>
            <p:cNvSpPr txBox="1"/>
            <p:nvPr userDrawn="1"/>
          </p:nvSpPr>
          <p:spPr>
            <a:xfrm>
              <a:off x="9476" y="1509"/>
              <a:ext cx="965" cy="3314"/>
            </a:xfrm>
            <a:prstGeom prst="rect">
              <a:avLst/>
            </a:prstGeom>
            <a:noFill/>
            <a:ln w="9525">
              <a:noFill/>
            </a:ln>
            <a:extLst>
              <a:ext uri="{909E8E84-426E-40DD-AFC4-6F175D3DCCD1}">
                <a14:hiddenFill xmlns:a14="http://schemas.microsoft.com/office/drawing/2010/main" xmlns="">
                  <a:grpFill/>
                </a14:hiddenFill>
              </a:ext>
            </a:extLst>
          </p:spPr>
          <p:txBody>
            <a:bodyPr vert="eaVert" wrap="square" anchor="t">
              <a:spAutoFit/>
            </a:bodyPr>
            <a:lstStyle/>
            <a:p>
              <a:pPr lvl="0" fontAlgn="base"/>
              <a:r>
                <a:rPr lang="zh-CN" altLang="en-US" sz="2800" strike="noStrike" noProof="1">
                  <a:solidFill>
                    <a:srgbClr val="FFFFFF"/>
                  </a:solidFill>
                  <a:latin typeface="微软雅黑" panose="020B0503020204020204" pitchFamily="34" charset="-122"/>
                  <a:cs typeface="+mn-cs"/>
                </a:rPr>
                <a:t> 六年级 </a:t>
              </a:r>
              <a:r>
                <a:rPr lang="en-US" altLang="zh-CN" sz="2800" strike="noStrike" noProof="1">
                  <a:solidFill>
                    <a:srgbClr val="FFFFFF"/>
                  </a:solidFill>
                  <a:latin typeface="微软雅黑" panose="020B0503020204020204" pitchFamily="34" charset="-122"/>
                  <a:cs typeface="+mn-cs"/>
                </a:rPr>
                <a:t>· </a:t>
              </a:r>
              <a:r>
                <a:rPr lang="zh-CN" altLang="en-US" sz="2800" strike="noStrike" noProof="1">
                  <a:solidFill>
                    <a:srgbClr val="FFFFFF"/>
                  </a:solidFill>
                  <a:latin typeface="微软雅黑" panose="020B0503020204020204" pitchFamily="34" charset="-122"/>
                  <a:cs typeface="+mn-cs"/>
                </a:rPr>
                <a:t>下</a:t>
              </a:r>
              <a:endParaRPr lang="zh-CN" altLang="en-US" sz="2800" strike="noStrike" noProof="1">
                <a:solidFill>
                  <a:srgbClr val="FFFFFF"/>
                </a:solidFill>
                <a:latin typeface="微软雅黑" panose="020B0503020204020204" pitchFamily="34" charset="-122"/>
              </a:endParaRPr>
            </a:p>
          </p:txBody>
        </p:sp>
      </p:grpSp>
      <p:pic>
        <p:nvPicPr>
          <p:cNvPr id="22" name="图片 21" descr="阿萨德刚"/>
          <p:cNvPicPr>
            <a:picLocks noChangeAspect="1"/>
          </p:cNvPicPr>
          <p:nvPr userDrawn="1"/>
        </p:nvPicPr>
        <p:blipFill>
          <a:blip r:embed="rId3">
            <a:clrChange>
              <a:clrFrom>
                <a:srgbClr val="FFFFFF">
                  <a:alpha val="100000"/>
                </a:srgbClr>
              </a:clrFrom>
              <a:clrTo>
                <a:srgbClr val="FFFFFF">
                  <a:alpha val="100000"/>
                  <a:alpha val="0"/>
                </a:srgbClr>
              </a:clrTo>
            </a:clrChange>
          </a:blip>
          <a:stretch>
            <a:fillRect/>
          </a:stretch>
        </p:blipFill>
        <p:spPr>
          <a:xfrm>
            <a:off x="10587355" y="279400"/>
            <a:ext cx="1197610" cy="44259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2" name="图片 1" descr="做的SV"/>
          <p:cNvPicPr>
            <a:picLocks noChangeAspect="1"/>
          </p:cNvPicPr>
          <p:nvPr userDrawn="1"/>
        </p:nvPicPr>
        <p:blipFill>
          <a:blip r:embed="rId2"/>
          <a:srcRect t="163" r="3182" b="18123"/>
          <a:stretch>
            <a:fillRect/>
          </a:stretch>
        </p:blipFill>
        <p:spPr>
          <a:xfrm flipH="1">
            <a:off x="0" y="0"/>
            <a:ext cx="12231370" cy="6880860"/>
          </a:xfrm>
          <a:prstGeom prst="rect">
            <a:avLst/>
          </a:prstGeom>
        </p:spPr>
      </p:pic>
      <p:sp>
        <p:nvSpPr>
          <p:cNvPr id="9" name="矩形 8"/>
          <p:cNvSpPr/>
          <p:nvPr userDrawn="1"/>
        </p:nvSpPr>
        <p:spPr>
          <a:xfrm>
            <a:off x="5085398" y="1725295"/>
            <a:ext cx="7185025" cy="3556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userDrawn="1"/>
        </p:nvSpPr>
        <p:spPr>
          <a:xfrm>
            <a:off x="5071110" y="1725295"/>
            <a:ext cx="2068513" cy="422275"/>
          </a:xfrm>
          <a:prstGeom prst="rect">
            <a:avLst/>
          </a:prstGeom>
          <a:solidFill>
            <a:srgbClr val="A97E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11" name="组合 10"/>
          <p:cNvGrpSpPr/>
          <p:nvPr userDrawn="1"/>
        </p:nvGrpSpPr>
        <p:grpSpPr>
          <a:xfrm>
            <a:off x="10870880" y="1723073"/>
            <a:ext cx="900748" cy="2370772"/>
            <a:chOff x="9256" y="1448"/>
            <a:chExt cx="1417" cy="3733"/>
          </a:xfrm>
          <a:solidFill>
            <a:srgbClr val="C11726"/>
          </a:solidFill>
        </p:grpSpPr>
        <p:sp>
          <p:nvSpPr>
            <p:cNvPr id="12" name="矩形 11"/>
            <p:cNvSpPr/>
            <p:nvPr userDrawn="1"/>
          </p:nvSpPr>
          <p:spPr>
            <a:xfrm>
              <a:off x="9256" y="1448"/>
              <a:ext cx="1417" cy="3733"/>
            </a:xfrm>
            <a:prstGeom prst="rect">
              <a:avLst/>
            </a:prstGeom>
            <a:solidFill>
              <a:srgbClr val="A97E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3" name="文本框 12"/>
            <p:cNvSpPr txBox="1"/>
            <p:nvPr userDrawn="1"/>
          </p:nvSpPr>
          <p:spPr>
            <a:xfrm>
              <a:off x="9476" y="1509"/>
              <a:ext cx="965" cy="3314"/>
            </a:xfrm>
            <a:prstGeom prst="rect">
              <a:avLst/>
            </a:prstGeom>
            <a:noFill/>
            <a:ln w="9525">
              <a:noFill/>
            </a:ln>
            <a:extLst>
              <a:ext uri="{909E8E84-426E-40DD-AFC4-6F175D3DCCD1}">
                <a14:hiddenFill xmlns:a14="http://schemas.microsoft.com/office/drawing/2010/main" xmlns="">
                  <a:grpFill/>
                </a14:hiddenFill>
              </a:ext>
            </a:extLst>
          </p:spPr>
          <p:txBody>
            <a:bodyPr vert="eaVert" wrap="square" anchor="t">
              <a:spAutoFit/>
            </a:bodyPr>
            <a:lstStyle/>
            <a:p>
              <a:pPr lvl="0" fontAlgn="base"/>
              <a:r>
                <a:rPr lang="zh-CN" altLang="en-US" sz="2800" strike="noStrike" noProof="1">
                  <a:solidFill>
                    <a:srgbClr val="FFFFFF"/>
                  </a:solidFill>
                  <a:latin typeface="微软雅黑" panose="020B0503020204020204" pitchFamily="34" charset="-122"/>
                  <a:cs typeface="+mn-cs"/>
                </a:rPr>
                <a:t> 六年级 </a:t>
              </a:r>
              <a:r>
                <a:rPr lang="en-US" altLang="zh-CN" sz="2800" strike="noStrike" noProof="1">
                  <a:solidFill>
                    <a:srgbClr val="FFFFFF"/>
                  </a:solidFill>
                  <a:latin typeface="微软雅黑" panose="020B0503020204020204" pitchFamily="34" charset="-122"/>
                  <a:cs typeface="+mn-cs"/>
                </a:rPr>
                <a:t>· </a:t>
              </a:r>
              <a:r>
                <a:rPr lang="zh-CN" altLang="en-US" sz="2800" strike="noStrike" noProof="1">
                  <a:solidFill>
                    <a:srgbClr val="FFFFFF"/>
                  </a:solidFill>
                  <a:latin typeface="微软雅黑" panose="020B0503020204020204" pitchFamily="34" charset="-122"/>
                  <a:cs typeface="+mn-cs"/>
                </a:rPr>
                <a:t>下</a:t>
              </a:r>
              <a:endParaRPr lang="zh-CN" altLang="en-US" sz="2800" strike="noStrike" noProof="1">
                <a:solidFill>
                  <a:srgbClr val="FFFFFF"/>
                </a:solidFill>
                <a:latin typeface="微软雅黑" panose="020B0503020204020204" pitchFamily="34" charset="-122"/>
              </a:endParaRPr>
            </a:p>
          </p:txBody>
        </p:sp>
      </p:grpSp>
      <p:pic>
        <p:nvPicPr>
          <p:cNvPr id="22" name="图片 21" descr="阿萨德刚"/>
          <p:cNvPicPr>
            <a:picLocks noChangeAspect="1"/>
          </p:cNvPicPr>
          <p:nvPr userDrawn="1"/>
        </p:nvPicPr>
        <p:blipFill>
          <a:blip r:embed="rId3">
            <a:clrChange>
              <a:clrFrom>
                <a:srgbClr val="FFFFFF">
                  <a:alpha val="100000"/>
                </a:srgbClr>
              </a:clrFrom>
              <a:clrTo>
                <a:srgbClr val="FFFFFF">
                  <a:alpha val="100000"/>
                  <a:alpha val="0"/>
                </a:srgbClr>
              </a:clrTo>
            </a:clrChange>
          </a:blip>
          <a:stretch>
            <a:fillRect/>
          </a:stretch>
        </p:blipFill>
        <p:spPr>
          <a:xfrm>
            <a:off x="10587355" y="279400"/>
            <a:ext cx="1197610" cy="442595"/>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pic>
        <p:nvPicPr>
          <p:cNvPr id="2" name="图片 1" descr="pexels-photo-4466381"/>
          <p:cNvPicPr>
            <a:picLocks noChangeAspect="1"/>
          </p:cNvPicPr>
          <p:nvPr userDrawn="1"/>
        </p:nvPicPr>
        <p:blipFill>
          <a:blip r:embed="rId2"/>
          <a:srcRect l="8198" t="56435" b="9125"/>
          <a:stretch>
            <a:fillRect/>
          </a:stretch>
        </p:blipFill>
        <p:spPr>
          <a:xfrm>
            <a:off x="0" y="0"/>
            <a:ext cx="12233910" cy="6881495"/>
          </a:xfrm>
          <a:prstGeom prst="rect">
            <a:avLst/>
          </a:prstGeom>
        </p:spPr>
      </p:pic>
      <p:sp>
        <p:nvSpPr>
          <p:cNvPr id="11" name="圆角矩形 10"/>
          <p:cNvSpPr/>
          <p:nvPr userDrawn="1"/>
        </p:nvSpPr>
        <p:spPr>
          <a:xfrm>
            <a:off x="485775" y="454025"/>
            <a:ext cx="11187113" cy="6038850"/>
          </a:xfrm>
          <a:prstGeom prst="roundRect">
            <a:avLst>
              <a:gd name="adj" fmla="val 7367"/>
            </a:avLst>
          </a:prstGeom>
          <a:solidFill>
            <a:schemeClr val="bg1">
              <a:alpha val="93000"/>
            </a:schemeClr>
          </a:solidFill>
          <a:ln w="28575">
            <a:solidFill>
              <a:srgbClr val="8E482B"/>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auto"/>
            <a:endParaRPr lang="zh-CN" altLang="en-US">
              <a:sym typeface="+mn-ea"/>
            </a:endParaRPr>
          </a:p>
        </p:txBody>
      </p:sp>
      <p:cxnSp>
        <p:nvCxnSpPr>
          <p:cNvPr id="7" name="直接连接符 6"/>
          <p:cNvCxnSpPr/>
          <p:nvPr userDrawn="1"/>
        </p:nvCxnSpPr>
        <p:spPr>
          <a:xfrm>
            <a:off x="949325" y="923290"/>
            <a:ext cx="0" cy="551815"/>
          </a:xfrm>
          <a:prstGeom prst="line">
            <a:avLst/>
          </a:prstGeom>
          <a:ln w="57150">
            <a:solidFill>
              <a:srgbClr val="8C6648"/>
            </a:solidFill>
          </a:ln>
        </p:spPr>
        <p:style>
          <a:lnRef idx="1">
            <a:schemeClr val="accent1"/>
          </a:lnRef>
          <a:fillRef idx="0">
            <a:schemeClr val="accent1"/>
          </a:fillRef>
          <a:effectRef idx="0">
            <a:schemeClr val="accent1"/>
          </a:effectRef>
          <a:fontRef idx="minor">
            <a:schemeClr val="tx1"/>
          </a:fontRef>
        </p:style>
      </p:cxnSp>
      <p:pic>
        <p:nvPicPr>
          <p:cNvPr id="22" name="图片 21" descr="阿萨德刚"/>
          <p:cNvPicPr>
            <a:picLocks noChangeAspect="1"/>
          </p:cNvPicPr>
          <p:nvPr userDrawn="1"/>
        </p:nvPicPr>
        <p:blipFill>
          <a:blip r:embed="rId3">
            <a:clrChange>
              <a:clrFrom>
                <a:srgbClr val="FFFFFF">
                  <a:alpha val="100000"/>
                </a:srgbClr>
              </a:clrFrom>
              <a:clrTo>
                <a:srgbClr val="FFFFFF">
                  <a:alpha val="100000"/>
                  <a:alpha val="0"/>
                </a:srgbClr>
              </a:clrTo>
            </a:clrChange>
          </a:blip>
          <a:stretch>
            <a:fillRect/>
          </a:stretch>
        </p:blipFill>
        <p:spPr>
          <a:xfrm>
            <a:off x="10165715" y="709930"/>
            <a:ext cx="1197610" cy="442595"/>
          </a:xfrm>
          <a:prstGeom prst="rect">
            <a:avLst/>
          </a:prstGeom>
        </p:spPr>
      </p:pic>
      <p:pic>
        <p:nvPicPr>
          <p:cNvPr id="4" name="图片 3" descr="小雨伞"/>
          <p:cNvPicPr>
            <a:picLocks noChangeAspect="1"/>
          </p:cNvPicPr>
          <p:nvPr userDrawn="1"/>
        </p:nvPicPr>
        <p:blipFill>
          <a:blip r:embed="rId4"/>
          <a:stretch>
            <a:fillRect/>
          </a:stretch>
        </p:blipFill>
        <p:spPr>
          <a:xfrm>
            <a:off x="3277870" y="641350"/>
            <a:ext cx="1302385" cy="130238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1_节标题">
    <p:bg>
      <p:bgPr>
        <a:solidFill>
          <a:schemeClr val="bg1"/>
        </a:solidFill>
        <a:effectLst/>
      </p:bgPr>
    </p:bg>
    <p:spTree>
      <p:nvGrpSpPr>
        <p:cNvPr id="1" name=""/>
        <p:cNvGrpSpPr/>
        <p:nvPr/>
      </p:nvGrpSpPr>
      <p:grpSpPr>
        <a:xfrm>
          <a:off x="0" y="0"/>
          <a:ext cx="0" cy="0"/>
          <a:chOff x="0" y="0"/>
          <a:chExt cx="0" cy="0"/>
        </a:xfrm>
      </p:grpSpPr>
      <p:pic>
        <p:nvPicPr>
          <p:cNvPr id="2" name="图片 1" descr="pexels-photo-4466381"/>
          <p:cNvPicPr>
            <a:picLocks noChangeAspect="1"/>
          </p:cNvPicPr>
          <p:nvPr userDrawn="1"/>
        </p:nvPicPr>
        <p:blipFill>
          <a:blip r:embed="rId2"/>
          <a:srcRect l="8198" t="56435" b="9125"/>
          <a:stretch>
            <a:fillRect/>
          </a:stretch>
        </p:blipFill>
        <p:spPr>
          <a:xfrm>
            <a:off x="0" y="0"/>
            <a:ext cx="12233910" cy="6881495"/>
          </a:xfrm>
          <a:prstGeom prst="rect">
            <a:avLst/>
          </a:prstGeom>
        </p:spPr>
      </p:pic>
      <p:sp>
        <p:nvSpPr>
          <p:cNvPr id="10" name="圆角矩形 9"/>
          <p:cNvSpPr/>
          <p:nvPr userDrawn="1"/>
        </p:nvSpPr>
        <p:spPr>
          <a:xfrm>
            <a:off x="485775" y="454025"/>
            <a:ext cx="11187113" cy="6038850"/>
          </a:xfrm>
          <a:prstGeom prst="roundRect">
            <a:avLst>
              <a:gd name="adj" fmla="val 7367"/>
            </a:avLst>
          </a:prstGeom>
          <a:solidFill>
            <a:schemeClr val="bg1">
              <a:alpha val="93000"/>
            </a:schemeClr>
          </a:solidFill>
          <a:ln w="28575">
            <a:solidFill>
              <a:srgbClr val="8E482B"/>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auto"/>
            <a:endParaRPr lang="zh-CN" altLang="en-US">
              <a:sym typeface="+mn-ea"/>
            </a:endParaRPr>
          </a:p>
        </p:txBody>
      </p:sp>
      <p:pic>
        <p:nvPicPr>
          <p:cNvPr id="22" name="图片 21" descr="阿萨德刚"/>
          <p:cNvPicPr>
            <a:picLocks noChangeAspect="1"/>
          </p:cNvPicPr>
          <p:nvPr userDrawn="1"/>
        </p:nvPicPr>
        <p:blipFill>
          <a:blip r:embed="rId3">
            <a:clrChange>
              <a:clrFrom>
                <a:srgbClr val="FFFFFF">
                  <a:alpha val="100000"/>
                </a:srgbClr>
              </a:clrFrom>
              <a:clrTo>
                <a:srgbClr val="FFFFFF">
                  <a:alpha val="100000"/>
                  <a:alpha val="0"/>
                </a:srgbClr>
              </a:clrTo>
            </a:clrChange>
          </a:blip>
          <a:stretch>
            <a:fillRect/>
          </a:stretch>
        </p:blipFill>
        <p:spPr>
          <a:xfrm>
            <a:off x="10165715" y="709930"/>
            <a:ext cx="1197610" cy="44259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pic>
        <p:nvPicPr>
          <p:cNvPr id="2" name="图片 1" descr="pexels-photo-3932941"/>
          <p:cNvPicPr>
            <a:picLocks noChangeAspect="1"/>
          </p:cNvPicPr>
          <p:nvPr userDrawn="1"/>
        </p:nvPicPr>
        <p:blipFill>
          <a:blip r:embed="rId2"/>
          <a:srcRect t="7801" b="7801"/>
          <a:stretch>
            <a:fillRect/>
          </a:stretch>
        </p:blipFill>
        <p:spPr>
          <a:xfrm>
            <a:off x="0" y="0"/>
            <a:ext cx="12253595" cy="6892925"/>
          </a:xfrm>
          <a:prstGeom prst="rect">
            <a:avLst/>
          </a:prstGeom>
        </p:spPr>
      </p:pic>
      <p:sp>
        <p:nvSpPr>
          <p:cNvPr id="10" name="圆角矩形 9"/>
          <p:cNvSpPr/>
          <p:nvPr userDrawn="1"/>
        </p:nvSpPr>
        <p:spPr>
          <a:xfrm>
            <a:off x="485775" y="454025"/>
            <a:ext cx="11187113" cy="6038850"/>
          </a:xfrm>
          <a:prstGeom prst="roundRect">
            <a:avLst>
              <a:gd name="adj" fmla="val 7367"/>
            </a:avLst>
          </a:prstGeom>
          <a:solidFill>
            <a:schemeClr val="bg1">
              <a:alpha val="93000"/>
            </a:schemeClr>
          </a:solidFill>
          <a:ln w="28575">
            <a:solidFill>
              <a:srgbClr val="8E482B"/>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auto"/>
            <a:endParaRPr lang="zh-CN" altLang="en-US">
              <a:sym typeface="+mn-ea"/>
            </a:endParaRPr>
          </a:p>
        </p:txBody>
      </p:sp>
      <p:cxnSp>
        <p:nvCxnSpPr>
          <p:cNvPr id="7" name="直接连接符 6"/>
          <p:cNvCxnSpPr/>
          <p:nvPr userDrawn="1"/>
        </p:nvCxnSpPr>
        <p:spPr>
          <a:xfrm>
            <a:off x="949325" y="923290"/>
            <a:ext cx="0" cy="551815"/>
          </a:xfrm>
          <a:prstGeom prst="line">
            <a:avLst/>
          </a:prstGeom>
          <a:ln w="57150">
            <a:solidFill>
              <a:srgbClr val="8C6648"/>
            </a:solidFill>
          </a:ln>
        </p:spPr>
        <p:style>
          <a:lnRef idx="1">
            <a:schemeClr val="accent1"/>
          </a:lnRef>
          <a:fillRef idx="0">
            <a:schemeClr val="accent1"/>
          </a:fillRef>
          <a:effectRef idx="0">
            <a:schemeClr val="accent1"/>
          </a:effectRef>
          <a:fontRef idx="minor">
            <a:schemeClr val="tx1"/>
          </a:fontRef>
        </p:style>
      </p:cxnSp>
      <p:pic>
        <p:nvPicPr>
          <p:cNvPr id="3" name="图片 2" descr="小雨伞"/>
          <p:cNvPicPr>
            <a:picLocks noChangeAspect="1"/>
          </p:cNvPicPr>
          <p:nvPr userDrawn="1"/>
        </p:nvPicPr>
        <p:blipFill>
          <a:blip r:embed="rId3"/>
          <a:stretch>
            <a:fillRect/>
          </a:stretch>
        </p:blipFill>
        <p:spPr>
          <a:xfrm>
            <a:off x="3277870" y="641350"/>
            <a:ext cx="1302385" cy="1302385"/>
          </a:xfrm>
          <a:prstGeom prst="rect">
            <a:avLst/>
          </a:prstGeom>
        </p:spPr>
      </p:pic>
      <p:pic>
        <p:nvPicPr>
          <p:cNvPr id="22" name="图片 21" descr="阿萨德刚"/>
          <p:cNvPicPr>
            <a:picLocks noChangeAspect="1"/>
          </p:cNvPicPr>
          <p:nvPr userDrawn="1"/>
        </p:nvPicPr>
        <p:blipFill>
          <a:blip r:embed="rId4">
            <a:clrChange>
              <a:clrFrom>
                <a:srgbClr val="FFFFFF">
                  <a:alpha val="100000"/>
                </a:srgbClr>
              </a:clrFrom>
              <a:clrTo>
                <a:srgbClr val="FFFFFF">
                  <a:alpha val="100000"/>
                  <a:alpha val="0"/>
                </a:srgbClr>
              </a:clrTo>
            </a:clrChange>
          </a:blip>
          <a:stretch>
            <a:fillRect/>
          </a:stretch>
        </p:blipFill>
        <p:spPr>
          <a:xfrm>
            <a:off x="10165715" y="709930"/>
            <a:ext cx="1197610" cy="44259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chemeClr val="bg1"/>
        </a:solidFill>
        <a:effectLst/>
      </p:bgPr>
    </p:bg>
    <p:spTree>
      <p:nvGrpSpPr>
        <p:cNvPr id="1" name=""/>
        <p:cNvGrpSpPr/>
        <p:nvPr/>
      </p:nvGrpSpPr>
      <p:grpSpPr>
        <a:xfrm>
          <a:off x="0" y="0"/>
          <a:ext cx="0" cy="0"/>
          <a:chOff x="0" y="0"/>
          <a:chExt cx="0" cy="0"/>
        </a:xfrm>
      </p:grpSpPr>
      <p:pic>
        <p:nvPicPr>
          <p:cNvPr id="2" name="图片 1" descr="pexels-photo-3932941"/>
          <p:cNvPicPr>
            <a:picLocks noChangeAspect="1"/>
          </p:cNvPicPr>
          <p:nvPr userDrawn="1"/>
        </p:nvPicPr>
        <p:blipFill>
          <a:blip r:embed="rId2"/>
          <a:srcRect t="7801" b="7801"/>
          <a:stretch>
            <a:fillRect/>
          </a:stretch>
        </p:blipFill>
        <p:spPr>
          <a:xfrm>
            <a:off x="0" y="0"/>
            <a:ext cx="12253595" cy="6892925"/>
          </a:xfrm>
          <a:prstGeom prst="rect">
            <a:avLst/>
          </a:prstGeom>
        </p:spPr>
      </p:pic>
      <p:sp>
        <p:nvSpPr>
          <p:cNvPr id="10" name="圆角矩形 9"/>
          <p:cNvSpPr/>
          <p:nvPr userDrawn="1"/>
        </p:nvSpPr>
        <p:spPr>
          <a:xfrm>
            <a:off x="485775" y="454025"/>
            <a:ext cx="11187113" cy="6038850"/>
          </a:xfrm>
          <a:prstGeom prst="roundRect">
            <a:avLst>
              <a:gd name="adj" fmla="val 7367"/>
            </a:avLst>
          </a:prstGeom>
          <a:solidFill>
            <a:schemeClr val="bg1">
              <a:alpha val="93000"/>
            </a:schemeClr>
          </a:solidFill>
          <a:ln w="28575">
            <a:solidFill>
              <a:srgbClr val="8E482B"/>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auto"/>
            <a:endParaRPr lang="zh-CN" altLang="en-US">
              <a:sym typeface="+mn-ea"/>
            </a:endParaRPr>
          </a:p>
        </p:txBody>
      </p:sp>
      <p:pic>
        <p:nvPicPr>
          <p:cNvPr id="22" name="图片 21" descr="阿萨德刚"/>
          <p:cNvPicPr>
            <a:picLocks noChangeAspect="1"/>
          </p:cNvPicPr>
          <p:nvPr userDrawn="1"/>
        </p:nvPicPr>
        <p:blipFill>
          <a:blip r:embed="rId3">
            <a:clrChange>
              <a:clrFrom>
                <a:srgbClr val="FFFFFF">
                  <a:alpha val="100000"/>
                </a:srgbClr>
              </a:clrFrom>
              <a:clrTo>
                <a:srgbClr val="FFFFFF">
                  <a:alpha val="100000"/>
                  <a:alpha val="0"/>
                </a:srgbClr>
              </a:clrTo>
            </a:clrChange>
          </a:blip>
          <a:stretch>
            <a:fillRect/>
          </a:stretch>
        </p:blipFill>
        <p:spPr>
          <a:xfrm>
            <a:off x="10165715" y="709930"/>
            <a:ext cx="1197610" cy="44259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pic>
        <p:nvPicPr>
          <p:cNvPr id="2" name="图片 1" descr="book_read_tee_literature_window_sill_houseplant_vintage_leisure-1194141"/>
          <p:cNvPicPr>
            <a:picLocks noChangeAspect="1"/>
          </p:cNvPicPr>
          <p:nvPr userDrawn="1"/>
        </p:nvPicPr>
        <p:blipFill>
          <a:blip r:embed="rId2"/>
          <a:srcRect t="10617" b="10617"/>
          <a:stretch>
            <a:fillRect/>
          </a:stretch>
        </p:blipFill>
        <p:spPr>
          <a:xfrm>
            <a:off x="0" y="0"/>
            <a:ext cx="12334240" cy="6938010"/>
          </a:xfrm>
          <a:prstGeom prst="rect">
            <a:avLst/>
          </a:prstGeom>
        </p:spPr>
      </p:pic>
      <p:sp>
        <p:nvSpPr>
          <p:cNvPr id="10" name="圆角矩形 9"/>
          <p:cNvSpPr/>
          <p:nvPr userDrawn="1"/>
        </p:nvSpPr>
        <p:spPr>
          <a:xfrm>
            <a:off x="501650" y="409575"/>
            <a:ext cx="11187113" cy="6038850"/>
          </a:xfrm>
          <a:prstGeom prst="roundRect">
            <a:avLst>
              <a:gd name="adj" fmla="val 7367"/>
            </a:avLst>
          </a:prstGeom>
          <a:solidFill>
            <a:schemeClr val="bg1">
              <a:alpha val="93000"/>
            </a:schemeClr>
          </a:solidFill>
          <a:ln w="28575">
            <a:solidFill>
              <a:srgbClr val="8E482B"/>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auto"/>
            <a:endParaRPr lang="zh-CN" altLang="en-US">
              <a:sym typeface="+mn-ea"/>
            </a:endParaRPr>
          </a:p>
        </p:txBody>
      </p:sp>
      <p:pic>
        <p:nvPicPr>
          <p:cNvPr id="22" name="图片 21" descr="阿萨德刚"/>
          <p:cNvPicPr>
            <a:picLocks noChangeAspect="1"/>
          </p:cNvPicPr>
          <p:nvPr userDrawn="1"/>
        </p:nvPicPr>
        <p:blipFill>
          <a:blip r:embed="rId3">
            <a:clrChange>
              <a:clrFrom>
                <a:srgbClr val="FFFFFF">
                  <a:alpha val="100000"/>
                </a:srgbClr>
              </a:clrFrom>
              <a:clrTo>
                <a:srgbClr val="FFFFFF">
                  <a:alpha val="100000"/>
                  <a:alpha val="0"/>
                </a:srgbClr>
              </a:clrTo>
            </a:clrChange>
          </a:blip>
          <a:stretch>
            <a:fillRect/>
          </a:stretch>
        </p:blipFill>
        <p:spPr>
          <a:xfrm>
            <a:off x="10165715" y="709930"/>
            <a:ext cx="1197610" cy="442595"/>
          </a:xfrm>
          <a:prstGeom prst="rect">
            <a:avLst/>
          </a:prstGeom>
        </p:spPr>
      </p:pic>
      <p:cxnSp>
        <p:nvCxnSpPr>
          <p:cNvPr id="3" name="直接连接符 2"/>
          <p:cNvCxnSpPr/>
          <p:nvPr userDrawn="1"/>
        </p:nvCxnSpPr>
        <p:spPr>
          <a:xfrm>
            <a:off x="949325" y="923290"/>
            <a:ext cx="0" cy="551815"/>
          </a:xfrm>
          <a:prstGeom prst="line">
            <a:avLst/>
          </a:prstGeom>
          <a:ln w="57150">
            <a:solidFill>
              <a:srgbClr val="8C6648"/>
            </a:solidFill>
          </a:ln>
        </p:spPr>
        <p:style>
          <a:lnRef idx="1">
            <a:schemeClr val="accent1"/>
          </a:lnRef>
          <a:fillRef idx="0">
            <a:schemeClr val="accent1"/>
          </a:fillRef>
          <a:effectRef idx="0">
            <a:schemeClr val="accent1"/>
          </a:effectRef>
          <a:fontRef idx="minor">
            <a:schemeClr val="tx1"/>
          </a:fontRef>
        </p:style>
      </p:cxnSp>
      <p:pic>
        <p:nvPicPr>
          <p:cNvPr id="4" name="图片 3" descr="小雨伞"/>
          <p:cNvPicPr>
            <a:picLocks noChangeAspect="1"/>
          </p:cNvPicPr>
          <p:nvPr userDrawn="1"/>
        </p:nvPicPr>
        <p:blipFill>
          <a:blip r:embed="rId4"/>
          <a:stretch>
            <a:fillRect/>
          </a:stretch>
        </p:blipFill>
        <p:spPr>
          <a:xfrm>
            <a:off x="3277870" y="641350"/>
            <a:ext cx="1302385" cy="130238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1_比较">
    <p:bg>
      <p:bgPr>
        <a:solidFill>
          <a:schemeClr val="bg1"/>
        </a:solidFill>
        <a:effectLst/>
      </p:bgPr>
    </p:bg>
    <p:spTree>
      <p:nvGrpSpPr>
        <p:cNvPr id="1" name=""/>
        <p:cNvGrpSpPr/>
        <p:nvPr/>
      </p:nvGrpSpPr>
      <p:grpSpPr>
        <a:xfrm>
          <a:off x="0" y="0"/>
          <a:ext cx="0" cy="0"/>
          <a:chOff x="0" y="0"/>
          <a:chExt cx="0" cy="0"/>
        </a:xfrm>
      </p:grpSpPr>
      <p:pic>
        <p:nvPicPr>
          <p:cNvPr id="2" name="图片 1" descr="book_read_tee_literature_window_sill_houseplant_vintage_leisure-1194141"/>
          <p:cNvPicPr>
            <a:picLocks noChangeAspect="1"/>
          </p:cNvPicPr>
          <p:nvPr userDrawn="1"/>
        </p:nvPicPr>
        <p:blipFill>
          <a:blip r:embed="rId2"/>
          <a:srcRect t="10617" b="10617"/>
          <a:stretch>
            <a:fillRect/>
          </a:stretch>
        </p:blipFill>
        <p:spPr>
          <a:xfrm>
            <a:off x="0" y="0"/>
            <a:ext cx="12334240" cy="6938010"/>
          </a:xfrm>
          <a:prstGeom prst="rect">
            <a:avLst/>
          </a:prstGeom>
        </p:spPr>
      </p:pic>
      <p:sp>
        <p:nvSpPr>
          <p:cNvPr id="11" name="圆角矩形 10"/>
          <p:cNvSpPr/>
          <p:nvPr userDrawn="1"/>
        </p:nvSpPr>
        <p:spPr>
          <a:xfrm>
            <a:off x="485775" y="454025"/>
            <a:ext cx="11187113" cy="6038850"/>
          </a:xfrm>
          <a:prstGeom prst="roundRect">
            <a:avLst>
              <a:gd name="adj" fmla="val 7367"/>
            </a:avLst>
          </a:prstGeom>
          <a:solidFill>
            <a:schemeClr val="bg1">
              <a:alpha val="93000"/>
            </a:schemeClr>
          </a:solidFill>
          <a:ln w="28575">
            <a:solidFill>
              <a:srgbClr val="8E482B"/>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auto"/>
            <a:endParaRPr lang="zh-CN" altLang="en-US">
              <a:sym typeface="+mn-ea"/>
            </a:endParaRPr>
          </a:p>
        </p:txBody>
      </p:sp>
      <p:pic>
        <p:nvPicPr>
          <p:cNvPr id="22" name="图片 21" descr="阿萨德刚"/>
          <p:cNvPicPr>
            <a:picLocks noChangeAspect="1"/>
          </p:cNvPicPr>
          <p:nvPr userDrawn="1"/>
        </p:nvPicPr>
        <p:blipFill>
          <a:blip r:embed="rId3">
            <a:clrChange>
              <a:clrFrom>
                <a:srgbClr val="FFFFFF">
                  <a:alpha val="100000"/>
                </a:srgbClr>
              </a:clrFrom>
              <a:clrTo>
                <a:srgbClr val="FFFFFF">
                  <a:alpha val="100000"/>
                  <a:alpha val="0"/>
                </a:srgbClr>
              </a:clrTo>
            </a:clrChange>
          </a:blip>
          <a:stretch>
            <a:fillRect/>
          </a:stretch>
        </p:blipFill>
        <p:spPr>
          <a:xfrm>
            <a:off x="10165715" y="709930"/>
            <a:ext cx="1197610" cy="442595"/>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4" name="图片 3" descr="做的SV"/>
          <p:cNvPicPr>
            <a:picLocks noChangeAspect="1"/>
          </p:cNvPicPr>
          <p:nvPr userDrawn="1"/>
        </p:nvPicPr>
        <p:blipFill>
          <a:blip r:embed="rId2"/>
          <a:srcRect t="163" r="3182" b="18123"/>
          <a:stretch>
            <a:fillRect/>
          </a:stretch>
        </p:blipFill>
        <p:spPr>
          <a:xfrm>
            <a:off x="0" y="0"/>
            <a:ext cx="12231370" cy="6880860"/>
          </a:xfrm>
          <a:prstGeom prst="rect">
            <a:avLst/>
          </a:prstGeom>
        </p:spPr>
      </p:pic>
      <p:sp>
        <p:nvSpPr>
          <p:cNvPr id="3" name="矩形 2"/>
          <p:cNvSpPr/>
          <p:nvPr userDrawn="1"/>
        </p:nvSpPr>
        <p:spPr>
          <a:xfrm>
            <a:off x="-45085" y="17780"/>
            <a:ext cx="12273280" cy="6911975"/>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阿萨德刚"/>
          <p:cNvPicPr>
            <a:picLocks noChangeAspect="1"/>
          </p:cNvPicPr>
          <p:nvPr userDrawn="1"/>
        </p:nvPicPr>
        <p:blipFill>
          <a:blip r:embed="rId3">
            <a:clrChange>
              <a:clrFrom>
                <a:srgbClr val="FFFFFF">
                  <a:alpha val="100000"/>
                </a:srgbClr>
              </a:clrFrom>
              <a:clrTo>
                <a:srgbClr val="FFFFFF">
                  <a:alpha val="100000"/>
                  <a:alpha val="0"/>
                </a:srgbClr>
              </a:clrTo>
            </a:clrChange>
          </a:blip>
          <a:stretch>
            <a:fillRect/>
          </a:stretch>
        </p:blipFill>
        <p:spPr>
          <a:xfrm>
            <a:off x="10556875" y="386080"/>
            <a:ext cx="1197610" cy="442595"/>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1_仅标题">
    <p:bg>
      <p:bgPr>
        <a:solidFill>
          <a:schemeClr val="bg1"/>
        </a:solidFill>
        <a:effectLst/>
      </p:bgPr>
    </p:bg>
    <p:spTree>
      <p:nvGrpSpPr>
        <p:cNvPr id="1" name=""/>
        <p:cNvGrpSpPr/>
        <p:nvPr/>
      </p:nvGrpSpPr>
      <p:grpSpPr>
        <a:xfrm>
          <a:off x="0" y="0"/>
          <a:ext cx="0" cy="0"/>
          <a:chOff x="0" y="0"/>
          <a:chExt cx="0" cy="0"/>
        </a:xfrm>
      </p:grpSpPr>
      <p:pic>
        <p:nvPicPr>
          <p:cNvPr id="2" name="图片 1" descr="做的SV"/>
          <p:cNvPicPr>
            <a:picLocks noChangeAspect="1"/>
          </p:cNvPicPr>
          <p:nvPr userDrawn="1"/>
        </p:nvPicPr>
        <p:blipFill>
          <a:blip r:embed="rId2"/>
          <a:srcRect t="163" r="3182" b="18123"/>
          <a:stretch>
            <a:fillRect/>
          </a:stretch>
        </p:blipFill>
        <p:spPr>
          <a:xfrm>
            <a:off x="0" y="0"/>
            <a:ext cx="12231370" cy="6880860"/>
          </a:xfrm>
          <a:prstGeom prst="rect">
            <a:avLst/>
          </a:prstGeom>
        </p:spPr>
      </p:pic>
      <p:sp>
        <p:nvSpPr>
          <p:cNvPr id="5" name="矩形 4"/>
          <p:cNvSpPr/>
          <p:nvPr userDrawn="1"/>
        </p:nvSpPr>
        <p:spPr>
          <a:xfrm>
            <a:off x="-45085" y="17780"/>
            <a:ext cx="12273280" cy="6911975"/>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pic>
        <p:nvPicPr>
          <p:cNvPr id="2" name="图片 1" descr="pexels-photo-4466381"/>
          <p:cNvPicPr>
            <a:picLocks noChangeAspect="1"/>
          </p:cNvPicPr>
          <p:nvPr userDrawn="1"/>
        </p:nvPicPr>
        <p:blipFill>
          <a:blip r:embed="rId2"/>
          <a:srcRect l="8198" t="56435" b="9125"/>
          <a:stretch>
            <a:fillRect/>
          </a:stretch>
        </p:blipFill>
        <p:spPr>
          <a:xfrm>
            <a:off x="0" y="0"/>
            <a:ext cx="12233910" cy="6881495"/>
          </a:xfrm>
          <a:prstGeom prst="rect">
            <a:avLst/>
          </a:prstGeom>
        </p:spPr>
      </p:pic>
      <p:sp>
        <p:nvSpPr>
          <p:cNvPr id="11" name="圆角矩形 10"/>
          <p:cNvSpPr/>
          <p:nvPr userDrawn="1"/>
        </p:nvSpPr>
        <p:spPr>
          <a:xfrm>
            <a:off x="485775" y="454025"/>
            <a:ext cx="11187113" cy="6038850"/>
          </a:xfrm>
          <a:prstGeom prst="roundRect">
            <a:avLst>
              <a:gd name="adj" fmla="val 7367"/>
            </a:avLst>
          </a:prstGeom>
          <a:solidFill>
            <a:schemeClr val="bg1">
              <a:alpha val="93000"/>
            </a:schemeClr>
          </a:solidFill>
          <a:ln w="28575">
            <a:solidFill>
              <a:srgbClr val="8E482B"/>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auto"/>
            <a:endParaRPr lang="zh-CN" altLang="en-US">
              <a:sym typeface="+mn-ea"/>
            </a:endParaRPr>
          </a:p>
        </p:txBody>
      </p:sp>
      <p:cxnSp>
        <p:nvCxnSpPr>
          <p:cNvPr id="7" name="直接连接符 6"/>
          <p:cNvCxnSpPr/>
          <p:nvPr userDrawn="1"/>
        </p:nvCxnSpPr>
        <p:spPr>
          <a:xfrm>
            <a:off x="949325" y="923290"/>
            <a:ext cx="0" cy="551815"/>
          </a:xfrm>
          <a:prstGeom prst="line">
            <a:avLst/>
          </a:prstGeom>
          <a:ln w="57150">
            <a:solidFill>
              <a:srgbClr val="8C6648"/>
            </a:solidFill>
          </a:ln>
        </p:spPr>
        <p:style>
          <a:lnRef idx="1">
            <a:schemeClr val="accent1"/>
          </a:lnRef>
          <a:fillRef idx="0">
            <a:schemeClr val="accent1"/>
          </a:fillRef>
          <a:effectRef idx="0">
            <a:schemeClr val="accent1"/>
          </a:effectRef>
          <a:fontRef idx="minor">
            <a:schemeClr val="tx1"/>
          </a:fontRef>
        </p:style>
      </p:cxnSp>
      <p:pic>
        <p:nvPicPr>
          <p:cNvPr id="22" name="图片 21" descr="阿萨德刚"/>
          <p:cNvPicPr>
            <a:picLocks noChangeAspect="1"/>
          </p:cNvPicPr>
          <p:nvPr userDrawn="1"/>
        </p:nvPicPr>
        <p:blipFill>
          <a:blip r:embed="rId3">
            <a:clrChange>
              <a:clrFrom>
                <a:srgbClr val="FFFFFF">
                  <a:alpha val="100000"/>
                </a:srgbClr>
              </a:clrFrom>
              <a:clrTo>
                <a:srgbClr val="FFFFFF">
                  <a:alpha val="100000"/>
                  <a:alpha val="0"/>
                </a:srgbClr>
              </a:clrTo>
            </a:clrChange>
          </a:blip>
          <a:stretch>
            <a:fillRect/>
          </a:stretch>
        </p:blipFill>
        <p:spPr>
          <a:xfrm>
            <a:off x="10165715" y="709930"/>
            <a:ext cx="1197610" cy="442595"/>
          </a:xfrm>
          <a:prstGeom prst="rect">
            <a:avLst/>
          </a:prstGeom>
        </p:spPr>
      </p:pic>
      <p:pic>
        <p:nvPicPr>
          <p:cNvPr id="4" name="图片 3" descr="小雨伞"/>
          <p:cNvPicPr>
            <a:picLocks noChangeAspect="1"/>
          </p:cNvPicPr>
          <p:nvPr userDrawn="1"/>
        </p:nvPicPr>
        <p:blipFill>
          <a:blip r:embed="rId4"/>
          <a:stretch>
            <a:fillRect/>
          </a:stretch>
        </p:blipFill>
        <p:spPr>
          <a:xfrm>
            <a:off x="3277870" y="641350"/>
            <a:ext cx="1302385" cy="130238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节标题">
    <p:bg>
      <p:bgPr>
        <a:solidFill>
          <a:schemeClr val="bg1"/>
        </a:solidFill>
        <a:effectLst/>
      </p:bgPr>
    </p:bg>
    <p:spTree>
      <p:nvGrpSpPr>
        <p:cNvPr id="1" name=""/>
        <p:cNvGrpSpPr/>
        <p:nvPr/>
      </p:nvGrpSpPr>
      <p:grpSpPr>
        <a:xfrm>
          <a:off x="0" y="0"/>
          <a:ext cx="0" cy="0"/>
          <a:chOff x="0" y="0"/>
          <a:chExt cx="0" cy="0"/>
        </a:xfrm>
      </p:grpSpPr>
      <p:pic>
        <p:nvPicPr>
          <p:cNvPr id="2" name="图片 1" descr="pexels-photo-4466381"/>
          <p:cNvPicPr>
            <a:picLocks noChangeAspect="1"/>
          </p:cNvPicPr>
          <p:nvPr userDrawn="1"/>
        </p:nvPicPr>
        <p:blipFill>
          <a:blip r:embed="rId2"/>
          <a:srcRect l="8198" t="56435" b="9125"/>
          <a:stretch>
            <a:fillRect/>
          </a:stretch>
        </p:blipFill>
        <p:spPr>
          <a:xfrm>
            <a:off x="0" y="0"/>
            <a:ext cx="12233910" cy="6881495"/>
          </a:xfrm>
          <a:prstGeom prst="rect">
            <a:avLst/>
          </a:prstGeom>
        </p:spPr>
      </p:pic>
      <p:sp>
        <p:nvSpPr>
          <p:cNvPr id="10" name="圆角矩形 9"/>
          <p:cNvSpPr/>
          <p:nvPr userDrawn="1"/>
        </p:nvSpPr>
        <p:spPr>
          <a:xfrm>
            <a:off x="485775" y="454025"/>
            <a:ext cx="11187113" cy="6038850"/>
          </a:xfrm>
          <a:prstGeom prst="roundRect">
            <a:avLst>
              <a:gd name="adj" fmla="val 7367"/>
            </a:avLst>
          </a:prstGeom>
          <a:solidFill>
            <a:schemeClr val="bg1">
              <a:alpha val="93000"/>
            </a:schemeClr>
          </a:solidFill>
          <a:ln w="28575">
            <a:solidFill>
              <a:srgbClr val="8E482B"/>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auto"/>
            <a:endParaRPr lang="zh-CN" altLang="en-US">
              <a:sym typeface="+mn-ea"/>
            </a:endParaRPr>
          </a:p>
        </p:txBody>
      </p:sp>
      <p:pic>
        <p:nvPicPr>
          <p:cNvPr id="22" name="图片 21" descr="阿萨德刚"/>
          <p:cNvPicPr>
            <a:picLocks noChangeAspect="1"/>
          </p:cNvPicPr>
          <p:nvPr userDrawn="1"/>
        </p:nvPicPr>
        <p:blipFill>
          <a:blip r:embed="rId3">
            <a:clrChange>
              <a:clrFrom>
                <a:srgbClr val="FFFFFF">
                  <a:alpha val="100000"/>
                </a:srgbClr>
              </a:clrFrom>
              <a:clrTo>
                <a:srgbClr val="FFFFFF">
                  <a:alpha val="100000"/>
                  <a:alpha val="0"/>
                </a:srgbClr>
              </a:clrTo>
            </a:clrChange>
          </a:blip>
          <a:stretch>
            <a:fillRect/>
          </a:stretch>
        </p:blipFill>
        <p:spPr>
          <a:xfrm>
            <a:off x="10165715" y="709930"/>
            <a:ext cx="1197610" cy="44259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pic>
        <p:nvPicPr>
          <p:cNvPr id="2" name="图片 1" descr="pexels-photo-3932941"/>
          <p:cNvPicPr>
            <a:picLocks noChangeAspect="1"/>
          </p:cNvPicPr>
          <p:nvPr userDrawn="1"/>
        </p:nvPicPr>
        <p:blipFill>
          <a:blip r:embed="rId2"/>
          <a:srcRect t="7801" b="7801"/>
          <a:stretch>
            <a:fillRect/>
          </a:stretch>
        </p:blipFill>
        <p:spPr>
          <a:xfrm>
            <a:off x="0" y="0"/>
            <a:ext cx="12253595" cy="6892925"/>
          </a:xfrm>
          <a:prstGeom prst="rect">
            <a:avLst/>
          </a:prstGeom>
        </p:spPr>
      </p:pic>
      <p:sp>
        <p:nvSpPr>
          <p:cNvPr id="10" name="圆角矩形 9"/>
          <p:cNvSpPr/>
          <p:nvPr userDrawn="1"/>
        </p:nvSpPr>
        <p:spPr>
          <a:xfrm>
            <a:off x="485775" y="454025"/>
            <a:ext cx="11187113" cy="6038850"/>
          </a:xfrm>
          <a:prstGeom prst="roundRect">
            <a:avLst>
              <a:gd name="adj" fmla="val 7367"/>
            </a:avLst>
          </a:prstGeom>
          <a:solidFill>
            <a:schemeClr val="bg1">
              <a:alpha val="93000"/>
            </a:schemeClr>
          </a:solidFill>
          <a:ln w="28575">
            <a:solidFill>
              <a:srgbClr val="8E482B"/>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auto"/>
            <a:endParaRPr lang="zh-CN" altLang="en-US">
              <a:sym typeface="+mn-ea"/>
            </a:endParaRPr>
          </a:p>
        </p:txBody>
      </p:sp>
      <p:cxnSp>
        <p:nvCxnSpPr>
          <p:cNvPr id="7" name="直接连接符 6"/>
          <p:cNvCxnSpPr/>
          <p:nvPr userDrawn="1"/>
        </p:nvCxnSpPr>
        <p:spPr>
          <a:xfrm>
            <a:off x="949325" y="923290"/>
            <a:ext cx="0" cy="551815"/>
          </a:xfrm>
          <a:prstGeom prst="line">
            <a:avLst/>
          </a:prstGeom>
          <a:ln w="57150">
            <a:solidFill>
              <a:srgbClr val="8C6648"/>
            </a:solidFill>
          </a:ln>
        </p:spPr>
        <p:style>
          <a:lnRef idx="1">
            <a:schemeClr val="accent1"/>
          </a:lnRef>
          <a:fillRef idx="0">
            <a:schemeClr val="accent1"/>
          </a:fillRef>
          <a:effectRef idx="0">
            <a:schemeClr val="accent1"/>
          </a:effectRef>
          <a:fontRef idx="minor">
            <a:schemeClr val="tx1"/>
          </a:fontRef>
        </p:style>
      </p:cxnSp>
      <p:pic>
        <p:nvPicPr>
          <p:cNvPr id="3" name="图片 2" descr="小雨伞"/>
          <p:cNvPicPr>
            <a:picLocks noChangeAspect="1"/>
          </p:cNvPicPr>
          <p:nvPr userDrawn="1"/>
        </p:nvPicPr>
        <p:blipFill>
          <a:blip r:embed="rId3"/>
          <a:stretch>
            <a:fillRect/>
          </a:stretch>
        </p:blipFill>
        <p:spPr>
          <a:xfrm>
            <a:off x="3277870" y="641350"/>
            <a:ext cx="1302385" cy="1302385"/>
          </a:xfrm>
          <a:prstGeom prst="rect">
            <a:avLst/>
          </a:prstGeom>
        </p:spPr>
      </p:pic>
      <p:pic>
        <p:nvPicPr>
          <p:cNvPr id="22" name="图片 21" descr="阿萨德刚"/>
          <p:cNvPicPr>
            <a:picLocks noChangeAspect="1"/>
          </p:cNvPicPr>
          <p:nvPr userDrawn="1"/>
        </p:nvPicPr>
        <p:blipFill>
          <a:blip r:embed="rId4">
            <a:clrChange>
              <a:clrFrom>
                <a:srgbClr val="FFFFFF">
                  <a:alpha val="100000"/>
                </a:srgbClr>
              </a:clrFrom>
              <a:clrTo>
                <a:srgbClr val="FFFFFF">
                  <a:alpha val="100000"/>
                  <a:alpha val="0"/>
                </a:srgbClr>
              </a:clrTo>
            </a:clrChange>
          </a:blip>
          <a:stretch>
            <a:fillRect/>
          </a:stretch>
        </p:blipFill>
        <p:spPr>
          <a:xfrm>
            <a:off x="10165715" y="709930"/>
            <a:ext cx="1197610" cy="44259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chemeClr val="bg1"/>
        </a:solidFill>
        <a:effectLst/>
      </p:bgPr>
    </p:bg>
    <p:spTree>
      <p:nvGrpSpPr>
        <p:cNvPr id="1" name=""/>
        <p:cNvGrpSpPr/>
        <p:nvPr/>
      </p:nvGrpSpPr>
      <p:grpSpPr>
        <a:xfrm>
          <a:off x="0" y="0"/>
          <a:ext cx="0" cy="0"/>
          <a:chOff x="0" y="0"/>
          <a:chExt cx="0" cy="0"/>
        </a:xfrm>
      </p:grpSpPr>
      <p:pic>
        <p:nvPicPr>
          <p:cNvPr id="2" name="图片 1" descr="pexels-photo-3932941"/>
          <p:cNvPicPr>
            <a:picLocks noChangeAspect="1"/>
          </p:cNvPicPr>
          <p:nvPr userDrawn="1"/>
        </p:nvPicPr>
        <p:blipFill>
          <a:blip r:embed="rId2"/>
          <a:srcRect t="7801" b="7801"/>
          <a:stretch>
            <a:fillRect/>
          </a:stretch>
        </p:blipFill>
        <p:spPr>
          <a:xfrm>
            <a:off x="0" y="0"/>
            <a:ext cx="12253595" cy="6892925"/>
          </a:xfrm>
          <a:prstGeom prst="rect">
            <a:avLst/>
          </a:prstGeom>
        </p:spPr>
      </p:pic>
      <p:sp>
        <p:nvSpPr>
          <p:cNvPr id="10" name="圆角矩形 9"/>
          <p:cNvSpPr/>
          <p:nvPr userDrawn="1"/>
        </p:nvSpPr>
        <p:spPr>
          <a:xfrm>
            <a:off x="485775" y="454025"/>
            <a:ext cx="11187113" cy="6038850"/>
          </a:xfrm>
          <a:prstGeom prst="roundRect">
            <a:avLst>
              <a:gd name="adj" fmla="val 7367"/>
            </a:avLst>
          </a:prstGeom>
          <a:solidFill>
            <a:schemeClr val="bg1">
              <a:alpha val="93000"/>
            </a:schemeClr>
          </a:solidFill>
          <a:ln w="28575">
            <a:solidFill>
              <a:srgbClr val="8E482B"/>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auto"/>
            <a:endParaRPr lang="zh-CN" altLang="en-US">
              <a:sym typeface="+mn-ea"/>
            </a:endParaRPr>
          </a:p>
        </p:txBody>
      </p:sp>
      <p:pic>
        <p:nvPicPr>
          <p:cNvPr id="22" name="图片 21" descr="阿萨德刚"/>
          <p:cNvPicPr>
            <a:picLocks noChangeAspect="1"/>
          </p:cNvPicPr>
          <p:nvPr userDrawn="1"/>
        </p:nvPicPr>
        <p:blipFill>
          <a:blip r:embed="rId3">
            <a:clrChange>
              <a:clrFrom>
                <a:srgbClr val="FFFFFF">
                  <a:alpha val="100000"/>
                </a:srgbClr>
              </a:clrFrom>
              <a:clrTo>
                <a:srgbClr val="FFFFFF">
                  <a:alpha val="100000"/>
                  <a:alpha val="0"/>
                </a:srgbClr>
              </a:clrTo>
            </a:clrChange>
          </a:blip>
          <a:stretch>
            <a:fillRect/>
          </a:stretch>
        </p:blipFill>
        <p:spPr>
          <a:xfrm>
            <a:off x="10165715" y="709930"/>
            <a:ext cx="1197610" cy="44259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pic>
        <p:nvPicPr>
          <p:cNvPr id="2" name="图片 1" descr="book_read_tee_literature_window_sill_houseplant_vintage_leisure-1194141"/>
          <p:cNvPicPr>
            <a:picLocks noChangeAspect="1"/>
          </p:cNvPicPr>
          <p:nvPr userDrawn="1"/>
        </p:nvPicPr>
        <p:blipFill>
          <a:blip r:embed="rId2"/>
          <a:srcRect t="10617" b="10617"/>
          <a:stretch>
            <a:fillRect/>
          </a:stretch>
        </p:blipFill>
        <p:spPr>
          <a:xfrm>
            <a:off x="0" y="0"/>
            <a:ext cx="12334240" cy="6938010"/>
          </a:xfrm>
          <a:prstGeom prst="rect">
            <a:avLst/>
          </a:prstGeom>
        </p:spPr>
      </p:pic>
      <p:sp>
        <p:nvSpPr>
          <p:cNvPr id="10" name="圆角矩形 9"/>
          <p:cNvSpPr/>
          <p:nvPr userDrawn="1"/>
        </p:nvSpPr>
        <p:spPr>
          <a:xfrm>
            <a:off x="501650" y="409575"/>
            <a:ext cx="11187113" cy="6038850"/>
          </a:xfrm>
          <a:prstGeom prst="roundRect">
            <a:avLst>
              <a:gd name="adj" fmla="val 7367"/>
            </a:avLst>
          </a:prstGeom>
          <a:solidFill>
            <a:schemeClr val="bg1">
              <a:alpha val="93000"/>
            </a:schemeClr>
          </a:solidFill>
          <a:ln w="28575">
            <a:solidFill>
              <a:srgbClr val="8E482B"/>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auto"/>
            <a:endParaRPr lang="zh-CN" altLang="en-US">
              <a:sym typeface="+mn-ea"/>
            </a:endParaRPr>
          </a:p>
        </p:txBody>
      </p:sp>
      <p:pic>
        <p:nvPicPr>
          <p:cNvPr id="22" name="图片 21" descr="阿萨德刚"/>
          <p:cNvPicPr>
            <a:picLocks noChangeAspect="1"/>
          </p:cNvPicPr>
          <p:nvPr userDrawn="1"/>
        </p:nvPicPr>
        <p:blipFill>
          <a:blip r:embed="rId3">
            <a:clrChange>
              <a:clrFrom>
                <a:srgbClr val="FFFFFF">
                  <a:alpha val="100000"/>
                </a:srgbClr>
              </a:clrFrom>
              <a:clrTo>
                <a:srgbClr val="FFFFFF">
                  <a:alpha val="100000"/>
                  <a:alpha val="0"/>
                </a:srgbClr>
              </a:clrTo>
            </a:clrChange>
          </a:blip>
          <a:stretch>
            <a:fillRect/>
          </a:stretch>
        </p:blipFill>
        <p:spPr>
          <a:xfrm>
            <a:off x="10165715" y="709930"/>
            <a:ext cx="1197610" cy="442595"/>
          </a:xfrm>
          <a:prstGeom prst="rect">
            <a:avLst/>
          </a:prstGeom>
        </p:spPr>
      </p:pic>
      <p:cxnSp>
        <p:nvCxnSpPr>
          <p:cNvPr id="3" name="直接连接符 2"/>
          <p:cNvCxnSpPr/>
          <p:nvPr userDrawn="1"/>
        </p:nvCxnSpPr>
        <p:spPr>
          <a:xfrm>
            <a:off x="949325" y="923290"/>
            <a:ext cx="0" cy="551815"/>
          </a:xfrm>
          <a:prstGeom prst="line">
            <a:avLst/>
          </a:prstGeom>
          <a:ln w="57150">
            <a:solidFill>
              <a:srgbClr val="8C6648"/>
            </a:solidFill>
          </a:ln>
        </p:spPr>
        <p:style>
          <a:lnRef idx="1">
            <a:schemeClr val="accent1"/>
          </a:lnRef>
          <a:fillRef idx="0">
            <a:schemeClr val="accent1"/>
          </a:fillRef>
          <a:effectRef idx="0">
            <a:schemeClr val="accent1"/>
          </a:effectRef>
          <a:fontRef idx="minor">
            <a:schemeClr val="tx1"/>
          </a:fontRef>
        </p:style>
      </p:cxnSp>
      <p:pic>
        <p:nvPicPr>
          <p:cNvPr id="4" name="图片 3" descr="小雨伞"/>
          <p:cNvPicPr>
            <a:picLocks noChangeAspect="1"/>
          </p:cNvPicPr>
          <p:nvPr userDrawn="1"/>
        </p:nvPicPr>
        <p:blipFill>
          <a:blip r:embed="rId4"/>
          <a:stretch>
            <a:fillRect/>
          </a:stretch>
        </p:blipFill>
        <p:spPr>
          <a:xfrm>
            <a:off x="3277870" y="641350"/>
            <a:ext cx="1302385" cy="130238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1_比较">
    <p:bg>
      <p:bgPr>
        <a:solidFill>
          <a:schemeClr val="bg1"/>
        </a:solidFill>
        <a:effectLst/>
      </p:bgPr>
    </p:bg>
    <p:spTree>
      <p:nvGrpSpPr>
        <p:cNvPr id="1" name=""/>
        <p:cNvGrpSpPr/>
        <p:nvPr/>
      </p:nvGrpSpPr>
      <p:grpSpPr>
        <a:xfrm>
          <a:off x="0" y="0"/>
          <a:ext cx="0" cy="0"/>
          <a:chOff x="0" y="0"/>
          <a:chExt cx="0" cy="0"/>
        </a:xfrm>
      </p:grpSpPr>
      <p:pic>
        <p:nvPicPr>
          <p:cNvPr id="2" name="图片 1" descr="book_read_tee_literature_window_sill_houseplant_vintage_leisure-1194141"/>
          <p:cNvPicPr>
            <a:picLocks noChangeAspect="1"/>
          </p:cNvPicPr>
          <p:nvPr userDrawn="1"/>
        </p:nvPicPr>
        <p:blipFill>
          <a:blip r:embed="rId2"/>
          <a:srcRect t="10617" b="10617"/>
          <a:stretch>
            <a:fillRect/>
          </a:stretch>
        </p:blipFill>
        <p:spPr>
          <a:xfrm>
            <a:off x="0" y="0"/>
            <a:ext cx="12334240" cy="6938010"/>
          </a:xfrm>
          <a:prstGeom prst="rect">
            <a:avLst/>
          </a:prstGeom>
        </p:spPr>
      </p:pic>
      <p:sp>
        <p:nvSpPr>
          <p:cNvPr id="11" name="圆角矩形 10"/>
          <p:cNvSpPr/>
          <p:nvPr userDrawn="1"/>
        </p:nvSpPr>
        <p:spPr>
          <a:xfrm>
            <a:off x="485775" y="454025"/>
            <a:ext cx="11187113" cy="6038850"/>
          </a:xfrm>
          <a:prstGeom prst="roundRect">
            <a:avLst>
              <a:gd name="adj" fmla="val 7367"/>
            </a:avLst>
          </a:prstGeom>
          <a:solidFill>
            <a:schemeClr val="bg1">
              <a:alpha val="93000"/>
            </a:schemeClr>
          </a:solidFill>
          <a:ln w="28575">
            <a:solidFill>
              <a:srgbClr val="8E482B"/>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auto"/>
            <a:endParaRPr lang="zh-CN" altLang="en-US">
              <a:sym typeface="+mn-ea"/>
            </a:endParaRPr>
          </a:p>
        </p:txBody>
      </p:sp>
      <p:pic>
        <p:nvPicPr>
          <p:cNvPr id="22" name="图片 21" descr="阿萨德刚"/>
          <p:cNvPicPr>
            <a:picLocks noChangeAspect="1"/>
          </p:cNvPicPr>
          <p:nvPr userDrawn="1"/>
        </p:nvPicPr>
        <p:blipFill>
          <a:blip r:embed="rId3">
            <a:clrChange>
              <a:clrFrom>
                <a:srgbClr val="FFFFFF">
                  <a:alpha val="100000"/>
                </a:srgbClr>
              </a:clrFrom>
              <a:clrTo>
                <a:srgbClr val="FFFFFF">
                  <a:alpha val="100000"/>
                  <a:alpha val="0"/>
                </a:srgbClr>
              </a:clrTo>
            </a:clrChange>
          </a:blip>
          <a:stretch>
            <a:fillRect/>
          </a:stretch>
        </p:blipFill>
        <p:spPr>
          <a:xfrm>
            <a:off x="10165715" y="709930"/>
            <a:ext cx="1197610" cy="44259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4" name="图片 3" descr="做的SV"/>
          <p:cNvPicPr>
            <a:picLocks noChangeAspect="1"/>
          </p:cNvPicPr>
          <p:nvPr userDrawn="1"/>
        </p:nvPicPr>
        <p:blipFill>
          <a:blip r:embed="rId2"/>
          <a:srcRect t="163" r="3182" b="18123"/>
          <a:stretch>
            <a:fillRect/>
          </a:stretch>
        </p:blipFill>
        <p:spPr>
          <a:xfrm>
            <a:off x="0" y="0"/>
            <a:ext cx="12231370" cy="6880860"/>
          </a:xfrm>
          <a:prstGeom prst="rect">
            <a:avLst/>
          </a:prstGeom>
        </p:spPr>
      </p:pic>
      <p:sp>
        <p:nvSpPr>
          <p:cNvPr id="3" name="矩形 2"/>
          <p:cNvSpPr/>
          <p:nvPr userDrawn="1"/>
        </p:nvSpPr>
        <p:spPr>
          <a:xfrm>
            <a:off x="-45085" y="17780"/>
            <a:ext cx="12273280" cy="6911975"/>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阿萨德刚"/>
          <p:cNvPicPr>
            <a:picLocks noChangeAspect="1"/>
          </p:cNvPicPr>
          <p:nvPr userDrawn="1"/>
        </p:nvPicPr>
        <p:blipFill>
          <a:blip r:embed="rId3">
            <a:clrChange>
              <a:clrFrom>
                <a:srgbClr val="FFFFFF">
                  <a:alpha val="100000"/>
                </a:srgbClr>
              </a:clrFrom>
              <a:clrTo>
                <a:srgbClr val="FFFFFF">
                  <a:alpha val="100000"/>
                  <a:alpha val="0"/>
                </a:srgbClr>
              </a:clrTo>
            </a:clrChange>
          </a:blip>
          <a:stretch>
            <a:fillRect/>
          </a:stretch>
        </p:blipFill>
        <p:spPr>
          <a:xfrm>
            <a:off x="10556875" y="386080"/>
            <a:ext cx="1197610" cy="44259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1_仅标题">
    <p:bg>
      <p:bgPr>
        <a:solidFill>
          <a:schemeClr val="bg1"/>
        </a:solidFill>
        <a:effectLst/>
      </p:bgPr>
    </p:bg>
    <p:spTree>
      <p:nvGrpSpPr>
        <p:cNvPr id="1" name=""/>
        <p:cNvGrpSpPr/>
        <p:nvPr/>
      </p:nvGrpSpPr>
      <p:grpSpPr>
        <a:xfrm>
          <a:off x="0" y="0"/>
          <a:ext cx="0" cy="0"/>
          <a:chOff x="0" y="0"/>
          <a:chExt cx="0" cy="0"/>
        </a:xfrm>
      </p:grpSpPr>
      <p:pic>
        <p:nvPicPr>
          <p:cNvPr id="2" name="图片 1" descr="做的SV"/>
          <p:cNvPicPr>
            <a:picLocks noChangeAspect="1"/>
          </p:cNvPicPr>
          <p:nvPr userDrawn="1"/>
        </p:nvPicPr>
        <p:blipFill>
          <a:blip r:embed="rId2"/>
          <a:srcRect t="163" r="3182" b="18123"/>
          <a:stretch>
            <a:fillRect/>
          </a:stretch>
        </p:blipFill>
        <p:spPr>
          <a:xfrm>
            <a:off x="0" y="0"/>
            <a:ext cx="12231370" cy="6880860"/>
          </a:xfrm>
          <a:prstGeom prst="rect">
            <a:avLst/>
          </a:prstGeom>
        </p:spPr>
      </p:pic>
      <p:sp>
        <p:nvSpPr>
          <p:cNvPr id="5" name="矩形 4"/>
          <p:cNvSpPr/>
          <p:nvPr userDrawn="1"/>
        </p:nvSpPr>
        <p:spPr>
          <a:xfrm>
            <a:off x="-45085" y="17780"/>
            <a:ext cx="12273280" cy="6911975"/>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jpeg"/><Relationship Id="rId1" Type="http://schemas.openxmlformats.org/officeDocument/2006/relationships/slideLayout" Target="../slideLayouts/slideLayout3.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云形 7"/>
          <p:cNvSpPr/>
          <p:nvPr/>
        </p:nvSpPr>
        <p:spPr>
          <a:xfrm rot="360000">
            <a:off x="6501130" y="4039870"/>
            <a:ext cx="3815080" cy="1480185"/>
          </a:xfrm>
          <a:prstGeom prst="cloud">
            <a:avLst/>
          </a:prstGeom>
          <a:solidFill>
            <a:schemeClr val="bg1"/>
          </a:solidFill>
          <a:ln w="12700" cmpd="sng">
            <a:solidFill>
              <a:srgbClr val="A97E58"/>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6" name="图片 5" descr="u=2706712832,2408173740&amp;fm=26&amp;gp=0"/>
          <p:cNvPicPr>
            <a:picLocks noChangeAspect="1"/>
          </p:cNvPicPr>
          <p:nvPr/>
        </p:nvPicPr>
        <p:blipFill>
          <a:blip r:embed="rId2">
            <a:clrChange>
              <a:clrFrom>
                <a:srgbClr val="C8D8D8">
                  <a:alpha val="100000"/>
                </a:srgbClr>
              </a:clrFrom>
              <a:clrTo>
                <a:srgbClr val="C8D8D8">
                  <a:alpha val="100000"/>
                  <a:alpha val="0"/>
                </a:srgbClr>
              </a:clrTo>
            </a:clrChange>
          </a:blip>
          <a:srcRect l="41336" t="22908" b="10122"/>
          <a:stretch>
            <a:fillRect/>
          </a:stretch>
        </p:blipFill>
        <p:spPr>
          <a:xfrm>
            <a:off x="1031240" y="1724660"/>
            <a:ext cx="5039360" cy="3831590"/>
          </a:xfrm>
          <a:prstGeom prst="rect">
            <a:avLst/>
          </a:prstGeom>
          <a:effectLst>
            <a:softEdge rad="38100"/>
          </a:effectLst>
        </p:spPr>
      </p:pic>
      <p:sp>
        <p:nvSpPr>
          <p:cNvPr id="7" name="云形 6"/>
          <p:cNvSpPr/>
          <p:nvPr/>
        </p:nvSpPr>
        <p:spPr>
          <a:xfrm rot="360000">
            <a:off x="6501130" y="1722755"/>
            <a:ext cx="3815080" cy="1480185"/>
          </a:xfrm>
          <a:prstGeom prst="cloud">
            <a:avLst/>
          </a:prstGeom>
          <a:solidFill>
            <a:schemeClr val="bg1"/>
          </a:solidFill>
          <a:ln w="12700" cmpd="sng">
            <a:solidFill>
              <a:srgbClr val="A97E58"/>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099" name="文本框 7"/>
          <p:cNvSpPr txBox="1"/>
          <p:nvPr/>
        </p:nvSpPr>
        <p:spPr>
          <a:xfrm>
            <a:off x="6549390" y="2008505"/>
            <a:ext cx="3714750" cy="829945"/>
          </a:xfrm>
          <a:prstGeom prst="rect">
            <a:avLst/>
          </a:prstGeom>
          <a:noFill/>
          <a:ln w="9525">
            <a:noFill/>
          </a:ln>
        </p:spPr>
        <p:txBody>
          <a:bodyPr wrap="square" anchor="t">
            <a:spAutoFit/>
          </a:bodyPr>
          <a:lstStyle/>
          <a:p>
            <a:pPr algn="ctr"/>
            <a:r>
              <a:rPr lang="zh-CN" altLang="en-US" sz="4800" b="1">
                <a:solidFill>
                  <a:srgbClr val="845222"/>
                </a:solidFill>
                <a:latin typeface="微软雅黑" panose="020B0503020204020204" pitchFamily="34" charset="-122"/>
                <a:hlinkClick r:id="rId3" action="ppaction://hlinksldjump">
                  <a:extLst>
                    <a:ext uri="{DAF060AB-1E55-43B9-8AAB-6FB025537F2F}">
                      <wpsdc:hlinkClr xmlns:wpsdc="http://www.wps.cn/officeDocument/2017/drawingmlCustomData" xmlns="" val="8C6648"/>
                      <wpsdc:folHlinkClr xmlns:wpsdc="http://www.wps.cn/officeDocument/2017/drawingmlCustomData" xmlns="" val="000000"/>
                      <wpsdc:hlinkUnderline xmlns:wpsdc="http://www.wps.cn/officeDocument/2017/drawingmlCustomData" xmlns="" val="1"/>
                    </a:ext>
                  </a:extLst>
                </a:hlinkClick>
              </a:rPr>
              <a:t>第</a:t>
            </a:r>
            <a:r>
              <a:rPr lang="en-US" altLang="zh-CN" sz="4800" b="1">
                <a:solidFill>
                  <a:srgbClr val="845222"/>
                </a:solidFill>
                <a:latin typeface="微软雅黑" panose="020B0503020204020204" pitchFamily="34" charset="-122"/>
                <a:hlinkClick r:id="rId3" action="ppaction://hlinksldjump">
                  <a:extLst>
                    <a:ext uri="{DAF060AB-1E55-43B9-8AAB-6FB025537F2F}">
                      <wpsdc:hlinkClr xmlns:wpsdc="http://www.wps.cn/officeDocument/2017/drawingmlCustomData" xmlns="" val="8C6648"/>
                      <wpsdc:folHlinkClr xmlns:wpsdc="http://www.wps.cn/officeDocument/2017/drawingmlCustomData" xmlns="" val="000000"/>
                      <wpsdc:hlinkUnderline xmlns:wpsdc="http://www.wps.cn/officeDocument/2017/drawingmlCustomData" xmlns="" val="1"/>
                    </a:ext>
                  </a:extLst>
                </a:hlinkClick>
              </a:rPr>
              <a:t>1</a:t>
            </a:r>
            <a:r>
              <a:rPr lang="zh-CN" altLang="en-US" sz="4800" b="1">
                <a:solidFill>
                  <a:srgbClr val="845222"/>
                </a:solidFill>
                <a:latin typeface="微软雅黑" panose="020B0503020204020204" pitchFamily="34" charset="-122"/>
                <a:hlinkClick r:id="rId3" action="ppaction://hlinksldjump">
                  <a:extLst>
                    <a:ext uri="{DAF060AB-1E55-43B9-8AAB-6FB025537F2F}">
                      <wpsdc:hlinkClr xmlns:wpsdc="http://www.wps.cn/officeDocument/2017/drawingmlCustomData" xmlns="" val="8C6648"/>
                      <wpsdc:folHlinkClr xmlns:wpsdc="http://www.wps.cn/officeDocument/2017/drawingmlCustomData" xmlns="" val="000000"/>
                      <wpsdc:hlinkUnderline xmlns:wpsdc="http://www.wps.cn/officeDocument/2017/drawingmlCustomData" xmlns="" val="1"/>
                    </a:ext>
                  </a:extLst>
                </a:hlinkClick>
              </a:rPr>
              <a:t>课时</a:t>
            </a:r>
            <a:endParaRPr lang="zh-CN" altLang="en-US" sz="4800" b="1">
              <a:solidFill>
                <a:srgbClr val="845222"/>
              </a:solidFill>
              <a:latin typeface="微软雅黑" panose="020B0503020204020204" pitchFamily="34" charset="-122"/>
              <a:hlinkClick r:id="rId4" action="ppaction://hlinksldjump"/>
            </a:endParaRPr>
          </a:p>
        </p:txBody>
      </p:sp>
      <p:sp>
        <p:nvSpPr>
          <p:cNvPr id="4101" name="文本框 9"/>
          <p:cNvSpPr txBox="1"/>
          <p:nvPr/>
        </p:nvSpPr>
        <p:spPr>
          <a:xfrm>
            <a:off x="6549390" y="4316095"/>
            <a:ext cx="3716337" cy="829945"/>
          </a:xfrm>
          <a:prstGeom prst="rect">
            <a:avLst/>
          </a:prstGeom>
          <a:noFill/>
          <a:ln w="9525">
            <a:noFill/>
          </a:ln>
        </p:spPr>
        <p:txBody>
          <a:bodyPr wrap="square" anchor="t">
            <a:spAutoFit/>
          </a:bodyPr>
          <a:lstStyle/>
          <a:p>
            <a:pPr algn="ctr"/>
            <a:r>
              <a:rPr lang="zh-CN" altLang="en-US" sz="4800" b="1">
                <a:solidFill>
                  <a:srgbClr val="845222"/>
                </a:solidFill>
                <a:latin typeface="微软雅黑" panose="020B0503020204020204" pitchFamily="34" charset="-122"/>
                <a:hlinkClick r:id="rId5" action="ppaction://hlinksldjump">
                  <a:extLst>
                    <a:ext uri="{DAF060AB-1E55-43B9-8AAB-6FB025537F2F}">
                      <wpsdc:hlinkClr xmlns:wpsdc="http://www.wps.cn/officeDocument/2017/drawingmlCustomData" xmlns="" val="8C6648"/>
                      <wpsdc:folHlinkClr xmlns:wpsdc="http://www.wps.cn/officeDocument/2017/drawingmlCustomData" xmlns="" val="000000"/>
                      <wpsdc:hlinkUnderline xmlns:wpsdc="http://www.wps.cn/officeDocument/2017/drawingmlCustomData" xmlns="" val="1"/>
                    </a:ext>
                  </a:extLst>
                </a:hlinkClick>
              </a:rPr>
              <a:t>第</a:t>
            </a:r>
            <a:r>
              <a:rPr lang="en-US" altLang="zh-CN" sz="4800" b="1">
                <a:solidFill>
                  <a:srgbClr val="845222"/>
                </a:solidFill>
                <a:latin typeface="微软雅黑" panose="020B0503020204020204" pitchFamily="34" charset="-122"/>
                <a:hlinkClick r:id="rId5" action="ppaction://hlinksldjump">
                  <a:extLst>
                    <a:ext uri="{DAF060AB-1E55-43B9-8AAB-6FB025537F2F}">
                      <wpsdc:hlinkClr xmlns:wpsdc="http://www.wps.cn/officeDocument/2017/drawingmlCustomData" xmlns="" val="8C6648"/>
                      <wpsdc:folHlinkClr xmlns:wpsdc="http://www.wps.cn/officeDocument/2017/drawingmlCustomData" xmlns="" val="000000"/>
                      <wpsdc:hlinkUnderline xmlns:wpsdc="http://www.wps.cn/officeDocument/2017/drawingmlCustomData" xmlns="" val="1"/>
                    </a:ext>
                  </a:extLst>
                </a:hlinkClick>
              </a:rPr>
              <a:t>2</a:t>
            </a:r>
            <a:r>
              <a:rPr lang="zh-CN" altLang="en-US" sz="4800" b="1">
                <a:solidFill>
                  <a:srgbClr val="845222"/>
                </a:solidFill>
                <a:latin typeface="微软雅黑" panose="020B0503020204020204" pitchFamily="34" charset="-122"/>
                <a:hlinkClick r:id="rId5" action="ppaction://hlinksldjump">
                  <a:extLst>
                    <a:ext uri="{DAF060AB-1E55-43B9-8AAB-6FB025537F2F}">
                      <wpsdc:hlinkClr xmlns:wpsdc="http://www.wps.cn/officeDocument/2017/drawingmlCustomData" xmlns="" val="8C6648"/>
                      <wpsdc:folHlinkClr xmlns:wpsdc="http://www.wps.cn/officeDocument/2017/drawingmlCustomData" xmlns="" val="000000"/>
                      <wpsdc:hlinkUnderline xmlns:wpsdc="http://www.wps.cn/officeDocument/2017/drawingmlCustomData" xmlns="" val="1"/>
                    </a:ext>
                  </a:extLst>
                </a:hlinkClick>
              </a:rPr>
              <a:t>课时</a:t>
            </a:r>
            <a:endParaRPr lang="zh-CN" altLang="en-US" sz="4800" b="1">
              <a:solidFill>
                <a:srgbClr val="845222"/>
              </a:solidFill>
              <a:latin typeface="微软雅黑" panose="020B0503020204020204" pitchFamily="34" charset="-122"/>
              <a:hlinkClick r:id="rId6" action="ppaction://hlinksldjump"/>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295" name="组合 7"/>
          <p:cNvGrpSpPr/>
          <p:nvPr/>
        </p:nvGrpSpPr>
        <p:grpSpPr>
          <a:xfrm>
            <a:off x="7371080" y="2545715"/>
            <a:ext cx="1165225" cy="1229995"/>
            <a:chOff x="2437" y="2032"/>
            <a:chExt cx="1244" cy="1264"/>
          </a:xfrm>
        </p:grpSpPr>
        <p:sp>
          <p:nvSpPr>
            <p:cNvPr id="1229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100" dirty="0">
                <a:solidFill>
                  <a:srgbClr val="0000FF"/>
                </a:solidFill>
                <a:latin typeface="楷体" panose="02010609060101010101" charset="-122"/>
                <a:ea typeface="楷体" panose="02010609060101010101" charset="-122"/>
              </a:endParaRPr>
            </a:p>
          </p:txBody>
        </p:sp>
        <p:cxnSp>
          <p:nvCxnSpPr>
            <p:cNvPr id="12297"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298"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grpSp>
        <p:nvGrpSpPr>
          <p:cNvPr id="12299" name="组合 7"/>
          <p:cNvGrpSpPr/>
          <p:nvPr/>
        </p:nvGrpSpPr>
        <p:grpSpPr>
          <a:xfrm>
            <a:off x="6063615" y="2567940"/>
            <a:ext cx="1167130" cy="1229995"/>
            <a:chOff x="2437" y="2032"/>
            <a:chExt cx="1244" cy="1264"/>
          </a:xfrm>
        </p:grpSpPr>
        <p:sp>
          <p:nvSpPr>
            <p:cNvPr id="1230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100" dirty="0">
                <a:solidFill>
                  <a:srgbClr val="0000FF"/>
                </a:solidFill>
                <a:latin typeface="楷体" panose="02010609060101010101" charset="-122"/>
                <a:ea typeface="楷体" panose="02010609060101010101" charset="-122"/>
              </a:endParaRPr>
            </a:p>
          </p:txBody>
        </p:sp>
        <p:cxnSp>
          <p:nvCxnSpPr>
            <p:cNvPr id="12301"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302"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grpSp>
        <p:nvGrpSpPr>
          <p:cNvPr id="12303" name="组合 7"/>
          <p:cNvGrpSpPr/>
          <p:nvPr/>
        </p:nvGrpSpPr>
        <p:grpSpPr>
          <a:xfrm>
            <a:off x="4758055" y="2557145"/>
            <a:ext cx="1165225" cy="1229995"/>
            <a:chOff x="2437" y="2032"/>
            <a:chExt cx="1244" cy="1264"/>
          </a:xfrm>
        </p:grpSpPr>
        <p:sp>
          <p:nvSpPr>
            <p:cNvPr id="1230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100" dirty="0">
                <a:solidFill>
                  <a:srgbClr val="0000FF"/>
                </a:solidFill>
                <a:latin typeface="楷体" panose="02010609060101010101" charset="-122"/>
                <a:ea typeface="楷体" panose="02010609060101010101" charset="-122"/>
              </a:endParaRPr>
            </a:p>
          </p:txBody>
        </p:sp>
        <p:cxnSp>
          <p:nvCxnSpPr>
            <p:cNvPr id="12305"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306"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grpSp>
        <p:nvGrpSpPr>
          <p:cNvPr id="12307" name="组合 7"/>
          <p:cNvGrpSpPr/>
          <p:nvPr/>
        </p:nvGrpSpPr>
        <p:grpSpPr>
          <a:xfrm>
            <a:off x="3450590" y="2567940"/>
            <a:ext cx="1167130" cy="1231900"/>
            <a:chOff x="2437" y="2032"/>
            <a:chExt cx="1245" cy="1265"/>
          </a:xfrm>
        </p:grpSpPr>
        <p:sp>
          <p:nvSpPr>
            <p:cNvPr id="1230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100" dirty="0">
                <a:solidFill>
                  <a:srgbClr val="0000FF"/>
                </a:solidFill>
                <a:latin typeface="楷体" panose="02010609060101010101" charset="-122"/>
                <a:ea typeface="楷体" panose="02010609060101010101" charset="-122"/>
              </a:endParaRPr>
            </a:p>
          </p:txBody>
        </p:sp>
        <p:cxnSp>
          <p:nvCxnSpPr>
            <p:cNvPr id="12309"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310"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grpSp>
        <p:nvGrpSpPr>
          <p:cNvPr id="12311" name="组合 7"/>
          <p:cNvGrpSpPr/>
          <p:nvPr/>
        </p:nvGrpSpPr>
        <p:grpSpPr>
          <a:xfrm>
            <a:off x="8676640" y="2534920"/>
            <a:ext cx="1165225" cy="1229995"/>
            <a:chOff x="2437" y="2032"/>
            <a:chExt cx="1244" cy="1264"/>
          </a:xfrm>
        </p:grpSpPr>
        <p:sp>
          <p:nvSpPr>
            <p:cNvPr id="1231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100" dirty="0">
                <a:solidFill>
                  <a:srgbClr val="0000FF"/>
                </a:solidFill>
                <a:latin typeface="楷体" panose="02010609060101010101" charset="-122"/>
                <a:ea typeface="楷体" panose="02010609060101010101" charset="-122"/>
              </a:endParaRPr>
            </a:p>
          </p:txBody>
        </p:sp>
        <p:cxnSp>
          <p:nvCxnSpPr>
            <p:cNvPr id="12313"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314"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grpSp>
        <p:nvGrpSpPr>
          <p:cNvPr id="12322" name="组合 7"/>
          <p:cNvGrpSpPr/>
          <p:nvPr/>
        </p:nvGrpSpPr>
        <p:grpSpPr>
          <a:xfrm>
            <a:off x="847725" y="2582545"/>
            <a:ext cx="1167130" cy="1228725"/>
            <a:chOff x="2437" y="2032"/>
            <a:chExt cx="1244" cy="1264"/>
          </a:xfrm>
        </p:grpSpPr>
        <p:sp>
          <p:nvSpPr>
            <p:cNvPr id="12323"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100" dirty="0">
                <a:solidFill>
                  <a:srgbClr val="0000FF"/>
                </a:solidFill>
                <a:latin typeface="楷体" panose="02010609060101010101" charset="-122"/>
                <a:ea typeface="楷体" panose="02010609060101010101" charset="-122"/>
              </a:endParaRPr>
            </a:p>
          </p:txBody>
        </p:sp>
        <p:cxnSp>
          <p:nvCxnSpPr>
            <p:cNvPr id="12324"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325"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grpSp>
        <p:nvGrpSpPr>
          <p:cNvPr id="12327" name="组合 7"/>
          <p:cNvGrpSpPr/>
          <p:nvPr/>
        </p:nvGrpSpPr>
        <p:grpSpPr>
          <a:xfrm>
            <a:off x="9982200" y="2533015"/>
            <a:ext cx="1166495" cy="1229995"/>
            <a:chOff x="2437" y="2032"/>
            <a:chExt cx="1244" cy="1264"/>
          </a:xfrm>
        </p:grpSpPr>
        <p:sp>
          <p:nvSpPr>
            <p:cNvPr id="1232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100" dirty="0">
                <a:solidFill>
                  <a:srgbClr val="0000FF"/>
                </a:solidFill>
                <a:latin typeface="楷体" panose="02010609060101010101" charset="-122"/>
                <a:ea typeface="楷体" panose="02010609060101010101" charset="-122"/>
              </a:endParaRPr>
            </a:p>
          </p:txBody>
        </p:sp>
        <p:cxnSp>
          <p:nvCxnSpPr>
            <p:cNvPr id="12329"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330"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grpSp>
        <p:nvGrpSpPr>
          <p:cNvPr id="12333" name="组合 7"/>
          <p:cNvGrpSpPr/>
          <p:nvPr/>
        </p:nvGrpSpPr>
        <p:grpSpPr>
          <a:xfrm>
            <a:off x="994410" y="4728210"/>
            <a:ext cx="1165225" cy="1229995"/>
            <a:chOff x="2437" y="2032"/>
            <a:chExt cx="1244" cy="1264"/>
          </a:xfrm>
        </p:grpSpPr>
        <p:sp>
          <p:nvSpPr>
            <p:cNvPr id="1233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100" dirty="0">
                <a:solidFill>
                  <a:srgbClr val="0000FF"/>
                </a:solidFill>
                <a:latin typeface="楷体" panose="02010609060101010101" charset="-122"/>
                <a:ea typeface="楷体" panose="02010609060101010101" charset="-122"/>
              </a:endParaRPr>
            </a:p>
          </p:txBody>
        </p:sp>
        <p:cxnSp>
          <p:nvCxnSpPr>
            <p:cNvPr id="12335"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336"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grpSp>
        <p:nvGrpSpPr>
          <p:cNvPr id="12345" name="组合 7"/>
          <p:cNvGrpSpPr/>
          <p:nvPr/>
        </p:nvGrpSpPr>
        <p:grpSpPr>
          <a:xfrm>
            <a:off x="2423795" y="4735830"/>
            <a:ext cx="1165225" cy="1229995"/>
            <a:chOff x="2437" y="2032"/>
            <a:chExt cx="1244" cy="1264"/>
          </a:xfrm>
        </p:grpSpPr>
        <p:sp>
          <p:nvSpPr>
            <p:cNvPr id="1234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100" dirty="0">
                <a:solidFill>
                  <a:srgbClr val="0000FF"/>
                </a:solidFill>
                <a:latin typeface="楷体" panose="02010609060101010101" charset="-122"/>
                <a:ea typeface="楷体" panose="02010609060101010101" charset="-122"/>
              </a:endParaRPr>
            </a:p>
          </p:txBody>
        </p:sp>
        <p:cxnSp>
          <p:nvCxnSpPr>
            <p:cNvPr id="12347"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348"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grpSp>
        <p:nvGrpSpPr>
          <p:cNvPr id="12364" name="组合 7"/>
          <p:cNvGrpSpPr/>
          <p:nvPr/>
        </p:nvGrpSpPr>
        <p:grpSpPr>
          <a:xfrm>
            <a:off x="6873240" y="4745355"/>
            <a:ext cx="1167130" cy="1229995"/>
            <a:chOff x="2437" y="2032"/>
            <a:chExt cx="1244" cy="1264"/>
          </a:xfrm>
        </p:grpSpPr>
        <p:sp>
          <p:nvSpPr>
            <p:cNvPr id="12365"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100" dirty="0">
                <a:solidFill>
                  <a:srgbClr val="0000FF"/>
                </a:solidFill>
                <a:latin typeface="楷体" panose="02010609060101010101" charset="-122"/>
                <a:ea typeface="楷体" panose="02010609060101010101" charset="-122"/>
              </a:endParaRPr>
            </a:p>
          </p:txBody>
        </p:sp>
        <p:cxnSp>
          <p:nvCxnSpPr>
            <p:cNvPr id="12366"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367"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grpSp>
        <p:nvGrpSpPr>
          <p:cNvPr id="12368" name="组合 7"/>
          <p:cNvGrpSpPr/>
          <p:nvPr/>
        </p:nvGrpSpPr>
        <p:grpSpPr>
          <a:xfrm>
            <a:off x="5406390" y="4756150"/>
            <a:ext cx="1167130" cy="1231900"/>
            <a:chOff x="2437" y="2032"/>
            <a:chExt cx="1245" cy="1265"/>
          </a:xfrm>
        </p:grpSpPr>
        <p:sp>
          <p:nvSpPr>
            <p:cNvPr id="12369"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100" dirty="0">
                <a:solidFill>
                  <a:srgbClr val="0000FF"/>
                </a:solidFill>
                <a:latin typeface="楷体" panose="02010609060101010101" charset="-122"/>
                <a:ea typeface="楷体" panose="02010609060101010101" charset="-122"/>
              </a:endParaRPr>
            </a:p>
          </p:txBody>
        </p:sp>
        <p:cxnSp>
          <p:nvCxnSpPr>
            <p:cNvPr id="12370"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371"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grpSp>
        <p:nvGrpSpPr>
          <p:cNvPr id="12372" name="组合 7"/>
          <p:cNvGrpSpPr/>
          <p:nvPr/>
        </p:nvGrpSpPr>
        <p:grpSpPr>
          <a:xfrm>
            <a:off x="3923665" y="4756150"/>
            <a:ext cx="1167130" cy="1229995"/>
            <a:chOff x="2437" y="2032"/>
            <a:chExt cx="1244" cy="1264"/>
          </a:xfrm>
        </p:grpSpPr>
        <p:sp>
          <p:nvSpPr>
            <p:cNvPr id="12373"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100" dirty="0">
                <a:solidFill>
                  <a:srgbClr val="0000FF"/>
                </a:solidFill>
                <a:latin typeface="楷体" panose="02010609060101010101" charset="-122"/>
                <a:ea typeface="楷体" panose="02010609060101010101" charset="-122"/>
              </a:endParaRPr>
            </a:p>
          </p:txBody>
        </p:sp>
        <p:cxnSp>
          <p:nvCxnSpPr>
            <p:cNvPr id="12374"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375"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sp>
        <p:nvSpPr>
          <p:cNvPr id="2" name="文本框 1"/>
          <p:cNvSpPr txBox="1"/>
          <p:nvPr/>
        </p:nvSpPr>
        <p:spPr>
          <a:xfrm>
            <a:off x="1295400" y="850265"/>
            <a:ext cx="3221355" cy="645160"/>
          </a:xfrm>
          <a:prstGeom prst="rect">
            <a:avLst/>
          </a:prstGeom>
          <a:noFill/>
        </p:spPr>
        <p:txBody>
          <a:bodyPr wrap="square" rtlCol="0">
            <a:spAutoFit/>
          </a:bodyPr>
          <a:lstStyle/>
          <a:p>
            <a:pPr lvl="0" algn="l" fontAlgn="auto"/>
            <a:r>
              <a:rPr lang="zh-CN" altLang="en-US" sz="3600" b="1" spc="1600">
                <a:solidFill>
                  <a:srgbClr val="845222"/>
                </a:solidFill>
                <a:uFillTx/>
                <a:latin typeface="微软雅黑" panose="020B0503020204020204" pitchFamily="34" charset="-122"/>
                <a:sym typeface="+mn-ea"/>
              </a:rPr>
              <a:t>我会写</a:t>
            </a:r>
          </a:p>
        </p:txBody>
      </p:sp>
      <p:sp>
        <p:nvSpPr>
          <p:cNvPr id="4" name="文本框 64"/>
          <p:cNvSpPr txBox="1"/>
          <p:nvPr/>
        </p:nvSpPr>
        <p:spPr>
          <a:xfrm>
            <a:off x="858520" y="2610803"/>
            <a:ext cx="811213" cy="1198880"/>
          </a:xfrm>
          <a:prstGeom prst="rect">
            <a:avLst/>
          </a:prstGeom>
          <a:noFill/>
          <a:ln w="9525">
            <a:noFill/>
          </a:ln>
        </p:spPr>
        <p:txBody>
          <a:bodyPr lIns="91440" tIns="45720" rIns="91440" bIns="45720" anchor="t">
            <a:spAutoFit/>
          </a:bodyPr>
          <a:lstStyle/>
          <a:p>
            <a:r>
              <a:rPr lang="zh-CN" altLang="en-US" sz="7200" b="1" dirty="0" err="1">
                <a:solidFill>
                  <a:srgbClr val="845222"/>
                </a:solidFill>
                <a:uFillTx/>
                <a:latin typeface="楷体" panose="02010609060101010101" charset="-122"/>
                <a:ea typeface="楷体" panose="02010609060101010101" charset="-122"/>
              </a:rPr>
              <a:t>媚</a:t>
            </a:r>
          </a:p>
        </p:txBody>
      </p:sp>
      <p:sp>
        <p:nvSpPr>
          <p:cNvPr id="8" name="文本框 64"/>
          <p:cNvSpPr txBox="1"/>
          <p:nvPr/>
        </p:nvSpPr>
        <p:spPr>
          <a:xfrm>
            <a:off x="3509963" y="2610803"/>
            <a:ext cx="1331595" cy="1198880"/>
          </a:xfrm>
          <a:prstGeom prst="rect">
            <a:avLst/>
          </a:prstGeom>
          <a:noFill/>
          <a:ln w="9525">
            <a:noFill/>
          </a:ln>
        </p:spPr>
        <p:txBody>
          <a:bodyPr wrap="square" lIns="91440" tIns="45720" rIns="91440" bIns="45720" anchor="t">
            <a:spAutoFit/>
          </a:bodyPr>
          <a:lstStyle/>
          <a:p>
            <a:r>
              <a:rPr lang="zh-CN" altLang="en-US" sz="7200" b="1" dirty="0">
                <a:solidFill>
                  <a:srgbClr val="845222"/>
                </a:solidFill>
                <a:uFillTx/>
                <a:latin typeface="楷体" panose="02010609060101010101" charset="-122"/>
                <a:ea typeface="楷体" panose="02010609060101010101" charset="-122"/>
                <a:sym typeface="微软雅黑" panose="020B0503020204020204" pitchFamily="34" charset="-122"/>
              </a:rPr>
              <a:t>蚁</a:t>
            </a:r>
          </a:p>
        </p:txBody>
      </p:sp>
      <p:sp>
        <p:nvSpPr>
          <p:cNvPr id="9" name="文本框 64"/>
          <p:cNvSpPr txBox="1"/>
          <p:nvPr/>
        </p:nvSpPr>
        <p:spPr>
          <a:xfrm>
            <a:off x="4782503" y="2586673"/>
            <a:ext cx="1260475" cy="1198880"/>
          </a:xfrm>
          <a:prstGeom prst="rect">
            <a:avLst/>
          </a:prstGeom>
          <a:noFill/>
          <a:ln w="9525">
            <a:noFill/>
          </a:ln>
        </p:spPr>
        <p:txBody>
          <a:bodyPr wrap="square" lIns="91440" tIns="45720" rIns="91440" bIns="45720" anchor="t">
            <a:spAutoFit/>
          </a:bodyPr>
          <a:lstStyle/>
          <a:p>
            <a:r>
              <a:rPr lang="zh-CN" altLang="en-US" sz="7200" b="1" dirty="0">
                <a:solidFill>
                  <a:srgbClr val="845222"/>
                </a:solidFill>
                <a:uFillTx/>
                <a:latin typeface="楷体" panose="02010609060101010101" charset="-122"/>
                <a:ea typeface="楷体" panose="02010609060101010101" charset="-122"/>
              </a:rPr>
              <a:t>叨</a:t>
            </a:r>
          </a:p>
        </p:txBody>
      </p:sp>
      <p:sp>
        <p:nvSpPr>
          <p:cNvPr id="10" name="文本框 64"/>
          <p:cNvSpPr txBox="1"/>
          <p:nvPr/>
        </p:nvSpPr>
        <p:spPr>
          <a:xfrm>
            <a:off x="6103303" y="2610803"/>
            <a:ext cx="1258570" cy="1198880"/>
          </a:xfrm>
          <a:prstGeom prst="rect">
            <a:avLst/>
          </a:prstGeom>
          <a:noFill/>
          <a:ln w="9525">
            <a:noFill/>
          </a:ln>
        </p:spPr>
        <p:txBody>
          <a:bodyPr wrap="square" lIns="91440" tIns="45720" rIns="91440" bIns="45720" anchor="t">
            <a:spAutoFit/>
          </a:bodyPr>
          <a:lstStyle/>
          <a:p>
            <a:r>
              <a:rPr lang="zh-CN" altLang="en-US" sz="7200" b="1" dirty="0">
                <a:solidFill>
                  <a:srgbClr val="845222"/>
                </a:solidFill>
                <a:uFillTx/>
                <a:latin typeface="楷体" panose="02010609060101010101" charset="-122"/>
                <a:ea typeface="楷体" panose="02010609060101010101" charset="-122"/>
                <a:sym typeface="微软雅黑" panose="020B0503020204020204" pitchFamily="34" charset="-122"/>
              </a:rPr>
              <a:t>绊</a:t>
            </a:r>
          </a:p>
        </p:txBody>
      </p:sp>
      <p:sp>
        <p:nvSpPr>
          <p:cNvPr id="12" name="文本框 64"/>
          <p:cNvSpPr txBox="1"/>
          <p:nvPr/>
        </p:nvSpPr>
        <p:spPr>
          <a:xfrm>
            <a:off x="8736013" y="2562543"/>
            <a:ext cx="810895" cy="1198880"/>
          </a:xfrm>
          <a:prstGeom prst="rect">
            <a:avLst/>
          </a:prstGeom>
          <a:noFill/>
          <a:ln w="9525">
            <a:noFill/>
          </a:ln>
        </p:spPr>
        <p:txBody>
          <a:bodyPr lIns="91440" tIns="45720" rIns="91440" bIns="45720" anchor="t">
            <a:spAutoFit/>
          </a:bodyPr>
          <a:lstStyle/>
          <a:p>
            <a:r>
              <a:rPr lang="zh-CN" altLang="en-US" sz="7200" b="1" dirty="0" err="1">
                <a:solidFill>
                  <a:srgbClr val="845222"/>
                </a:solidFill>
                <a:uFillTx/>
                <a:latin typeface="楷体" panose="02010609060101010101" charset="-122"/>
                <a:ea typeface="楷体" panose="02010609060101010101" charset="-122"/>
              </a:rPr>
              <a:t>耽</a:t>
            </a:r>
          </a:p>
        </p:txBody>
      </p:sp>
      <p:sp>
        <p:nvSpPr>
          <p:cNvPr id="13" name="文本框 64"/>
          <p:cNvSpPr txBox="1"/>
          <p:nvPr/>
        </p:nvSpPr>
        <p:spPr>
          <a:xfrm>
            <a:off x="10012363" y="2574608"/>
            <a:ext cx="812800" cy="1198880"/>
          </a:xfrm>
          <a:prstGeom prst="rect">
            <a:avLst/>
          </a:prstGeom>
          <a:noFill/>
          <a:ln w="9525">
            <a:noFill/>
          </a:ln>
        </p:spPr>
        <p:txBody>
          <a:bodyPr lIns="91440" tIns="45720" rIns="91440" bIns="45720" anchor="t">
            <a:spAutoFit/>
          </a:bodyPr>
          <a:lstStyle/>
          <a:p>
            <a:r>
              <a:rPr lang="zh-CN" altLang="en-US" sz="7200" b="1" dirty="0" err="1">
                <a:solidFill>
                  <a:srgbClr val="845222"/>
                </a:solidFill>
                <a:uFillTx/>
                <a:latin typeface="楷体" panose="02010609060101010101" charset="-122"/>
                <a:ea typeface="楷体" panose="02010609060101010101" charset="-122"/>
              </a:rPr>
              <a:t>揉</a:t>
            </a:r>
          </a:p>
        </p:txBody>
      </p:sp>
      <p:sp>
        <p:nvSpPr>
          <p:cNvPr id="19" name="文本框 64"/>
          <p:cNvSpPr txBox="1"/>
          <p:nvPr/>
        </p:nvSpPr>
        <p:spPr>
          <a:xfrm>
            <a:off x="1023303" y="4780598"/>
            <a:ext cx="810895" cy="1198880"/>
          </a:xfrm>
          <a:prstGeom prst="rect">
            <a:avLst/>
          </a:prstGeom>
          <a:noFill/>
          <a:ln w="9525">
            <a:noFill/>
          </a:ln>
        </p:spPr>
        <p:txBody>
          <a:bodyPr lIns="91440" tIns="45720" rIns="91440" bIns="45720" anchor="t">
            <a:spAutoFit/>
          </a:bodyPr>
          <a:lstStyle/>
          <a:p>
            <a:r>
              <a:rPr lang="zh-CN" altLang="en-US" sz="7200" b="1" dirty="0" err="1">
                <a:solidFill>
                  <a:srgbClr val="845222"/>
                </a:solidFill>
                <a:uFillTx/>
                <a:latin typeface="楷体" panose="02010609060101010101" charset="-122"/>
                <a:ea typeface="楷体" panose="02010609060101010101" charset="-122"/>
              </a:rPr>
              <a:t>绽</a:t>
            </a:r>
          </a:p>
        </p:txBody>
      </p:sp>
      <p:sp>
        <p:nvSpPr>
          <p:cNvPr id="24" name="文本框 64"/>
          <p:cNvSpPr txBox="1"/>
          <p:nvPr/>
        </p:nvSpPr>
        <p:spPr>
          <a:xfrm>
            <a:off x="3986530" y="4815205"/>
            <a:ext cx="1331913" cy="1198880"/>
          </a:xfrm>
          <a:prstGeom prst="rect">
            <a:avLst/>
          </a:prstGeom>
          <a:noFill/>
          <a:ln w="9525">
            <a:noFill/>
          </a:ln>
        </p:spPr>
        <p:txBody>
          <a:bodyPr wrap="square" lIns="91440" tIns="45720" rIns="91440" bIns="45720" anchor="t">
            <a:spAutoFit/>
          </a:bodyPr>
          <a:lstStyle/>
          <a:p>
            <a:r>
              <a:rPr lang="zh-CN" altLang="en-US" sz="7200" b="1" dirty="0">
                <a:solidFill>
                  <a:srgbClr val="845222"/>
                </a:solidFill>
                <a:uFillTx/>
                <a:latin typeface="楷体" panose="02010609060101010101" charset="-122"/>
                <a:ea typeface="楷体" panose="02010609060101010101" charset="-122"/>
                <a:sym typeface="微软雅黑" panose="020B0503020204020204" pitchFamily="34" charset="-122"/>
              </a:rPr>
              <a:t>惶</a:t>
            </a:r>
          </a:p>
        </p:txBody>
      </p:sp>
      <p:sp>
        <p:nvSpPr>
          <p:cNvPr id="25" name="文本框 64"/>
          <p:cNvSpPr txBox="1"/>
          <p:nvPr/>
        </p:nvSpPr>
        <p:spPr>
          <a:xfrm>
            <a:off x="5490845" y="4803140"/>
            <a:ext cx="1258888" cy="1198880"/>
          </a:xfrm>
          <a:prstGeom prst="rect">
            <a:avLst/>
          </a:prstGeom>
          <a:noFill/>
          <a:ln w="9525">
            <a:noFill/>
          </a:ln>
        </p:spPr>
        <p:txBody>
          <a:bodyPr wrap="square" lIns="91440" tIns="45720" rIns="91440" bIns="45720" anchor="t">
            <a:spAutoFit/>
          </a:bodyPr>
          <a:lstStyle/>
          <a:p>
            <a:r>
              <a:rPr lang="zh-CN" altLang="en-US" sz="7200" b="1" dirty="0">
                <a:solidFill>
                  <a:srgbClr val="845222"/>
                </a:solidFill>
                <a:uFillTx/>
                <a:latin typeface="楷体" panose="02010609060101010101" charset="-122"/>
                <a:ea typeface="楷体" panose="02010609060101010101" charset="-122"/>
              </a:rPr>
              <a:t>吻</a:t>
            </a:r>
          </a:p>
        </p:txBody>
      </p:sp>
      <p:sp>
        <p:nvSpPr>
          <p:cNvPr id="27" name="文本框 64"/>
          <p:cNvSpPr txBox="1"/>
          <p:nvPr/>
        </p:nvSpPr>
        <p:spPr>
          <a:xfrm>
            <a:off x="6851968" y="4789170"/>
            <a:ext cx="1258887" cy="1198880"/>
          </a:xfrm>
          <a:prstGeom prst="rect">
            <a:avLst/>
          </a:prstGeom>
          <a:noFill/>
          <a:ln w="9525">
            <a:noFill/>
          </a:ln>
        </p:spPr>
        <p:txBody>
          <a:bodyPr wrap="square" lIns="91440" tIns="45720" rIns="91440" bIns="45720" anchor="t">
            <a:spAutoFit/>
          </a:bodyPr>
          <a:lstStyle/>
          <a:p>
            <a:r>
              <a:rPr lang="zh-CN" altLang="en-US" sz="7200" b="1" dirty="0">
                <a:solidFill>
                  <a:srgbClr val="845222"/>
                </a:solidFill>
                <a:uFillTx/>
                <a:latin typeface="楷体" panose="02010609060101010101" charset="-122"/>
                <a:ea typeface="楷体" panose="02010609060101010101" charset="-122"/>
                <a:sym typeface="微软雅黑" panose="020B0503020204020204" pitchFamily="34" charset="-122"/>
              </a:rPr>
              <a:t>偎</a:t>
            </a:r>
          </a:p>
        </p:txBody>
      </p:sp>
      <p:sp>
        <p:nvSpPr>
          <p:cNvPr id="29" name="矩形 28"/>
          <p:cNvSpPr/>
          <p:nvPr/>
        </p:nvSpPr>
        <p:spPr>
          <a:xfrm>
            <a:off x="1005523" y="1883728"/>
            <a:ext cx="1379537" cy="645160"/>
          </a:xfrm>
          <a:prstGeom prst="rect">
            <a:avLst/>
          </a:prstGeom>
          <a:noFill/>
          <a:ln w="9525">
            <a:noFill/>
          </a:ln>
        </p:spPr>
        <p:txBody>
          <a:bodyPr wrap="square" lIns="91440" tIns="45720" rIns="91440" bIns="45720" anchor="t">
            <a:spAutoFit/>
          </a:bodyPr>
          <a:lstStyle/>
          <a:p>
            <a:r>
              <a:rPr lang="en-US" altLang="zh-CN" sz="3600" dirty="0" err="1">
                <a:latin typeface="GB Pinyinok-D" panose="02010601030101010101" charset="-122"/>
                <a:ea typeface="GB Pinyinok-D" panose="02010601030101010101" charset="-122"/>
                <a:sym typeface="微软雅黑" panose="020B0503020204020204" pitchFamily="34" charset="-122"/>
              </a:rPr>
              <a:t>mèi</a:t>
            </a:r>
          </a:p>
        </p:txBody>
      </p:sp>
      <p:sp>
        <p:nvSpPr>
          <p:cNvPr id="30" name="矩形 29"/>
          <p:cNvSpPr/>
          <p:nvPr/>
        </p:nvSpPr>
        <p:spPr>
          <a:xfrm>
            <a:off x="3720148" y="1871028"/>
            <a:ext cx="1751012" cy="645160"/>
          </a:xfrm>
          <a:prstGeom prst="rect">
            <a:avLst/>
          </a:prstGeom>
          <a:noFill/>
          <a:ln w="9525">
            <a:noFill/>
          </a:ln>
        </p:spPr>
        <p:txBody>
          <a:bodyPr wrap="square" lIns="91440" tIns="45720" rIns="91440" bIns="45720" anchor="t">
            <a:spAutoFit/>
          </a:bodyPr>
          <a:lstStyle/>
          <a:p>
            <a:r>
              <a:rPr lang="en-US" altLang="zh-CN" sz="3600" dirty="0" err="1">
                <a:latin typeface="GB Pinyinok-D" panose="02010601030101010101" charset="-122"/>
                <a:ea typeface="GB Pinyinok-D" panose="02010601030101010101" charset="-122"/>
              </a:rPr>
              <a:t>yǐ</a:t>
            </a:r>
          </a:p>
        </p:txBody>
      </p:sp>
      <p:sp>
        <p:nvSpPr>
          <p:cNvPr id="31" name="矩形 30"/>
          <p:cNvSpPr/>
          <p:nvPr/>
        </p:nvSpPr>
        <p:spPr>
          <a:xfrm>
            <a:off x="4895850" y="1902778"/>
            <a:ext cx="1752600" cy="645160"/>
          </a:xfrm>
          <a:prstGeom prst="rect">
            <a:avLst/>
          </a:prstGeom>
          <a:noFill/>
          <a:ln w="9525">
            <a:noFill/>
          </a:ln>
        </p:spPr>
        <p:txBody>
          <a:bodyPr wrap="square" lIns="91440" tIns="45720" rIns="91440" bIns="45720" anchor="t">
            <a:spAutoFit/>
          </a:bodyPr>
          <a:lstStyle/>
          <a:p>
            <a:r>
              <a:rPr lang="en-US" altLang="zh-CN" sz="3600" dirty="0" err="1">
                <a:latin typeface="GB Pinyinok-D" panose="02010601030101010101" charset="-122"/>
                <a:ea typeface="GB Pinyinok-D" panose="02010601030101010101" charset="-122"/>
              </a:rPr>
              <a:t>dāo</a:t>
            </a:r>
          </a:p>
        </p:txBody>
      </p:sp>
      <p:sp>
        <p:nvSpPr>
          <p:cNvPr id="33" name="矩形 32"/>
          <p:cNvSpPr/>
          <p:nvPr/>
        </p:nvSpPr>
        <p:spPr>
          <a:xfrm>
            <a:off x="6201410" y="1898015"/>
            <a:ext cx="1752600" cy="645160"/>
          </a:xfrm>
          <a:prstGeom prst="rect">
            <a:avLst/>
          </a:prstGeom>
          <a:noFill/>
          <a:ln w="9525">
            <a:noFill/>
          </a:ln>
        </p:spPr>
        <p:txBody>
          <a:bodyPr wrap="square" lIns="91440" tIns="45720" rIns="91440" bIns="45720" anchor="t">
            <a:spAutoFit/>
          </a:bodyPr>
          <a:lstStyle/>
          <a:p>
            <a:r>
              <a:rPr lang="en-US" altLang="zh-CN" sz="3600" dirty="0" err="1">
                <a:latin typeface="GB Pinyinok-D" panose="02010601030101010101" charset="-122"/>
                <a:ea typeface="GB Pinyinok-D" panose="02010601030101010101" charset="-122"/>
              </a:rPr>
              <a:t>bàn</a:t>
            </a:r>
          </a:p>
        </p:txBody>
      </p:sp>
      <p:sp>
        <p:nvSpPr>
          <p:cNvPr id="34" name="矩形 33"/>
          <p:cNvSpPr/>
          <p:nvPr/>
        </p:nvSpPr>
        <p:spPr>
          <a:xfrm>
            <a:off x="7555230" y="1913890"/>
            <a:ext cx="1751013" cy="645160"/>
          </a:xfrm>
          <a:prstGeom prst="rect">
            <a:avLst/>
          </a:prstGeom>
          <a:noFill/>
          <a:ln w="9525">
            <a:noFill/>
          </a:ln>
        </p:spPr>
        <p:txBody>
          <a:bodyPr wrap="square" lIns="91440" tIns="45720" rIns="91440" bIns="45720" anchor="t">
            <a:spAutoFit/>
          </a:bodyPr>
          <a:lstStyle/>
          <a:p>
            <a:r>
              <a:rPr lang="en-US" altLang="zh-CN" sz="3600" dirty="0" err="1">
                <a:latin typeface="GB Pinyinok-D" panose="02010601030101010101" charset="-122"/>
                <a:ea typeface="GB Pinyinok-D" panose="02010601030101010101" charset="-122"/>
              </a:rPr>
              <a:t>jiǎo</a:t>
            </a:r>
          </a:p>
        </p:txBody>
      </p:sp>
      <p:sp>
        <p:nvSpPr>
          <p:cNvPr id="35" name="矩形 34"/>
          <p:cNvSpPr/>
          <p:nvPr/>
        </p:nvSpPr>
        <p:spPr>
          <a:xfrm>
            <a:off x="8797925" y="1901190"/>
            <a:ext cx="1379538" cy="645160"/>
          </a:xfrm>
          <a:prstGeom prst="rect">
            <a:avLst/>
          </a:prstGeom>
          <a:noFill/>
          <a:ln w="9525">
            <a:noFill/>
          </a:ln>
        </p:spPr>
        <p:txBody>
          <a:bodyPr wrap="square" lIns="91440" tIns="45720" rIns="91440" bIns="45720" anchor="t">
            <a:spAutoFit/>
          </a:bodyPr>
          <a:lstStyle/>
          <a:p>
            <a:r>
              <a:rPr lang="en-US" altLang="zh-CN" sz="3600" dirty="0" err="1">
                <a:latin typeface="GB Pinyinok-D" panose="02010601030101010101" charset="-122"/>
                <a:ea typeface="GB Pinyinok-D" panose="02010601030101010101" charset="-122"/>
                <a:sym typeface="微软雅黑" panose="020B0503020204020204" pitchFamily="34" charset="-122"/>
              </a:rPr>
              <a:t>dān</a:t>
            </a:r>
          </a:p>
        </p:txBody>
      </p:sp>
      <p:sp>
        <p:nvSpPr>
          <p:cNvPr id="36" name="矩形 35"/>
          <p:cNvSpPr/>
          <p:nvPr/>
        </p:nvSpPr>
        <p:spPr>
          <a:xfrm>
            <a:off x="10190480" y="1880553"/>
            <a:ext cx="1379538" cy="645160"/>
          </a:xfrm>
          <a:prstGeom prst="rect">
            <a:avLst/>
          </a:prstGeom>
          <a:noFill/>
          <a:ln w="9525">
            <a:noFill/>
          </a:ln>
        </p:spPr>
        <p:txBody>
          <a:bodyPr wrap="square" lIns="91440" tIns="45720" rIns="91440" bIns="45720" anchor="t">
            <a:spAutoFit/>
          </a:bodyPr>
          <a:lstStyle/>
          <a:p>
            <a:r>
              <a:rPr lang="en-US" altLang="zh-CN" sz="3600" dirty="0" err="1">
                <a:latin typeface="GB Pinyinok-D" panose="02010601030101010101" charset="-122"/>
                <a:ea typeface="GB Pinyinok-D" panose="02010601030101010101" charset="-122"/>
                <a:sym typeface="微软雅黑" panose="020B0503020204020204" pitchFamily="34" charset="-122"/>
              </a:rPr>
              <a:t>róu</a:t>
            </a:r>
          </a:p>
        </p:txBody>
      </p:sp>
      <p:sp>
        <p:nvSpPr>
          <p:cNvPr id="37" name="矩形 36"/>
          <p:cNvSpPr/>
          <p:nvPr/>
        </p:nvSpPr>
        <p:spPr>
          <a:xfrm>
            <a:off x="1085850" y="4077018"/>
            <a:ext cx="1379538" cy="645160"/>
          </a:xfrm>
          <a:prstGeom prst="rect">
            <a:avLst/>
          </a:prstGeom>
          <a:noFill/>
          <a:ln w="9525">
            <a:noFill/>
          </a:ln>
        </p:spPr>
        <p:txBody>
          <a:bodyPr wrap="square" lIns="91440" tIns="45720" rIns="91440" bIns="45720" anchor="t">
            <a:spAutoFit/>
          </a:bodyPr>
          <a:lstStyle/>
          <a:p>
            <a:r>
              <a:rPr lang="en-US" altLang="zh-CN" sz="3600" dirty="0" err="1">
                <a:latin typeface="GB Pinyinok-D" panose="02010601030101010101" charset="-122"/>
                <a:ea typeface="GB Pinyinok-D" panose="02010601030101010101" charset="-122"/>
                <a:sym typeface="微软雅黑" panose="020B0503020204020204" pitchFamily="34" charset="-122"/>
              </a:rPr>
              <a:t>zhàn</a:t>
            </a:r>
          </a:p>
        </p:txBody>
      </p:sp>
      <p:sp>
        <p:nvSpPr>
          <p:cNvPr id="42" name="矩形 41"/>
          <p:cNvSpPr/>
          <p:nvPr/>
        </p:nvSpPr>
        <p:spPr>
          <a:xfrm>
            <a:off x="3842385" y="4108768"/>
            <a:ext cx="1751013" cy="645160"/>
          </a:xfrm>
          <a:prstGeom prst="rect">
            <a:avLst/>
          </a:prstGeom>
          <a:noFill/>
          <a:ln w="9525">
            <a:noFill/>
          </a:ln>
        </p:spPr>
        <p:txBody>
          <a:bodyPr wrap="square" lIns="91440" tIns="45720" rIns="91440" bIns="45720" anchor="t">
            <a:spAutoFit/>
          </a:bodyPr>
          <a:lstStyle/>
          <a:p>
            <a:r>
              <a:rPr lang="en-US" altLang="zh-CN" sz="3600" dirty="0" err="1">
                <a:latin typeface="GB Pinyinok-D" panose="02010601030101010101" charset="-122"/>
                <a:ea typeface="GB Pinyinok-D" panose="02010601030101010101" charset="-122"/>
              </a:rPr>
              <a:t>huánɡ</a:t>
            </a:r>
          </a:p>
        </p:txBody>
      </p:sp>
      <p:sp>
        <p:nvSpPr>
          <p:cNvPr id="43" name="矩形 42"/>
          <p:cNvSpPr/>
          <p:nvPr/>
        </p:nvSpPr>
        <p:spPr>
          <a:xfrm>
            <a:off x="5490528" y="4110673"/>
            <a:ext cx="1752600" cy="645160"/>
          </a:xfrm>
          <a:prstGeom prst="rect">
            <a:avLst/>
          </a:prstGeom>
          <a:noFill/>
          <a:ln w="9525">
            <a:noFill/>
          </a:ln>
        </p:spPr>
        <p:txBody>
          <a:bodyPr wrap="square" lIns="91440" tIns="45720" rIns="91440" bIns="45720" anchor="t">
            <a:spAutoFit/>
          </a:bodyPr>
          <a:lstStyle/>
          <a:p>
            <a:r>
              <a:rPr lang="en-US" altLang="zh-CN" sz="3600" dirty="0" err="1">
                <a:latin typeface="GB Pinyinok-D" panose="02010601030101010101" charset="-122"/>
                <a:ea typeface="GB Pinyinok-D" panose="02010601030101010101" charset="-122"/>
              </a:rPr>
              <a:t>wěn</a:t>
            </a:r>
          </a:p>
        </p:txBody>
      </p:sp>
      <p:sp>
        <p:nvSpPr>
          <p:cNvPr id="44" name="矩形 43"/>
          <p:cNvSpPr/>
          <p:nvPr/>
        </p:nvSpPr>
        <p:spPr>
          <a:xfrm>
            <a:off x="6978015" y="4124325"/>
            <a:ext cx="1752600" cy="645160"/>
          </a:xfrm>
          <a:prstGeom prst="rect">
            <a:avLst/>
          </a:prstGeom>
          <a:noFill/>
          <a:ln w="9525">
            <a:noFill/>
          </a:ln>
        </p:spPr>
        <p:txBody>
          <a:bodyPr wrap="square" lIns="91440" tIns="45720" rIns="91440" bIns="45720" anchor="t">
            <a:spAutoFit/>
          </a:bodyPr>
          <a:lstStyle/>
          <a:p>
            <a:r>
              <a:rPr lang="en-US" altLang="zh-CN" sz="3600" dirty="0" err="1">
                <a:latin typeface="GB Pinyinok-D" panose="02010601030101010101" charset="-122"/>
                <a:ea typeface="GB Pinyinok-D" panose="02010601030101010101" charset="-122"/>
              </a:rPr>
              <a:t>wēi</a:t>
            </a:r>
          </a:p>
        </p:txBody>
      </p:sp>
      <p:sp>
        <p:nvSpPr>
          <p:cNvPr id="5" name="文本框 64"/>
          <p:cNvSpPr txBox="1"/>
          <p:nvPr/>
        </p:nvSpPr>
        <p:spPr>
          <a:xfrm>
            <a:off x="7404100" y="2623185"/>
            <a:ext cx="1331913" cy="1198880"/>
          </a:xfrm>
          <a:prstGeom prst="rect">
            <a:avLst/>
          </a:prstGeom>
          <a:noFill/>
          <a:ln w="9525">
            <a:noFill/>
          </a:ln>
        </p:spPr>
        <p:txBody>
          <a:bodyPr wrap="square" lIns="91440" tIns="45720" rIns="91440" bIns="45720" anchor="t">
            <a:spAutoFit/>
          </a:bodyPr>
          <a:lstStyle/>
          <a:p>
            <a:r>
              <a:rPr lang="zh-CN" altLang="en-US" sz="7200" b="1" dirty="0">
                <a:solidFill>
                  <a:srgbClr val="845222"/>
                </a:solidFill>
                <a:uFillTx/>
                <a:latin typeface="楷体" panose="02010609060101010101" charset="-122"/>
                <a:ea typeface="楷体" panose="02010609060101010101" charset="-122"/>
                <a:sym typeface="微软雅黑" panose="020B0503020204020204" pitchFamily="34" charset="-122"/>
              </a:rPr>
              <a:t>绞</a:t>
            </a:r>
          </a:p>
        </p:txBody>
      </p:sp>
      <p:sp>
        <p:nvSpPr>
          <p:cNvPr id="7" name="矩形 6"/>
          <p:cNvSpPr/>
          <p:nvPr/>
        </p:nvSpPr>
        <p:spPr>
          <a:xfrm>
            <a:off x="2628583" y="4051618"/>
            <a:ext cx="1379537" cy="645160"/>
          </a:xfrm>
          <a:prstGeom prst="rect">
            <a:avLst/>
          </a:prstGeom>
          <a:noFill/>
          <a:ln w="9525">
            <a:noFill/>
          </a:ln>
        </p:spPr>
        <p:txBody>
          <a:bodyPr wrap="square" lIns="91440" tIns="45720" rIns="91440" bIns="45720" anchor="t">
            <a:spAutoFit/>
          </a:bodyPr>
          <a:lstStyle/>
          <a:p>
            <a:r>
              <a:rPr lang="en-US" altLang="zh-CN" sz="3600" dirty="0" err="1">
                <a:latin typeface="GB Pinyinok-D" panose="02010601030101010101" charset="-122"/>
                <a:ea typeface="GB Pinyinok-D" panose="02010601030101010101" charset="-122"/>
                <a:sym typeface="微软雅黑" panose="020B0503020204020204" pitchFamily="34" charset="-122"/>
              </a:rPr>
              <a:t>cuō</a:t>
            </a:r>
          </a:p>
        </p:txBody>
      </p:sp>
      <p:sp>
        <p:nvSpPr>
          <p:cNvPr id="14" name="文本框 64"/>
          <p:cNvSpPr txBox="1"/>
          <p:nvPr/>
        </p:nvSpPr>
        <p:spPr>
          <a:xfrm>
            <a:off x="2395855" y="4789170"/>
            <a:ext cx="811213" cy="1198880"/>
          </a:xfrm>
          <a:prstGeom prst="rect">
            <a:avLst/>
          </a:prstGeom>
          <a:noFill/>
          <a:ln w="9525">
            <a:noFill/>
          </a:ln>
        </p:spPr>
        <p:txBody>
          <a:bodyPr lIns="91440" tIns="45720" rIns="91440" bIns="45720" anchor="t">
            <a:spAutoFit/>
          </a:bodyPr>
          <a:lstStyle/>
          <a:p>
            <a:r>
              <a:rPr lang="zh-CN" altLang="en-US" sz="7200" b="1" dirty="0" err="1">
                <a:solidFill>
                  <a:srgbClr val="845222"/>
                </a:solidFill>
                <a:uFillTx/>
                <a:latin typeface="楷体" panose="02010609060101010101" charset="-122"/>
                <a:ea typeface="楷体" panose="02010609060101010101" charset="-122"/>
              </a:rPr>
              <a:t>搓</a:t>
            </a:r>
          </a:p>
        </p:txBody>
      </p:sp>
      <p:grpSp>
        <p:nvGrpSpPr>
          <p:cNvPr id="3" name="组合 7"/>
          <p:cNvGrpSpPr/>
          <p:nvPr/>
        </p:nvGrpSpPr>
        <p:grpSpPr>
          <a:xfrm>
            <a:off x="2143125" y="2582545"/>
            <a:ext cx="1167130" cy="1228725"/>
            <a:chOff x="2437" y="2032"/>
            <a:chExt cx="1244" cy="1264"/>
          </a:xfrm>
        </p:grpSpPr>
        <p:sp>
          <p:nvSpPr>
            <p:cNvPr id="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100" dirty="0">
                <a:solidFill>
                  <a:srgbClr val="0000FF"/>
                </a:solidFill>
                <a:latin typeface="楷体" panose="02010609060101010101" charset="-122"/>
                <a:ea typeface="楷体" panose="02010609060101010101" charset="-122"/>
              </a:endParaRPr>
            </a:p>
          </p:txBody>
        </p:sp>
        <p:cxnSp>
          <p:nvCxnSpPr>
            <p:cNvPr id="11"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5"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sp>
        <p:nvSpPr>
          <p:cNvPr id="16" name="文本框 64"/>
          <p:cNvSpPr txBox="1"/>
          <p:nvPr/>
        </p:nvSpPr>
        <p:spPr>
          <a:xfrm>
            <a:off x="2153920" y="2610803"/>
            <a:ext cx="811213" cy="1198880"/>
          </a:xfrm>
          <a:prstGeom prst="rect">
            <a:avLst/>
          </a:prstGeom>
          <a:noFill/>
          <a:ln w="9525">
            <a:noFill/>
          </a:ln>
        </p:spPr>
        <p:txBody>
          <a:bodyPr lIns="91440" tIns="45720" rIns="91440" bIns="45720" anchor="t">
            <a:spAutoFit/>
          </a:bodyPr>
          <a:lstStyle/>
          <a:p>
            <a:r>
              <a:rPr lang="zh-CN" altLang="en-US" sz="7200" b="1" dirty="0" err="1">
                <a:solidFill>
                  <a:srgbClr val="845222"/>
                </a:solidFill>
                <a:uFillTx/>
                <a:latin typeface="楷体" panose="02010609060101010101" charset="-122"/>
                <a:ea typeface="楷体" panose="02010609060101010101" charset="-122"/>
              </a:rPr>
              <a:t>砖</a:t>
            </a:r>
          </a:p>
        </p:txBody>
      </p:sp>
      <p:sp>
        <p:nvSpPr>
          <p:cNvPr id="17" name="矩形 16"/>
          <p:cNvSpPr/>
          <p:nvPr/>
        </p:nvSpPr>
        <p:spPr>
          <a:xfrm>
            <a:off x="2164080" y="1884045"/>
            <a:ext cx="2720340" cy="645160"/>
          </a:xfrm>
          <a:prstGeom prst="rect">
            <a:avLst/>
          </a:prstGeom>
          <a:noFill/>
          <a:ln w="9525">
            <a:noFill/>
          </a:ln>
        </p:spPr>
        <p:txBody>
          <a:bodyPr wrap="square" lIns="91440" tIns="45720" rIns="91440" bIns="45720" anchor="t">
            <a:spAutoFit/>
          </a:bodyPr>
          <a:lstStyle/>
          <a:p>
            <a:r>
              <a:rPr lang="en-US" altLang="zh-CN" sz="3600" dirty="0" err="1">
                <a:latin typeface="GB Pinyinok-D" panose="02010601030101010101" charset="-122"/>
                <a:ea typeface="GB Pinyinok-D" panose="02010601030101010101" charset="-122"/>
                <a:sym typeface="微软雅黑" panose="020B0503020204020204" pitchFamily="34" charset="-122"/>
              </a:rPr>
              <a:t>zhuān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29"/>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0"/>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31"/>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33"/>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34"/>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35"/>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36"/>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37"/>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par>
                                <p:cTn id="45" presetID="1" presetClass="exit" presetSubtype="0" fill="hold" grpId="1" nodeType="withEffect">
                                  <p:stCondLst>
                                    <p:cond delay="0"/>
                                  </p:stCondLst>
                                  <p:childTnLst>
                                    <p:set>
                                      <p:cBhvr>
                                        <p:cTn id="46" dur="1" fill="hold">
                                          <p:stCondLst>
                                            <p:cond delay="0"/>
                                          </p:stCondLst>
                                        </p:cTn>
                                        <p:tgtEl>
                                          <p:spTgt spid="42"/>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44"/>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43"/>
                                        </p:tgtEl>
                                        <p:attrNameLst>
                                          <p:attrName>style.visibility</p:attrName>
                                        </p:attrNameLst>
                                      </p:cBhvr>
                                      <p:to>
                                        <p:strVal val="hidden"/>
                                      </p:to>
                                    </p:set>
                                  </p:childTnLst>
                                </p:cTn>
                              </p:par>
                              <p:par>
                                <p:cTn id="51" presetID="1" presetClass="entr" presetSubtype="0"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childTnLst>
                                </p:cTn>
                              </p:par>
                              <p:par>
                                <p:cTn id="53" presetID="1" presetClass="exit" presetSubtype="0" fill="hold" grpId="1" nodeType="withEffect">
                                  <p:stCondLst>
                                    <p:cond delay="0"/>
                                  </p:stCondLst>
                                  <p:childTnLst>
                                    <p:set>
                                      <p:cBhvr>
                                        <p:cTn id="54" dur="1" fill="hold">
                                          <p:stCondLst>
                                            <p:cond delay="0"/>
                                          </p:stCondLst>
                                        </p:cTn>
                                        <p:tgtEl>
                                          <p:spTgt spid="7"/>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1" nodeType="clickEffect">
                                  <p:stCondLst>
                                    <p:cond delay="0"/>
                                  </p:stCondLst>
                                  <p:childTnLst>
                                    <p:set>
                                      <p:cBhvr>
                                        <p:cTn id="62"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P spid="30" grpId="0"/>
      <p:bldP spid="30" grpId="1"/>
      <p:bldP spid="31" grpId="0"/>
      <p:bldP spid="31" grpId="1"/>
      <p:bldP spid="33" grpId="0"/>
      <p:bldP spid="33" grpId="1"/>
      <p:bldP spid="34" grpId="0"/>
      <p:bldP spid="34" grpId="1"/>
      <p:bldP spid="35" grpId="0"/>
      <p:bldP spid="35" grpId="1"/>
      <p:bldP spid="36" grpId="0"/>
      <p:bldP spid="36" grpId="1"/>
      <p:bldP spid="37" grpId="0"/>
      <p:bldP spid="37" grpId="1"/>
      <p:bldP spid="42" grpId="0"/>
      <p:bldP spid="42" grpId="1"/>
      <p:bldP spid="43" grpId="0"/>
      <p:bldP spid="43" grpId="1"/>
      <p:bldP spid="44" grpId="0"/>
      <p:bldP spid="44" grpId="1"/>
      <p:bldP spid="7" grpId="0"/>
      <p:bldP spid="7" grpId="1"/>
      <p:bldP spid="17" grpId="0"/>
      <p:bldP spid="17"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40" name="图片 2" descr="C:\Users\Administrator\Desktop\图片123123.png图片123123"/>
          <p:cNvPicPr>
            <a:picLocks noChangeAspect="1"/>
          </p:cNvPicPr>
          <p:nvPr/>
        </p:nvPicPr>
        <p:blipFill>
          <a:blip r:embed="rId2"/>
          <a:stretch>
            <a:fillRect/>
          </a:stretch>
        </p:blipFill>
        <p:spPr>
          <a:xfrm>
            <a:off x="7064375" y="1911985"/>
            <a:ext cx="2179955" cy="2180590"/>
          </a:xfrm>
          <a:prstGeom prst="rect">
            <a:avLst/>
          </a:prstGeom>
          <a:noFill/>
          <a:ln w="9525">
            <a:noFill/>
          </a:ln>
        </p:spPr>
      </p:pic>
      <p:sp>
        <p:nvSpPr>
          <p:cNvPr id="6" name="文本框 5"/>
          <p:cNvSpPr txBox="1"/>
          <p:nvPr/>
        </p:nvSpPr>
        <p:spPr>
          <a:xfrm>
            <a:off x="1929765" y="4420553"/>
            <a:ext cx="3427413" cy="1531620"/>
          </a:xfrm>
          <a:prstGeom prst="rect">
            <a:avLst/>
          </a:prstGeom>
          <a:noFill/>
          <a:ln w="28575" cmpd="sng">
            <a:solidFill>
              <a:srgbClr val="8E482B"/>
            </a:solidFill>
            <a:prstDash val="sysDash"/>
          </a:ln>
        </p:spPr>
        <p:txBody>
          <a:bodyPr wrap="square" anchor="t">
            <a:spAutoFit/>
          </a:bodyPr>
          <a:lstStyle/>
          <a:p>
            <a:pPr>
              <a:lnSpc>
                <a:spcPct val="130000"/>
              </a:lnSpc>
            </a:pPr>
            <a:r>
              <a:rPr lang="en-US" altLang="zh-CN" sz="3600" b="1">
                <a:solidFill>
                  <a:srgbClr val="845222"/>
                </a:solidFill>
                <a:latin typeface="微软雅黑" panose="020B0503020204020204" pitchFamily="34" charset="-122"/>
              </a:rPr>
              <a:t>“</a:t>
            </a:r>
            <a:r>
              <a:rPr lang="zh-CN" altLang="en-US" sz="3600" b="1">
                <a:solidFill>
                  <a:srgbClr val="845222"/>
                </a:solidFill>
                <a:latin typeface="微软雅黑" panose="020B0503020204020204" pitchFamily="34" charset="-122"/>
              </a:rPr>
              <a:t>义</a:t>
            </a:r>
            <a:r>
              <a:rPr lang="en-US" altLang="zh-CN" sz="3600" b="1">
                <a:solidFill>
                  <a:srgbClr val="845222"/>
                </a:solidFill>
                <a:latin typeface="微软雅黑" panose="020B0503020204020204" pitchFamily="34" charset="-122"/>
              </a:rPr>
              <a:t>”</a:t>
            </a:r>
            <a:r>
              <a:rPr lang="zh-CN" altLang="en-US" sz="3600" b="1">
                <a:solidFill>
                  <a:srgbClr val="845222"/>
                </a:solidFill>
                <a:latin typeface="微软雅黑" panose="020B0503020204020204" pitchFamily="34" charset="-122"/>
              </a:rPr>
              <a:t>的第一笔是点。</a:t>
            </a:r>
          </a:p>
        </p:txBody>
      </p:sp>
      <p:sp>
        <p:nvSpPr>
          <p:cNvPr id="7" name="文本框 6"/>
          <p:cNvSpPr txBox="1"/>
          <p:nvPr/>
        </p:nvSpPr>
        <p:spPr>
          <a:xfrm>
            <a:off x="6457633" y="4420553"/>
            <a:ext cx="3429000" cy="1531620"/>
          </a:xfrm>
          <a:prstGeom prst="rect">
            <a:avLst/>
          </a:prstGeom>
          <a:noFill/>
          <a:ln w="28575" cmpd="sng">
            <a:solidFill>
              <a:srgbClr val="8E482B"/>
            </a:solidFill>
            <a:prstDash val="sysDash"/>
          </a:ln>
        </p:spPr>
        <p:txBody>
          <a:bodyPr wrap="square" anchor="t">
            <a:spAutoFit/>
          </a:bodyPr>
          <a:lstStyle/>
          <a:p>
            <a:pPr>
              <a:lnSpc>
                <a:spcPct val="130000"/>
              </a:lnSpc>
            </a:pPr>
            <a:r>
              <a:rPr lang="en-US" altLang="zh-CN" sz="3600" b="1">
                <a:solidFill>
                  <a:srgbClr val="845222"/>
                </a:solidFill>
                <a:latin typeface="微软雅黑" panose="020B0503020204020204" pitchFamily="34" charset="-122"/>
              </a:rPr>
              <a:t>“</a:t>
            </a:r>
            <a:r>
              <a:rPr lang="zh-CN" altLang="en-US" sz="3600" b="1">
                <a:solidFill>
                  <a:srgbClr val="845222"/>
                </a:solidFill>
                <a:latin typeface="微软雅黑" panose="020B0503020204020204" pitchFamily="34" charset="-122"/>
              </a:rPr>
              <a:t>刀</a:t>
            </a:r>
            <a:r>
              <a:rPr lang="en-US" altLang="zh-CN" sz="3600" b="1">
                <a:solidFill>
                  <a:srgbClr val="845222"/>
                </a:solidFill>
                <a:latin typeface="微软雅黑" panose="020B0503020204020204" pitchFamily="34" charset="-122"/>
              </a:rPr>
              <a:t>”</a:t>
            </a:r>
            <a:r>
              <a:rPr lang="zh-CN" altLang="en-US" sz="3600" b="1">
                <a:solidFill>
                  <a:srgbClr val="845222"/>
                </a:solidFill>
                <a:latin typeface="微软雅黑" panose="020B0503020204020204" pitchFamily="34" charset="-122"/>
              </a:rPr>
              <a:t>的第一笔是横折钩。</a:t>
            </a:r>
          </a:p>
        </p:txBody>
      </p:sp>
      <p:sp>
        <p:nvSpPr>
          <p:cNvPr id="3" name="文本框 2"/>
          <p:cNvSpPr txBox="1"/>
          <p:nvPr/>
        </p:nvSpPr>
        <p:spPr>
          <a:xfrm>
            <a:off x="1210945" y="862330"/>
            <a:ext cx="3221355" cy="645160"/>
          </a:xfrm>
          <a:prstGeom prst="rect">
            <a:avLst/>
          </a:prstGeom>
          <a:noFill/>
        </p:spPr>
        <p:txBody>
          <a:bodyPr wrap="square" rtlCol="0">
            <a:spAutoFit/>
          </a:bodyPr>
          <a:lstStyle/>
          <a:p>
            <a:pPr lvl="0" algn="l" fontAlgn="auto"/>
            <a:r>
              <a:rPr lang="zh-CN" altLang="en-US" sz="3600" b="1" spc="400">
                <a:solidFill>
                  <a:srgbClr val="845222"/>
                </a:solidFill>
                <a:latin typeface="微软雅黑" panose="020B0503020204020204" pitchFamily="34" charset="-122"/>
                <a:sym typeface="+mn-ea"/>
              </a:rPr>
              <a:t>书写指导</a:t>
            </a:r>
          </a:p>
        </p:txBody>
      </p:sp>
      <p:grpSp>
        <p:nvGrpSpPr>
          <p:cNvPr id="14" name="组合 13"/>
          <p:cNvGrpSpPr/>
          <p:nvPr/>
        </p:nvGrpSpPr>
        <p:grpSpPr>
          <a:xfrm>
            <a:off x="2634615" y="1878965"/>
            <a:ext cx="2113280" cy="2129790"/>
            <a:chOff x="11600" y="-2192"/>
            <a:chExt cx="4016" cy="4047"/>
          </a:xfrm>
        </p:grpSpPr>
        <p:sp>
          <p:nvSpPr>
            <p:cNvPr id="5" name="矩形 4"/>
            <p:cNvSpPr/>
            <p:nvPr/>
          </p:nvSpPr>
          <p:spPr>
            <a:xfrm>
              <a:off x="11600" y="-2161"/>
              <a:ext cx="4017" cy="4017"/>
            </a:xfrm>
            <a:prstGeom prst="rect">
              <a:avLst/>
            </a:prstGeom>
            <a:solidFill>
              <a:schemeClr val="bg1"/>
            </a:solidFill>
            <a:ln w="28575">
              <a:solidFill>
                <a:srgbClr val="6BB5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a:stCxn id="5" idx="0"/>
            </p:cNvCxnSpPr>
            <p:nvPr/>
          </p:nvCxnSpPr>
          <p:spPr>
            <a:xfrm>
              <a:off x="13609" y="-2161"/>
              <a:ext cx="0" cy="3893"/>
            </a:xfrm>
            <a:prstGeom prst="line">
              <a:avLst/>
            </a:prstGeom>
            <a:ln w="25400" cmpd="sng">
              <a:solidFill>
                <a:srgbClr val="9ECF83"/>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5" idx="1"/>
              <a:endCxn id="5" idx="3"/>
            </p:cNvCxnSpPr>
            <p:nvPr/>
          </p:nvCxnSpPr>
          <p:spPr>
            <a:xfrm>
              <a:off x="11600" y="-152"/>
              <a:ext cx="4017" cy="0"/>
            </a:xfrm>
            <a:prstGeom prst="line">
              <a:avLst/>
            </a:prstGeom>
            <a:ln w="25400" cmpd="sng">
              <a:solidFill>
                <a:srgbClr val="9ECF83"/>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1609" y="-2192"/>
              <a:ext cx="3924" cy="3924"/>
            </a:xfrm>
            <a:prstGeom prst="line">
              <a:avLst/>
            </a:prstGeom>
            <a:ln w="25400" cmpd="sng">
              <a:solidFill>
                <a:srgbClr val="9ECF83"/>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1611" y="-2128"/>
              <a:ext cx="3948" cy="3949"/>
            </a:xfrm>
            <a:prstGeom prst="line">
              <a:avLst/>
            </a:prstGeom>
            <a:ln w="25400" cmpd="sng">
              <a:solidFill>
                <a:srgbClr val="9ECF83"/>
              </a:solidFill>
              <a:prstDash val="sysDash"/>
            </a:ln>
          </p:spPr>
          <p:style>
            <a:lnRef idx="1">
              <a:schemeClr val="accent1"/>
            </a:lnRef>
            <a:fillRef idx="0">
              <a:schemeClr val="accent1"/>
            </a:fillRef>
            <a:effectRef idx="0">
              <a:schemeClr val="accent1"/>
            </a:effectRef>
            <a:fontRef idx="minor">
              <a:schemeClr val="tx1"/>
            </a:fontRef>
          </p:style>
        </p:cxnSp>
      </p:grpSp>
      <p:sp>
        <p:nvSpPr>
          <p:cNvPr id="11282" name="文本框 18"/>
          <p:cNvSpPr txBox="1"/>
          <p:nvPr/>
        </p:nvSpPr>
        <p:spPr>
          <a:xfrm>
            <a:off x="2652395" y="1863090"/>
            <a:ext cx="770890" cy="2368550"/>
          </a:xfrm>
          <a:prstGeom prst="rect">
            <a:avLst/>
          </a:prstGeom>
          <a:noFill/>
          <a:ln w="9525">
            <a:noFill/>
          </a:ln>
        </p:spPr>
        <p:txBody>
          <a:bodyPr wrap="square" anchor="t">
            <a:spAutoFit/>
          </a:bodyPr>
          <a:lstStyle/>
          <a:p>
            <a:r>
              <a:rPr lang="zh-CN" altLang="en-US" sz="14800" b="1">
                <a:solidFill>
                  <a:srgbClr val="FFA6A6"/>
                </a:solidFill>
                <a:latin typeface="楷体" panose="02010609060101010101" charset="-122"/>
                <a:ea typeface="楷体" panose="02010609060101010101" charset="-122"/>
              </a:rPr>
              <a:t>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p:bldP spid="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矩形 38"/>
          <p:cNvSpPr/>
          <p:nvPr/>
        </p:nvSpPr>
        <p:spPr>
          <a:xfrm>
            <a:off x="10418445" y="1336040"/>
            <a:ext cx="921385" cy="3273425"/>
          </a:xfrm>
          <a:prstGeom prst="rect">
            <a:avLst/>
          </a:prstGeom>
          <a:noFill/>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4800" b="1" i="0" u="none" strike="noStrike" kern="1200" cap="none" spc="0" normalizeH="0" baseline="0" noProof="0" dirty="0">
                <a:ln w="6600">
                  <a:noFill/>
                  <a:prstDash val="solid"/>
                </a:ln>
                <a:solidFill>
                  <a:srgbClr val="845222"/>
                </a:solidFill>
                <a:effectLst/>
                <a:uLnTx/>
                <a:uFillTx/>
                <a:latin typeface="微软雅黑" panose="020B0503020204020204" pitchFamily="34" charset="-122"/>
                <a:cs typeface="+mn-cs"/>
              </a:rPr>
              <a:t>蚂蚁搬家</a:t>
            </a:r>
          </a:p>
        </p:txBody>
      </p:sp>
      <p:grpSp>
        <p:nvGrpSpPr>
          <p:cNvPr id="18" name="组合 17"/>
          <p:cNvGrpSpPr/>
          <p:nvPr/>
        </p:nvGrpSpPr>
        <p:grpSpPr>
          <a:xfrm>
            <a:off x="4394835" y="1911668"/>
            <a:ext cx="2565400" cy="1085244"/>
            <a:chOff x="1929" y="4099"/>
            <a:chExt cx="3031" cy="1282"/>
          </a:xfrm>
        </p:grpSpPr>
        <p:sp>
          <p:nvSpPr>
            <p:cNvPr id="19" name="文本框 64"/>
            <p:cNvSpPr txBox="1"/>
            <p:nvPr/>
          </p:nvSpPr>
          <p:spPr>
            <a:xfrm>
              <a:off x="3366" y="4177"/>
              <a:ext cx="1594" cy="762"/>
            </a:xfrm>
            <a:prstGeom prst="rect">
              <a:avLst/>
            </a:prstGeom>
            <a:noFill/>
            <a:ln w="9525">
              <a:noFill/>
            </a:ln>
          </p:spPr>
          <p:txBody>
            <a:bodyPr wrap="square" anchor="t">
              <a:spAutoFit/>
            </a:bodyPr>
            <a:lstStyle/>
            <a:p>
              <a:pPr>
                <a:buFont typeface="Arial" panose="020B0604020202020204" pitchFamily="34" charset="0"/>
              </a:pPr>
              <a:r>
                <a:rPr lang="zh-CN" altLang="en-US" sz="3600" b="1" noProof="1">
                  <a:solidFill>
                    <a:srgbClr val="845222"/>
                  </a:solidFill>
                  <a:latin typeface="楷体" panose="02010609060101010101" charset="-122"/>
                  <a:ea typeface="楷体" panose="02010609060101010101" charset="-122"/>
                  <a:cs typeface="+mn-cs"/>
                </a:rPr>
                <a:t>吓唬</a:t>
              </a:r>
            </a:p>
          </p:txBody>
        </p:sp>
        <p:pic>
          <p:nvPicPr>
            <p:cNvPr id="15400" name="图片 19" descr="C:\Users\24273\Desktop\课件\9 那个星期天\蚂蚁.jpg蚂蚁"/>
            <p:cNvPicPr>
              <a:picLocks noChangeAspect="1"/>
            </p:cNvPicPr>
            <p:nvPr/>
          </p:nvPicPr>
          <p:blipFill>
            <a:blip r:embed="rId3">
              <a:clrChange>
                <a:clrFrom>
                  <a:srgbClr val="FFFFFF"/>
                </a:clrFrom>
                <a:clrTo>
                  <a:srgbClr val="FFFFFF">
                    <a:alpha val="0"/>
                  </a:srgbClr>
                </a:clrTo>
              </a:clrChange>
            </a:blip>
            <a:srcRect l="-25668" t="5190" b="-11623"/>
            <a:stretch>
              <a:fillRect/>
            </a:stretch>
          </p:blipFill>
          <p:spPr>
            <a:xfrm rot="-180000" flipH="1">
              <a:off x="1929" y="4099"/>
              <a:ext cx="1596" cy="1282"/>
            </a:xfrm>
            <a:prstGeom prst="rect">
              <a:avLst/>
            </a:prstGeom>
            <a:noFill/>
            <a:ln w="9525">
              <a:noFill/>
            </a:ln>
          </p:spPr>
        </p:pic>
      </p:grpSp>
      <p:grpSp>
        <p:nvGrpSpPr>
          <p:cNvPr id="21" name="组合 20"/>
          <p:cNvGrpSpPr/>
          <p:nvPr/>
        </p:nvGrpSpPr>
        <p:grpSpPr>
          <a:xfrm>
            <a:off x="1152843" y="4404043"/>
            <a:ext cx="2806514" cy="1133475"/>
            <a:chOff x="1892" y="4288"/>
            <a:chExt cx="3313" cy="1338"/>
          </a:xfrm>
        </p:grpSpPr>
        <p:sp>
          <p:nvSpPr>
            <p:cNvPr id="22" name="文本框 64"/>
            <p:cNvSpPr txBox="1"/>
            <p:nvPr/>
          </p:nvSpPr>
          <p:spPr>
            <a:xfrm>
              <a:off x="3422" y="4375"/>
              <a:ext cx="1783" cy="762"/>
            </a:xfrm>
            <a:prstGeom prst="rect">
              <a:avLst/>
            </a:prstGeom>
            <a:noFill/>
            <a:ln w="9525">
              <a:noFill/>
            </a:ln>
          </p:spPr>
          <p:txBody>
            <a:bodyPr wrap="square" anchor="t">
              <a:spAutoFit/>
            </a:bodyPr>
            <a:lstStyle/>
            <a:p>
              <a:pPr>
                <a:buFont typeface="Arial" panose="020B0604020202020204" pitchFamily="34" charset="0"/>
              </a:pPr>
              <a:r>
                <a:rPr lang="zh-CN" altLang="en-US" sz="3600" b="1" noProof="1">
                  <a:solidFill>
                    <a:srgbClr val="845222"/>
                  </a:solidFill>
                  <a:latin typeface="楷体" panose="02010609060101010101" charset="-122"/>
                  <a:ea typeface="楷体" panose="02010609060101010101" charset="-122"/>
                  <a:cs typeface="+mn-cs"/>
                  <a:sym typeface="+mn-ea"/>
                </a:rPr>
                <a:t>耽搁</a:t>
              </a:r>
            </a:p>
          </p:txBody>
        </p:sp>
        <p:pic>
          <p:nvPicPr>
            <p:cNvPr id="15403" name="图片 22" descr="C:\Users\24273\Desktop\课件\9 那个星期天\蚂蚁.jpg蚂蚁"/>
            <p:cNvPicPr>
              <a:picLocks noChangeAspect="1"/>
            </p:cNvPicPr>
            <p:nvPr/>
          </p:nvPicPr>
          <p:blipFill>
            <a:blip r:embed="rId4">
              <a:clrChange>
                <a:clrFrom>
                  <a:srgbClr val="FFFFFF"/>
                </a:clrFrom>
                <a:clrTo>
                  <a:srgbClr val="FFFFFF">
                    <a:alpha val="0"/>
                  </a:srgbClr>
                </a:clrTo>
              </a:clrChange>
            </a:blip>
            <a:srcRect l="-55397" t="8179" r="1804" b="-2927"/>
            <a:stretch>
              <a:fillRect/>
            </a:stretch>
          </p:blipFill>
          <p:spPr>
            <a:xfrm rot="-180000" flipH="1">
              <a:off x="1892" y="4288"/>
              <a:ext cx="2201" cy="1338"/>
            </a:xfrm>
            <a:prstGeom prst="rect">
              <a:avLst/>
            </a:prstGeom>
            <a:noFill/>
            <a:ln w="9525">
              <a:noFill/>
            </a:ln>
          </p:spPr>
        </p:pic>
      </p:grpSp>
      <p:grpSp>
        <p:nvGrpSpPr>
          <p:cNvPr id="24" name="组合 23"/>
          <p:cNvGrpSpPr/>
          <p:nvPr/>
        </p:nvGrpSpPr>
        <p:grpSpPr>
          <a:xfrm>
            <a:off x="7281228" y="3453765"/>
            <a:ext cx="3454620" cy="854075"/>
            <a:chOff x="2097" y="4414"/>
            <a:chExt cx="4081" cy="1008"/>
          </a:xfrm>
        </p:grpSpPr>
        <p:sp>
          <p:nvSpPr>
            <p:cNvPr id="25" name="文本框 64"/>
            <p:cNvSpPr txBox="1"/>
            <p:nvPr/>
          </p:nvSpPr>
          <p:spPr>
            <a:xfrm>
              <a:off x="3589" y="4515"/>
              <a:ext cx="2589" cy="761"/>
            </a:xfrm>
            <a:prstGeom prst="rect">
              <a:avLst/>
            </a:prstGeom>
            <a:noFill/>
            <a:ln w="9525">
              <a:noFill/>
            </a:ln>
          </p:spPr>
          <p:txBody>
            <a:bodyPr wrap="square" anchor="t">
              <a:spAutoFit/>
            </a:bodyPr>
            <a:lstStyle/>
            <a:p>
              <a:pPr>
                <a:buFont typeface="Arial" panose="020B0604020202020204" pitchFamily="34" charset="0"/>
              </a:pPr>
              <a:r>
                <a:rPr lang="zh-CN" altLang="en-US" sz="3600" b="1" noProof="1">
                  <a:solidFill>
                    <a:srgbClr val="845222"/>
                  </a:solidFill>
                  <a:latin typeface="楷体" panose="02010609060101010101" charset="-122"/>
                  <a:ea typeface="楷体" panose="02010609060101010101" charset="-122"/>
                  <a:cs typeface="+mn-cs"/>
                </a:rPr>
                <a:t>缥缈</a:t>
              </a:r>
            </a:p>
          </p:txBody>
        </p:sp>
        <p:pic>
          <p:nvPicPr>
            <p:cNvPr id="15406" name="图片 25" descr="C:\Users\24273\Desktop\课件\9 那个星期天\蚂蚁.jpg蚂蚁"/>
            <p:cNvPicPr>
              <a:picLocks noChangeAspect="1"/>
            </p:cNvPicPr>
            <p:nvPr/>
          </p:nvPicPr>
          <p:blipFill>
            <a:blip r:embed="rId5">
              <a:clrChange>
                <a:clrFrom>
                  <a:srgbClr val="FFFFFF"/>
                </a:clrFrom>
                <a:clrTo>
                  <a:srgbClr val="FFFFFF">
                    <a:alpha val="0"/>
                  </a:srgbClr>
                </a:clrTo>
              </a:clrChange>
            </a:blip>
            <a:srcRect l="-15379" t="10052" b="16524"/>
            <a:stretch>
              <a:fillRect/>
            </a:stretch>
          </p:blipFill>
          <p:spPr>
            <a:xfrm rot="-180000" flipH="1">
              <a:off x="2097" y="4414"/>
              <a:ext cx="1658" cy="1008"/>
            </a:xfrm>
            <a:prstGeom prst="rect">
              <a:avLst/>
            </a:prstGeom>
            <a:noFill/>
            <a:ln w="9525">
              <a:noFill/>
            </a:ln>
          </p:spPr>
        </p:pic>
      </p:grpSp>
      <p:grpSp>
        <p:nvGrpSpPr>
          <p:cNvPr id="30" name="组合 29"/>
          <p:cNvGrpSpPr/>
          <p:nvPr/>
        </p:nvGrpSpPr>
        <p:grpSpPr>
          <a:xfrm>
            <a:off x="8035608" y="4821772"/>
            <a:ext cx="2845842" cy="957263"/>
            <a:chOff x="1767" y="4331"/>
            <a:chExt cx="3361" cy="1130"/>
          </a:xfrm>
        </p:grpSpPr>
        <p:sp>
          <p:nvSpPr>
            <p:cNvPr id="31" name="文本框 64"/>
            <p:cNvSpPr txBox="1"/>
            <p:nvPr/>
          </p:nvSpPr>
          <p:spPr>
            <a:xfrm>
              <a:off x="3086" y="4375"/>
              <a:ext cx="2042" cy="762"/>
            </a:xfrm>
            <a:prstGeom prst="rect">
              <a:avLst/>
            </a:prstGeom>
            <a:noFill/>
            <a:ln w="9525">
              <a:noFill/>
            </a:ln>
          </p:spPr>
          <p:txBody>
            <a:bodyPr wrap="square" anchor="t">
              <a:spAutoFit/>
            </a:bodyPr>
            <a:lstStyle/>
            <a:p>
              <a:pPr>
                <a:buFont typeface="Arial" panose="020B0604020202020204" pitchFamily="34" charset="0"/>
              </a:pPr>
              <a:r>
                <a:rPr lang="zh-CN" altLang="en-US" sz="3600" b="1" noProof="1">
                  <a:solidFill>
                    <a:srgbClr val="845222"/>
                  </a:solidFill>
                  <a:latin typeface="楷体" panose="02010609060101010101" charset="-122"/>
                  <a:ea typeface="楷体" panose="02010609060101010101" charset="-122"/>
                  <a:cs typeface="+mn-cs"/>
                </a:rPr>
                <a:t>急遽</a:t>
              </a:r>
            </a:p>
          </p:txBody>
        </p:sp>
        <p:pic>
          <p:nvPicPr>
            <p:cNvPr id="15409" name="图片 31" descr="C:\Users\24273\Desktop\课件\9 那个星期天\蚂蚁.jpg蚂蚁"/>
            <p:cNvPicPr>
              <a:picLocks noChangeAspect="1"/>
            </p:cNvPicPr>
            <p:nvPr/>
          </p:nvPicPr>
          <p:blipFill>
            <a:blip r:embed="rId6">
              <a:clrChange>
                <a:clrFrom>
                  <a:srgbClr val="FFFFFF"/>
                </a:clrFrom>
                <a:clrTo>
                  <a:srgbClr val="FFFFFF">
                    <a:alpha val="0"/>
                  </a:srgbClr>
                </a:clrTo>
              </a:clrChange>
            </a:blip>
            <a:srcRect l="-39944" t="1813" r="6139" b="-2510"/>
            <a:stretch>
              <a:fillRect/>
            </a:stretch>
          </p:blipFill>
          <p:spPr>
            <a:xfrm rot="-180000" flipH="1">
              <a:off x="1767" y="4331"/>
              <a:ext cx="1886" cy="1130"/>
            </a:xfrm>
            <a:prstGeom prst="rect">
              <a:avLst/>
            </a:prstGeom>
            <a:noFill/>
            <a:ln w="9525">
              <a:noFill/>
            </a:ln>
          </p:spPr>
        </p:pic>
      </p:grpSp>
      <p:grpSp>
        <p:nvGrpSpPr>
          <p:cNvPr id="33" name="组合 32"/>
          <p:cNvGrpSpPr/>
          <p:nvPr/>
        </p:nvGrpSpPr>
        <p:grpSpPr>
          <a:xfrm>
            <a:off x="7501890" y="1829120"/>
            <a:ext cx="2629043" cy="1214437"/>
            <a:chOff x="1253" y="4182"/>
            <a:chExt cx="3106" cy="1434"/>
          </a:xfrm>
        </p:grpSpPr>
        <p:pic>
          <p:nvPicPr>
            <p:cNvPr id="15412" name="图片 34" descr="C:\Users\24273\Desktop\课件\9 那个星期天\蚂蚁.jpg蚂蚁"/>
            <p:cNvPicPr>
              <a:picLocks noChangeAspect="1"/>
            </p:cNvPicPr>
            <p:nvPr/>
          </p:nvPicPr>
          <p:blipFill>
            <a:blip r:embed="rId7">
              <a:clrChange>
                <a:clrFrom>
                  <a:srgbClr val="FFFFFF"/>
                </a:clrFrom>
                <a:clrTo>
                  <a:srgbClr val="FFFFFF">
                    <a:alpha val="0"/>
                  </a:srgbClr>
                </a:clrTo>
              </a:clrChange>
            </a:blip>
            <a:srcRect l="-75307" t="2556" b="-17093"/>
            <a:stretch>
              <a:fillRect/>
            </a:stretch>
          </p:blipFill>
          <p:spPr>
            <a:xfrm rot="-180000" flipH="1">
              <a:off x="1253" y="4182"/>
              <a:ext cx="2518" cy="1434"/>
            </a:xfrm>
            <a:prstGeom prst="rect">
              <a:avLst/>
            </a:prstGeom>
            <a:noFill/>
            <a:ln w="9525">
              <a:noFill/>
            </a:ln>
          </p:spPr>
        </p:pic>
        <p:sp>
          <p:nvSpPr>
            <p:cNvPr id="34" name="文本框 64"/>
            <p:cNvSpPr txBox="1"/>
            <p:nvPr/>
          </p:nvSpPr>
          <p:spPr>
            <a:xfrm>
              <a:off x="2736" y="4339"/>
              <a:ext cx="1623" cy="762"/>
            </a:xfrm>
            <a:prstGeom prst="rect">
              <a:avLst/>
            </a:prstGeom>
            <a:noFill/>
            <a:ln w="9525">
              <a:noFill/>
            </a:ln>
          </p:spPr>
          <p:txBody>
            <a:bodyPr wrap="square" anchor="t">
              <a:spAutoFit/>
            </a:bodyPr>
            <a:lstStyle/>
            <a:p>
              <a:pPr>
                <a:buFont typeface="Arial" panose="020B0604020202020204" pitchFamily="34" charset="0"/>
              </a:pPr>
              <a:r>
                <a:rPr lang="zh-CN" altLang="en-US" sz="3600" b="1" noProof="1">
                  <a:solidFill>
                    <a:srgbClr val="845222"/>
                  </a:solidFill>
                  <a:latin typeface="楷体" panose="02010609060101010101" charset="-122"/>
                  <a:ea typeface="楷体" panose="02010609060101010101" charset="-122"/>
                  <a:cs typeface="+mn-cs"/>
                </a:rPr>
                <a:t>蚁穴</a:t>
              </a:r>
            </a:p>
          </p:txBody>
        </p:sp>
      </p:grpSp>
      <p:grpSp>
        <p:nvGrpSpPr>
          <p:cNvPr id="36" name="组合 35"/>
          <p:cNvGrpSpPr/>
          <p:nvPr/>
        </p:nvGrpSpPr>
        <p:grpSpPr>
          <a:xfrm>
            <a:off x="3919855" y="3352062"/>
            <a:ext cx="3423073" cy="971550"/>
            <a:chOff x="2371" y="4312"/>
            <a:chExt cx="4043" cy="1147"/>
          </a:xfrm>
        </p:grpSpPr>
        <p:sp>
          <p:nvSpPr>
            <p:cNvPr id="37" name="文本框 64"/>
            <p:cNvSpPr txBox="1"/>
            <p:nvPr/>
          </p:nvSpPr>
          <p:spPr>
            <a:xfrm>
              <a:off x="4029" y="4346"/>
              <a:ext cx="2385" cy="762"/>
            </a:xfrm>
            <a:prstGeom prst="rect">
              <a:avLst/>
            </a:prstGeom>
            <a:noFill/>
            <a:ln w="9525">
              <a:noFill/>
            </a:ln>
          </p:spPr>
          <p:txBody>
            <a:bodyPr wrap="square" anchor="t">
              <a:spAutoFit/>
            </a:bodyPr>
            <a:lstStyle/>
            <a:p>
              <a:pPr>
                <a:buFont typeface="Arial" panose="020B0604020202020204" pitchFamily="34" charset="0"/>
              </a:pPr>
              <a:r>
                <a:rPr lang="zh-CN" altLang="en-US" sz="3600" b="1" noProof="1">
                  <a:solidFill>
                    <a:srgbClr val="845222"/>
                  </a:solidFill>
                  <a:latin typeface="楷体" panose="02010609060101010101" charset="-122"/>
                  <a:ea typeface="楷体" panose="02010609060101010101" charset="-122"/>
                  <a:cs typeface="+mn-cs"/>
                </a:rPr>
                <a:t>惆怅</a:t>
              </a:r>
            </a:p>
          </p:txBody>
        </p:sp>
        <p:pic>
          <p:nvPicPr>
            <p:cNvPr id="15415" name="图片 37" descr="C:\Users\24273\Desktop\课件\9 那个星期天\蚂蚁.jpg蚂蚁"/>
            <p:cNvPicPr>
              <a:picLocks noChangeAspect="1"/>
            </p:cNvPicPr>
            <p:nvPr/>
          </p:nvPicPr>
          <p:blipFill>
            <a:blip r:embed="rId8">
              <a:clrChange>
                <a:clrFrom>
                  <a:srgbClr val="FFFFFF"/>
                </a:clrFrom>
                <a:clrTo>
                  <a:srgbClr val="FFFFFF">
                    <a:alpha val="0"/>
                  </a:srgbClr>
                </a:clrTo>
              </a:clrChange>
            </a:blip>
            <a:srcRect l="-30022" t="-337" r="4597" b="7513"/>
            <a:stretch>
              <a:fillRect/>
            </a:stretch>
          </p:blipFill>
          <p:spPr>
            <a:xfrm rot="-180000" flipH="1">
              <a:off x="2371" y="4312"/>
              <a:ext cx="2024" cy="1147"/>
            </a:xfrm>
            <a:prstGeom prst="rect">
              <a:avLst/>
            </a:prstGeom>
            <a:noFill/>
            <a:ln w="9525">
              <a:noFill/>
            </a:ln>
          </p:spPr>
        </p:pic>
      </p:grpSp>
      <p:grpSp>
        <p:nvGrpSpPr>
          <p:cNvPr id="40" name="组合 39"/>
          <p:cNvGrpSpPr/>
          <p:nvPr/>
        </p:nvGrpSpPr>
        <p:grpSpPr>
          <a:xfrm>
            <a:off x="1173801" y="2470847"/>
            <a:ext cx="2829161" cy="1400435"/>
            <a:chOff x="2082" y="3680"/>
            <a:chExt cx="3343" cy="1655"/>
          </a:xfrm>
        </p:grpSpPr>
        <p:sp>
          <p:nvSpPr>
            <p:cNvPr id="41" name="文本框 64"/>
            <p:cNvSpPr txBox="1"/>
            <p:nvPr/>
          </p:nvSpPr>
          <p:spPr>
            <a:xfrm>
              <a:off x="3860" y="4125"/>
              <a:ext cx="1565" cy="762"/>
            </a:xfrm>
            <a:prstGeom prst="rect">
              <a:avLst/>
            </a:prstGeom>
            <a:noFill/>
            <a:ln w="9525">
              <a:noFill/>
            </a:ln>
          </p:spPr>
          <p:txBody>
            <a:bodyPr wrap="square" anchor="t">
              <a:spAutoFit/>
            </a:bodyPr>
            <a:lstStyle/>
            <a:p>
              <a:pPr>
                <a:buFont typeface="Arial" panose="020B0604020202020204" pitchFamily="34" charset="0"/>
              </a:pPr>
              <a:r>
                <a:rPr lang="zh-CN" altLang="en-US" sz="3600" b="1" noProof="1">
                  <a:solidFill>
                    <a:srgbClr val="845222"/>
                  </a:solidFill>
                  <a:latin typeface="楷体" panose="02010609060101010101" charset="-122"/>
                  <a:ea typeface="楷体" panose="02010609060101010101" charset="-122"/>
                  <a:cs typeface="+mn-cs"/>
                </a:rPr>
                <a:t>明媚</a:t>
              </a:r>
            </a:p>
          </p:txBody>
        </p:sp>
        <p:pic>
          <p:nvPicPr>
            <p:cNvPr id="15418" name="图片 41" descr="C:\Users\24273\Desktop\课件\9 那个星期天\蚂蚁.jpg蚂蚁"/>
            <p:cNvPicPr>
              <a:picLocks noChangeAspect="1"/>
            </p:cNvPicPr>
            <p:nvPr/>
          </p:nvPicPr>
          <p:blipFill>
            <a:blip r:embed="rId9">
              <a:clrChange>
                <a:clrFrom>
                  <a:srgbClr val="FFFFFF"/>
                </a:clrFrom>
                <a:clrTo>
                  <a:srgbClr val="FFFFFF">
                    <a:alpha val="0"/>
                  </a:srgbClr>
                </a:clrTo>
              </a:clrChange>
            </a:blip>
            <a:srcRect b="12309"/>
            <a:stretch>
              <a:fillRect/>
            </a:stretch>
          </p:blipFill>
          <p:spPr>
            <a:xfrm rot="-180000" flipH="1">
              <a:off x="2082" y="3680"/>
              <a:ext cx="1889" cy="1655"/>
            </a:xfrm>
            <a:prstGeom prst="rect">
              <a:avLst/>
            </a:prstGeom>
            <a:noFill/>
            <a:ln w="9525">
              <a:noFill/>
            </a:ln>
          </p:spPr>
        </p:pic>
      </p:grpSp>
      <p:grpSp>
        <p:nvGrpSpPr>
          <p:cNvPr id="2" name="组合 1"/>
          <p:cNvGrpSpPr/>
          <p:nvPr/>
        </p:nvGrpSpPr>
        <p:grpSpPr>
          <a:xfrm>
            <a:off x="4577715" y="4746625"/>
            <a:ext cx="3655060" cy="971550"/>
            <a:chOff x="2371" y="4305"/>
            <a:chExt cx="4317" cy="1147"/>
          </a:xfrm>
        </p:grpSpPr>
        <p:sp>
          <p:nvSpPr>
            <p:cNvPr id="3" name="文本框 64"/>
            <p:cNvSpPr txBox="1"/>
            <p:nvPr/>
          </p:nvSpPr>
          <p:spPr>
            <a:xfrm>
              <a:off x="4303" y="4346"/>
              <a:ext cx="2385" cy="762"/>
            </a:xfrm>
            <a:prstGeom prst="rect">
              <a:avLst/>
            </a:prstGeom>
            <a:noFill/>
            <a:ln w="9525">
              <a:noFill/>
            </a:ln>
          </p:spPr>
          <p:txBody>
            <a:bodyPr wrap="square" anchor="t">
              <a:spAutoFit/>
            </a:bodyPr>
            <a:lstStyle/>
            <a:p>
              <a:pPr>
                <a:buFont typeface="Arial" panose="020B0604020202020204" pitchFamily="34" charset="0"/>
              </a:pPr>
              <a:r>
                <a:rPr lang="zh-CN" altLang="en-US" sz="3600" b="1" noProof="1">
                  <a:solidFill>
                    <a:srgbClr val="845222"/>
                  </a:solidFill>
                  <a:latin typeface="楷体" panose="02010609060101010101" charset="-122"/>
                  <a:ea typeface="楷体" panose="02010609060101010101" charset="-122"/>
                  <a:cs typeface="+mn-cs"/>
                </a:rPr>
                <a:t>咔嚓</a:t>
              </a:r>
            </a:p>
          </p:txBody>
        </p:sp>
        <p:pic>
          <p:nvPicPr>
            <p:cNvPr id="15421" name="图片 3" descr="C:\Users\24273\Desktop\课件\9 那个星期天\蚂蚁.jpg蚂蚁"/>
            <p:cNvPicPr>
              <a:picLocks noChangeAspect="1"/>
            </p:cNvPicPr>
            <p:nvPr/>
          </p:nvPicPr>
          <p:blipFill>
            <a:blip r:embed="rId10">
              <a:clrChange>
                <a:clrFrom>
                  <a:srgbClr val="FFFFFF"/>
                </a:clrFrom>
                <a:clrTo>
                  <a:srgbClr val="FFFFFF">
                    <a:alpha val="0"/>
                  </a:srgbClr>
                </a:clrTo>
              </a:clrChange>
            </a:blip>
            <a:srcRect l="-26070" t="9959" r="-4420" b="-943"/>
            <a:stretch>
              <a:fillRect/>
            </a:stretch>
          </p:blipFill>
          <p:spPr>
            <a:xfrm rot="-180000" flipH="1">
              <a:off x="2371" y="4305"/>
              <a:ext cx="2294" cy="1147"/>
            </a:xfrm>
            <a:prstGeom prst="rect">
              <a:avLst/>
            </a:prstGeom>
            <a:noFill/>
            <a:ln w="9525">
              <a:noFill/>
            </a:ln>
          </p:spPr>
        </p:pic>
      </p:grpSp>
      <p:sp>
        <p:nvSpPr>
          <p:cNvPr id="4" name="文本框 3"/>
          <p:cNvSpPr txBox="1"/>
          <p:nvPr/>
        </p:nvSpPr>
        <p:spPr>
          <a:xfrm>
            <a:off x="1210945" y="862330"/>
            <a:ext cx="3221355" cy="645160"/>
          </a:xfrm>
          <a:prstGeom prst="rect">
            <a:avLst/>
          </a:prstGeom>
          <a:noFill/>
        </p:spPr>
        <p:txBody>
          <a:bodyPr wrap="square" rtlCol="0">
            <a:spAutoFit/>
          </a:bodyPr>
          <a:lstStyle/>
          <a:p>
            <a:pPr lvl="0" algn="l" fontAlgn="auto"/>
            <a:r>
              <a:rPr lang="zh-CN" altLang="en-US" sz="3600" b="1" spc="400">
                <a:solidFill>
                  <a:srgbClr val="845222"/>
                </a:solidFill>
                <a:latin typeface="微软雅黑" panose="020B0503020204020204" pitchFamily="34" charset="-122"/>
                <a:sym typeface="+mn-ea"/>
              </a:rPr>
              <a:t>词语认读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down)">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down)">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down)">
                                      <p:cBhvr>
                                        <p:cTn id="37" dur="500"/>
                                        <p:tgtEl>
                                          <p:spTgt spid="3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down)">
                                      <p:cBhvr>
                                        <p:cTn id="4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文本框 9"/>
          <p:cNvSpPr txBox="1"/>
          <p:nvPr/>
        </p:nvSpPr>
        <p:spPr>
          <a:xfrm>
            <a:off x="6096000" y="3216275"/>
            <a:ext cx="5438775" cy="645160"/>
          </a:xfrm>
          <a:prstGeom prst="rect">
            <a:avLst/>
          </a:prstGeom>
          <a:noFill/>
          <a:ln w="9525">
            <a:noFill/>
          </a:ln>
        </p:spPr>
        <p:txBody>
          <a:bodyPr wrap="square" anchor="t">
            <a:spAutoFit/>
          </a:bodyPr>
          <a:lstStyle/>
          <a:p>
            <a:pPr algn="ctr"/>
            <a:endParaRPr lang="zh-CN" altLang="en-US" sz="3600" dirty="0">
              <a:latin typeface="汉仪润圆-65W" pitchFamily="18" charset="-122"/>
              <a:ea typeface="汉仪润圆-65W" pitchFamily="18" charset="-122"/>
            </a:endParaRPr>
          </a:p>
        </p:txBody>
      </p:sp>
      <p:sp>
        <p:nvSpPr>
          <p:cNvPr id="2" name="文本框 0"/>
          <p:cNvSpPr txBox="1"/>
          <p:nvPr/>
        </p:nvSpPr>
        <p:spPr>
          <a:xfrm>
            <a:off x="1428115" y="2012950"/>
            <a:ext cx="9545320" cy="1370965"/>
          </a:xfrm>
          <a:prstGeom prst="rect">
            <a:avLst/>
          </a:prstGeom>
          <a:noFill/>
          <a:ln w="9525">
            <a:noFill/>
          </a:ln>
        </p:spPr>
        <p:txBody>
          <a:bodyPr wrap="square" anchor="t">
            <a:spAutoFit/>
          </a:bodyPr>
          <a:lstStyle/>
          <a:p>
            <a:pPr>
              <a:lnSpc>
                <a:spcPct val="130000"/>
              </a:lnSpc>
            </a:pPr>
            <a:r>
              <a:rPr lang="en-US" altLang="zh-CN" sz="3200">
                <a:solidFill>
                  <a:srgbClr val="845222"/>
                </a:solidFill>
                <a:latin typeface="微软雅黑" panose="020B0503020204020204" pitchFamily="34" charset="-122"/>
              </a:rPr>
              <a:t>       </a:t>
            </a:r>
            <a:r>
              <a:rPr lang="zh-CN" altLang="en-US" sz="3200">
                <a:solidFill>
                  <a:srgbClr val="845222"/>
                </a:solidFill>
                <a:latin typeface="微软雅黑" panose="020B0503020204020204" pitchFamily="34" charset="-122"/>
              </a:rPr>
              <a:t>自由朗读课文，想一想：本文主要写了一件怎样的事？能否用一句话概括？</a:t>
            </a:r>
          </a:p>
        </p:txBody>
      </p:sp>
      <p:sp>
        <p:nvSpPr>
          <p:cNvPr id="3" name="文本框 1"/>
          <p:cNvSpPr txBox="1"/>
          <p:nvPr/>
        </p:nvSpPr>
        <p:spPr>
          <a:xfrm>
            <a:off x="1476375" y="3851275"/>
            <a:ext cx="9545320" cy="1272540"/>
          </a:xfrm>
          <a:prstGeom prst="rect">
            <a:avLst/>
          </a:prstGeom>
          <a:noFill/>
          <a:ln w="28575" cmpd="sng">
            <a:solidFill>
              <a:srgbClr val="C66742"/>
            </a:solidFill>
            <a:prstDash val="sysDash"/>
          </a:ln>
        </p:spPr>
        <p:txBody>
          <a:bodyPr wrap="square" anchor="t">
            <a:spAutoFit/>
          </a:bodyPr>
          <a:lstStyle/>
          <a:p>
            <a:pPr>
              <a:lnSpc>
                <a:spcPct val="120000"/>
              </a:lnSpc>
            </a:pPr>
            <a:r>
              <a:rPr lang="en-US" altLang="zh-CN" sz="3200" b="1">
                <a:solidFill>
                  <a:srgbClr val="845222"/>
                </a:solidFill>
                <a:latin typeface="楷体" panose="02010609060101010101" charset="-122"/>
                <a:ea typeface="楷体" panose="02010609060101010101" charset="-122"/>
                <a:cs typeface="楷体" panose="02010609060101010101" charset="-122"/>
              </a:rPr>
              <a:t>    </a:t>
            </a:r>
            <a:r>
              <a:rPr lang="zh-CN" altLang="en-US" sz="3200" b="1">
                <a:solidFill>
                  <a:srgbClr val="845222"/>
                </a:solidFill>
                <a:latin typeface="楷体" panose="02010609060101010101" charset="-122"/>
                <a:ea typeface="楷体" panose="02010609060101010101" charset="-122"/>
                <a:cs typeface="楷体" panose="02010609060101010101" charset="-122"/>
              </a:rPr>
              <a:t>课文写了一个小男孩在某个星期天里等候母亲带他出去玩的经历。</a:t>
            </a:r>
          </a:p>
        </p:txBody>
      </p:sp>
      <p:sp>
        <p:nvSpPr>
          <p:cNvPr id="4" name="文本框 3"/>
          <p:cNvSpPr txBox="1"/>
          <p:nvPr/>
        </p:nvSpPr>
        <p:spPr>
          <a:xfrm>
            <a:off x="1235075" y="886460"/>
            <a:ext cx="3221355" cy="645160"/>
          </a:xfrm>
          <a:prstGeom prst="rect">
            <a:avLst/>
          </a:prstGeom>
          <a:noFill/>
        </p:spPr>
        <p:txBody>
          <a:bodyPr wrap="square" rtlCol="0">
            <a:spAutoFit/>
          </a:bodyPr>
          <a:lstStyle/>
          <a:p>
            <a:pPr lvl="0" algn="l" fontAlgn="auto"/>
            <a:r>
              <a:rPr lang="zh-CN" altLang="en-US" sz="3600" b="1" spc="400">
                <a:solidFill>
                  <a:srgbClr val="845222"/>
                </a:solidFill>
                <a:latin typeface="微软雅黑" panose="020B0503020204020204" pitchFamily="34" charset="-122"/>
                <a:sym typeface="+mn-ea"/>
              </a:rPr>
              <a:t>整体感知</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37"/>
                                            </p:txEl>
                                          </p:spTgt>
                                        </p:tgtEl>
                                        <p:attrNameLst>
                                          <p:attrName>style.visibility</p:attrName>
                                        </p:attrNameLst>
                                      </p:cBhvr>
                                      <p:to>
                                        <p:strVal val="visible"/>
                                      </p:to>
                                    </p:set>
                                    <p:anim calcmode="lin" valueType="num">
                                      <p:cBhvr>
                                        <p:cTn id="7" dur="500" fill="hold"/>
                                        <p:tgtEl>
                                          <p:spTgt spid="2">
                                            <p:txEl>
                                              <p:charRg st="0" end="37"/>
                                            </p:txEl>
                                          </p:spTgt>
                                        </p:tgtEl>
                                        <p:attrNameLst>
                                          <p:attrName>ppt_x</p:attrName>
                                        </p:attrNameLst>
                                      </p:cBhvr>
                                      <p:tavLst>
                                        <p:tav tm="0">
                                          <p:val>
                                            <p:strVal val="#ppt_x"/>
                                          </p:val>
                                        </p:tav>
                                        <p:tav tm="100000">
                                          <p:val>
                                            <p:strVal val="#ppt_x"/>
                                          </p:val>
                                        </p:tav>
                                      </p:tavLst>
                                    </p:anim>
                                    <p:anim calcmode="lin" valueType="num">
                                      <p:cBhvr>
                                        <p:cTn id="8" dur="500" fill="hold"/>
                                        <p:tgtEl>
                                          <p:spTgt spid="2">
                                            <p:txEl>
                                              <p:charRg st="0" end="3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5"/>
          <p:cNvSpPr/>
          <p:nvPr/>
        </p:nvSpPr>
        <p:spPr>
          <a:xfrm>
            <a:off x="4174490" y="3857943"/>
            <a:ext cx="684213" cy="755650"/>
          </a:xfrm>
          <a:prstGeom prst="roundRect">
            <a:avLst/>
          </a:prstGeom>
          <a:solidFill>
            <a:srgbClr val="98AF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800" b="1" strike="noStrike" noProof="1">
              <a:cs typeface="+mn-ea"/>
              <a:sym typeface="+mn-lt"/>
            </a:endParaRPr>
          </a:p>
        </p:txBody>
      </p:sp>
      <p:sp>
        <p:nvSpPr>
          <p:cNvPr id="1048594" name="圆角矩形 25"/>
          <p:cNvSpPr/>
          <p:nvPr/>
        </p:nvSpPr>
        <p:spPr>
          <a:xfrm>
            <a:off x="4174490" y="2102485"/>
            <a:ext cx="684213" cy="755650"/>
          </a:xfrm>
          <a:prstGeom prst="roundRect">
            <a:avLst/>
          </a:prstGeom>
          <a:solidFill>
            <a:srgbClr val="845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800" b="1" strike="noStrike" noProof="1">
              <a:cs typeface="+mn-ea"/>
              <a:sym typeface="+mn-lt"/>
            </a:endParaRPr>
          </a:p>
        </p:txBody>
      </p:sp>
      <p:sp>
        <p:nvSpPr>
          <p:cNvPr id="1048596" name="矩形 32"/>
          <p:cNvSpPr/>
          <p:nvPr/>
        </p:nvSpPr>
        <p:spPr>
          <a:xfrm>
            <a:off x="4168617" y="2120583"/>
            <a:ext cx="695960" cy="706755"/>
          </a:xfrm>
          <a:prstGeom prst="rect">
            <a:avLst/>
          </a:prstGeom>
          <a:noFill/>
          <a:ln w="9525">
            <a:noFill/>
          </a:ln>
        </p:spPr>
        <p:txBody>
          <a:bodyPr wrap="none" anchor="t">
            <a:spAutoFit/>
          </a:bodyPr>
          <a:lstStyle/>
          <a:p>
            <a:pPr algn="ctr"/>
            <a:r>
              <a:rPr lang="en-US" altLang="zh-CN" sz="4000" b="1" dirty="0">
                <a:solidFill>
                  <a:schemeClr val="bg1"/>
                </a:solidFill>
                <a:latin typeface="微软雅黑" panose="020B0503020204020204" pitchFamily="34" charset="-122"/>
                <a:sym typeface="Century Gothic" panose="020B0502020202020204" charset="0"/>
              </a:rPr>
              <a:t>01</a:t>
            </a:r>
          </a:p>
        </p:txBody>
      </p:sp>
      <p:sp>
        <p:nvSpPr>
          <p:cNvPr id="6" name="矩形 32"/>
          <p:cNvSpPr/>
          <p:nvPr/>
        </p:nvSpPr>
        <p:spPr>
          <a:xfrm>
            <a:off x="4168617" y="3881755"/>
            <a:ext cx="695960" cy="706755"/>
          </a:xfrm>
          <a:prstGeom prst="rect">
            <a:avLst/>
          </a:prstGeom>
          <a:solidFill>
            <a:srgbClr val="845222"/>
          </a:solidFill>
          <a:ln w="9525">
            <a:noFill/>
          </a:ln>
        </p:spPr>
        <p:txBody>
          <a:bodyPr wrap="none" anchor="t">
            <a:spAutoFit/>
          </a:bodyPr>
          <a:lstStyle/>
          <a:p>
            <a:pPr algn="ctr"/>
            <a:r>
              <a:rPr lang="en-US" altLang="zh-CN" sz="4000" b="1" dirty="0">
                <a:solidFill>
                  <a:schemeClr val="bg1"/>
                </a:solidFill>
                <a:latin typeface="微软雅黑" panose="020B0503020204020204" pitchFamily="34" charset="-122"/>
                <a:sym typeface="Century Gothic" panose="020B0502020202020204" charset="0"/>
              </a:rPr>
              <a:t>02</a:t>
            </a:r>
          </a:p>
        </p:txBody>
      </p:sp>
      <p:sp>
        <p:nvSpPr>
          <p:cNvPr id="4" name="文本框 3"/>
          <p:cNvSpPr txBox="1"/>
          <p:nvPr/>
        </p:nvSpPr>
        <p:spPr>
          <a:xfrm>
            <a:off x="1570038" y="2665730"/>
            <a:ext cx="1708150" cy="1568450"/>
          </a:xfrm>
          <a:prstGeom prst="rect">
            <a:avLst/>
          </a:prstGeom>
          <a:noFill/>
          <a:ln w="9525">
            <a:noFill/>
          </a:ln>
        </p:spPr>
        <p:txBody>
          <a:bodyPr wrap="square" anchor="t">
            <a:spAutoFit/>
          </a:bodyPr>
          <a:lstStyle/>
          <a:p>
            <a:pPr algn="ctr"/>
            <a:r>
              <a:rPr lang="zh-CN" altLang="en-US" sz="4800" b="1" dirty="0">
                <a:solidFill>
                  <a:srgbClr val="845222"/>
                </a:solidFill>
                <a:latin typeface="微软雅黑" panose="020B0503020204020204" pitchFamily="34" charset="-122"/>
                <a:sym typeface="Century Gothic" panose="020B0502020202020204" charset="0"/>
              </a:rPr>
              <a:t>合作探究</a:t>
            </a:r>
          </a:p>
        </p:txBody>
      </p:sp>
      <p:sp>
        <p:nvSpPr>
          <p:cNvPr id="1048664" name="椭圆 4"/>
          <p:cNvSpPr/>
          <p:nvPr/>
        </p:nvSpPr>
        <p:spPr>
          <a:xfrm>
            <a:off x="1131888" y="2157730"/>
            <a:ext cx="2584450" cy="2584450"/>
          </a:xfrm>
          <a:custGeom>
            <a:avLst/>
            <a:gdLst/>
            <a:ahLst/>
            <a:cxnLst/>
            <a:rect l="l" t="t" r="r" b="b"/>
            <a:pathLst>
              <a:path w="2462552" h="2462552">
                <a:moveTo>
                  <a:pt x="1227568" y="229220"/>
                </a:moveTo>
                <a:cubicBezTo>
                  <a:pt x="682374" y="229220"/>
                  <a:pt x="240407" y="671187"/>
                  <a:pt x="240407" y="1216381"/>
                </a:cubicBezTo>
                <a:cubicBezTo>
                  <a:pt x="240407" y="1761575"/>
                  <a:pt x="682374" y="2203542"/>
                  <a:pt x="1227568" y="2203542"/>
                </a:cubicBezTo>
                <a:cubicBezTo>
                  <a:pt x="1772762" y="2203542"/>
                  <a:pt x="2214729" y="1761575"/>
                  <a:pt x="2214729" y="1216381"/>
                </a:cubicBezTo>
                <a:cubicBezTo>
                  <a:pt x="2214729" y="671187"/>
                  <a:pt x="1772762" y="229220"/>
                  <a:pt x="1227568" y="229220"/>
                </a:cubicBezTo>
                <a:close/>
                <a:moveTo>
                  <a:pt x="1231276" y="0"/>
                </a:moveTo>
                <a:cubicBezTo>
                  <a:pt x="1911291" y="0"/>
                  <a:pt x="2462552" y="551261"/>
                  <a:pt x="2462552" y="1231276"/>
                </a:cubicBezTo>
                <a:cubicBezTo>
                  <a:pt x="2462552" y="1911291"/>
                  <a:pt x="1911291" y="2462552"/>
                  <a:pt x="1231276" y="2462552"/>
                </a:cubicBezTo>
                <a:cubicBezTo>
                  <a:pt x="551261" y="2462552"/>
                  <a:pt x="0" y="1911291"/>
                  <a:pt x="0" y="1231276"/>
                </a:cubicBezTo>
                <a:cubicBezTo>
                  <a:pt x="0" y="551261"/>
                  <a:pt x="551261" y="0"/>
                  <a:pt x="1231276" y="0"/>
                </a:cubicBezTo>
                <a:close/>
              </a:path>
            </a:pathLst>
          </a:custGeom>
          <a:solidFill>
            <a:srgbClr val="845222"/>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buClrTx/>
              <a:buSzTx/>
              <a:buFontTx/>
              <a:buNone/>
            </a:pPr>
            <a:endParaRPr kumimoji="0" lang="zh-CN" altLang="en-US" sz="2700" b="0" i="0" u="none" strike="noStrike" kern="1200" cap="none" spc="0" normalizeH="0" baseline="0" noProof="0">
              <a:ln>
                <a:noFill/>
              </a:ln>
              <a:solidFill>
                <a:prstClr val="white"/>
              </a:solidFill>
              <a:effectLst/>
              <a:uLnTx/>
              <a:uFillTx/>
              <a:cs typeface="+mn-ea"/>
              <a:sym typeface="+mn-lt"/>
            </a:endParaRPr>
          </a:p>
        </p:txBody>
      </p:sp>
      <p:sp>
        <p:nvSpPr>
          <p:cNvPr id="5" name="文本框 4"/>
          <p:cNvSpPr txBox="1"/>
          <p:nvPr/>
        </p:nvSpPr>
        <p:spPr>
          <a:xfrm>
            <a:off x="5105083" y="2178368"/>
            <a:ext cx="7011987" cy="583565"/>
          </a:xfrm>
          <a:prstGeom prst="rect">
            <a:avLst/>
          </a:prstGeom>
          <a:noFill/>
          <a:ln w="9525">
            <a:noFill/>
          </a:ln>
        </p:spPr>
        <p:txBody>
          <a:bodyPr wrap="square" anchor="t">
            <a:spAutoFit/>
          </a:bodyPr>
          <a:lstStyle/>
          <a:p>
            <a:r>
              <a:rPr lang="zh-CN" altLang="en-US" sz="3200">
                <a:latin typeface="微软雅黑" panose="020B0503020204020204" pitchFamily="34" charset="-122"/>
                <a:sym typeface="微软雅黑" panose="020B0503020204020204" pitchFamily="34" charset="-122"/>
              </a:rPr>
              <a:t>这篇课文是按照什么顺序来写的？</a:t>
            </a:r>
          </a:p>
        </p:txBody>
      </p:sp>
      <p:sp>
        <p:nvSpPr>
          <p:cNvPr id="2" name="文本框 0"/>
          <p:cNvSpPr txBox="1"/>
          <p:nvPr/>
        </p:nvSpPr>
        <p:spPr>
          <a:xfrm>
            <a:off x="5105083" y="3913505"/>
            <a:ext cx="7011987" cy="583565"/>
          </a:xfrm>
          <a:prstGeom prst="rect">
            <a:avLst/>
          </a:prstGeom>
          <a:noFill/>
          <a:ln w="9525">
            <a:noFill/>
          </a:ln>
        </p:spPr>
        <p:txBody>
          <a:bodyPr wrap="square" anchor="t">
            <a:spAutoFit/>
          </a:bodyPr>
          <a:lstStyle/>
          <a:p>
            <a:r>
              <a:rPr lang="zh-CN" altLang="en-US" sz="3200">
                <a:latin typeface="微软雅黑" panose="020B0503020204020204" pitchFamily="34" charset="-122"/>
                <a:sym typeface="微软雅黑" panose="020B0503020204020204" pitchFamily="34" charset="-122"/>
              </a:rPr>
              <a:t>随着时间变化而变化的是什么？</a:t>
            </a:r>
          </a:p>
        </p:txBody>
      </p:sp>
      <p:sp>
        <p:nvSpPr>
          <p:cNvPr id="7" name="文本框 5"/>
          <p:cNvSpPr txBox="1"/>
          <p:nvPr/>
        </p:nvSpPr>
        <p:spPr>
          <a:xfrm>
            <a:off x="5135563" y="2902268"/>
            <a:ext cx="5278437" cy="583565"/>
          </a:xfrm>
          <a:prstGeom prst="rect">
            <a:avLst/>
          </a:prstGeom>
          <a:noFill/>
          <a:ln w="9525">
            <a:noFill/>
          </a:ln>
        </p:spPr>
        <p:txBody>
          <a:bodyPr wrap="square" anchor="t">
            <a:spAutoFit/>
          </a:bodyPr>
          <a:lstStyle/>
          <a:p>
            <a:r>
              <a:rPr lang="zh-CN" altLang="en-US" sz="3200" b="1">
                <a:solidFill>
                  <a:srgbClr val="FF0000"/>
                </a:solidFill>
                <a:latin typeface="楷体" panose="02010609060101010101" charset="-122"/>
                <a:ea typeface="楷体" panose="02010609060101010101" charset="-122"/>
              </a:rPr>
              <a:t>时间顺序，从早到晚</a:t>
            </a:r>
          </a:p>
        </p:txBody>
      </p:sp>
      <p:sp>
        <p:nvSpPr>
          <p:cNvPr id="8" name="文本框 6"/>
          <p:cNvSpPr txBox="1"/>
          <p:nvPr/>
        </p:nvSpPr>
        <p:spPr>
          <a:xfrm>
            <a:off x="5135563" y="4579620"/>
            <a:ext cx="5278437" cy="583565"/>
          </a:xfrm>
          <a:prstGeom prst="rect">
            <a:avLst/>
          </a:prstGeom>
          <a:noFill/>
          <a:ln w="9525">
            <a:noFill/>
          </a:ln>
        </p:spPr>
        <p:txBody>
          <a:bodyPr wrap="square" anchor="t">
            <a:spAutoFit/>
          </a:bodyPr>
          <a:lstStyle/>
          <a:p>
            <a:r>
              <a:rPr lang="en-US" altLang="zh-CN" sz="3200" b="1">
                <a:solidFill>
                  <a:srgbClr val="FF0000"/>
                </a:solidFill>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我</a:t>
            </a:r>
            <a:r>
              <a:rPr lang="en-US" altLang="zh-CN" sz="3200" b="1">
                <a:solidFill>
                  <a:srgbClr val="FF0000"/>
                </a:solidFill>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的心情</a:t>
            </a:r>
          </a:p>
        </p:txBody>
      </p:sp>
      <p:sp>
        <p:nvSpPr>
          <p:cNvPr id="9" name="圆角矩形标注 8"/>
          <p:cNvSpPr/>
          <p:nvPr/>
        </p:nvSpPr>
        <p:spPr>
          <a:xfrm>
            <a:off x="1284605" y="5243195"/>
            <a:ext cx="8159750" cy="811530"/>
          </a:xfrm>
          <a:prstGeom prst="wedgeRoundRectCallout">
            <a:avLst>
              <a:gd name="adj1" fmla="val -27813"/>
              <a:gd name="adj2" fmla="val -92267"/>
              <a:gd name="adj3" fmla="val 16667"/>
            </a:avLst>
          </a:prstGeom>
          <a:solidFill>
            <a:schemeClr val="bg1"/>
          </a:solidFill>
          <a:ln w="28575">
            <a:solidFill>
              <a:srgbClr val="A97E58"/>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7400"/>
              </a:solidFill>
              <a:effectLst/>
              <a:uLnTx/>
              <a:uFillTx/>
              <a:latin typeface="+mn-lt"/>
              <a:ea typeface="+mn-ea"/>
              <a:cs typeface="+mn-cs"/>
            </a:endParaRPr>
          </a:p>
        </p:txBody>
      </p:sp>
      <p:sp>
        <p:nvSpPr>
          <p:cNvPr id="10" name="文本框 15"/>
          <p:cNvSpPr txBox="1"/>
          <p:nvPr/>
        </p:nvSpPr>
        <p:spPr>
          <a:xfrm>
            <a:off x="1741805" y="5319395"/>
            <a:ext cx="8047038" cy="632460"/>
          </a:xfrm>
          <a:prstGeom prst="rect">
            <a:avLst/>
          </a:prstGeom>
          <a:noFill/>
          <a:ln w="9525">
            <a:noFill/>
          </a:ln>
        </p:spPr>
        <p:txBody>
          <a:bodyPr wrap="square" anchor="t">
            <a:spAutoFit/>
          </a:bodyPr>
          <a:lstStyle/>
          <a:p>
            <a:pPr>
              <a:lnSpc>
                <a:spcPct val="110000"/>
              </a:lnSpc>
              <a:spcBef>
                <a:spcPts val="600"/>
              </a:spcBef>
            </a:pPr>
            <a:r>
              <a:rPr lang="zh-CN" altLang="en-US" sz="3200" b="1" dirty="0">
                <a:solidFill>
                  <a:srgbClr val="845222"/>
                </a:solidFill>
                <a:latin typeface="微软雅黑" panose="020B0503020204020204" pitchFamily="34" charset="-122"/>
                <a:cs typeface="微软雅黑" panose="020B0503020204020204" pitchFamily="34" charset="-122"/>
              </a:rPr>
              <a:t>文章主要写了</a:t>
            </a:r>
            <a:r>
              <a:rPr lang="en-US" altLang="zh-CN" sz="3200" b="1" dirty="0">
                <a:solidFill>
                  <a:srgbClr val="845222"/>
                </a:solidFill>
                <a:latin typeface="微软雅黑" panose="020B0503020204020204" pitchFamily="34" charset="-122"/>
                <a:cs typeface="微软雅黑" panose="020B0503020204020204" pitchFamily="34" charset="-122"/>
              </a:rPr>
              <a:t>“</a:t>
            </a:r>
            <a:r>
              <a:rPr lang="zh-CN" altLang="en-US" sz="3200" b="1" dirty="0">
                <a:solidFill>
                  <a:srgbClr val="845222"/>
                </a:solidFill>
                <a:latin typeface="微软雅黑" panose="020B0503020204020204" pitchFamily="34" charset="-122"/>
                <a:cs typeface="微软雅黑" panose="020B0503020204020204" pitchFamily="34" charset="-122"/>
              </a:rPr>
              <a:t>我</a:t>
            </a:r>
            <a:r>
              <a:rPr lang="en-US" altLang="zh-CN" sz="3200" b="1" dirty="0">
                <a:solidFill>
                  <a:srgbClr val="845222"/>
                </a:solidFill>
                <a:latin typeface="微软雅黑" panose="020B0503020204020204" pitchFamily="34" charset="-122"/>
                <a:cs typeface="微软雅黑" panose="020B0503020204020204" pitchFamily="34" charset="-122"/>
              </a:rPr>
              <a:t>”</a:t>
            </a:r>
            <a:r>
              <a:rPr lang="zh-CN" altLang="en-US" sz="3200" b="1" dirty="0">
                <a:solidFill>
                  <a:srgbClr val="845222"/>
                </a:solidFill>
                <a:latin typeface="微软雅黑" panose="020B0503020204020204" pitchFamily="34" charset="-122"/>
                <a:cs typeface="微软雅黑" panose="020B0503020204020204" pitchFamily="34" charset="-122"/>
              </a:rPr>
              <a:t>一天的心情变化。</a:t>
            </a:r>
          </a:p>
        </p:txBody>
      </p:sp>
      <p:sp>
        <p:nvSpPr>
          <p:cNvPr id="11" name="文本框 10"/>
          <p:cNvSpPr txBox="1"/>
          <p:nvPr/>
        </p:nvSpPr>
        <p:spPr>
          <a:xfrm>
            <a:off x="1259205" y="898525"/>
            <a:ext cx="3221355" cy="645160"/>
          </a:xfrm>
          <a:prstGeom prst="rect">
            <a:avLst/>
          </a:prstGeom>
          <a:noFill/>
        </p:spPr>
        <p:txBody>
          <a:bodyPr wrap="square" rtlCol="0">
            <a:spAutoFit/>
          </a:bodyPr>
          <a:lstStyle/>
          <a:p>
            <a:pPr lvl="0" algn="l" fontAlgn="auto"/>
            <a:r>
              <a:rPr lang="zh-CN" altLang="en-US" sz="3600" b="1" spc="400">
                <a:solidFill>
                  <a:srgbClr val="845222"/>
                </a:solidFill>
                <a:latin typeface="微软雅黑" panose="020B0503020204020204" pitchFamily="34" charset="-122"/>
                <a:sym typeface="+mn-ea"/>
              </a:rPr>
              <a:t>合作探究</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48664"/>
                                        </p:tgtEl>
                                        <p:attrNameLst>
                                          <p:attrName>style.visibility</p:attrName>
                                        </p:attrNameLst>
                                      </p:cBhvr>
                                      <p:to>
                                        <p:strVal val="visible"/>
                                      </p:to>
                                    </p:set>
                                    <p:animEffect transition="in" filter="wipe(down)">
                                      <p:cBhvr>
                                        <p:cTn id="10" dur="500"/>
                                        <p:tgtEl>
                                          <p:spTgt spid="104866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048596"/>
                                        </p:tgtEl>
                                        <p:attrNameLst>
                                          <p:attrName>style.visibility</p:attrName>
                                        </p:attrNameLst>
                                      </p:cBhvr>
                                      <p:to>
                                        <p:strVal val="visible"/>
                                      </p:to>
                                    </p:set>
                                    <p:animEffect transition="in" filter="fade">
                                      <p:cBhvr>
                                        <p:cTn id="15" dur="1000"/>
                                        <p:tgtEl>
                                          <p:spTgt spid="1048596"/>
                                        </p:tgtEl>
                                      </p:cBhvr>
                                    </p:animEffect>
                                    <p:anim calcmode="lin" valueType="num">
                                      <p:cBhvr>
                                        <p:cTn id="16" dur="1000" fill="hold"/>
                                        <p:tgtEl>
                                          <p:spTgt spid="1048596"/>
                                        </p:tgtEl>
                                        <p:attrNameLst>
                                          <p:attrName>ppt_x</p:attrName>
                                        </p:attrNameLst>
                                      </p:cBhvr>
                                      <p:tavLst>
                                        <p:tav tm="0">
                                          <p:val>
                                            <p:strVal val="#ppt_x"/>
                                          </p:val>
                                        </p:tav>
                                        <p:tav tm="100000">
                                          <p:val>
                                            <p:strVal val="#ppt_x"/>
                                          </p:val>
                                        </p:tav>
                                      </p:tavLst>
                                    </p:anim>
                                    <p:anim calcmode="lin" valueType="num">
                                      <p:cBhvr>
                                        <p:cTn id="17" dur="1000" fill="hold"/>
                                        <p:tgtEl>
                                          <p:spTgt spid="104859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048594"/>
                                        </p:tgtEl>
                                        <p:attrNameLst>
                                          <p:attrName>style.visibility</p:attrName>
                                        </p:attrNameLst>
                                      </p:cBhvr>
                                      <p:to>
                                        <p:strVal val="visible"/>
                                      </p:to>
                                    </p:set>
                                    <p:animEffect transition="in" filter="fade">
                                      <p:cBhvr>
                                        <p:cTn id="20" dur="1000"/>
                                        <p:tgtEl>
                                          <p:spTgt spid="1048594"/>
                                        </p:tgtEl>
                                      </p:cBhvr>
                                    </p:animEffect>
                                    <p:anim calcmode="lin" valueType="num">
                                      <p:cBhvr>
                                        <p:cTn id="21" dur="1000" fill="hold"/>
                                        <p:tgtEl>
                                          <p:spTgt spid="1048594"/>
                                        </p:tgtEl>
                                        <p:attrNameLst>
                                          <p:attrName>ppt_x</p:attrName>
                                        </p:attrNameLst>
                                      </p:cBhvr>
                                      <p:tavLst>
                                        <p:tav tm="0">
                                          <p:val>
                                            <p:strVal val="#ppt_x"/>
                                          </p:val>
                                        </p:tav>
                                        <p:tav tm="100000">
                                          <p:val>
                                            <p:strVal val="#ppt_x"/>
                                          </p:val>
                                        </p:tav>
                                      </p:tavLst>
                                    </p:anim>
                                    <p:anim calcmode="lin" valueType="num">
                                      <p:cBhvr>
                                        <p:cTn id="22" dur="1000" fill="hold"/>
                                        <p:tgtEl>
                                          <p:spTgt spid="104859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ppt_x</p:attrName>
                                        </p:attrNameLst>
                                      </p:cBhvr>
                                      <p:tavLst>
                                        <p:tav tm="0">
                                          <p:val>
                                            <p:strVal val="1+#ppt_w/2"/>
                                          </p:val>
                                        </p:tav>
                                        <p:tav tm="100000">
                                          <p:val>
                                            <p:strVal val="#ppt_x"/>
                                          </p:val>
                                        </p:tav>
                                      </p:tavLst>
                                    </p:anim>
                                    <p:anim calcmode="lin" valueType="num">
                                      <p:cBhvr>
                                        <p:cTn id="3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1000"/>
                                        <p:tgtEl>
                                          <p:spTgt spid="3"/>
                                        </p:tgtEl>
                                      </p:cBhvr>
                                    </p:animEffect>
                                    <p:anim calcmode="lin" valueType="num">
                                      <p:cBhvr>
                                        <p:cTn id="39" dur="1000" fill="hold"/>
                                        <p:tgtEl>
                                          <p:spTgt spid="3"/>
                                        </p:tgtEl>
                                        <p:attrNameLst>
                                          <p:attrName>ppt_x</p:attrName>
                                        </p:attrNameLst>
                                      </p:cBhvr>
                                      <p:tavLst>
                                        <p:tav tm="0">
                                          <p:val>
                                            <p:strVal val="#ppt_x"/>
                                          </p:val>
                                        </p:tav>
                                        <p:tav tm="100000">
                                          <p:val>
                                            <p:strVal val="#ppt_x"/>
                                          </p:val>
                                        </p:tav>
                                      </p:tavLst>
                                    </p:anim>
                                    <p:anim calcmode="lin" valueType="num">
                                      <p:cBhvr>
                                        <p:cTn id="40" dur="1000" fill="hold"/>
                                        <p:tgtEl>
                                          <p:spTgt spid="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ppt_x</p:attrName>
                                        </p:attrNameLst>
                                      </p:cBhvr>
                                      <p:tavLst>
                                        <p:tav tm="0">
                                          <p:val>
                                            <p:strVal val="#ppt_x"/>
                                          </p:val>
                                        </p:tav>
                                        <p:tav tm="100000">
                                          <p:val>
                                            <p:strVal val="#ppt_x"/>
                                          </p:val>
                                        </p:tav>
                                      </p:tavLst>
                                    </p:anim>
                                    <p:anim calcmode="lin" valueType="num">
                                      <p:cBhvr>
                                        <p:cTn id="45" dur="1000" fill="hold"/>
                                        <p:tgtEl>
                                          <p:spTgt spid="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1000"/>
                                        <p:tgtEl>
                                          <p:spTgt spid="2"/>
                                        </p:tgtEl>
                                      </p:cBhvr>
                                    </p:animEffect>
                                    <p:anim calcmode="lin" valueType="num">
                                      <p:cBhvr>
                                        <p:cTn id="49" dur="1000" fill="hold"/>
                                        <p:tgtEl>
                                          <p:spTgt spid="2"/>
                                        </p:tgtEl>
                                        <p:attrNameLst>
                                          <p:attrName>ppt_x</p:attrName>
                                        </p:attrNameLst>
                                      </p:cBhvr>
                                      <p:tavLst>
                                        <p:tav tm="0">
                                          <p:val>
                                            <p:strVal val="#ppt_x"/>
                                          </p:val>
                                        </p:tav>
                                        <p:tav tm="100000">
                                          <p:val>
                                            <p:strVal val="#ppt_x"/>
                                          </p:val>
                                        </p:tav>
                                      </p:tavLst>
                                    </p:anim>
                                    <p:anim calcmode="lin" valueType="num">
                                      <p:cBhvr>
                                        <p:cTn id="5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p:cTn id="55" dur="500" fill="hold"/>
                                        <p:tgtEl>
                                          <p:spTgt spid="8"/>
                                        </p:tgtEl>
                                        <p:attrNameLst>
                                          <p:attrName>ppt_x</p:attrName>
                                        </p:attrNameLst>
                                      </p:cBhvr>
                                      <p:tavLst>
                                        <p:tav tm="0">
                                          <p:val>
                                            <p:strVal val="1+#ppt_w/2"/>
                                          </p:val>
                                        </p:tav>
                                        <p:tav tm="100000">
                                          <p:val>
                                            <p:strVal val="#ppt_x"/>
                                          </p:val>
                                        </p:tav>
                                      </p:tavLst>
                                    </p:anim>
                                    <p:anim calcmode="lin" valueType="num">
                                      <p:cBhvr>
                                        <p:cTn id="5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anim calcmode="lin" valueType="num">
                                      <p:cBhvr>
                                        <p:cTn id="62" dur="1000" fill="hold"/>
                                        <p:tgtEl>
                                          <p:spTgt spid="10"/>
                                        </p:tgtEl>
                                        <p:attrNameLst>
                                          <p:attrName>ppt_x</p:attrName>
                                        </p:attrNameLst>
                                      </p:cBhvr>
                                      <p:tavLst>
                                        <p:tav tm="0">
                                          <p:val>
                                            <p:strVal val="#ppt_x"/>
                                          </p:val>
                                        </p:tav>
                                        <p:tav tm="100000">
                                          <p:val>
                                            <p:strVal val="#ppt_x"/>
                                          </p:val>
                                        </p:tav>
                                      </p:tavLst>
                                    </p:anim>
                                    <p:anim calcmode="lin" valueType="num">
                                      <p:cBhvr>
                                        <p:cTn id="63" dur="1000" fill="hold"/>
                                        <p:tgtEl>
                                          <p:spTgt spid="1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1000"/>
                                        <p:tgtEl>
                                          <p:spTgt spid="9"/>
                                        </p:tgtEl>
                                      </p:cBhvr>
                                    </p:animEffect>
                                    <p:anim calcmode="lin" valueType="num">
                                      <p:cBhvr>
                                        <p:cTn id="67" dur="1000" fill="hold"/>
                                        <p:tgtEl>
                                          <p:spTgt spid="9"/>
                                        </p:tgtEl>
                                        <p:attrNameLst>
                                          <p:attrName>ppt_x</p:attrName>
                                        </p:attrNameLst>
                                      </p:cBhvr>
                                      <p:tavLst>
                                        <p:tav tm="0">
                                          <p:val>
                                            <p:strVal val="#ppt_x"/>
                                          </p:val>
                                        </p:tav>
                                        <p:tav tm="100000">
                                          <p:val>
                                            <p:strVal val="#ppt_x"/>
                                          </p:val>
                                        </p:tav>
                                      </p:tavLst>
                                    </p:anim>
                                    <p:anim calcmode="lin" valueType="num">
                                      <p:cBhvr>
                                        <p:cTn id="6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048594" grpId="0" bldLvl="0" animBg="1"/>
      <p:bldP spid="1048596" grpId="0"/>
      <p:bldP spid="6" grpId="0" bldLvl="0" animBg="1"/>
      <p:bldP spid="4" grpId="1"/>
      <p:bldP spid="4" grpId="2"/>
      <p:bldP spid="1048664" grpId="0" bldLvl="0" animBg="1"/>
      <p:bldP spid="5" grpId="0"/>
      <p:bldP spid="2" grpId="0"/>
      <p:bldP spid="7" grpId="0"/>
      <p:bldP spid="8" grpId="0"/>
      <p:bldP spid="9" grpId="0" bldLvl="0" animBg="1"/>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594" name="圆角矩形 25"/>
          <p:cNvSpPr/>
          <p:nvPr/>
        </p:nvSpPr>
        <p:spPr>
          <a:xfrm>
            <a:off x="1282700" y="1203008"/>
            <a:ext cx="684213" cy="755650"/>
          </a:xfrm>
          <a:prstGeom prst="roundRect">
            <a:avLst/>
          </a:prstGeom>
          <a:solidFill>
            <a:srgbClr val="845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800" b="1" strike="noStrike" noProof="1">
              <a:cs typeface="+mn-ea"/>
              <a:sym typeface="+mn-lt"/>
            </a:endParaRPr>
          </a:p>
        </p:txBody>
      </p:sp>
      <p:sp>
        <p:nvSpPr>
          <p:cNvPr id="12" name="矩形 32"/>
          <p:cNvSpPr/>
          <p:nvPr/>
        </p:nvSpPr>
        <p:spPr>
          <a:xfrm>
            <a:off x="1282383" y="1203008"/>
            <a:ext cx="695960" cy="706755"/>
          </a:xfrm>
          <a:prstGeom prst="rect">
            <a:avLst/>
          </a:prstGeom>
          <a:noFill/>
          <a:ln w="9525">
            <a:noFill/>
          </a:ln>
        </p:spPr>
        <p:txBody>
          <a:bodyPr wrap="none" anchor="t">
            <a:spAutoFit/>
          </a:bodyPr>
          <a:lstStyle/>
          <a:p>
            <a:pPr algn="ctr"/>
            <a:r>
              <a:rPr lang="en-US" altLang="zh-CN" sz="4000" b="1" dirty="0">
                <a:solidFill>
                  <a:schemeClr val="bg1"/>
                </a:solidFill>
                <a:latin typeface="微软雅黑" panose="020B0503020204020204" pitchFamily="34" charset="-122"/>
                <a:sym typeface="Century Gothic" panose="020B0502020202020204" charset="0"/>
              </a:rPr>
              <a:t>03</a:t>
            </a:r>
          </a:p>
        </p:txBody>
      </p:sp>
      <p:sp>
        <p:nvSpPr>
          <p:cNvPr id="11" name="椭圆 10"/>
          <p:cNvSpPr/>
          <p:nvPr/>
        </p:nvSpPr>
        <p:spPr>
          <a:xfrm>
            <a:off x="7650480" y="2233930"/>
            <a:ext cx="3552825" cy="3860165"/>
          </a:xfrm>
          <a:prstGeom prst="ellipse">
            <a:avLst/>
          </a:prstGeom>
          <a:solidFill>
            <a:srgbClr val="F7EADE"/>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0" name="椭圆 9"/>
          <p:cNvSpPr/>
          <p:nvPr/>
        </p:nvSpPr>
        <p:spPr>
          <a:xfrm>
            <a:off x="4224655" y="2233930"/>
            <a:ext cx="3648075" cy="3861435"/>
          </a:xfrm>
          <a:prstGeom prst="ellipse">
            <a:avLst/>
          </a:prstGeom>
          <a:solidFill>
            <a:srgbClr val="F7EADE"/>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 name="椭圆 1"/>
          <p:cNvSpPr/>
          <p:nvPr/>
        </p:nvSpPr>
        <p:spPr>
          <a:xfrm>
            <a:off x="961708" y="2233930"/>
            <a:ext cx="3552825" cy="3860165"/>
          </a:xfrm>
          <a:prstGeom prst="ellipse">
            <a:avLst/>
          </a:prstGeom>
          <a:solidFill>
            <a:srgbClr val="F7EADE"/>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3" name="文本框 4"/>
          <p:cNvSpPr txBox="1"/>
          <p:nvPr/>
        </p:nvSpPr>
        <p:spPr>
          <a:xfrm>
            <a:off x="1727518" y="2732088"/>
            <a:ext cx="2021205" cy="583565"/>
          </a:xfrm>
          <a:prstGeom prst="rect">
            <a:avLst/>
          </a:prstGeom>
          <a:noFill/>
        </p:spPr>
        <p:txBody>
          <a:bodyPr wrap="none" rtlCol="0">
            <a:spAutoFit/>
          </a:bodyPr>
          <a:lstStyle/>
          <a:p>
            <a:r>
              <a:rPr lang="zh-CN" altLang="en-US" sz="3200" b="1" noProof="1">
                <a:solidFill>
                  <a:srgbClr val="845222"/>
                </a:solidFill>
                <a:latin typeface="微软雅黑" panose="020B0503020204020204" pitchFamily="34" charset="-122"/>
                <a:cs typeface="微软雅黑" panose="020B0503020204020204" pitchFamily="34" charset="-122"/>
                <a:sym typeface="+mn-ea"/>
              </a:rPr>
              <a:t>第</a:t>
            </a:r>
            <a:r>
              <a:rPr lang="en-US" altLang="zh-CN" sz="3200" b="1" noProof="1">
                <a:solidFill>
                  <a:srgbClr val="845222"/>
                </a:solidFill>
                <a:latin typeface="微软雅黑" panose="020B0503020204020204" pitchFamily="34" charset="-122"/>
                <a:cs typeface="微软雅黑" panose="020B0503020204020204" pitchFamily="34" charset="-122"/>
                <a:sym typeface="+mn-ea"/>
              </a:rPr>
              <a:t>1</a:t>
            </a:r>
            <a:r>
              <a:rPr lang="zh-CN" altLang="en-US" sz="3200" b="1" noProof="1">
                <a:solidFill>
                  <a:srgbClr val="845222"/>
                </a:solidFill>
                <a:latin typeface="微软雅黑" panose="020B0503020204020204" pitchFamily="34" charset="-122"/>
                <a:cs typeface="微软雅黑" panose="020B0503020204020204" pitchFamily="34" charset="-122"/>
                <a:sym typeface="+mn-ea"/>
              </a:rPr>
              <a:t>自然段</a:t>
            </a:r>
          </a:p>
        </p:txBody>
      </p:sp>
      <p:sp>
        <p:nvSpPr>
          <p:cNvPr id="4" name="文本框 4"/>
          <p:cNvSpPr txBox="1"/>
          <p:nvPr/>
        </p:nvSpPr>
        <p:spPr>
          <a:xfrm>
            <a:off x="1254760" y="3444240"/>
            <a:ext cx="3168650" cy="1714500"/>
          </a:xfrm>
          <a:prstGeom prst="rect">
            <a:avLst/>
          </a:prstGeom>
          <a:noFill/>
        </p:spPr>
        <p:txBody>
          <a:bodyPr wrap="square" rtlCol="0">
            <a:spAutoFit/>
          </a:bodyPr>
          <a:lstStyle/>
          <a:p>
            <a:pPr>
              <a:lnSpc>
                <a:spcPct val="110000"/>
              </a:lnSpc>
            </a:pPr>
            <a:r>
              <a:rPr lang="en-US" altLang="zh-CN" sz="3200" b="1" noProof="1">
                <a:solidFill>
                  <a:schemeClr val="tx1"/>
                </a:solidFill>
                <a:latin typeface="楷体" panose="02010609060101010101" charset="-122"/>
                <a:ea typeface="楷体" panose="02010609060101010101" charset="-122"/>
                <a:cs typeface="楷体" panose="02010609060101010101" charset="-122"/>
                <a:sym typeface="+mn-ea"/>
              </a:rPr>
              <a:t>    </a:t>
            </a:r>
            <a:r>
              <a:rPr lang="zh-CN" altLang="en-US" sz="3200" b="1" noProof="1">
                <a:solidFill>
                  <a:schemeClr val="tx1"/>
                </a:solidFill>
                <a:latin typeface="楷体" panose="02010609060101010101" charset="-122"/>
                <a:ea typeface="楷体" panose="02010609060101010101" charset="-122"/>
                <a:cs typeface="楷体" panose="02010609060101010101" charset="-122"/>
                <a:sym typeface="+mn-ea"/>
              </a:rPr>
              <a:t>概述</a:t>
            </a:r>
            <a:r>
              <a:rPr lang="en-US" altLang="zh-CN" sz="3200" b="1" noProof="1">
                <a:solidFill>
                  <a:schemeClr val="tx1"/>
                </a:solidFill>
                <a:latin typeface="楷体" panose="02010609060101010101" charset="-122"/>
                <a:ea typeface="楷体" panose="02010609060101010101" charset="-122"/>
                <a:cs typeface="楷体" panose="02010609060101010101" charset="-122"/>
                <a:sym typeface="+mn-ea"/>
              </a:rPr>
              <a:t>“</a:t>
            </a:r>
            <a:r>
              <a:rPr lang="zh-CN" altLang="en-US" sz="3200" b="1" noProof="1">
                <a:solidFill>
                  <a:schemeClr val="tx1"/>
                </a:solidFill>
                <a:latin typeface="楷体" panose="02010609060101010101" charset="-122"/>
                <a:ea typeface="楷体" panose="02010609060101010101" charset="-122"/>
                <a:cs typeface="楷体" panose="02010609060101010101" charset="-122"/>
                <a:sym typeface="+mn-ea"/>
              </a:rPr>
              <a:t>我</a:t>
            </a:r>
            <a:r>
              <a:rPr lang="en-US" altLang="zh-CN" sz="3200" b="1" noProof="1">
                <a:solidFill>
                  <a:schemeClr val="tx1"/>
                </a:solidFill>
                <a:latin typeface="楷体" panose="02010609060101010101" charset="-122"/>
                <a:ea typeface="楷体" panose="02010609060101010101" charset="-122"/>
                <a:cs typeface="楷体" panose="02010609060101010101" charset="-122"/>
                <a:sym typeface="+mn-ea"/>
              </a:rPr>
              <a:t>”</a:t>
            </a:r>
            <a:r>
              <a:rPr lang="zh-CN" altLang="en-US" sz="3200" b="1" noProof="1">
                <a:solidFill>
                  <a:schemeClr val="tx1"/>
                </a:solidFill>
                <a:latin typeface="楷体" panose="02010609060101010101" charset="-122"/>
                <a:ea typeface="楷体" panose="02010609060101010101" charset="-122"/>
                <a:cs typeface="楷体" panose="02010609060101010101" charset="-122"/>
                <a:sym typeface="+mn-ea"/>
              </a:rPr>
              <a:t>在那个星期天经历了一场盼望。</a:t>
            </a:r>
          </a:p>
        </p:txBody>
      </p:sp>
      <p:sp>
        <p:nvSpPr>
          <p:cNvPr id="5" name="文本框 4"/>
          <p:cNvSpPr txBox="1"/>
          <p:nvPr/>
        </p:nvSpPr>
        <p:spPr>
          <a:xfrm>
            <a:off x="4832985" y="2732088"/>
            <a:ext cx="2431415" cy="583565"/>
          </a:xfrm>
          <a:prstGeom prst="rect">
            <a:avLst/>
          </a:prstGeom>
          <a:noFill/>
        </p:spPr>
        <p:txBody>
          <a:bodyPr wrap="none" rtlCol="0">
            <a:spAutoFit/>
          </a:bodyPr>
          <a:lstStyle/>
          <a:p>
            <a:r>
              <a:rPr lang="zh-CN" altLang="en-US" sz="3200" b="1" noProof="1">
                <a:solidFill>
                  <a:srgbClr val="845222"/>
                </a:solidFill>
                <a:latin typeface="微软雅黑" panose="020B0503020204020204" pitchFamily="34" charset="-122"/>
                <a:cs typeface="微软雅黑" panose="020B0503020204020204" pitchFamily="34" charset="-122"/>
                <a:sym typeface="+mn-ea"/>
              </a:rPr>
              <a:t>第</a:t>
            </a:r>
            <a:r>
              <a:rPr lang="en-US" altLang="zh-CN" sz="3200" b="1" noProof="1">
                <a:solidFill>
                  <a:srgbClr val="845222"/>
                </a:solidFill>
                <a:latin typeface="微软雅黑" panose="020B0503020204020204" pitchFamily="34" charset="-122"/>
                <a:cs typeface="微软雅黑" panose="020B0503020204020204" pitchFamily="34" charset="-122"/>
                <a:sym typeface="+mn-ea"/>
              </a:rPr>
              <a:t>2-6</a:t>
            </a:r>
            <a:r>
              <a:rPr lang="zh-CN" altLang="en-US" sz="3200" b="1" noProof="1">
                <a:solidFill>
                  <a:srgbClr val="845222"/>
                </a:solidFill>
                <a:latin typeface="微软雅黑" panose="020B0503020204020204" pitchFamily="34" charset="-122"/>
                <a:cs typeface="微软雅黑" panose="020B0503020204020204" pitchFamily="34" charset="-122"/>
                <a:sym typeface="+mn-ea"/>
              </a:rPr>
              <a:t>自然段</a:t>
            </a:r>
          </a:p>
        </p:txBody>
      </p:sp>
      <p:sp>
        <p:nvSpPr>
          <p:cNvPr id="6" name="文本框 4"/>
          <p:cNvSpPr txBox="1"/>
          <p:nvPr/>
        </p:nvSpPr>
        <p:spPr>
          <a:xfrm>
            <a:off x="4636770" y="3315970"/>
            <a:ext cx="2694305" cy="2256155"/>
          </a:xfrm>
          <a:prstGeom prst="rect">
            <a:avLst/>
          </a:prstGeom>
          <a:noFill/>
        </p:spPr>
        <p:txBody>
          <a:bodyPr wrap="square" rtlCol="0">
            <a:spAutoFit/>
          </a:bodyPr>
          <a:lstStyle/>
          <a:p>
            <a:pPr>
              <a:lnSpc>
                <a:spcPct val="110000"/>
              </a:lnSpc>
            </a:pPr>
            <a:r>
              <a:rPr lang="en-US" altLang="zh-CN" sz="3200" b="1" noProof="1">
                <a:solidFill>
                  <a:schemeClr val="tx1"/>
                </a:solidFill>
                <a:latin typeface="楷体" panose="02010609060101010101" charset="-122"/>
                <a:ea typeface="楷体" panose="02010609060101010101" charset="-122"/>
                <a:cs typeface="楷体" panose="02010609060101010101" charset="-122"/>
                <a:sym typeface="+mn-ea"/>
              </a:rPr>
              <a:t>    </a:t>
            </a:r>
            <a:r>
              <a:rPr lang="zh-CN" altLang="en-US" sz="3200" b="1" noProof="1">
                <a:solidFill>
                  <a:schemeClr val="tx1"/>
                </a:solidFill>
                <a:latin typeface="楷体" panose="02010609060101010101" charset="-122"/>
                <a:ea typeface="楷体" panose="02010609060101010101" charset="-122"/>
                <a:cs typeface="楷体" panose="02010609060101010101" charset="-122"/>
                <a:sym typeface="+mn-ea"/>
              </a:rPr>
              <a:t>细致描写</a:t>
            </a:r>
            <a:r>
              <a:rPr lang="en-US" altLang="zh-CN" sz="3200" b="1" noProof="1">
                <a:solidFill>
                  <a:schemeClr val="tx1"/>
                </a:solidFill>
                <a:latin typeface="楷体" panose="02010609060101010101" charset="-122"/>
                <a:ea typeface="楷体" panose="02010609060101010101" charset="-122"/>
                <a:cs typeface="楷体" panose="02010609060101010101" charset="-122"/>
                <a:sym typeface="+mn-ea"/>
              </a:rPr>
              <a:t>“</a:t>
            </a:r>
            <a:r>
              <a:rPr lang="zh-CN" altLang="en-US" sz="3200" b="1" noProof="1">
                <a:solidFill>
                  <a:schemeClr val="tx1"/>
                </a:solidFill>
                <a:latin typeface="楷体" panose="02010609060101010101" charset="-122"/>
                <a:ea typeface="楷体" panose="02010609060101010101" charset="-122"/>
                <a:cs typeface="楷体" panose="02010609060101010101" charset="-122"/>
                <a:sym typeface="+mn-ea"/>
              </a:rPr>
              <a:t>我</a:t>
            </a:r>
            <a:r>
              <a:rPr lang="en-US" altLang="zh-CN" sz="3200" b="1" noProof="1">
                <a:solidFill>
                  <a:schemeClr val="tx1"/>
                </a:solidFill>
                <a:latin typeface="楷体" panose="02010609060101010101" charset="-122"/>
                <a:ea typeface="楷体" panose="02010609060101010101" charset="-122"/>
                <a:cs typeface="楷体" panose="02010609060101010101" charset="-122"/>
                <a:sym typeface="+mn-ea"/>
              </a:rPr>
              <a:t>”</a:t>
            </a:r>
            <a:r>
              <a:rPr lang="zh-CN" altLang="en-US" sz="3200" b="1" noProof="1">
                <a:solidFill>
                  <a:schemeClr val="tx1"/>
                </a:solidFill>
                <a:latin typeface="楷体" panose="02010609060101010101" charset="-122"/>
                <a:ea typeface="楷体" panose="02010609060101010101" charset="-122"/>
                <a:cs typeface="楷体" panose="02010609060101010101" charset="-122"/>
                <a:sym typeface="+mn-ea"/>
              </a:rPr>
              <a:t>从满怀期望到最终彻底失望的过程。</a:t>
            </a:r>
          </a:p>
        </p:txBody>
      </p:sp>
      <p:sp>
        <p:nvSpPr>
          <p:cNvPr id="7" name="文本框 4"/>
          <p:cNvSpPr txBox="1"/>
          <p:nvPr/>
        </p:nvSpPr>
        <p:spPr>
          <a:xfrm>
            <a:off x="8416290" y="2732088"/>
            <a:ext cx="2021205" cy="583565"/>
          </a:xfrm>
          <a:prstGeom prst="rect">
            <a:avLst/>
          </a:prstGeom>
          <a:noFill/>
        </p:spPr>
        <p:txBody>
          <a:bodyPr wrap="none" rtlCol="0">
            <a:spAutoFit/>
          </a:bodyPr>
          <a:lstStyle/>
          <a:p>
            <a:r>
              <a:rPr lang="zh-CN" altLang="en-US" sz="3200" b="1" noProof="1">
                <a:solidFill>
                  <a:srgbClr val="845222"/>
                </a:solidFill>
                <a:latin typeface="微软雅黑" panose="020B0503020204020204" pitchFamily="34" charset="-122"/>
                <a:cs typeface="微软雅黑" panose="020B0503020204020204" pitchFamily="34" charset="-122"/>
                <a:sym typeface="+mn-ea"/>
              </a:rPr>
              <a:t>第</a:t>
            </a:r>
            <a:r>
              <a:rPr lang="en-US" altLang="zh-CN" sz="3200" b="1" noProof="1">
                <a:solidFill>
                  <a:srgbClr val="845222"/>
                </a:solidFill>
                <a:latin typeface="微软雅黑" panose="020B0503020204020204" pitchFamily="34" charset="-122"/>
                <a:cs typeface="微软雅黑" panose="020B0503020204020204" pitchFamily="34" charset="-122"/>
                <a:sym typeface="+mn-ea"/>
              </a:rPr>
              <a:t>7</a:t>
            </a:r>
            <a:r>
              <a:rPr lang="zh-CN" altLang="en-US" sz="3200" b="1" noProof="1">
                <a:solidFill>
                  <a:srgbClr val="845222"/>
                </a:solidFill>
                <a:latin typeface="微软雅黑" panose="020B0503020204020204" pitchFamily="34" charset="-122"/>
                <a:cs typeface="微软雅黑" panose="020B0503020204020204" pitchFamily="34" charset="-122"/>
                <a:sym typeface="+mn-ea"/>
              </a:rPr>
              <a:t>自然段</a:t>
            </a:r>
          </a:p>
        </p:txBody>
      </p:sp>
      <p:sp>
        <p:nvSpPr>
          <p:cNvPr id="8" name="文本框 4"/>
          <p:cNvSpPr txBox="1"/>
          <p:nvPr/>
        </p:nvSpPr>
        <p:spPr>
          <a:xfrm>
            <a:off x="8140700" y="3444240"/>
            <a:ext cx="2737485" cy="2256155"/>
          </a:xfrm>
          <a:prstGeom prst="rect">
            <a:avLst/>
          </a:prstGeom>
          <a:noFill/>
        </p:spPr>
        <p:txBody>
          <a:bodyPr wrap="square" rtlCol="0">
            <a:spAutoFit/>
          </a:bodyPr>
          <a:lstStyle/>
          <a:p>
            <a:pPr>
              <a:lnSpc>
                <a:spcPct val="110000"/>
              </a:lnSpc>
            </a:pPr>
            <a:r>
              <a:rPr lang="en-US" altLang="zh-CN" sz="3200" b="1" noProof="1">
                <a:solidFill>
                  <a:schemeClr val="tx1"/>
                </a:solidFill>
                <a:latin typeface="楷体" panose="02010609060101010101" charset="-122"/>
                <a:ea typeface="楷体" panose="02010609060101010101" charset="-122"/>
                <a:cs typeface="楷体" panose="02010609060101010101" charset="-122"/>
                <a:sym typeface="+mn-ea"/>
              </a:rPr>
              <a:t>    “</a:t>
            </a:r>
            <a:r>
              <a:rPr lang="zh-CN" altLang="en-US" sz="3200" b="1" noProof="1">
                <a:solidFill>
                  <a:schemeClr val="tx1"/>
                </a:solidFill>
                <a:latin typeface="楷体" panose="02010609060101010101" charset="-122"/>
                <a:ea typeface="楷体" panose="02010609060101010101" charset="-122"/>
                <a:cs typeface="楷体" panose="02010609060101010101" charset="-122"/>
                <a:sym typeface="+mn-ea"/>
              </a:rPr>
              <a:t>我</a:t>
            </a:r>
            <a:r>
              <a:rPr lang="en-US" altLang="zh-CN" sz="3200" b="1" noProof="1">
                <a:solidFill>
                  <a:schemeClr val="tx1"/>
                </a:solidFill>
                <a:latin typeface="楷体" panose="02010609060101010101" charset="-122"/>
                <a:ea typeface="楷体" panose="02010609060101010101" charset="-122"/>
                <a:cs typeface="楷体" panose="02010609060101010101" charset="-122"/>
                <a:sym typeface="+mn-ea"/>
              </a:rPr>
              <a:t>”</a:t>
            </a:r>
            <a:r>
              <a:rPr lang="zh-CN" altLang="en-US" sz="3200" b="1" noProof="1">
                <a:solidFill>
                  <a:schemeClr val="tx1"/>
                </a:solidFill>
                <a:latin typeface="楷体" panose="02010609060101010101" charset="-122"/>
                <a:ea typeface="楷体" panose="02010609060101010101" charset="-122"/>
                <a:cs typeface="楷体" panose="02010609060101010101" charset="-122"/>
                <a:sym typeface="+mn-ea"/>
              </a:rPr>
              <a:t>的情绪郁结到顶点以致情感爆发的样子。</a:t>
            </a:r>
          </a:p>
        </p:txBody>
      </p:sp>
      <p:sp>
        <p:nvSpPr>
          <p:cNvPr id="19467" name="文本框 8"/>
          <p:cNvSpPr txBox="1"/>
          <p:nvPr/>
        </p:nvSpPr>
        <p:spPr>
          <a:xfrm>
            <a:off x="2268220" y="1264920"/>
            <a:ext cx="5872480" cy="583565"/>
          </a:xfrm>
          <a:prstGeom prst="rect">
            <a:avLst/>
          </a:prstGeom>
          <a:noFill/>
          <a:ln w="9525">
            <a:noFill/>
          </a:ln>
        </p:spPr>
        <p:txBody>
          <a:bodyPr wrap="none" anchor="t">
            <a:spAutoFit/>
          </a:bodyPr>
          <a:lstStyle/>
          <a:p>
            <a:r>
              <a:rPr lang="zh-CN" altLang="en-US" sz="3200" dirty="0">
                <a:solidFill>
                  <a:srgbClr val="000000"/>
                </a:solidFill>
                <a:latin typeface="微软雅黑" panose="020B0503020204020204" pitchFamily="34" charset="-122"/>
              </a:rPr>
              <a:t>根据时间顺序，梳理文章脉络。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0" grpId="0" bldLvl="0" animBg="1"/>
      <p:bldP spid="2" grpId="0" bldLvl="0" animBg="1"/>
      <p:bldP spid="3" grpId="0"/>
      <p:bldP spid="4" grpId="0"/>
      <p:bldP spid="5" grpId="0"/>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文本框 9"/>
          <p:cNvSpPr txBox="1"/>
          <p:nvPr/>
        </p:nvSpPr>
        <p:spPr>
          <a:xfrm>
            <a:off x="6096000" y="3216275"/>
            <a:ext cx="5438775" cy="645160"/>
          </a:xfrm>
          <a:prstGeom prst="rect">
            <a:avLst/>
          </a:prstGeom>
          <a:noFill/>
          <a:ln w="9525">
            <a:noFill/>
          </a:ln>
        </p:spPr>
        <p:txBody>
          <a:bodyPr wrap="square" anchor="t">
            <a:spAutoFit/>
          </a:bodyPr>
          <a:lstStyle/>
          <a:p>
            <a:pPr algn="ctr"/>
            <a:endParaRPr lang="zh-CN" altLang="en-US" sz="3600" dirty="0">
              <a:latin typeface="汉仪润圆-65W" pitchFamily="18" charset="-122"/>
              <a:ea typeface="汉仪润圆-65W" pitchFamily="18" charset="-122"/>
            </a:endParaRPr>
          </a:p>
        </p:txBody>
      </p:sp>
      <p:sp>
        <p:nvSpPr>
          <p:cNvPr id="2" name="文本框 0"/>
          <p:cNvSpPr txBox="1"/>
          <p:nvPr/>
        </p:nvSpPr>
        <p:spPr>
          <a:xfrm>
            <a:off x="1282700" y="2510155"/>
            <a:ext cx="9255760" cy="1641475"/>
          </a:xfrm>
          <a:prstGeom prst="rect">
            <a:avLst/>
          </a:prstGeom>
          <a:noFill/>
          <a:ln w="28575" cmpd="sng">
            <a:solidFill>
              <a:srgbClr val="A97E58"/>
            </a:solidFill>
            <a:prstDash val="sysDash"/>
          </a:ln>
        </p:spPr>
        <p:txBody>
          <a:bodyPr wrap="square" anchor="t">
            <a:spAutoFit/>
          </a:bodyPr>
          <a:lstStyle/>
          <a:p>
            <a:pPr>
              <a:lnSpc>
                <a:spcPct val="140000"/>
              </a:lnSpc>
            </a:pPr>
            <a:r>
              <a:rPr lang="en-US" altLang="zh-CN" sz="3600">
                <a:solidFill>
                  <a:srgbClr val="845222"/>
                </a:solidFill>
                <a:latin typeface="微软雅黑" panose="020B0503020204020204" pitchFamily="34" charset="-122"/>
              </a:rPr>
              <a:t>       </a:t>
            </a:r>
            <a:r>
              <a:rPr lang="zh-CN" altLang="en-US" sz="3600">
                <a:solidFill>
                  <a:srgbClr val="845222"/>
                </a:solidFill>
                <a:latin typeface="微软雅黑" panose="020B0503020204020204" pitchFamily="34" charset="-122"/>
              </a:rPr>
              <a:t>自由朗读第</a:t>
            </a:r>
            <a:r>
              <a:rPr lang="en-US" altLang="zh-CN" sz="3600">
                <a:solidFill>
                  <a:srgbClr val="845222"/>
                </a:solidFill>
                <a:latin typeface="微软雅黑" panose="020B0503020204020204" pitchFamily="34" charset="-122"/>
              </a:rPr>
              <a:t>1</a:t>
            </a:r>
            <a:r>
              <a:rPr lang="zh-CN" altLang="en-US" sz="3600">
                <a:solidFill>
                  <a:srgbClr val="845222"/>
                </a:solidFill>
                <a:latin typeface="微软雅黑" panose="020B0503020204020204" pitchFamily="34" charset="-122"/>
              </a:rPr>
              <a:t>自然段，边读边想象画面，把你感受最深的地方画下来。</a:t>
            </a:r>
          </a:p>
        </p:txBody>
      </p:sp>
      <p:sp>
        <p:nvSpPr>
          <p:cNvPr id="3" name="文本框 2"/>
          <p:cNvSpPr txBox="1"/>
          <p:nvPr/>
        </p:nvSpPr>
        <p:spPr>
          <a:xfrm>
            <a:off x="1224915" y="864235"/>
            <a:ext cx="3221355" cy="645160"/>
          </a:xfrm>
          <a:prstGeom prst="rect">
            <a:avLst/>
          </a:prstGeom>
          <a:noFill/>
        </p:spPr>
        <p:txBody>
          <a:bodyPr wrap="square" rtlCol="0">
            <a:spAutoFit/>
          </a:bodyPr>
          <a:lstStyle/>
          <a:p>
            <a:pPr lvl="0" algn="l" fontAlgn="auto"/>
            <a:r>
              <a:rPr lang="zh-CN" altLang="en-US" sz="3600" b="1" spc="400">
                <a:solidFill>
                  <a:srgbClr val="845222"/>
                </a:solidFill>
                <a:latin typeface="微软雅黑" panose="020B0503020204020204" pitchFamily="34" charset="-122"/>
                <a:sym typeface="+mn-ea"/>
              </a:rPr>
              <a:t>品读感悟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xEl>
                                              <p:charRg st="0" end="36"/>
                                            </p:txEl>
                                          </p:spTgt>
                                        </p:tgtEl>
                                        <p:attrNameLst>
                                          <p:attrName>style.visibility</p:attrName>
                                        </p:attrNameLst>
                                      </p:cBhvr>
                                      <p:to>
                                        <p:strVal val="visible"/>
                                      </p:to>
                                    </p:set>
                                    <p:anim calcmode="lin" valueType="num">
                                      <p:cBhvr>
                                        <p:cTn id="7" dur="500" fill="hold"/>
                                        <p:tgtEl>
                                          <p:spTgt spid="2">
                                            <p:txEl>
                                              <p:charRg st="0" end="36"/>
                                            </p:txEl>
                                          </p:spTgt>
                                        </p:tgtEl>
                                        <p:attrNameLst>
                                          <p:attrName>ppt_x</p:attrName>
                                        </p:attrNameLst>
                                      </p:cBhvr>
                                      <p:tavLst>
                                        <p:tav tm="0">
                                          <p:val>
                                            <p:strVal val="1+#ppt_w/2"/>
                                          </p:val>
                                        </p:tav>
                                        <p:tav tm="100000">
                                          <p:val>
                                            <p:strVal val="#ppt_x"/>
                                          </p:val>
                                        </p:tav>
                                      </p:tavLst>
                                    </p:anim>
                                    <p:anim calcmode="lin" valueType="num">
                                      <p:cBhvr>
                                        <p:cTn id="8" dur="500" fill="hold"/>
                                        <p:tgtEl>
                                          <p:spTgt spid="2">
                                            <p:txEl>
                                              <p:charRg st="0" end="3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文本框 0"/>
          <p:cNvSpPr txBox="1"/>
          <p:nvPr/>
        </p:nvSpPr>
        <p:spPr>
          <a:xfrm>
            <a:off x="1174115" y="2385695"/>
            <a:ext cx="10069830" cy="1641475"/>
          </a:xfrm>
          <a:prstGeom prst="rect">
            <a:avLst/>
          </a:prstGeom>
          <a:noFill/>
          <a:ln w="9525">
            <a:noFill/>
          </a:ln>
        </p:spPr>
        <p:txBody>
          <a:bodyPr wrap="square" anchor="t">
            <a:spAutoFit/>
          </a:bodyPr>
          <a:lstStyle/>
          <a:p>
            <a:pPr algn="just">
              <a:lnSpc>
                <a:spcPct val="140000"/>
              </a:lnSpc>
            </a:pPr>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我还记得我的第一次盼望。那是一个星期天，从早晨到下午，一直到天色昏暗下去。</a:t>
            </a:r>
          </a:p>
        </p:txBody>
      </p:sp>
      <p:sp>
        <p:nvSpPr>
          <p:cNvPr id="2" name="文本框 1"/>
          <p:cNvSpPr txBox="1"/>
          <p:nvPr/>
        </p:nvSpPr>
        <p:spPr>
          <a:xfrm>
            <a:off x="1174115" y="1552258"/>
            <a:ext cx="8493125" cy="645160"/>
          </a:xfrm>
          <a:prstGeom prst="rect">
            <a:avLst/>
          </a:prstGeom>
          <a:noFill/>
          <a:ln w="9525">
            <a:noFill/>
          </a:ln>
        </p:spPr>
        <p:txBody>
          <a:bodyPr wrap="square" anchor="t">
            <a:spAutoFit/>
          </a:bodyPr>
          <a:lstStyle/>
          <a:p>
            <a:pPr algn="just"/>
            <a:r>
              <a:rPr lang="zh-CN" altLang="en-US" sz="3600">
                <a:solidFill>
                  <a:srgbClr val="845222"/>
                </a:solidFill>
                <a:latin typeface="微软雅黑" panose="020B0503020204020204" pitchFamily="34" charset="-122"/>
              </a:rPr>
              <a:t>读一读，说说你感受到了什么。</a:t>
            </a:r>
          </a:p>
        </p:txBody>
      </p:sp>
      <p:cxnSp>
        <p:nvCxnSpPr>
          <p:cNvPr id="3" name="直接连接符 2"/>
          <p:cNvCxnSpPr/>
          <p:nvPr/>
        </p:nvCxnSpPr>
        <p:spPr>
          <a:xfrm>
            <a:off x="8682990" y="3273425"/>
            <a:ext cx="2312670" cy="0"/>
          </a:xfrm>
          <a:prstGeom prst="line">
            <a:avLst/>
          </a:prstGeom>
          <a:ln w="38100">
            <a:solidFill>
              <a:srgbClr val="A97E58"/>
            </a:solidFill>
          </a:ln>
        </p:spPr>
        <p:style>
          <a:lnRef idx="1">
            <a:schemeClr val="accent1"/>
          </a:lnRef>
          <a:fillRef idx="0">
            <a:schemeClr val="accent1"/>
          </a:fillRef>
          <a:effectRef idx="0">
            <a:schemeClr val="accent1"/>
          </a:effectRef>
          <a:fontRef idx="minor">
            <a:schemeClr val="tx1"/>
          </a:fontRef>
        </p:style>
      </p:cxnSp>
      <p:sp>
        <p:nvSpPr>
          <p:cNvPr id="12" name="圆角矩形标注 11"/>
          <p:cNvSpPr/>
          <p:nvPr/>
        </p:nvSpPr>
        <p:spPr>
          <a:xfrm>
            <a:off x="8448675" y="4624705"/>
            <a:ext cx="2287588" cy="739775"/>
          </a:xfrm>
          <a:prstGeom prst="wedgeRoundRectCallout">
            <a:avLst>
              <a:gd name="adj1" fmla="val -9250"/>
              <a:gd name="adj2" fmla="val -155665"/>
              <a:gd name="adj3" fmla="val 16667"/>
            </a:avLst>
          </a:prstGeom>
          <a:solidFill>
            <a:schemeClr val="bg1"/>
          </a:solidFill>
          <a:ln w="28575">
            <a:solidFill>
              <a:srgbClr val="A97E58"/>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5">
                  <a:lumMod val="50000"/>
                </a:schemeClr>
              </a:solidFill>
              <a:effectLst/>
              <a:uLnTx/>
              <a:uFillTx/>
              <a:latin typeface="+mn-lt"/>
              <a:ea typeface="+mn-ea"/>
              <a:cs typeface="+mn-cs"/>
            </a:endParaRPr>
          </a:p>
        </p:txBody>
      </p:sp>
      <p:sp>
        <p:nvSpPr>
          <p:cNvPr id="44048" name="文本框 12"/>
          <p:cNvSpPr txBox="1"/>
          <p:nvPr/>
        </p:nvSpPr>
        <p:spPr>
          <a:xfrm>
            <a:off x="8549958" y="4663440"/>
            <a:ext cx="2289175" cy="645160"/>
          </a:xfrm>
          <a:prstGeom prst="rect">
            <a:avLst/>
          </a:prstGeom>
          <a:noFill/>
          <a:ln w="9525">
            <a:noFill/>
          </a:ln>
        </p:spPr>
        <p:txBody>
          <a:bodyPr wrap="square" anchor="t">
            <a:spAutoFit/>
          </a:bodyPr>
          <a:lstStyle/>
          <a:p>
            <a:pPr>
              <a:spcBef>
                <a:spcPts val="600"/>
              </a:spcBef>
            </a:pPr>
            <a:r>
              <a:rPr lang="zh-CN" altLang="en-US" sz="3600" dirty="0">
                <a:solidFill>
                  <a:srgbClr val="845222"/>
                </a:solidFill>
                <a:latin typeface="微软雅黑" panose="020B0503020204020204" pitchFamily="34" charset="-122"/>
              </a:rPr>
              <a:t>交代时间</a:t>
            </a:r>
          </a:p>
        </p:txBody>
      </p:sp>
      <p:sp>
        <p:nvSpPr>
          <p:cNvPr id="9" name="圆角矩形标注 8"/>
          <p:cNvSpPr/>
          <p:nvPr/>
        </p:nvSpPr>
        <p:spPr>
          <a:xfrm>
            <a:off x="1204595" y="4566920"/>
            <a:ext cx="6378575" cy="1399540"/>
          </a:xfrm>
          <a:prstGeom prst="wedgeRoundRectCallout">
            <a:avLst>
              <a:gd name="adj1" fmla="val -26704"/>
              <a:gd name="adj2" fmla="val -94960"/>
              <a:gd name="adj3" fmla="val 16667"/>
            </a:avLst>
          </a:prstGeom>
          <a:solidFill>
            <a:schemeClr val="bg1"/>
          </a:solidFill>
          <a:ln w="28575">
            <a:solidFill>
              <a:srgbClr val="A97E58"/>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7400"/>
              </a:solidFill>
              <a:effectLst/>
              <a:uLnTx/>
              <a:uFillTx/>
              <a:latin typeface="+mn-lt"/>
              <a:ea typeface="+mn-ea"/>
              <a:cs typeface="+mn-cs"/>
            </a:endParaRPr>
          </a:p>
        </p:txBody>
      </p:sp>
      <p:sp>
        <p:nvSpPr>
          <p:cNvPr id="10" name="文本框 15"/>
          <p:cNvSpPr txBox="1"/>
          <p:nvPr/>
        </p:nvSpPr>
        <p:spPr>
          <a:xfrm>
            <a:off x="1581785" y="4602480"/>
            <a:ext cx="5992495" cy="1272540"/>
          </a:xfrm>
          <a:prstGeom prst="rect">
            <a:avLst/>
          </a:prstGeom>
          <a:noFill/>
          <a:ln w="9525">
            <a:noFill/>
            <a:miter/>
          </a:ln>
        </p:spPr>
        <p:txBody>
          <a:bodyPr wrap="square">
            <a:spAutoFit/>
          </a:bodyPr>
          <a:lstStyle/>
          <a:p>
            <a:pPr fontAlgn="auto">
              <a:lnSpc>
                <a:spcPct val="120000"/>
              </a:lnSpc>
              <a:spcBef>
                <a:spcPts val="600"/>
              </a:spcBef>
            </a:pPr>
            <a:r>
              <a:rPr lang="en-US" altLang="zh-CN" sz="3200" noProof="1">
                <a:solidFill>
                  <a:srgbClr val="845222"/>
                </a:solidFill>
                <a:latin typeface="微软雅黑" panose="020B0503020204020204" pitchFamily="34" charset="-122"/>
                <a:cs typeface="微软雅黑" panose="020B0503020204020204" pitchFamily="34" charset="-122"/>
              </a:rPr>
              <a:t>     “</a:t>
            </a:r>
            <a:r>
              <a:rPr lang="zh-CN" altLang="en-US" sz="3200" noProof="1">
                <a:solidFill>
                  <a:srgbClr val="845222"/>
                </a:solidFill>
                <a:latin typeface="微软雅黑" panose="020B0503020204020204" pitchFamily="34" charset="-122"/>
                <a:cs typeface="微软雅黑" panose="020B0503020204020204" pitchFamily="34" charset="-122"/>
              </a:rPr>
              <a:t>第一次盼望</a:t>
            </a:r>
            <a:r>
              <a:rPr lang="en-US" altLang="zh-CN" sz="3200" noProof="1">
                <a:solidFill>
                  <a:srgbClr val="845222"/>
                </a:solidFill>
                <a:latin typeface="微软雅黑" panose="020B0503020204020204" pitchFamily="34" charset="-122"/>
                <a:cs typeface="微软雅黑" panose="020B0503020204020204" pitchFamily="34" charset="-122"/>
              </a:rPr>
              <a:t>”</a:t>
            </a:r>
            <a:r>
              <a:rPr lang="zh-CN" altLang="en-US" sz="3200" noProof="1">
                <a:solidFill>
                  <a:srgbClr val="845222"/>
                </a:solidFill>
                <a:latin typeface="微软雅黑" panose="020B0503020204020204" pitchFamily="34" charset="-122"/>
                <a:cs typeface="微软雅黑" panose="020B0503020204020204" pitchFamily="34" charset="-122"/>
              </a:rPr>
              <a:t>留给</a:t>
            </a:r>
            <a:r>
              <a:rPr lang="en-US" altLang="zh-CN" sz="3200" noProof="1">
                <a:solidFill>
                  <a:srgbClr val="845222"/>
                </a:solidFill>
                <a:latin typeface="微软雅黑" panose="020B0503020204020204" pitchFamily="34" charset="-122"/>
                <a:cs typeface="微软雅黑" panose="020B0503020204020204" pitchFamily="34" charset="-122"/>
              </a:rPr>
              <a:t>“</a:t>
            </a:r>
            <a:r>
              <a:rPr lang="zh-CN" altLang="en-US" sz="3200" noProof="1">
                <a:solidFill>
                  <a:srgbClr val="845222"/>
                </a:solidFill>
                <a:latin typeface="微软雅黑" panose="020B0503020204020204" pitchFamily="34" charset="-122"/>
                <a:cs typeface="微软雅黑" panose="020B0503020204020204" pitchFamily="34" charset="-122"/>
              </a:rPr>
              <a:t>我</a:t>
            </a:r>
            <a:r>
              <a:rPr lang="en-US" altLang="zh-CN" sz="3200" noProof="1">
                <a:solidFill>
                  <a:srgbClr val="845222"/>
                </a:solidFill>
                <a:latin typeface="微软雅黑" panose="020B0503020204020204" pitchFamily="34" charset="-122"/>
                <a:cs typeface="微软雅黑" panose="020B0503020204020204" pitchFamily="34" charset="-122"/>
              </a:rPr>
              <a:t>”</a:t>
            </a:r>
            <a:r>
              <a:rPr lang="zh-CN" altLang="en-US" sz="3200" noProof="1">
                <a:solidFill>
                  <a:srgbClr val="845222"/>
                </a:solidFill>
                <a:latin typeface="微软雅黑" panose="020B0503020204020204" pitchFamily="34" charset="-122"/>
                <a:cs typeface="微软雅黑" panose="020B0503020204020204" pitchFamily="34" charset="-122"/>
              </a:rPr>
              <a:t>深刻的印象。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44048"/>
                                        </p:tgtEl>
                                        <p:attrNameLst>
                                          <p:attrName>style.visibility</p:attrName>
                                        </p:attrNameLst>
                                      </p:cBhvr>
                                      <p:to>
                                        <p:strVal val="visible"/>
                                      </p:to>
                                    </p:set>
                                    <p:animEffect transition="in" filter="fade">
                                      <p:cBhvr>
                                        <p:cTn id="20" dur="1000"/>
                                        <p:tgtEl>
                                          <p:spTgt spid="44048"/>
                                        </p:tgtEl>
                                      </p:cBhvr>
                                    </p:animEffect>
                                    <p:anim calcmode="lin" valueType="num">
                                      <p:cBhvr>
                                        <p:cTn id="21" dur="1000" fill="hold"/>
                                        <p:tgtEl>
                                          <p:spTgt spid="44048"/>
                                        </p:tgtEl>
                                        <p:attrNameLst>
                                          <p:attrName>ppt_x</p:attrName>
                                        </p:attrNameLst>
                                      </p:cBhvr>
                                      <p:tavLst>
                                        <p:tav tm="0">
                                          <p:val>
                                            <p:strVal val="#ppt_x"/>
                                          </p:val>
                                        </p:tav>
                                        <p:tav tm="100000">
                                          <p:val>
                                            <p:strVal val="#ppt_x"/>
                                          </p:val>
                                        </p:tav>
                                      </p:tavLst>
                                    </p:anim>
                                    <p:anim calcmode="lin" valueType="num">
                                      <p:cBhvr>
                                        <p:cTn id="22" dur="1000" fill="hold"/>
                                        <p:tgtEl>
                                          <p:spTgt spid="44048"/>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1"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1"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ldLvl="0" animBg="1"/>
      <p:bldP spid="44048" grpId="0"/>
      <p:bldP spid="9" grpId="1" bldLvl="0" animBg="1"/>
      <p:bldP spid="10"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文本框 0"/>
          <p:cNvSpPr txBox="1"/>
          <p:nvPr/>
        </p:nvSpPr>
        <p:spPr>
          <a:xfrm>
            <a:off x="1219200" y="3245485"/>
            <a:ext cx="9605963" cy="1173480"/>
          </a:xfrm>
          <a:prstGeom prst="rect">
            <a:avLst/>
          </a:prstGeom>
          <a:noFill/>
          <a:ln w="9525">
            <a:noFill/>
          </a:ln>
        </p:spPr>
        <p:txBody>
          <a:bodyPr wrap="square" anchor="t">
            <a:spAutoFit/>
          </a:bodyPr>
          <a:lstStyle/>
          <a:p>
            <a:pPr algn="just">
              <a:lnSpc>
                <a:spcPct val="110000"/>
              </a:lnSpc>
            </a:pPr>
            <a:r>
              <a:rPr lang="en-US" altLang="zh-CN" sz="3200" b="1">
                <a:latin typeface="楷体" panose="02010609060101010101" charset="-122"/>
                <a:ea typeface="楷体" panose="02010609060101010101" charset="-122"/>
              </a:rPr>
              <a:t>    </a:t>
            </a:r>
            <a:r>
              <a:rPr lang="zh-CN" altLang="en-US" sz="3200" b="1">
                <a:latin typeface="楷体" panose="02010609060101010101" charset="-122"/>
                <a:ea typeface="楷体" panose="02010609060101010101" charset="-122"/>
              </a:rPr>
              <a:t>（</a:t>
            </a:r>
            <a:r>
              <a:rPr lang="en-US" altLang="zh-CN" sz="3200" b="1">
                <a:latin typeface="楷体" panose="02010609060101010101" charset="-122"/>
                <a:ea typeface="楷体" panose="02010609060101010101" charset="-122"/>
              </a:rPr>
              <a:t>2</a:t>
            </a:r>
            <a:r>
              <a:rPr lang="zh-CN" altLang="en-US" sz="3200" b="1">
                <a:latin typeface="楷体" panose="02010609060101010101" charset="-122"/>
                <a:ea typeface="楷体" panose="02010609060101010101" charset="-122"/>
              </a:rPr>
              <a:t>）我还记得我的第一次盼望。那是一个星期天，从早晨到下午，一直到天色昏暗下去。</a:t>
            </a:r>
          </a:p>
        </p:txBody>
      </p:sp>
      <p:sp>
        <p:nvSpPr>
          <p:cNvPr id="2" name="文本框 1"/>
          <p:cNvSpPr txBox="1"/>
          <p:nvPr/>
        </p:nvSpPr>
        <p:spPr>
          <a:xfrm>
            <a:off x="1219200" y="1440815"/>
            <a:ext cx="8897938" cy="583565"/>
          </a:xfrm>
          <a:prstGeom prst="rect">
            <a:avLst/>
          </a:prstGeom>
          <a:noFill/>
          <a:ln w="9525">
            <a:noFill/>
          </a:ln>
        </p:spPr>
        <p:txBody>
          <a:bodyPr wrap="square" anchor="t">
            <a:spAutoFit/>
          </a:bodyPr>
          <a:lstStyle/>
          <a:p>
            <a:pPr lvl="0" algn="just"/>
            <a:r>
              <a:rPr lang="zh-CN" altLang="en-US" sz="3200">
                <a:latin typeface="微软雅黑" panose="020B0503020204020204" pitchFamily="34" charset="-122"/>
                <a:sym typeface="+mn-ea"/>
              </a:rPr>
              <a:t>对比朗读，说说表达上有什么不同？</a:t>
            </a:r>
          </a:p>
        </p:txBody>
      </p:sp>
      <p:sp>
        <p:nvSpPr>
          <p:cNvPr id="22532" name="文本框 2"/>
          <p:cNvSpPr txBox="1"/>
          <p:nvPr/>
        </p:nvSpPr>
        <p:spPr>
          <a:xfrm>
            <a:off x="1219200" y="2196783"/>
            <a:ext cx="9605963" cy="1173480"/>
          </a:xfrm>
          <a:prstGeom prst="rect">
            <a:avLst/>
          </a:prstGeom>
          <a:noFill/>
          <a:ln w="9525">
            <a:noFill/>
          </a:ln>
        </p:spPr>
        <p:txBody>
          <a:bodyPr wrap="square" anchor="t">
            <a:spAutoFit/>
          </a:bodyPr>
          <a:lstStyle/>
          <a:p>
            <a:pPr>
              <a:lnSpc>
                <a:spcPct val="110000"/>
              </a:lnSpc>
            </a:pPr>
            <a:r>
              <a:rPr lang="en-US" altLang="zh-CN" sz="3200" b="1">
                <a:latin typeface="楷体" panose="02010609060101010101" charset="-122"/>
                <a:ea typeface="楷体" panose="02010609060101010101" charset="-122"/>
              </a:rPr>
              <a:t>    </a:t>
            </a:r>
            <a:r>
              <a:rPr lang="zh-CN" altLang="en-US" sz="3200" b="1">
                <a:latin typeface="楷体" panose="02010609060101010101" charset="-122"/>
                <a:ea typeface="楷体" panose="02010609060101010101" charset="-122"/>
              </a:rPr>
              <a:t>（</a:t>
            </a:r>
            <a:r>
              <a:rPr lang="en-US" altLang="zh-CN" sz="3200" b="1">
                <a:latin typeface="楷体" panose="02010609060101010101" charset="-122"/>
                <a:ea typeface="楷体" panose="02010609060101010101" charset="-122"/>
              </a:rPr>
              <a:t>1</a:t>
            </a:r>
            <a:r>
              <a:rPr lang="zh-CN" altLang="en-US" sz="3200" b="1">
                <a:latin typeface="楷体" panose="02010609060101010101" charset="-122"/>
                <a:ea typeface="楷体" panose="02010609060101010101" charset="-122"/>
              </a:rPr>
              <a:t>）我还记得我的第一次盼望。那是一个星期天，我从早等到晚。</a:t>
            </a:r>
          </a:p>
        </p:txBody>
      </p:sp>
      <p:sp>
        <p:nvSpPr>
          <p:cNvPr id="4" name="圆角矩形标注 3"/>
          <p:cNvSpPr/>
          <p:nvPr/>
        </p:nvSpPr>
        <p:spPr>
          <a:xfrm rot="10800000">
            <a:off x="1333500" y="4855210"/>
            <a:ext cx="9956800" cy="1173480"/>
          </a:xfrm>
          <a:prstGeom prst="wedgeRoundRectCallout">
            <a:avLst>
              <a:gd name="adj1" fmla="val -1122"/>
              <a:gd name="adj2" fmla="val 60443"/>
              <a:gd name="adj3" fmla="val 16667"/>
            </a:avLst>
          </a:prstGeom>
          <a:solidFill>
            <a:schemeClr val="bg1"/>
          </a:solidFill>
          <a:ln w="28575">
            <a:solidFill>
              <a:srgbClr val="98AF27"/>
            </a:solidFill>
          </a:ln>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noAutofit/>
          </a:bodyPr>
          <a:lstStyle/>
          <a:p>
            <a:pPr lvl="0" algn="ctr" eaLnBrk="0" hangingPunct="0">
              <a:buClrTx/>
              <a:buSzTx/>
              <a:buFontTx/>
              <a:defRPr/>
            </a:pPr>
            <a:endParaRPr lang="zh-CN" altLang="en-US" sz="1800" noProof="0">
              <a:ln>
                <a:noFill/>
              </a:ln>
              <a:solidFill>
                <a:srgbClr val="007400"/>
              </a:solidFill>
              <a:effectLst/>
              <a:uLnTx/>
              <a:uFillTx/>
              <a:sym typeface="+mn-ea"/>
            </a:endParaRPr>
          </a:p>
        </p:txBody>
      </p:sp>
      <p:sp>
        <p:nvSpPr>
          <p:cNvPr id="5" name="文本框 4"/>
          <p:cNvSpPr txBox="1"/>
          <p:nvPr/>
        </p:nvSpPr>
        <p:spPr>
          <a:xfrm>
            <a:off x="1574165" y="4855210"/>
            <a:ext cx="9635490" cy="1173480"/>
          </a:xfrm>
          <a:prstGeom prst="rect">
            <a:avLst/>
          </a:prstGeom>
          <a:noFill/>
        </p:spPr>
        <p:txBody>
          <a:bodyPr wrap="square" rtlCol="0">
            <a:spAutoFit/>
          </a:bodyPr>
          <a:lstStyle/>
          <a:p>
            <a:pPr fontAlgn="auto">
              <a:lnSpc>
                <a:spcPct val="110000"/>
              </a:lnSpc>
            </a:pPr>
            <a:r>
              <a:rPr lang="zh-CN" altLang="en-US" sz="3200" noProof="1">
                <a:solidFill>
                  <a:srgbClr val="C66742"/>
                </a:solidFill>
                <a:latin typeface="微软雅黑" panose="020B0503020204020204" pitchFamily="34" charset="-122"/>
                <a:cs typeface="微软雅黑" panose="020B0503020204020204" pitchFamily="34" charset="-122"/>
              </a:rPr>
              <a:t>将时间点一一罗列，显得时间过得特别漫长，突出了等待过程的煎熬和</a:t>
            </a:r>
            <a:r>
              <a:rPr lang="en-US" altLang="zh-CN" sz="3200" noProof="1">
                <a:solidFill>
                  <a:srgbClr val="C66742"/>
                </a:solidFill>
                <a:latin typeface="微软雅黑" panose="020B0503020204020204" pitchFamily="34" charset="-122"/>
                <a:cs typeface="微软雅黑" panose="020B0503020204020204" pitchFamily="34" charset="-122"/>
              </a:rPr>
              <a:t>“</a:t>
            </a:r>
            <a:r>
              <a:rPr lang="zh-CN" altLang="en-US" sz="3200" noProof="1">
                <a:solidFill>
                  <a:srgbClr val="C66742"/>
                </a:solidFill>
                <a:latin typeface="微软雅黑" panose="020B0503020204020204" pitchFamily="34" charset="-122"/>
                <a:cs typeface="微软雅黑" panose="020B0503020204020204" pitchFamily="34" charset="-122"/>
              </a:rPr>
              <a:t>我</a:t>
            </a:r>
            <a:r>
              <a:rPr lang="en-US" altLang="zh-CN" sz="3200" noProof="1">
                <a:solidFill>
                  <a:srgbClr val="C66742"/>
                </a:solidFill>
                <a:latin typeface="微软雅黑" panose="020B0503020204020204" pitchFamily="34" charset="-122"/>
                <a:cs typeface="微软雅黑" panose="020B0503020204020204" pitchFamily="34" charset="-122"/>
              </a:rPr>
              <a:t>”</a:t>
            </a:r>
            <a:r>
              <a:rPr lang="zh-CN" altLang="en-US" sz="3200" noProof="1">
                <a:solidFill>
                  <a:srgbClr val="C66742"/>
                </a:solidFill>
                <a:latin typeface="微软雅黑" panose="020B0503020204020204" pitchFamily="34" charset="-122"/>
                <a:cs typeface="微软雅黑" panose="020B0503020204020204" pitchFamily="34" charset="-122"/>
              </a:rPr>
              <a:t>的期盼。</a:t>
            </a:r>
          </a:p>
        </p:txBody>
      </p:sp>
      <p:cxnSp>
        <p:nvCxnSpPr>
          <p:cNvPr id="7" name="直接连接符 6"/>
          <p:cNvCxnSpPr/>
          <p:nvPr/>
        </p:nvCxnSpPr>
        <p:spPr>
          <a:xfrm>
            <a:off x="2551430" y="4418965"/>
            <a:ext cx="828675" cy="0"/>
          </a:xfrm>
          <a:prstGeom prst="line">
            <a:avLst/>
          </a:prstGeom>
          <a:ln w="31750">
            <a:solidFill>
              <a:srgbClr val="98AF27"/>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852545" y="4418965"/>
            <a:ext cx="828675" cy="0"/>
          </a:xfrm>
          <a:prstGeom prst="line">
            <a:avLst/>
          </a:prstGeom>
          <a:ln w="31750">
            <a:solidFill>
              <a:srgbClr val="98AF2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303010" y="4418965"/>
            <a:ext cx="2345690" cy="0"/>
          </a:xfrm>
          <a:prstGeom prst="line">
            <a:avLst/>
          </a:prstGeom>
          <a:ln w="31750">
            <a:solidFill>
              <a:srgbClr val="98AF27"/>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文本框 9"/>
          <p:cNvSpPr txBox="1"/>
          <p:nvPr/>
        </p:nvSpPr>
        <p:spPr>
          <a:xfrm>
            <a:off x="6096000" y="3216275"/>
            <a:ext cx="5438775" cy="645160"/>
          </a:xfrm>
          <a:prstGeom prst="rect">
            <a:avLst/>
          </a:prstGeom>
          <a:noFill/>
          <a:ln w="9525">
            <a:noFill/>
          </a:ln>
        </p:spPr>
        <p:txBody>
          <a:bodyPr wrap="square" anchor="t">
            <a:spAutoFit/>
          </a:bodyPr>
          <a:lstStyle/>
          <a:p>
            <a:pPr algn="ctr"/>
            <a:endParaRPr lang="zh-CN" altLang="en-US" sz="3600" dirty="0">
              <a:latin typeface="汉仪润圆-65W" pitchFamily="18" charset="-122"/>
              <a:ea typeface="汉仪润圆-65W" pitchFamily="18" charset="-122"/>
            </a:endParaRPr>
          </a:p>
        </p:txBody>
      </p:sp>
      <p:sp>
        <p:nvSpPr>
          <p:cNvPr id="3" name="文本框 2"/>
          <p:cNvSpPr txBox="1"/>
          <p:nvPr/>
        </p:nvSpPr>
        <p:spPr>
          <a:xfrm>
            <a:off x="5541645" y="2331720"/>
            <a:ext cx="5139690" cy="2416810"/>
          </a:xfrm>
          <a:prstGeom prst="rect">
            <a:avLst/>
          </a:prstGeom>
          <a:noFill/>
          <a:ln w="28575" cmpd="sng">
            <a:solidFill>
              <a:srgbClr val="A97E58"/>
            </a:solidFill>
            <a:prstDash val="sysDash"/>
          </a:ln>
        </p:spPr>
        <p:txBody>
          <a:bodyPr wrap="square" anchor="t">
            <a:spAutoFit/>
          </a:bodyPr>
          <a:lstStyle/>
          <a:p>
            <a:pPr>
              <a:lnSpc>
                <a:spcPct val="140000"/>
              </a:lnSpc>
            </a:pPr>
            <a:r>
              <a:rPr lang="en-US" altLang="zh-CN" sz="3600">
                <a:solidFill>
                  <a:srgbClr val="845222"/>
                </a:solidFill>
                <a:latin typeface="微软雅黑" panose="020B0503020204020204" pitchFamily="34" charset="-122"/>
              </a:rPr>
              <a:t>       </a:t>
            </a:r>
            <a:r>
              <a:rPr lang="zh-CN" altLang="en-US" sz="3600">
                <a:solidFill>
                  <a:srgbClr val="845222"/>
                </a:solidFill>
                <a:latin typeface="微软雅黑" panose="020B0503020204020204" pitchFamily="34" charset="-122"/>
              </a:rPr>
              <a:t>你能有感情地朗读第</a:t>
            </a:r>
            <a:r>
              <a:rPr lang="en-US" altLang="zh-CN" sz="3600">
                <a:solidFill>
                  <a:srgbClr val="845222"/>
                </a:solidFill>
                <a:latin typeface="微软雅黑" panose="020B0503020204020204" pitchFamily="34" charset="-122"/>
              </a:rPr>
              <a:t>1</a:t>
            </a:r>
            <a:r>
              <a:rPr lang="zh-CN" altLang="en-US" sz="3600">
                <a:solidFill>
                  <a:srgbClr val="845222"/>
                </a:solidFill>
                <a:latin typeface="微软雅黑" panose="020B0503020204020204" pitchFamily="34" charset="-122"/>
              </a:rPr>
              <a:t>自然段吗？读出作者内心的期盼。</a:t>
            </a:r>
          </a:p>
        </p:txBody>
      </p:sp>
      <p:pic>
        <p:nvPicPr>
          <p:cNvPr id="2" name="图片 1" descr="多少分个"/>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1651000" y="1401445"/>
            <a:ext cx="2794000" cy="42519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495925" y="2765108"/>
            <a:ext cx="5379720" cy="967740"/>
          </a:xfrm>
          <a:prstGeom prst="rect">
            <a:avLst/>
          </a:prstGeom>
        </p:spPr>
      </p:pic>
    </p:spTree>
  </p:cSld>
  <p:clrMapOvr>
    <a:masterClrMapping/>
  </p:clrMapOvr>
  <p:transition>
    <p:pull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9" name="文本框 2"/>
          <p:cNvSpPr txBox="1"/>
          <p:nvPr/>
        </p:nvSpPr>
        <p:spPr>
          <a:xfrm>
            <a:off x="1784985" y="2153285"/>
            <a:ext cx="8867140" cy="3046095"/>
          </a:xfrm>
          <a:prstGeom prst="rect">
            <a:avLst/>
          </a:prstGeom>
          <a:noFill/>
          <a:ln w="28575" cmpd="sng">
            <a:solidFill>
              <a:srgbClr val="A97E58"/>
            </a:solidFill>
            <a:prstDash val="sysDash"/>
          </a:ln>
        </p:spPr>
        <p:txBody>
          <a:bodyPr wrap="square" anchor="t">
            <a:spAutoFit/>
          </a:bodyPr>
          <a:lstStyle/>
          <a:p>
            <a:pPr algn="just">
              <a:lnSpc>
                <a:spcPct val="150000"/>
              </a:lnSpc>
            </a:pPr>
            <a:r>
              <a:rPr lang="en-US" altLang="zh-CN" sz="3200">
                <a:solidFill>
                  <a:srgbClr val="845222"/>
                </a:solidFill>
                <a:latin typeface="微软雅黑" panose="020B0503020204020204" pitchFamily="34" charset="-122"/>
              </a:rPr>
              <a:t>       </a:t>
            </a:r>
            <a:r>
              <a:rPr lang="zh-CN" altLang="en-US" sz="3200">
                <a:solidFill>
                  <a:srgbClr val="845222"/>
                </a:solidFill>
                <a:latin typeface="微软雅黑" panose="020B0503020204020204" pitchFamily="34" charset="-122"/>
              </a:rPr>
              <a:t>作者是怎样写自己的心情变化的？请同学们课后反复阅读课文，体会幼小的</a:t>
            </a:r>
            <a:r>
              <a:rPr lang="en-US" altLang="zh-CN" sz="3200">
                <a:solidFill>
                  <a:srgbClr val="845222"/>
                </a:solidFill>
                <a:latin typeface="微软雅黑" panose="020B0503020204020204" pitchFamily="34" charset="-122"/>
              </a:rPr>
              <a:t>“</a:t>
            </a:r>
            <a:r>
              <a:rPr lang="zh-CN" altLang="en-US" sz="3200">
                <a:solidFill>
                  <a:srgbClr val="845222"/>
                </a:solidFill>
                <a:latin typeface="微软雅黑" panose="020B0503020204020204" pitchFamily="34" charset="-122"/>
              </a:rPr>
              <a:t>我</a:t>
            </a:r>
            <a:r>
              <a:rPr lang="en-US" altLang="zh-CN" sz="3200">
                <a:solidFill>
                  <a:srgbClr val="845222"/>
                </a:solidFill>
                <a:latin typeface="微软雅黑" panose="020B0503020204020204" pitchFamily="34" charset="-122"/>
              </a:rPr>
              <a:t>”</a:t>
            </a:r>
            <a:r>
              <a:rPr lang="zh-CN" altLang="en-US" sz="3200">
                <a:solidFill>
                  <a:srgbClr val="845222"/>
                </a:solidFill>
                <a:latin typeface="微软雅黑" panose="020B0503020204020204" pitchFamily="34" charset="-122"/>
              </a:rPr>
              <a:t>心情变化的同时，看看作者是如何把这种细微而又深沉的变化表现出来的。</a:t>
            </a:r>
          </a:p>
        </p:txBody>
      </p:sp>
      <p:sp>
        <p:nvSpPr>
          <p:cNvPr id="2" name="文本框 1"/>
          <p:cNvSpPr txBox="1"/>
          <p:nvPr/>
        </p:nvSpPr>
        <p:spPr>
          <a:xfrm>
            <a:off x="1202055" y="864235"/>
            <a:ext cx="3221355" cy="645160"/>
          </a:xfrm>
          <a:prstGeom prst="rect">
            <a:avLst/>
          </a:prstGeom>
          <a:noFill/>
        </p:spPr>
        <p:txBody>
          <a:bodyPr wrap="square" rtlCol="0">
            <a:spAutoFit/>
          </a:bodyPr>
          <a:lstStyle/>
          <a:p>
            <a:pPr lvl="0" algn="l" fontAlgn="auto"/>
            <a:r>
              <a:rPr lang="zh-CN" altLang="en-US" sz="3600" b="1" spc="400">
                <a:solidFill>
                  <a:srgbClr val="845222"/>
                </a:solidFill>
                <a:latin typeface="微软雅黑" panose="020B0503020204020204" pitchFamily="34" charset="-122"/>
                <a:sym typeface="+mn-ea"/>
              </a:rPr>
              <a:t>课堂小结</a:t>
            </a:r>
          </a:p>
        </p:txBody>
      </p:sp>
    </p:spTree>
  </p:cSld>
  <p:clrMapOvr>
    <a:masterClrMapping/>
  </p:clrMapOvr>
  <p:transition>
    <p:cover dir="rd"/>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213485" y="875665"/>
            <a:ext cx="3221355" cy="645160"/>
          </a:xfrm>
          <a:prstGeom prst="rect">
            <a:avLst/>
          </a:prstGeom>
          <a:noFill/>
        </p:spPr>
        <p:txBody>
          <a:bodyPr wrap="square" rtlCol="0">
            <a:spAutoFit/>
          </a:bodyPr>
          <a:lstStyle/>
          <a:p>
            <a:pPr lvl="0" algn="l" fontAlgn="auto"/>
            <a:r>
              <a:rPr lang="zh-CN" altLang="en-US" sz="3600" b="1" spc="400">
                <a:solidFill>
                  <a:srgbClr val="845222"/>
                </a:solidFill>
                <a:latin typeface="微软雅黑" panose="020B0503020204020204" pitchFamily="34" charset="-122"/>
                <a:sym typeface="+mn-ea"/>
              </a:rPr>
              <a:t>随堂检测</a:t>
            </a:r>
          </a:p>
        </p:txBody>
      </p:sp>
      <p:sp>
        <p:nvSpPr>
          <p:cNvPr id="4" name="文本框 3"/>
          <p:cNvSpPr txBox="1"/>
          <p:nvPr/>
        </p:nvSpPr>
        <p:spPr>
          <a:xfrm>
            <a:off x="6703695" y="4148455"/>
            <a:ext cx="3688080" cy="583565"/>
          </a:xfrm>
          <a:prstGeom prst="rect">
            <a:avLst/>
          </a:prstGeom>
          <a:noFill/>
        </p:spPr>
        <p:txBody>
          <a:bodyPr wrap="none" rtlCol="0" anchor="t">
            <a:spAutoFit/>
          </a:bodyPr>
          <a:lstStyle/>
          <a:p>
            <a:r>
              <a:rPr lang="zh-CN" altLang="en-US" sz="3200" dirty="0">
                <a:solidFill>
                  <a:srgbClr val="FF0000"/>
                </a:solidFill>
                <a:latin typeface="微软雅黑" panose="020B0503020204020204" pitchFamily="34" charset="-122"/>
                <a:cs typeface="微软雅黑" panose="020B0503020204020204" pitchFamily="34" charset="-122"/>
                <a:sym typeface="微软雅黑" panose="020B0503020204020204" pitchFamily="34" charset="-122"/>
              </a:rPr>
              <a:t>缥</a:t>
            </a:r>
            <a:r>
              <a:rPr lang="zh-CN" altLang="en-US" sz="3200" dirty="0">
                <a:latin typeface="微软雅黑" panose="020B0503020204020204" pitchFamily="34" charset="-122"/>
                <a:cs typeface="微软雅黑" panose="020B0503020204020204" pitchFamily="34" charset="-122"/>
                <a:sym typeface="微软雅黑" panose="020B0503020204020204" pitchFamily="34" charset="-122"/>
              </a:rPr>
              <a:t>缈（</a:t>
            </a:r>
            <a:r>
              <a:rPr lang="en-US" altLang="zh-CN" sz="3200" dirty="0" err="1">
                <a:latin typeface="GB Pinyinok-D" panose="02010601030101010101" charset="-122"/>
                <a:ea typeface="GB Pinyinok-D" panose="02010601030101010101" charset="-122"/>
                <a:cs typeface="GB Pinyinok-D" panose="02010601030101010101" charset="-122"/>
                <a:sym typeface="微软雅黑" panose="020B0503020204020204" pitchFamily="34" charset="-122"/>
              </a:rPr>
              <a:t>piǎo</a:t>
            </a:r>
            <a:r>
              <a:rPr lang="en-US" altLang="zh-CN" sz="3200" dirty="0" err="1">
                <a:latin typeface="GB Pinyinok-D" panose="02010601030101010101" charset="-122"/>
                <a:ea typeface="GB Pinyinok-D" panose="02010601030101010101" charset="-122"/>
                <a:cs typeface="GB Pinyinok-D" panose="02010601030101010101" charset="-122"/>
                <a:sym typeface="+mn-ea"/>
              </a:rPr>
              <a:t>　piāo</a:t>
            </a:r>
            <a:r>
              <a:rPr lang="zh-CN" altLang="en-US" sz="3200" dirty="0" err="1">
                <a:latin typeface="GB Pinyinok-D" panose="02010601030101010101" charset="-122"/>
                <a:ea typeface="GB Pinyinok-D" panose="02010601030101010101" charset="-122"/>
                <a:cs typeface="GB Pinyinok-D" panose="02010601030101010101" charset="-122"/>
                <a:sym typeface="+mn-ea"/>
              </a:rPr>
              <a:t>）</a:t>
            </a:r>
          </a:p>
        </p:txBody>
      </p:sp>
      <p:sp>
        <p:nvSpPr>
          <p:cNvPr id="5" name="文本框 4"/>
          <p:cNvSpPr txBox="1"/>
          <p:nvPr/>
        </p:nvSpPr>
        <p:spPr>
          <a:xfrm>
            <a:off x="2517775" y="4148455"/>
            <a:ext cx="2838450" cy="583565"/>
          </a:xfrm>
          <a:prstGeom prst="rect">
            <a:avLst/>
          </a:prstGeom>
          <a:noFill/>
        </p:spPr>
        <p:txBody>
          <a:bodyPr wrap="none" rtlCol="0" anchor="t">
            <a:spAutoFit/>
          </a:bodyPr>
          <a:lstStyle/>
          <a:p>
            <a:r>
              <a:rPr lang="zh-CN" altLang="en-US" sz="3200" dirty="0">
                <a:latin typeface="微软雅黑" panose="020B0503020204020204" pitchFamily="34" charset="-122"/>
                <a:cs typeface="微软雅黑" panose="020B0503020204020204" pitchFamily="34" charset="-122"/>
                <a:sym typeface="微软雅黑" panose="020B0503020204020204" pitchFamily="34" charset="-122"/>
              </a:rPr>
              <a:t>急</a:t>
            </a:r>
            <a:r>
              <a:rPr lang="zh-CN" altLang="en-US" sz="3200" dirty="0">
                <a:solidFill>
                  <a:srgbClr val="FF0000"/>
                </a:solidFill>
                <a:latin typeface="微软雅黑" panose="020B0503020204020204" pitchFamily="34" charset="-122"/>
                <a:cs typeface="微软雅黑" panose="020B0503020204020204" pitchFamily="34" charset="-122"/>
                <a:sym typeface="微软雅黑" panose="020B0503020204020204" pitchFamily="34" charset="-122"/>
              </a:rPr>
              <a:t>遽</a:t>
            </a:r>
            <a:r>
              <a:rPr lang="zh-CN" altLang="en-US" sz="3200" dirty="0">
                <a:latin typeface="微软雅黑" panose="020B0503020204020204" pitchFamily="34" charset="-122"/>
                <a:cs typeface="微软雅黑" panose="020B0503020204020204" pitchFamily="34" charset="-122"/>
                <a:sym typeface="+mn-ea"/>
              </a:rPr>
              <a:t>（</a:t>
            </a:r>
            <a:r>
              <a:rPr lang="en-US" altLang="zh-CN" sz="3200" dirty="0" err="1">
                <a:latin typeface="GB Pinyinok-D" panose="02010601030101010101" charset="-122"/>
                <a:ea typeface="GB Pinyinok-D" panose="02010601030101010101" charset="-122"/>
                <a:cs typeface="GB Pinyinok-D" panose="02010601030101010101" charset="-122"/>
                <a:sym typeface="微软雅黑" panose="020B0503020204020204" pitchFamily="34" charset="-122"/>
              </a:rPr>
              <a:t>jū</a:t>
            </a:r>
            <a:r>
              <a:rPr lang="en-US" altLang="zh-CN" sz="3200" dirty="0" err="1">
                <a:latin typeface="GB Pinyinok-D" panose="02010601030101010101" charset="-122"/>
                <a:ea typeface="GB Pinyinok-D" panose="02010601030101010101" charset="-122"/>
                <a:cs typeface="GB Pinyinok-D" panose="02010601030101010101" charset="-122"/>
                <a:sym typeface="+mn-ea"/>
              </a:rPr>
              <a:t>　</a:t>
            </a:r>
            <a:r>
              <a:rPr lang="en-US" altLang="zh-CN" sz="3200" dirty="0" err="1">
                <a:latin typeface="GB Pinyinok-D" panose="02010601030101010101" charset="-122"/>
                <a:ea typeface="GB Pinyinok-D" panose="02010601030101010101" charset="-122"/>
                <a:cs typeface="GB Pinyinok-D" panose="02010601030101010101" charset="-122"/>
                <a:sym typeface="微软雅黑" panose="020B0503020204020204" pitchFamily="34" charset="-122"/>
              </a:rPr>
              <a:t>jù</a:t>
            </a:r>
            <a:r>
              <a:rPr lang="zh-CN" altLang="en-US" sz="3200" dirty="0" err="1">
                <a:latin typeface="GB Pinyinok-D" panose="02010601030101010101" charset="-122"/>
                <a:ea typeface="GB Pinyinok-D" panose="02010601030101010101" charset="-122"/>
                <a:cs typeface="GB Pinyinok-D" panose="02010601030101010101" charset="-122"/>
                <a:sym typeface="微软雅黑" panose="020B0503020204020204" pitchFamily="34" charset="-122"/>
              </a:rPr>
              <a:t>）</a:t>
            </a:r>
            <a:r>
              <a:rPr lang="zh-CN" altLang="en-US" sz="3200" dirty="0">
                <a:latin typeface="微软雅黑" panose="020B0503020204020204" pitchFamily="34" charset="-122"/>
                <a:cs typeface="微软雅黑" panose="020B0503020204020204" pitchFamily="34" charset="-122"/>
                <a:sym typeface="+mn-ea"/>
              </a:rPr>
              <a:t> </a:t>
            </a:r>
            <a:endParaRPr lang="zh-CN" altLang="en-US">
              <a:latin typeface="微软雅黑" panose="020B0503020204020204" pitchFamily="34" charset="-122"/>
              <a:cs typeface="微软雅黑" panose="020B0503020204020204" pitchFamily="34" charset="-122"/>
            </a:endParaRPr>
          </a:p>
        </p:txBody>
      </p:sp>
      <p:sp>
        <p:nvSpPr>
          <p:cNvPr id="6" name="文本框 5"/>
          <p:cNvSpPr txBox="1"/>
          <p:nvPr/>
        </p:nvSpPr>
        <p:spPr>
          <a:xfrm>
            <a:off x="6703695" y="2999740"/>
            <a:ext cx="3441700" cy="583565"/>
          </a:xfrm>
          <a:prstGeom prst="rect">
            <a:avLst/>
          </a:prstGeom>
          <a:noFill/>
        </p:spPr>
        <p:txBody>
          <a:bodyPr wrap="none" rtlCol="0" anchor="t">
            <a:spAutoFit/>
          </a:bodyPr>
          <a:lstStyle/>
          <a:p>
            <a:r>
              <a:rPr lang="zh-CN" altLang="en-US" sz="3200" dirty="0">
                <a:latin typeface="微软雅黑" panose="020B0503020204020204" pitchFamily="34" charset="-122"/>
                <a:cs typeface="微软雅黑" panose="020B0503020204020204" pitchFamily="34" charset="-122"/>
                <a:sym typeface="微软雅黑" panose="020B0503020204020204" pitchFamily="34" charset="-122"/>
              </a:rPr>
              <a:t>蚁</a:t>
            </a:r>
            <a:r>
              <a:rPr lang="zh-CN" altLang="en-US" sz="3200" dirty="0">
                <a:solidFill>
                  <a:srgbClr val="FF0000"/>
                </a:solidFill>
                <a:latin typeface="微软雅黑" panose="020B0503020204020204" pitchFamily="34" charset="-122"/>
                <a:cs typeface="微软雅黑" panose="020B0503020204020204" pitchFamily="34" charset="-122"/>
                <a:sym typeface="微软雅黑" panose="020B0503020204020204" pitchFamily="34" charset="-122"/>
              </a:rPr>
              <a:t>穴</a:t>
            </a:r>
            <a:r>
              <a:rPr lang="zh-CN" altLang="en-US" sz="3200" dirty="0">
                <a:latin typeface="微软雅黑" panose="020B0503020204020204" pitchFamily="34" charset="-122"/>
                <a:cs typeface="微软雅黑" panose="020B0503020204020204" pitchFamily="34" charset="-122"/>
                <a:sym typeface="+mn-ea"/>
              </a:rPr>
              <a:t>（</a:t>
            </a:r>
            <a:r>
              <a:rPr lang="en-US" altLang="zh-CN" sz="3200" dirty="0" err="1">
                <a:latin typeface="GB Pinyinok-D" panose="02010601030101010101" charset="-122"/>
                <a:ea typeface="GB Pinyinok-D" panose="02010601030101010101" charset="-122"/>
                <a:cs typeface="GB Pinyinok-D" panose="02010601030101010101" charset="-122"/>
                <a:sym typeface="+mn-ea"/>
              </a:rPr>
              <a:t>xuè　</a:t>
            </a:r>
            <a:r>
              <a:rPr lang="en-US" altLang="zh-CN" sz="3200" dirty="0" err="1">
                <a:latin typeface="GB Pinyinok-D" panose="02010601030101010101" charset="-122"/>
                <a:ea typeface="GB Pinyinok-D" panose="02010601030101010101" charset="-122"/>
                <a:cs typeface="GB Pinyinok-D" panose="02010601030101010101" charset="-122"/>
                <a:sym typeface="微软雅黑" panose="020B0503020204020204" pitchFamily="34" charset="-122"/>
              </a:rPr>
              <a:t>xué</a:t>
            </a:r>
            <a:r>
              <a:rPr lang="zh-CN" altLang="en-US" sz="3200" dirty="0" err="1">
                <a:latin typeface="GB Pinyinok-D" panose="02010601030101010101" charset="-122"/>
                <a:ea typeface="GB Pinyinok-D" panose="02010601030101010101" charset="-122"/>
                <a:cs typeface="GB Pinyinok-D" panose="02010601030101010101" charset="-122"/>
                <a:sym typeface="微软雅黑" panose="020B0503020204020204" pitchFamily="34" charset="-122"/>
              </a:rPr>
              <a:t>）</a:t>
            </a:r>
          </a:p>
        </p:txBody>
      </p:sp>
      <p:sp>
        <p:nvSpPr>
          <p:cNvPr id="8" name="文本框 7"/>
          <p:cNvSpPr txBox="1"/>
          <p:nvPr/>
        </p:nvSpPr>
        <p:spPr>
          <a:xfrm>
            <a:off x="2517775" y="2999740"/>
            <a:ext cx="3469640" cy="583565"/>
          </a:xfrm>
          <a:prstGeom prst="rect">
            <a:avLst/>
          </a:prstGeom>
          <a:noFill/>
        </p:spPr>
        <p:txBody>
          <a:bodyPr wrap="none" rtlCol="0" anchor="t">
            <a:spAutoFit/>
          </a:bodyPr>
          <a:lstStyle/>
          <a:p>
            <a:r>
              <a:rPr lang="zh-CN" altLang="en-US" sz="3200" dirty="0">
                <a:latin typeface="微软雅黑" panose="020B0503020204020204" pitchFamily="34" charset="-122"/>
                <a:cs typeface="微软雅黑" panose="020B0503020204020204" pitchFamily="34" charset="-122"/>
                <a:sym typeface="+mn-ea"/>
              </a:rPr>
              <a:t>明</a:t>
            </a:r>
            <a:r>
              <a:rPr lang="zh-CN" altLang="en-US" sz="3200" dirty="0">
                <a:solidFill>
                  <a:srgbClr val="FF0000"/>
                </a:solidFill>
                <a:latin typeface="微软雅黑" panose="020B0503020204020204" pitchFamily="34" charset="-122"/>
                <a:cs typeface="微软雅黑" panose="020B0503020204020204" pitchFamily="34" charset="-122"/>
                <a:sym typeface="+mn-ea"/>
              </a:rPr>
              <a:t>媚</a:t>
            </a:r>
            <a:r>
              <a:rPr lang="zh-CN" altLang="en-US" sz="3200" dirty="0">
                <a:latin typeface="微软雅黑" panose="020B0503020204020204" pitchFamily="34" charset="-122"/>
                <a:cs typeface="微软雅黑" panose="020B0503020204020204" pitchFamily="34" charset="-122"/>
                <a:sym typeface="+mn-ea"/>
              </a:rPr>
              <a:t>（</a:t>
            </a:r>
            <a:r>
              <a:rPr lang="en-US" altLang="zh-CN" sz="3200" dirty="0" err="1">
                <a:latin typeface="GB Pinyinok-D" panose="02010601030101010101" charset="-122"/>
                <a:ea typeface="GB Pinyinok-D" panose="02010601030101010101" charset="-122"/>
                <a:cs typeface="GB Pinyinok-D" panose="02010601030101010101" charset="-122"/>
                <a:sym typeface="微软雅黑" panose="020B0503020204020204" pitchFamily="34" charset="-122"/>
              </a:rPr>
              <a:t>mèi</a:t>
            </a:r>
            <a:r>
              <a:rPr lang="zh-CN" altLang="en-US" sz="3200" dirty="0">
                <a:latin typeface="GB Pinyinok-D" panose="02010601030101010101" charset="-122"/>
                <a:ea typeface="GB Pinyinok-D" panose="02010601030101010101" charset="-122"/>
                <a:cs typeface="GB Pinyinok-D" panose="02010601030101010101" charset="-122"/>
                <a:sym typeface="+mn-ea"/>
              </a:rPr>
              <a:t>　</a:t>
            </a:r>
            <a:r>
              <a:rPr lang="en-US" altLang="zh-CN" sz="3200" dirty="0" err="1">
                <a:latin typeface="GB Pinyinok-D" panose="02010601030101010101" charset="-122"/>
                <a:ea typeface="GB Pinyinok-D" panose="02010601030101010101" charset="-122"/>
                <a:cs typeface="GB Pinyinok-D" panose="02010601030101010101" charset="-122"/>
                <a:sym typeface="+mn-ea"/>
              </a:rPr>
              <a:t>méi</a:t>
            </a:r>
            <a:r>
              <a:rPr lang="zh-CN" altLang="en-US" sz="3200" dirty="0" err="1">
                <a:latin typeface="GB Pinyinok-D" panose="02010601030101010101" charset="-122"/>
                <a:ea typeface="GB Pinyinok-D" panose="02010601030101010101" charset="-122"/>
                <a:cs typeface="GB Pinyinok-D" panose="02010601030101010101" charset="-122"/>
                <a:sym typeface="+mn-ea"/>
              </a:rPr>
              <a:t>）</a:t>
            </a:r>
          </a:p>
        </p:txBody>
      </p:sp>
      <p:sp>
        <p:nvSpPr>
          <p:cNvPr id="9" name="文本框 8"/>
          <p:cNvSpPr txBox="1"/>
          <p:nvPr/>
        </p:nvSpPr>
        <p:spPr>
          <a:xfrm>
            <a:off x="1728470" y="2018030"/>
            <a:ext cx="10052685" cy="583565"/>
          </a:xfrm>
          <a:prstGeom prst="rect">
            <a:avLst/>
          </a:prstGeom>
          <a:noFill/>
        </p:spPr>
        <p:txBody>
          <a:bodyPr wrap="square" rtlCol="0" anchor="t">
            <a:spAutoFit/>
          </a:bodyPr>
          <a:lstStyle/>
          <a:p>
            <a:r>
              <a:rPr lang="zh-CN" altLang="en-US" sz="3200" dirty="0">
                <a:solidFill>
                  <a:srgbClr val="845222"/>
                </a:solidFill>
                <a:latin typeface="微软雅黑" panose="020B0503020204020204" pitchFamily="34" charset="-122"/>
                <a:cs typeface="微软雅黑" panose="020B0503020204020204" pitchFamily="34" charset="-122"/>
                <a:sym typeface="+mn-ea"/>
              </a:rPr>
              <a:t>一、给红色的字选择正确的读音，画</a:t>
            </a:r>
            <a:r>
              <a:rPr lang="en-US" altLang="zh-CN" sz="3200" dirty="0">
                <a:solidFill>
                  <a:srgbClr val="845222"/>
                </a:solidFill>
                <a:latin typeface="微软雅黑" panose="020B0503020204020204" pitchFamily="34" charset="-122"/>
                <a:cs typeface="微软雅黑" panose="020B0503020204020204" pitchFamily="34" charset="-122"/>
                <a:sym typeface="+mn-ea"/>
              </a:rPr>
              <a:t>“√”</a:t>
            </a:r>
            <a:r>
              <a:rPr lang="zh-CN" altLang="en-US" sz="3200" dirty="0">
                <a:solidFill>
                  <a:srgbClr val="845222"/>
                </a:solidFill>
                <a:latin typeface="微软雅黑" panose="020B0503020204020204" pitchFamily="34" charset="-122"/>
                <a:cs typeface="微软雅黑" panose="020B0503020204020204" pitchFamily="34" charset="-122"/>
                <a:sym typeface="+mn-ea"/>
              </a:rPr>
              <a:t>。</a:t>
            </a:r>
          </a:p>
        </p:txBody>
      </p:sp>
      <p:sp>
        <p:nvSpPr>
          <p:cNvPr id="13" name="Text Box 5"/>
          <p:cNvSpPr txBox="1">
            <a:spLocks noChangeArrowheads="1"/>
          </p:cNvSpPr>
          <p:nvPr/>
        </p:nvSpPr>
        <p:spPr bwMode="auto">
          <a:xfrm>
            <a:off x="4081780" y="3148330"/>
            <a:ext cx="712788" cy="7067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a:spAutoFit/>
          </a:bodyPr>
          <a:lstStyle>
            <a:lvl1pPr>
              <a:spcBef>
                <a:spcPct val="20000"/>
              </a:spcBef>
              <a:buFont typeface="Arial" panose="020B0604020202020204" pitchFamily="34" charset="0"/>
              <a:buChar char="•"/>
              <a:defRPr kumimoji="1" sz="3200">
                <a:solidFill>
                  <a:sysClr val="windowText" lastClr="000000"/>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ysClr val="windowText" lastClr="000000"/>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ysClr val="windowText" lastClr="000000"/>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9pPr>
          </a:lstStyle>
          <a:p>
            <a:pPr eaLnBrk="1" fontAlgn="base" hangingPunct="1">
              <a:spcBef>
                <a:spcPct val="50000"/>
              </a:spcBef>
              <a:buFontTx/>
              <a:buNone/>
            </a:pPr>
            <a:r>
              <a:rPr lang="en-US" altLang="zh-CN" sz="4000" b="1" noProof="1">
                <a:solidFill>
                  <a:srgbClr val="FF0000"/>
                </a:solidFill>
                <a:uFillTx/>
                <a:latin typeface="楷体" panose="02010609060101010101" charset="-122"/>
                <a:ea typeface="楷体" panose="02010609060101010101" charset="-122"/>
                <a:cs typeface="Arial" panose="020B0604020202020204" pitchFamily="34" charset="0"/>
                <a:sym typeface="+mn-ea"/>
              </a:rPr>
              <a:t>√</a:t>
            </a:r>
            <a:endParaRPr lang="en-US" altLang="zh-CN" sz="4000" b="1" noProof="1">
              <a:solidFill>
                <a:srgbClr val="FF0000"/>
              </a:solidFill>
              <a:uFillTx/>
              <a:latin typeface="楷体" panose="02010609060101010101" charset="-122"/>
              <a:ea typeface="楷体" panose="02010609060101010101" charset="-122"/>
              <a:cs typeface="Arial" panose="020B0604020202020204" pitchFamily="34" charset="0"/>
              <a:sym typeface="+mn-ea"/>
            </a:endParaRPr>
          </a:p>
        </p:txBody>
      </p:sp>
      <p:sp>
        <p:nvSpPr>
          <p:cNvPr id="16" name="Text Box 5"/>
          <p:cNvSpPr txBox="1">
            <a:spLocks noChangeArrowheads="1"/>
          </p:cNvSpPr>
          <p:nvPr/>
        </p:nvSpPr>
        <p:spPr bwMode="auto">
          <a:xfrm>
            <a:off x="4485958" y="4283393"/>
            <a:ext cx="711200" cy="7067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a:spAutoFit/>
          </a:bodyPr>
          <a:lstStyle>
            <a:lvl1pPr>
              <a:spcBef>
                <a:spcPct val="20000"/>
              </a:spcBef>
              <a:buFont typeface="Arial" panose="020B0604020202020204" pitchFamily="34" charset="0"/>
              <a:buChar char="•"/>
              <a:defRPr kumimoji="1" sz="3200">
                <a:solidFill>
                  <a:sysClr val="windowText" lastClr="000000"/>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ysClr val="windowText" lastClr="000000"/>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ysClr val="windowText" lastClr="000000"/>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9pPr>
          </a:lstStyle>
          <a:p>
            <a:pPr eaLnBrk="1" fontAlgn="base" hangingPunct="1">
              <a:spcBef>
                <a:spcPct val="50000"/>
              </a:spcBef>
              <a:buFontTx/>
              <a:buNone/>
            </a:pPr>
            <a:r>
              <a:rPr lang="en-US" altLang="zh-CN" sz="4000" b="1" noProof="1">
                <a:solidFill>
                  <a:srgbClr val="FF0000"/>
                </a:solidFill>
                <a:uFillTx/>
                <a:latin typeface="楷体" panose="02010609060101010101" charset="-122"/>
                <a:ea typeface="楷体" panose="02010609060101010101" charset="-122"/>
                <a:cs typeface="Arial" panose="020B0604020202020204" pitchFamily="34" charset="0"/>
                <a:sym typeface="+mn-ea"/>
              </a:rPr>
              <a:t>√</a:t>
            </a:r>
            <a:endParaRPr lang="en-US" altLang="zh-CN" sz="4000" b="1" noProof="1">
              <a:solidFill>
                <a:srgbClr val="FF0000"/>
              </a:solidFill>
              <a:uFillTx/>
              <a:latin typeface="楷体" panose="02010609060101010101" charset="-122"/>
              <a:ea typeface="楷体" panose="02010609060101010101" charset="-122"/>
              <a:cs typeface="Arial" panose="020B0604020202020204" pitchFamily="34" charset="0"/>
              <a:sym typeface="+mn-ea"/>
            </a:endParaRPr>
          </a:p>
        </p:txBody>
      </p:sp>
      <p:sp>
        <p:nvSpPr>
          <p:cNvPr id="14" name="Text Box 5"/>
          <p:cNvSpPr txBox="1">
            <a:spLocks noChangeArrowheads="1"/>
          </p:cNvSpPr>
          <p:nvPr/>
        </p:nvSpPr>
        <p:spPr bwMode="auto">
          <a:xfrm>
            <a:off x="9201150" y="3148013"/>
            <a:ext cx="712788" cy="706755"/>
          </a:xfrm>
          <a:prstGeom prst="rect">
            <a:avLst/>
          </a:prstGeom>
          <a:noFill/>
          <a:ln>
            <a:noFill/>
          </a:ln>
          <a:extLst>
            <a:ext uri="{909E8E84-426E-40DD-AFC4-6F175D3DCCD1}">
              <a14:hiddenFill xmlns:a14="http://schemas.microsoft.com/office/drawing/2010/main" xmlns="">
                <a:solidFill>
                  <a:srgbClr val="FFFFFF"/>
                </a:solidFill>
              </a14:hiddenFill>
            </a:ext>
          </a:extLst>
        </p:spPr>
        <p:txBody>
          <a:bodyPr wrap="square" lIns="91440" tIns="45720" rIns="91440" bIns="45720">
            <a:spAutoFit/>
          </a:bodyPr>
          <a:lstStyle>
            <a:lvl1pPr>
              <a:spcBef>
                <a:spcPct val="20000"/>
              </a:spcBef>
              <a:buFont typeface="Arial" panose="020B0604020202020204" pitchFamily="34" charset="0"/>
              <a:buChar char="•"/>
              <a:defRPr kumimoji="1" sz="3200">
                <a:solidFill>
                  <a:sysClr val="windowText" lastClr="000000"/>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ysClr val="windowText" lastClr="000000"/>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ysClr val="windowText" lastClr="000000"/>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9pPr>
          </a:lstStyle>
          <a:p>
            <a:pPr lvl="0" algn="l">
              <a:spcBef>
                <a:spcPct val="50000"/>
              </a:spcBef>
              <a:buFontTx/>
              <a:buNone/>
            </a:pPr>
            <a:r>
              <a:rPr lang="en-US" altLang="zh-CN" sz="4000" b="1">
                <a:solidFill>
                  <a:srgbClr val="FF0000"/>
                </a:solidFill>
                <a:uFillTx/>
                <a:latin typeface="楷体" panose="02010609060101010101" charset="-122"/>
                <a:ea typeface="楷体" panose="02010609060101010101" charset="-122"/>
                <a:cs typeface="Arial" panose="020B0604020202020204" pitchFamily="34" charset="0"/>
                <a:sym typeface="+mn-ea"/>
              </a:rPr>
              <a:t>√</a:t>
            </a:r>
          </a:p>
        </p:txBody>
      </p:sp>
      <p:sp>
        <p:nvSpPr>
          <p:cNvPr id="17" name="Text Box 5"/>
          <p:cNvSpPr txBox="1">
            <a:spLocks noChangeArrowheads="1"/>
          </p:cNvSpPr>
          <p:nvPr/>
        </p:nvSpPr>
        <p:spPr bwMode="auto">
          <a:xfrm>
            <a:off x="9534525" y="4294823"/>
            <a:ext cx="711200" cy="706755"/>
          </a:xfrm>
          <a:prstGeom prst="rect">
            <a:avLst/>
          </a:prstGeom>
          <a:noFill/>
          <a:ln>
            <a:noFill/>
          </a:ln>
          <a:extLst>
            <a:ext uri="{909E8E84-426E-40DD-AFC4-6F175D3DCCD1}">
              <a14:hiddenFill xmlns:a14="http://schemas.microsoft.com/office/drawing/2010/main" xmlns="">
                <a:solidFill>
                  <a:srgbClr val="FFFFFF"/>
                </a:solidFill>
              </a14:hiddenFill>
            </a:ext>
          </a:extLst>
        </p:spPr>
        <p:txBody>
          <a:bodyPr wrap="square" lIns="91440" tIns="45720" rIns="91440" bIns="45720">
            <a:spAutoFit/>
          </a:bodyPr>
          <a:lstStyle>
            <a:lvl1pPr>
              <a:spcBef>
                <a:spcPct val="20000"/>
              </a:spcBef>
              <a:buFont typeface="Arial" panose="020B0604020202020204" pitchFamily="34" charset="0"/>
              <a:buChar char="•"/>
              <a:defRPr kumimoji="1" sz="3200">
                <a:solidFill>
                  <a:sysClr val="windowText" lastClr="000000"/>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ysClr val="windowText" lastClr="000000"/>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ysClr val="windowText" lastClr="000000"/>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9pPr>
          </a:lstStyle>
          <a:p>
            <a:pPr lvl="0" algn="l">
              <a:spcBef>
                <a:spcPct val="50000"/>
              </a:spcBef>
              <a:buFontTx/>
              <a:buNone/>
            </a:pPr>
            <a:r>
              <a:rPr lang="en-US" altLang="zh-CN" sz="4000" b="1">
                <a:solidFill>
                  <a:srgbClr val="FF0000"/>
                </a:solidFill>
                <a:uFillTx/>
                <a:latin typeface="楷体" panose="02010609060101010101" charset="-122"/>
                <a:ea typeface="楷体" panose="02010609060101010101" charset="-122"/>
                <a:cs typeface="Arial" panose="020B0604020202020204" pitchFamily="34" charset="0"/>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4"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105525" y="4206875"/>
            <a:ext cx="3858260" cy="583565"/>
          </a:xfrm>
          <a:prstGeom prst="rect">
            <a:avLst/>
          </a:prstGeom>
          <a:noFill/>
        </p:spPr>
        <p:txBody>
          <a:bodyPr wrap="none" rtlCol="0" anchor="t">
            <a:spAutoFit/>
          </a:bodyPr>
          <a:lstStyle/>
          <a:p>
            <a:pPr indent="200025" algn="l" eaLnBrk="0" hangingPunct="0">
              <a:lnSpc>
                <a:spcPct val="100000"/>
              </a:lnSpc>
            </a:pPr>
            <a:r>
              <a:rPr lang="zh-CN" altLang="en-US" sz="3200" b="1" dirty="0">
                <a:solidFill>
                  <a:srgbClr val="000000"/>
                </a:solidFill>
                <a:latin typeface="楷体" panose="02010609060101010101" charset="-122"/>
                <a:ea typeface="楷体" panose="02010609060101010101" charset="-122"/>
                <a:cs typeface="Times New Roman" panose="02020603050405020304" charset="0"/>
                <a:sym typeface="+mn-ea"/>
              </a:rPr>
              <a:t>急遽</a:t>
            </a:r>
            <a:r>
              <a:rPr lang="en-US" altLang="zh-CN" sz="3200" b="1" dirty="0">
                <a:solidFill>
                  <a:srgbClr val="000000"/>
                </a:solidFill>
                <a:latin typeface="楷体" panose="02010609060101010101" charset="-122"/>
                <a:ea typeface="楷体" panose="02010609060101010101" charset="-122"/>
                <a:cs typeface="Times New Roman" panose="02020603050405020304" charset="0"/>
                <a:sym typeface="+mn-ea"/>
              </a:rPr>
              <a:t>——</a:t>
            </a:r>
            <a:r>
              <a:rPr lang="zh-CN" altLang="en-US" sz="3200" b="1" dirty="0">
                <a:solidFill>
                  <a:srgbClr val="000000"/>
                </a:solidFill>
                <a:latin typeface="楷体" panose="02010609060101010101" charset="-122"/>
                <a:ea typeface="楷体" panose="02010609060101010101" charset="-122"/>
                <a:cs typeface="Times New Roman" panose="02020603050405020304" charset="0"/>
                <a:sym typeface="+mn-ea"/>
              </a:rPr>
              <a:t>（     ）</a:t>
            </a:r>
            <a:endParaRPr lang="zh-CN" altLang="en-US"/>
          </a:p>
        </p:txBody>
      </p:sp>
      <p:sp>
        <p:nvSpPr>
          <p:cNvPr id="7" name="文本框 6"/>
          <p:cNvSpPr txBox="1"/>
          <p:nvPr/>
        </p:nvSpPr>
        <p:spPr>
          <a:xfrm>
            <a:off x="6105525" y="2917190"/>
            <a:ext cx="3858260" cy="583565"/>
          </a:xfrm>
          <a:prstGeom prst="rect">
            <a:avLst/>
          </a:prstGeom>
          <a:noFill/>
        </p:spPr>
        <p:txBody>
          <a:bodyPr wrap="none" rtlCol="0" anchor="t">
            <a:spAutoFit/>
          </a:bodyPr>
          <a:lstStyle/>
          <a:p>
            <a:pPr indent="200025" algn="l" eaLnBrk="0" hangingPunct="0">
              <a:lnSpc>
                <a:spcPct val="100000"/>
              </a:lnSpc>
            </a:pPr>
            <a:r>
              <a:rPr lang="zh-CN" altLang="en-US" sz="3200" b="1" dirty="0">
                <a:solidFill>
                  <a:srgbClr val="000000"/>
                </a:solidFill>
                <a:latin typeface="楷体" panose="02010609060101010101" charset="-122"/>
                <a:ea typeface="楷体" panose="02010609060101010101" charset="-122"/>
                <a:cs typeface="Times New Roman" panose="02020603050405020304" charset="0"/>
                <a:sym typeface="+mn-ea"/>
              </a:rPr>
              <a:t>孤独</a:t>
            </a:r>
            <a:r>
              <a:rPr lang="en-US" altLang="zh-CN" sz="3200" b="1" dirty="0">
                <a:solidFill>
                  <a:srgbClr val="000000"/>
                </a:solidFill>
                <a:latin typeface="楷体" panose="02010609060101010101" charset="-122"/>
                <a:ea typeface="楷体" panose="02010609060101010101" charset="-122"/>
                <a:cs typeface="Times New Roman" panose="02020603050405020304" charset="0"/>
                <a:sym typeface="+mn-ea"/>
              </a:rPr>
              <a:t>——</a:t>
            </a:r>
            <a:r>
              <a:rPr lang="zh-CN" sz="3200" b="1" dirty="0">
                <a:solidFill>
                  <a:srgbClr val="000000"/>
                </a:solidFill>
                <a:latin typeface="楷体" panose="02010609060101010101" charset="-122"/>
                <a:ea typeface="楷体" panose="02010609060101010101" charset="-122"/>
                <a:cs typeface="Times New Roman" panose="02020603050405020304" charset="0"/>
                <a:sym typeface="+mn-ea"/>
              </a:rPr>
              <a:t>（     ）</a:t>
            </a:r>
            <a:endParaRPr lang="zh-CN" altLang="en-US"/>
          </a:p>
        </p:txBody>
      </p:sp>
      <p:sp>
        <p:nvSpPr>
          <p:cNvPr id="4" name="文本框 3"/>
          <p:cNvSpPr txBox="1"/>
          <p:nvPr/>
        </p:nvSpPr>
        <p:spPr>
          <a:xfrm>
            <a:off x="1979930" y="4206875"/>
            <a:ext cx="3658235" cy="583565"/>
          </a:xfrm>
          <a:prstGeom prst="rect">
            <a:avLst/>
          </a:prstGeom>
          <a:noFill/>
        </p:spPr>
        <p:txBody>
          <a:bodyPr wrap="none" rtlCol="0" anchor="t">
            <a:spAutoFit/>
          </a:bodyPr>
          <a:lstStyle/>
          <a:p>
            <a:pPr>
              <a:lnSpc>
                <a:spcPct val="100000"/>
              </a:lnSpc>
            </a:pPr>
            <a:r>
              <a:rPr lang="zh-CN" altLang="en-US" sz="3200" b="1" dirty="0">
                <a:solidFill>
                  <a:srgbClr val="000000"/>
                </a:solidFill>
                <a:latin typeface="楷体" panose="02010609060101010101" charset="-122"/>
                <a:ea typeface="楷体" panose="02010609060101010101" charset="-122"/>
                <a:cs typeface="Times New Roman" panose="02020603050405020304" charset="0"/>
                <a:sym typeface="+mn-ea"/>
              </a:rPr>
              <a:t>惆怅</a:t>
            </a:r>
            <a:r>
              <a:rPr lang="en-US" altLang="zh-CN" sz="3200" b="1" dirty="0">
                <a:solidFill>
                  <a:srgbClr val="000000"/>
                </a:solidFill>
                <a:latin typeface="楷体" panose="02010609060101010101" charset="-122"/>
                <a:ea typeface="楷体" panose="02010609060101010101" charset="-122"/>
                <a:cs typeface="Times New Roman" panose="02020603050405020304" charset="0"/>
                <a:sym typeface="+mn-ea"/>
              </a:rPr>
              <a:t>——</a:t>
            </a:r>
            <a:r>
              <a:rPr lang="zh-CN" altLang="en-US" sz="3200" b="1" dirty="0">
                <a:solidFill>
                  <a:srgbClr val="000000"/>
                </a:solidFill>
                <a:latin typeface="楷体" panose="02010609060101010101" charset="-122"/>
                <a:ea typeface="楷体" panose="02010609060101010101" charset="-122"/>
                <a:cs typeface="Times New Roman" panose="02020603050405020304" charset="0"/>
                <a:sym typeface="+mn-ea"/>
              </a:rPr>
              <a:t>（     ）</a:t>
            </a:r>
            <a:endParaRPr lang="zh-CN" altLang="en-US"/>
          </a:p>
        </p:txBody>
      </p:sp>
      <p:sp>
        <p:nvSpPr>
          <p:cNvPr id="8" name="文本框 7"/>
          <p:cNvSpPr txBox="1"/>
          <p:nvPr/>
        </p:nvSpPr>
        <p:spPr>
          <a:xfrm>
            <a:off x="1979930" y="2917190"/>
            <a:ext cx="3658235" cy="583565"/>
          </a:xfrm>
          <a:prstGeom prst="rect">
            <a:avLst/>
          </a:prstGeom>
          <a:noFill/>
        </p:spPr>
        <p:txBody>
          <a:bodyPr wrap="none" rtlCol="0" anchor="t">
            <a:spAutoFit/>
          </a:bodyPr>
          <a:lstStyle/>
          <a:p>
            <a:pPr>
              <a:lnSpc>
                <a:spcPct val="100000"/>
              </a:lnSpc>
            </a:pPr>
            <a:r>
              <a:rPr lang="zh-CN" altLang="en-US" sz="3200" b="1" dirty="0">
                <a:solidFill>
                  <a:srgbClr val="000000"/>
                </a:solidFill>
                <a:latin typeface="楷体" panose="02010609060101010101" charset="-122"/>
                <a:ea typeface="楷体" panose="02010609060101010101" charset="-122"/>
                <a:cs typeface="Times New Roman" panose="02020603050405020304" charset="0"/>
                <a:sym typeface="+mn-ea"/>
              </a:rPr>
              <a:t>漫长</a:t>
            </a:r>
            <a:r>
              <a:rPr lang="en-US" altLang="zh-CN" sz="3200" b="1" dirty="0">
                <a:solidFill>
                  <a:srgbClr val="000000"/>
                </a:solidFill>
                <a:latin typeface="楷体" panose="02010609060101010101" charset="-122"/>
                <a:ea typeface="楷体" panose="02010609060101010101" charset="-122"/>
                <a:cs typeface="Times New Roman" panose="02020603050405020304" charset="0"/>
                <a:sym typeface="+mn-ea"/>
              </a:rPr>
              <a:t>——</a:t>
            </a:r>
            <a:r>
              <a:rPr lang="zh-CN" sz="3200" b="1" dirty="0">
                <a:solidFill>
                  <a:srgbClr val="000000"/>
                </a:solidFill>
                <a:latin typeface="楷体" panose="02010609060101010101" charset="-122"/>
                <a:ea typeface="楷体" panose="02010609060101010101" charset="-122"/>
                <a:cs typeface="Times New Roman" panose="02020603050405020304" charset="0"/>
                <a:sym typeface="+mn-ea"/>
              </a:rPr>
              <a:t>（ </a:t>
            </a:r>
            <a:r>
              <a:rPr lang="zh-CN" sz="3200" b="1" dirty="0">
                <a:solidFill>
                  <a:srgbClr val="845222"/>
                </a:solidFill>
                <a:latin typeface="楷体" panose="02010609060101010101" charset="-122"/>
                <a:ea typeface="楷体" panose="02010609060101010101" charset="-122"/>
                <a:cs typeface="Times New Roman" panose="02020603050405020304" charset="0"/>
                <a:sym typeface="+mn-ea"/>
              </a:rPr>
              <a:t>    </a:t>
            </a:r>
            <a:r>
              <a:rPr lang="zh-CN" sz="3200" b="1" dirty="0">
                <a:solidFill>
                  <a:srgbClr val="000000"/>
                </a:solidFill>
                <a:latin typeface="楷体" panose="02010609060101010101" charset="-122"/>
                <a:ea typeface="楷体" panose="02010609060101010101" charset="-122"/>
                <a:cs typeface="Times New Roman" panose="02020603050405020304" charset="0"/>
                <a:sym typeface="+mn-ea"/>
              </a:rPr>
              <a:t>）</a:t>
            </a:r>
            <a:endParaRPr lang="zh-CN" altLang="en-US"/>
          </a:p>
        </p:txBody>
      </p:sp>
      <p:sp>
        <p:nvSpPr>
          <p:cNvPr id="32" name="矩形 31"/>
          <p:cNvSpPr/>
          <p:nvPr/>
        </p:nvSpPr>
        <p:spPr>
          <a:xfrm>
            <a:off x="4134803" y="2916873"/>
            <a:ext cx="1604962" cy="583565"/>
          </a:xfrm>
          <a:prstGeom prst="rect">
            <a:avLst/>
          </a:prstGeom>
          <a:noFill/>
          <a:ln w="28575">
            <a:noFill/>
          </a:ln>
        </p:spPr>
        <p:txBody>
          <a:bodyPr wrap="square" lIns="91440" tIns="45720" rIns="91440" bIns="45720" anchor="t">
            <a:spAutoFit/>
          </a:bodyPr>
          <a:lstStyle/>
          <a:p>
            <a:r>
              <a:rPr lang="zh-CN" altLang="en-US" sz="3200" b="1" dirty="0">
                <a:solidFill>
                  <a:srgbClr val="FF0000"/>
                </a:solidFill>
                <a:latin typeface="楷体" panose="02010609060101010101" charset="-122"/>
                <a:ea typeface="楷体" panose="02010609060101010101" charset="-122"/>
                <a:sym typeface="微软雅黑" panose="020B0503020204020204" pitchFamily="34" charset="-122"/>
              </a:rPr>
              <a:t>短暂</a:t>
            </a:r>
          </a:p>
        </p:txBody>
      </p:sp>
      <p:sp>
        <p:nvSpPr>
          <p:cNvPr id="3" name="矩形 2"/>
          <p:cNvSpPr/>
          <p:nvPr/>
        </p:nvSpPr>
        <p:spPr>
          <a:xfrm>
            <a:off x="8469630" y="2917190"/>
            <a:ext cx="1604963" cy="583565"/>
          </a:xfrm>
          <a:prstGeom prst="rect">
            <a:avLst/>
          </a:prstGeom>
          <a:noFill/>
          <a:ln w="28575">
            <a:noFill/>
          </a:ln>
        </p:spPr>
        <p:txBody>
          <a:bodyPr wrap="square" lIns="91440" tIns="45720" rIns="91440" bIns="45720" anchor="t">
            <a:spAutoFit/>
          </a:bodyPr>
          <a:lstStyle/>
          <a:p>
            <a:r>
              <a:rPr lang="zh-CN" altLang="en-US" sz="3200" b="1" dirty="0">
                <a:solidFill>
                  <a:srgbClr val="FF0000"/>
                </a:solidFill>
                <a:latin typeface="楷体" panose="02010609060101010101" charset="-122"/>
                <a:ea typeface="楷体" panose="02010609060101010101" charset="-122"/>
                <a:sym typeface="微软雅黑" panose="020B0503020204020204" pitchFamily="34" charset="-122"/>
              </a:rPr>
              <a:t>热闹</a:t>
            </a:r>
          </a:p>
        </p:txBody>
      </p:sp>
      <p:sp>
        <p:nvSpPr>
          <p:cNvPr id="5" name="矩形 4"/>
          <p:cNvSpPr/>
          <p:nvPr/>
        </p:nvSpPr>
        <p:spPr>
          <a:xfrm>
            <a:off x="4134803" y="4206875"/>
            <a:ext cx="1604962" cy="583565"/>
          </a:xfrm>
          <a:prstGeom prst="rect">
            <a:avLst/>
          </a:prstGeom>
          <a:noFill/>
          <a:ln w="28575">
            <a:noFill/>
          </a:ln>
        </p:spPr>
        <p:txBody>
          <a:bodyPr wrap="square" lIns="91440" tIns="45720" rIns="91440" bIns="45720" anchor="t">
            <a:spAutoFit/>
          </a:bodyPr>
          <a:lstStyle/>
          <a:p>
            <a:r>
              <a:rPr lang="zh-CN" altLang="en-US" sz="3200" b="1" dirty="0">
                <a:solidFill>
                  <a:srgbClr val="FF0000"/>
                </a:solidFill>
                <a:latin typeface="楷体" panose="02010609060101010101" charset="-122"/>
                <a:ea typeface="楷体" panose="02010609060101010101" charset="-122"/>
                <a:sym typeface="微软雅黑" panose="020B0503020204020204" pitchFamily="34" charset="-122"/>
              </a:rPr>
              <a:t>舒畅</a:t>
            </a:r>
          </a:p>
        </p:txBody>
      </p:sp>
      <p:sp>
        <p:nvSpPr>
          <p:cNvPr id="6" name="矩形 5"/>
          <p:cNvSpPr/>
          <p:nvPr/>
        </p:nvSpPr>
        <p:spPr>
          <a:xfrm>
            <a:off x="8469630" y="4206875"/>
            <a:ext cx="1604963" cy="583565"/>
          </a:xfrm>
          <a:prstGeom prst="rect">
            <a:avLst/>
          </a:prstGeom>
          <a:noFill/>
          <a:ln w="28575">
            <a:noFill/>
          </a:ln>
        </p:spPr>
        <p:txBody>
          <a:bodyPr wrap="square" lIns="91440" tIns="45720" rIns="91440" bIns="45720" anchor="t">
            <a:spAutoFit/>
          </a:bodyPr>
          <a:lstStyle/>
          <a:p>
            <a:r>
              <a:rPr lang="zh-CN" altLang="en-US" sz="3200" b="1" dirty="0">
                <a:solidFill>
                  <a:srgbClr val="FF0000"/>
                </a:solidFill>
                <a:latin typeface="楷体" panose="02010609060101010101" charset="-122"/>
                <a:ea typeface="楷体" panose="02010609060101010101" charset="-122"/>
                <a:sym typeface="微软雅黑" panose="020B0503020204020204" pitchFamily="34" charset="-122"/>
              </a:rPr>
              <a:t>缓慢</a:t>
            </a:r>
          </a:p>
        </p:txBody>
      </p:sp>
      <p:sp>
        <p:nvSpPr>
          <p:cNvPr id="9" name="文本框 8"/>
          <p:cNvSpPr txBox="1"/>
          <p:nvPr/>
        </p:nvSpPr>
        <p:spPr>
          <a:xfrm>
            <a:off x="2047875" y="1853565"/>
            <a:ext cx="10052685" cy="583565"/>
          </a:xfrm>
          <a:prstGeom prst="rect">
            <a:avLst/>
          </a:prstGeom>
          <a:noFill/>
        </p:spPr>
        <p:txBody>
          <a:bodyPr wrap="square" rtlCol="0" anchor="t">
            <a:spAutoFit/>
          </a:bodyPr>
          <a:lstStyle/>
          <a:p>
            <a:r>
              <a:rPr sz="3200" dirty="0">
                <a:solidFill>
                  <a:srgbClr val="845222"/>
                </a:solidFill>
                <a:latin typeface="微软雅黑" panose="020B0503020204020204" pitchFamily="34" charset="-122"/>
                <a:cs typeface="微软雅黑" panose="020B0503020204020204" pitchFamily="34" charset="-122"/>
                <a:sym typeface="+mn-ea"/>
              </a:rPr>
              <a:t>二、填写反义词。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1105535" y="2672080"/>
            <a:ext cx="9606280" cy="2159000"/>
          </a:xfrm>
          <a:prstGeom prst="rect">
            <a:avLst/>
          </a:prstGeom>
          <a:noFill/>
        </p:spPr>
        <p:txBody>
          <a:bodyPr wrap="square" rtlCol="0" anchor="t">
            <a:spAutoFit/>
          </a:bodyPr>
          <a:lstStyle/>
          <a:p>
            <a:pPr fontAlgn="auto">
              <a:lnSpc>
                <a:spcPct val="140000"/>
              </a:lnSpc>
              <a:buFont typeface="Arial" panose="020B0604020202020204" pitchFamily="34" charset="0"/>
              <a:buNone/>
            </a:pPr>
            <a:r>
              <a:rPr lang="en-US" altLang="zh-CN" sz="3200" dirty="0">
                <a:latin typeface="微软雅黑" panose="020B0503020204020204" pitchFamily="34" charset="-122"/>
                <a:cs typeface="微软雅黑" panose="020B0503020204020204" pitchFamily="34" charset="-122"/>
                <a:sym typeface="+mn-ea"/>
              </a:rPr>
              <a:t>        《</a:t>
            </a:r>
            <a:r>
              <a:rPr lang="zh-CN" altLang="en-US" sz="3200" dirty="0">
                <a:latin typeface="微软雅黑" panose="020B0503020204020204" pitchFamily="34" charset="-122"/>
                <a:cs typeface="微软雅黑" panose="020B0503020204020204" pitchFamily="34" charset="-122"/>
                <a:sym typeface="+mn-ea"/>
              </a:rPr>
              <a:t>那个星期天</a:t>
            </a:r>
            <a:r>
              <a:rPr lang="en-US" altLang="zh-CN" sz="3200" dirty="0">
                <a:latin typeface="微软雅黑" panose="020B0503020204020204" pitchFamily="34" charset="-122"/>
                <a:cs typeface="微软雅黑" panose="020B0503020204020204" pitchFamily="34" charset="-122"/>
                <a:sym typeface="+mn-ea"/>
              </a:rPr>
              <a:t>》</a:t>
            </a:r>
            <a:r>
              <a:rPr lang="zh-CN" altLang="en-US" sz="3200" dirty="0">
                <a:latin typeface="微软雅黑" panose="020B0503020204020204" pitchFamily="34" charset="-122"/>
                <a:cs typeface="微软雅黑" panose="020B0503020204020204" pitchFamily="34" charset="-122"/>
                <a:sym typeface="+mn-ea"/>
              </a:rPr>
              <a:t>的作者是（           ），课文按照（       ）顺序，写了作者在某个星期天里从（      ）到（       ）一直等候母亲带他出去玩的经历。</a:t>
            </a:r>
          </a:p>
        </p:txBody>
      </p:sp>
      <p:sp>
        <p:nvSpPr>
          <p:cNvPr id="2" name="文本框 1"/>
          <p:cNvSpPr txBox="1"/>
          <p:nvPr/>
        </p:nvSpPr>
        <p:spPr>
          <a:xfrm>
            <a:off x="6989128" y="2845118"/>
            <a:ext cx="2090738" cy="583565"/>
          </a:xfrm>
          <a:prstGeom prst="rect">
            <a:avLst/>
          </a:prstGeom>
          <a:noFill/>
        </p:spPr>
        <p:txBody>
          <a:bodyPr wrap="square" rtlCol="0">
            <a:spAutoFit/>
          </a:bodyPr>
          <a:lstStyle/>
          <a:p>
            <a:r>
              <a:rPr lang="zh-CN" altLang="en-US" sz="3200" b="1" noProof="1">
                <a:solidFill>
                  <a:srgbClr val="FF0000"/>
                </a:solidFill>
                <a:latin typeface="楷体" panose="02010609060101010101" charset="-122"/>
                <a:ea typeface="楷体" panose="02010609060101010101" charset="-122"/>
                <a:cs typeface="+mn-cs"/>
                <a:sym typeface="+mn-ea"/>
              </a:rPr>
              <a:t>史铁生</a:t>
            </a:r>
          </a:p>
        </p:txBody>
      </p:sp>
      <p:sp>
        <p:nvSpPr>
          <p:cNvPr id="7" name="文本框 1"/>
          <p:cNvSpPr txBox="1"/>
          <p:nvPr/>
        </p:nvSpPr>
        <p:spPr>
          <a:xfrm>
            <a:off x="1920558" y="3525203"/>
            <a:ext cx="2090738" cy="583565"/>
          </a:xfrm>
          <a:prstGeom prst="rect">
            <a:avLst/>
          </a:prstGeom>
          <a:noFill/>
        </p:spPr>
        <p:txBody>
          <a:bodyPr wrap="square" rtlCol="0">
            <a:spAutoFit/>
          </a:bodyPr>
          <a:lstStyle/>
          <a:p>
            <a:r>
              <a:rPr lang="zh-CN" altLang="en-US" sz="3200" b="1" noProof="1">
                <a:solidFill>
                  <a:srgbClr val="FF0000"/>
                </a:solidFill>
                <a:latin typeface="楷体" panose="02010609060101010101" charset="-122"/>
                <a:ea typeface="楷体" panose="02010609060101010101" charset="-122"/>
                <a:cs typeface="+mn-cs"/>
                <a:sym typeface="+mn-ea"/>
              </a:rPr>
              <a:t>时间</a:t>
            </a:r>
          </a:p>
        </p:txBody>
      </p:sp>
      <p:sp>
        <p:nvSpPr>
          <p:cNvPr id="8" name="文本框 1"/>
          <p:cNvSpPr txBox="1"/>
          <p:nvPr/>
        </p:nvSpPr>
        <p:spPr>
          <a:xfrm>
            <a:off x="9602470" y="3536950"/>
            <a:ext cx="1137285" cy="583565"/>
          </a:xfrm>
          <a:prstGeom prst="rect">
            <a:avLst/>
          </a:prstGeom>
          <a:noFill/>
        </p:spPr>
        <p:txBody>
          <a:bodyPr wrap="square" rtlCol="0">
            <a:spAutoFit/>
          </a:bodyPr>
          <a:lstStyle/>
          <a:p>
            <a:r>
              <a:rPr lang="zh-CN" altLang="en-US" sz="3200" b="1" noProof="1">
                <a:solidFill>
                  <a:srgbClr val="FF0000"/>
                </a:solidFill>
                <a:latin typeface="楷体" panose="02010609060101010101" charset="-122"/>
                <a:ea typeface="楷体" panose="02010609060101010101" charset="-122"/>
                <a:cs typeface="+mn-cs"/>
                <a:sym typeface="+mn-ea"/>
              </a:rPr>
              <a:t>早上</a:t>
            </a:r>
            <a:endParaRPr lang="en-US" altLang="zh-CN" sz="3200" b="1" noProof="1">
              <a:solidFill>
                <a:srgbClr val="FF0000"/>
              </a:solidFill>
              <a:latin typeface="楷体" panose="02010609060101010101" charset="-122"/>
              <a:ea typeface="楷体" panose="02010609060101010101" charset="-122"/>
              <a:cs typeface="+mn-cs"/>
              <a:sym typeface="+mn-ea"/>
            </a:endParaRPr>
          </a:p>
        </p:txBody>
      </p:sp>
      <p:sp>
        <p:nvSpPr>
          <p:cNvPr id="9" name="文本框 1"/>
          <p:cNvSpPr txBox="1"/>
          <p:nvPr/>
        </p:nvSpPr>
        <p:spPr>
          <a:xfrm>
            <a:off x="1966595" y="4216400"/>
            <a:ext cx="1228090" cy="583565"/>
          </a:xfrm>
          <a:prstGeom prst="rect">
            <a:avLst/>
          </a:prstGeom>
          <a:noFill/>
        </p:spPr>
        <p:txBody>
          <a:bodyPr wrap="square" rtlCol="0">
            <a:spAutoFit/>
          </a:bodyPr>
          <a:lstStyle/>
          <a:p>
            <a:r>
              <a:rPr lang="zh-CN" altLang="en-US" sz="3200" b="1" noProof="1">
                <a:solidFill>
                  <a:srgbClr val="FF0000"/>
                </a:solidFill>
                <a:latin typeface="楷体" panose="02010609060101010101" charset="-122"/>
                <a:ea typeface="楷体" panose="02010609060101010101" charset="-122"/>
                <a:cs typeface="+mn-cs"/>
                <a:sym typeface="+mn-ea"/>
              </a:rPr>
              <a:t>晚上</a:t>
            </a:r>
            <a:endParaRPr lang="en-US" altLang="zh-CN" sz="3200" b="1" noProof="1">
              <a:solidFill>
                <a:srgbClr val="FF0000"/>
              </a:solidFill>
              <a:latin typeface="楷体" panose="02010609060101010101" charset="-122"/>
              <a:ea typeface="楷体" panose="02010609060101010101" charset="-122"/>
              <a:cs typeface="+mn-cs"/>
              <a:sym typeface="+mn-ea"/>
            </a:endParaRPr>
          </a:p>
        </p:txBody>
      </p:sp>
      <p:sp>
        <p:nvSpPr>
          <p:cNvPr id="4" name="文本框 3"/>
          <p:cNvSpPr txBox="1"/>
          <p:nvPr/>
        </p:nvSpPr>
        <p:spPr>
          <a:xfrm>
            <a:off x="1105535" y="1920240"/>
            <a:ext cx="10052685" cy="583565"/>
          </a:xfrm>
          <a:prstGeom prst="rect">
            <a:avLst/>
          </a:prstGeom>
          <a:noFill/>
        </p:spPr>
        <p:txBody>
          <a:bodyPr wrap="square" rtlCol="0" anchor="t">
            <a:spAutoFit/>
          </a:bodyPr>
          <a:lstStyle/>
          <a:p>
            <a:r>
              <a:rPr sz="3200" dirty="0">
                <a:solidFill>
                  <a:srgbClr val="845222"/>
                </a:solidFill>
                <a:latin typeface="微软雅黑" panose="020B0503020204020204" pitchFamily="34" charset="-122"/>
                <a:cs typeface="微软雅黑" panose="020B0503020204020204" pitchFamily="34" charset="-122"/>
                <a:sym typeface="+mn-ea"/>
              </a:rPr>
              <a:t>三、根据课文内容填空。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checkerboard(across)">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u=2706712832,2408173740&amp;fm=26&amp;gp=0"/>
          <p:cNvPicPr>
            <a:picLocks noChangeAspect="1"/>
          </p:cNvPicPr>
          <p:nvPr/>
        </p:nvPicPr>
        <p:blipFill>
          <a:blip r:embed="rId2">
            <a:clrChange>
              <a:clrFrom>
                <a:srgbClr val="C8D8D8">
                  <a:alpha val="100000"/>
                </a:srgbClr>
              </a:clrFrom>
              <a:clrTo>
                <a:srgbClr val="C8D8D8">
                  <a:alpha val="100000"/>
                  <a:alpha val="0"/>
                </a:srgbClr>
              </a:clrTo>
            </a:clrChange>
          </a:blip>
          <a:srcRect l="41336" t="22908" b="10122"/>
          <a:stretch>
            <a:fillRect/>
          </a:stretch>
        </p:blipFill>
        <p:spPr>
          <a:xfrm>
            <a:off x="1168400" y="1678940"/>
            <a:ext cx="5039360" cy="3831590"/>
          </a:xfrm>
          <a:prstGeom prst="rect">
            <a:avLst/>
          </a:prstGeom>
          <a:effectLst>
            <a:softEdge rad="38100"/>
          </a:effectLst>
        </p:spPr>
      </p:pic>
      <p:sp>
        <p:nvSpPr>
          <p:cNvPr id="8" name="云形 7"/>
          <p:cNvSpPr/>
          <p:nvPr/>
        </p:nvSpPr>
        <p:spPr>
          <a:xfrm rot="360000">
            <a:off x="6501130" y="2701290"/>
            <a:ext cx="3815080" cy="1480185"/>
          </a:xfrm>
          <a:prstGeom prst="cloud">
            <a:avLst/>
          </a:prstGeom>
          <a:solidFill>
            <a:schemeClr val="bg1"/>
          </a:solidFill>
          <a:ln w="12700" cmpd="sng">
            <a:solidFill>
              <a:srgbClr val="A97E58"/>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101" name="文本框 9"/>
          <p:cNvSpPr txBox="1"/>
          <p:nvPr/>
        </p:nvSpPr>
        <p:spPr>
          <a:xfrm>
            <a:off x="6549390" y="2977515"/>
            <a:ext cx="3716337" cy="829945"/>
          </a:xfrm>
          <a:prstGeom prst="rect">
            <a:avLst/>
          </a:prstGeom>
          <a:noFill/>
          <a:ln w="9525">
            <a:noFill/>
          </a:ln>
        </p:spPr>
        <p:txBody>
          <a:bodyPr wrap="square" anchor="t">
            <a:spAutoFit/>
          </a:bodyPr>
          <a:lstStyle/>
          <a:p>
            <a:pPr algn="ctr"/>
            <a:r>
              <a:rPr lang="zh-CN" altLang="en-US" sz="4800" b="1">
                <a:solidFill>
                  <a:srgbClr val="845222"/>
                </a:solidFill>
                <a:latin typeface="微软雅黑" panose="020B0503020204020204" pitchFamily="34" charset="-122"/>
              </a:rPr>
              <a:t>第</a:t>
            </a:r>
            <a:r>
              <a:rPr lang="en-US" altLang="zh-CN" sz="4800" b="1">
                <a:solidFill>
                  <a:srgbClr val="845222"/>
                </a:solidFill>
                <a:latin typeface="微软雅黑" panose="020B0503020204020204" pitchFamily="34" charset="-122"/>
              </a:rPr>
              <a:t>2</a:t>
            </a:r>
            <a:r>
              <a:rPr lang="zh-CN" altLang="en-US" sz="4800" b="1">
                <a:solidFill>
                  <a:srgbClr val="845222"/>
                </a:solidFill>
                <a:latin typeface="微软雅黑" panose="020B0503020204020204" pitchFamily="34" charset="-122"/>
              </a:rPr>
              <a:t>课时</a:t>
            </a:r>
            <a:endParaRPr lang="zh-CN" altLang="en-US" sz="4800" b="1">
              <a:solidFill>
                <a:srgbClr val="845222"/>
              </a:solidFill>
              <a:latin typeface="微软雅黑" panose="020B0503020204020204" pitchFamily="34" charset="-122"/>
              <a:hlinkClick r:id="rId3" action="ppaction://hlinksldjump"/>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0"/>
          <p:cNvSpPr txBox="1"/>
          <p:nvPr/>
        </p:nvSpPr>
        <p:spPr>
          <a:xfrm>
            <a:off x="1796415" y="2348230"/>
            <a:ext cx="8555990" cy="2306955"/>
          </a:xfrm>
          <a:prstGeom prst="rect">
            <a:avLst/>
          </a:prstGeom>
          <a:noFill/>
          <a:ln w="28575" cmpd="sng">
            <a:solidFill>
              <a:srgbClr val="A97E58"/>
            </a:solidFill>
            <a:prstDash val="sysDash"/>
          </a:ln>
        </p:spPr>
        <p:txBody>
          <a:bodyPr wrap="square" anchor="t">
            <a:spAutoFit/>
          </a:bodyPr>
          <a:lstStyle/>
          <a:p>
            <a:pPr marL="144145" lvl="0" algn="l">
              <a:lnSpc>
                <a:spcPct val="150000"/>
              </a:lnSpc>
            </a:pPr>
            <a:r>
              <a:rPr lang="en-US" altLang="zh-CN" sz="3200">
                <a:solidFill>
                  <a:srgbClr val="845222"/>
                </a:solidFill>
                <a:latin typeface="微软雅黑" panose="020B0503020204020204" pitchFamily="34" charset="-122"/>
                <a:sym typeface="+mn-ea"/>
              </a:rPr>
              <a:t>      </a:t>
            </a:r>
            <a:r>
              <a:rPr lang="zh-CN" altLang="en-US" sz="3200">
                <a:solidFill>
                  <a:srgbClr val="845222"/>
                </a:solidFill>
                <a:latin typeface="微软雅黑" panose="020B0503020204020204" pitchFamily="34" charset="-122"/>
                <a:sym typeface="+mn-ea"/>
              </a:rPr>
              <a:t>作者</a:t>
            </a:r>
            <a:r>
              <a:rPr lang="en-US" altLang="zh-CN" sz="3200">
                <a:solidFill>
                  <a:srgbClr val="845222"/>
                </a:solidFill>
                <a:latin typeface="微软雅黑" panose="020B0503020204020204" pitchFamily="34" charset="-122"/>
                <a:sym typeface="+mn-ea"/>
              </a:rPr>
              <a:t>盼望着出门玩耍，但他的愿望并没有实现，心情也不断变化，那么作者是怎样变化心情的呢？</a:t>
            </a:r>
          </a:p>
        </p:txBody>
      </p:sp>
      <p:sp>
        <p:nvSpPr>
          <p:cNvPr id="5" name="文本框 4"/>
          <p:cNvSpPr txBox="1"/>
          <p:nvPr/>
        </p:nvSpPr>
        <p:spPr>
          <a:xfrm>
            <a:off x="1202055" y="875665"/>
            <a:ext cx="3221355" cy="645160"/>
          </a:xfrm>
          <a:prstGeom prst="rect">
            <a:avLst/>
          </a:prstGeom>
          <a:noFill/>
        </p:spPr>
        <p:txBody>
          <a:bodyPr wrap="square" rtlCol="0">
            <a:spAutoFit/>
          </a:bodyPr>
          <a:lstStyle/>
          <a:p>
            <a:pPr lvl="0" algn="l" fontAlgn="auto"/>
            <a:r>
              <a:rPr lang="zh-CN" altLang="en-US" sz="3600" b="1" spc="400">
                <a:solidFill>
                  <a:srgbClr val="845222"/>
                </a:solidFill>
                <a:latin typeface="微软雅黑" panose="020B0503020204020204" pitchFamily="34" charset="-122"/>
                <a:sym typeface="+mn-ea"/>
              </a:rPr>
              <a:t>谈话导入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bldLvl="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1" name="文本框 9"/>
          <p:cNvSpPr txBox="1"/>
          <p:nvPr/>
        </p:nvSpPr>
        <p:spPr>
          <a:xfrm>
            <a:off x="6153150" y="2747645"/>
            <a:ext cx="5438775" cy="645160"/>
          </a:xfrm>
          <a:prstGeom prst="rect">
            <a:avLst/>
          </a:prstGeom>
          <a:noFill/>
          <a:ln w="9525">
            <a:noFill/>
          </a:ln>
        </p:spPr>
        <p:txBody>
          <a:bodyPr wrap="square" anchor="t">
            <a:spAutoFit/>
          </a:bodyPr>
          <a:lstStyle/>
          <a:p>
            <a:pPr algn="ctr"/>
            <a:endParaRPr lang="zh-CN" altLang="en-US" sz="3600" dirty="0">
              <a:latin typeface="汉仪润圆-65W" pitchFamily="18" charset="-122"/>
              <a:ea typeface="汉仪润圆-65W" pitchFamily="18" charset="-122"/>
            </a:endParaRPr>
          </a:p>
        </p:txBody>
      </p:sp>
      <p:sp>
        <p:nvSpPr>
          <p:cNvPr id="30724" name="文本框 0"/>
          <p:cNvSpPr txBox="1"/>
          <p:nvPr/>
        </p:nvSpPr>
        <p:spPr>
          <a:xfrm>
            <a:off x="1316038" y="2030095"/>
            <a:ext cx="9013825" cy="3192145"/>
          </a:xfrm>
          <a:prstGeom prst="rect">
            <a:avLst/>
          </a:prstGeom>
          <a:noFill/>
          <a:ln w="28575" cmpd="sng">
            <a:solidFill>
              <a:srgbClr val="98AF27"/>
            </a:solidFill>
            <a:prstDash val="sysDash"/>
          </a:ln>
        </p:spPr>
        <p:txBody>
          <a:bodyPr wrap="square" anchor="t">
            <a:spAutoFit/>
          </a:bodyPr>
          <a:lstStyle/>
          <a:p>
            <a:pPr>
              <a:lnSpc>
                <a:spcPct val="140000"/>
              </a:lnSpc>
            </a:pPr>
            <a:r>
              <a:rPr lang="en-US" altLang="zh-CN" sz="3600">
                <a:latin typeface="微软雅黑" panose="020B0503020204020204" pitchFamily="34" charset="-122"/>
              </a:rPr>
              <a:t>       </a:t>
            </a:r>
            <a:r>
              <a:rPr lang="zh-CN" altLang="en-US" sz="3600" dirty="0">
                <a:latin typeface="微软雅黑" panose="020B0503020204020204" pitchFamily="34" charset="-122"/>
              </a:rPr>
              <a:t>默读课文</a:t>
            </a:r>
            <a:r>
              <a:rPr lang="zh-CN" altLang="en-US" sz="3600" dirty="0">
                <a:solidFill>
                  <a:srgbClr val="845222"/>
                </a:solidFill>
                <a:latin typeface="微软雅黑" panose="020B0503020204020204" pitchFamily="34" charset="-122"/>
              </a:rPr>
              <a:t>第</a:t>
            </a:r>
            <a:r>
              <a:rPr lang="en-US" altLang="zh-CN" sz="3600" dirty="0">
                <a:solidFill>
                  <a:srgbClr val="845222"/>
                </a:solidFill>
                <a:latin typeface="微软雅黑" panose="020B0503020204020204" pitchFamily="34" charset="-122"/>
              </a:rPr>
              <a:t>2-5</a:t>
            </a:r>
            <a:r>
              <a:rPr lang="zh-CN" altLang="en-US" sz="3600" dirty="0">
                <a:solidFill>
                  <a:srgbClr val="845222"/>
                </a:solidFill>
                <a:latin typeface="微软雅黑" panose="020B0503020204020204" pitchFamily="34" charset="-122"/>
              </a:rPr>
              <a:t>自然段</a:t>
            </a:r>
            <a:r>
              <a:rPr lang="zh-CN" altLang="en-US" sz="3600" dirty="0">
                <a:latin typeface="微软雅黑" panose="020B0503020204020204" pitchFamily="34" charset="-122"/>
              </a:rPr>
              <a:t>，用</a:t>
            </a:r>
            <a:r>
              <a:rPr lang="en-US" altLang="zh-CN" sz="3600" dirty="0">
                <a:solidFill>
                  <a:srgbClr val="FF0000"/>
                </a:solidFill>
                <a:latin typeface="微软雅黑" panose="020B0503020204020204" pitchFamily="34" charset="-122"/>
              </a:rPr>
              <a:t>[  ]</a:t>
            </a:r>
            <a:r>
              <a:rPr lang="zh-CN" altLang="en-US" sz="3600" dirty="0">
                <a:latin typeface="微软雅黑" panose="020B0503020204020204" pitchFamily="34" charset="-122"/>
              </a:rPr>
              <a:t>画出表现母亲行为的句子，用</a:t>
            </a:r>
            <a:r>
              <a:rPr lang="zh-CN" altLang="en-US" sz="3600" dirty="0">
                <a:solidFill>
                  <a:srgbClr val="FF0000"/>
                </a:solidFill>
                <a:latin typeface="微软雅黑" panose="020B0503020204020204" pitchFamily="34" charset="-122"/>
              </a:rPr>
              <a:t>（ ）</a:t>
            </a:r>
            <a:r>
              <a:rPr lang="zh-CN" altLang="en-US" sz="3600" dirty="0">
                <a:latin typeface="微软雅黑" panose="020B0503020204020204" pitchFamily="34" charset="-122"/>
              </a:rPr>
              <a:t>画出表现出“我”的心情的关键语句，思考：</a:t>
            </a:r>
            <a:r>
              <a:rPr lang="en-US" altLang="zh-CN" sz="3600" dirty="0">
                <a:solidFill>
                  <a:srgbClr val="845222"/>
                </a:solidFill>
                <a:latin typeface="微软雅黑" panose="020B0503020204020204" pitchFamily="34" charset="-122"/>
              </a:rPr>
              <a:t>“</a:t>
            </a:r>
            <a:r>
              <a:rPr lang="zh-CN" altLang="en-US" sz="3600" dirty="0">
                <a:solidFill>
                  <a:srgbClr val="845222"/>
                </a:solidFill>
                <a:latin typeface="微软雅黑" panose="020B0503020204020204" pitchFamily="34" charset="-122"/>
              </a:rPr>
              <a:t>我</a:t>
            </a:r>
            <a:r>
              <a:rPr lang="en-US" altLang="zh-CN" sz="3600" dirty="0">
                <a:solidFill>
                  <a:srgbClr val="845222"/>
                </a:solidFill>
                <a:latin typeface="微软雅黑" panose="020B0503020204020204" pitchFamily="34" charset="-122"/>
              </a:rPr>
              <a:t>”</a:t>
            </a:r>
            <a:r>
              <a:rPr lang="zh-CN" altLang="en-US" sz="3600" dirty="0">
                <a:solidFill>
                  <a:srgbClr val="845222"/>
                </a:solidFill>
                <a:latin typeface="微软雅黑" panose="020B0503020204020204" pitchFamily="34" charset="-122"/>
              </a:rPr>
              <a:t>的心情经历了什么样的变化？</a:t>
            </a:r>
          </a:p>
        </p:txBody>
      </p:sp>
      <p:sp>
        <p:nvSpPr>
          <p:cNvPr id="2" name="文本框 1"/>
          <p:cNvSpPr txBox="1"/>
          <p:nvPr/>
        </p:nvSpPr>
        <p:spPr>
          <a:xfrm>
            <a:off x="1179195" y="864235"/>
            <a:ext cx="3221355" cy="645160"/>
          </a:xfrm>
          <a:prstGeom prst="rect">
            <a:avLst/>
          </a:prstGeom>
          <a:noFill/>
        </p:spPr>
        <p:txBody>
          <a:bodyPr wrap="square" rtlCol="0">
            <a:spAutoFit/>
          </a:bodyPr>
          <a:lstStyle/>
          <a:p>
            <a:pPr lvl="0" algn="l" fontAlgn="auto"/>
            <a:r>
              <a:rPr lang="zh-CN" altLang="en-US" sz="3600" b="1" spc="400">
                <a:solidFill>
                  <a:srgbClr val="845222"/>
                </a:solidFill>
                <a:latin typeface="微软雅黑" panose="020B0503020204020204" pitchFamily="34" charset="-122"/>
                <a:sym typeface="+mn-ea"/>
              </a:rPr>
              <a:t>合作共读</a:t>
            </a:r>
          </a:p>
        </p:txBody>
      </p:sp>
    </p:spTree>
  </p:cSld>
  <p:clrMapOvr>
    <a:masterClrMapping/>
  </p:clrMapOvr>
  <p:transition>
    <p:push dir="d"/>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5" name="文本框 0"/>
          <p:cNvSpPr txBox="1"/>
          <p:nvPr/>
        </p:nvSpPr>
        <p:spPr>
          <a:xfrm>
            <a:off x="1672590" y="2196148"/>
            <a:ext cx="8928100" cy="3044190"/>
          </a:xfrm>
          <a:prstGeom prst="rect">
            <a:avLst/>
          </a:prstGeom>
          <a:noFill/>
          <a:ln w="9525">
            <a:noFill/>
          </a:ln>
        </p:spPr>
        <p:txBody>
          <a:bodyPr wrap="square" anchor="t">
            <a:spAutoFit/>
          </a:bodyPr>
          <a:lstStyle/>
          <a:p>
            <a:pPr>
              <a:lnSpc>
                <a:spcPct val="120000"/>
              </a:lnSpc>
            </a:pPr>
            <a:r>
              <a:rPr lang="en-US" altLang="zh-CN" sz="3200" b="1">
                <a:latin typeface="楷体" panose="02010609060101010101" charset="-122"/>
                <a:ea typeface="楷体" panose="02010609060101010101" charset="-122"/>
              </a:rPr>
              <a:t>    </a:t>
            </a:r>
            <a:r>
              <a:rPr lang="zh-CN" altLang="en-US" sz="3200" b="1">
                <a:latin typeface="楷体" panose="02010609060101010101" charset="-122"/>
                <a:ea typeface="楷体" panose="02010609060101010101" charset="-122"/>
              </a:rPr>
              <a:t>总之她很久之前就答应了，就在那个星期天带我出去玩，这不会错。一个人平生第一次盼一个日子，都不会错。而且就在那天早晨，母亲也还是这样答应的：去，当然去。我想到底是让我盼来了。</a:t>
            </a:r>
          </a:p>
        </p:txBody>
      </p:sp>
      <p:sp>
        <p:nvSpPr>
          <p:cNvPr id="3076" name="文本框 4"/>
          <p:cNvSpPr txBox="1"/>
          <p:nvPr/>
        </p:nvSpPr>
        <p:spPr>
          <a:xfrm>
            <a:off x="1718310" y="1492568"/>
            <a:ext cx="8928100" cy="583565"/>
          </a:xfrm>
          <a:prstGeom prst="rect">
            <a:avLst/>
          </a:prstGeom>
          <a:noFill/>
          <a:ln w="9525">
            <a:noFill/>
          </a:ln>
        </p:spPr>
        <p:txBody>
          <a:bodyPr wrap="square" anchor="t">
            <a:spAutoFit/>
          </a:bodyPr>
          <a:lstStyle/>
          <a:p>
            <a:r>
              <a:rPr lang="zh-CN" altLang="en-US" sz="3200" b="1" dirty="0">
                <a:solidFill>
                  <a:srgbClr val="79614D"/>
                </a:solidFill>
                <a:latin typeface="微软雅黑" panose="020B0503020204020204" pitchFamily="34" charset="-122"/>
                <a:sym typeface="微软雅黑" panose="020B0503020204020204" pitchFamily="34" charset="-122"/>
              </a:rPr>
              <a:t>你从哪个字感受到了作者的心情？</a:t>
            </a:r>
          </a:p>
        </p:txBody>
      </p:sp>
      <p:cxnSp>
        <p:nvCxnSpPr>
          <p:cNvPr id="3" name="直接连接符 2"/>
          <p:cNvCxnSpPr/>
          <p:nvPr/>
        </p:nvCxnSpPr>
        <p:spPr>
          <a:xfrm flipV="1">
            <a:off x="9589135" y="3404870"/>
            <a:ext cx="347980" cy="444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1765935" y="5198428"/>
            <a:ext cx="411163"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6490970" y="4911090"/>
            <a:ext cx="3735070" cy="1275080"/>
            <a:chOff x="10222" y="7734"/>
            <a:chExt cx="5882" cy="2008"/>
          </a:xfrm>
          <a:solidFill>
            <a:srgbClr val="79614D"/>
          </a:solidFill>
        </p:grpSpPr>
        <p:sp>
          <p:nvSpPr>
            <p:cNvPr id="4" name="云形标注 3"/>
            <p:cNvSpPr/>
            <p:nvPr/>
          </p:nvSpPr>
          <p:spPr>
            <a:xfrm>
              <a:off x="10222" y="7734"/>
              <a:ext cx="5882" cy="2008"/>
            </a:xfrm>
            <a:prstGeom prst="cloudCallout">
              <a:avLst>
                <a:gd name="adj1" fmla="val -72101"/>
                <a:gd name="adj2" fmla="val -39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800" b="1" strike="noStrike" noProof="1" smtClean="0">
                <a:latin typeface="微软雅黑" panose="020B0503020204020204" pitchFamily="34" charset="-122"/>
                <a:ea typeface="微软雅黑" panose="020B0503020204020204" pitchFamily="34" charset="-122"/>
              </a:endParaRPr>
            </a:p>
          </p:txBody>
        </p:sp>
        <p:sp>
          <p:nvSpPr>
            <p:cNvPr id="5" name="文本框 4"/>
            <p:cNvSpPr txBox="1"/>
            <p:nvPr/>
          </p:nvSpPr>
          <p:spPr>
            <a:xfrm>
              <a:off x="11121" y="8273"/>
              <a:ext cx="4229" cy="822"/>
            </a:xfrm>
            <a:prstGeom prst="rect">
              <a:avLst/>
            </a:prstGeom>
            <a:grpFill/>
          </p:spPr>
          <p:txBody>
            <a:bodyPr wrap="none" rtlCol="0" anchor="t">
              <a:spAutoFit/>
            </a:bodyPr>
            <a:lstStyle/>
            <a:p>
              <a:pPr algn="ctr" fontAlgn="auto"/>
              <a:r>
                <a:rPr lang="zh-CN" altLang="en-US" sz="2800" b="1" dirty="0" smtClean="0">
                  <a:solidFill>
                    <a:schemeClr val="lt1"/>
                  </a:solidFill>
                  <a:latin typeface="微软雅黑" panose="020B0503020204020204" pitchFamily="34" charset="-122"/>
                  <a:sym typeface="+mn-ea"/>
                </a:rPr>
                <a:t>满怀期待的心情</a:t>
              </a: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barn(inVertical)">
                                      <p:cBhvr>
                                        <p:cTn id="7" dur="500"/>
                                        <p:tgtEl>
                                          <p:spTgt spid="3076"/>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6" name="文本框 4"/>
          <p:cNvSpPr txBox="1"/>
          <p:nvPr/>
        </p:nvSpPr>
        <p:spPr>
          <a:xfrm>
            <a:off x="1217930" y="1366520"/>
            <a:ext cx="5672455" cy="2159000"/>
          </a:xfrm>
          <a:prstGeom prst="rect">
            <a:avLst/>
          </a:prstGeom>
          <a:noFill/>
          <a:ln w="28575" cmpd="sng">
            <a:solidFill>
              <a:srgbClr val="A97E58"/>
            </a:solidFill>
            <a:prstDash val="sysDash"/>
          </a:ln>
        </p:spPr>
        <p:txBody>
          <a:bodyPr wrap="square" anchor="t">
            <a:spAutoFit/>
          </a:bodyPr>
          <a:lstStyle/>
          <a:p>
            <a:pPr marL="288290">
              <a:lnSpc>
                <a:spcPct val="140000"/>
              </a:lnSpc>
            </a:pPr>
            <a:r>
              <a:rPr lang="en-US" altLang="zh-CN" sz="3200" dirty="0">
                <a:solidFill>
                  <a:srgbClr val="79614D"/>
                </a:solidFill>
                <a:latin typeface="微软雅黑" panose="020B0503020204020204" pitchFamily="34" charset="-122"/>
                <a:sym typeface="微软雅黑" panose="020B0503020204020204" pitchFamily="34" charset="-122"/>
              </a:rPr>
              <a:t>       </a:t>
            </a:r>
            <a:r>
              <a:rPr lang="zh-CN" altLang="en-US" sz="3200" dirty="0">
                <a:solidFill>
                  <a:srgbClr val="79614D"/>
                </a:solidFill>
                <a:latin typeface="微软雅黑" panose="020B0503020204020204" pitchFamily="34" charset="-122"/>
                <a:sym typeface="微软雅黑" panose="020B0503020204020204" pitchFamily="34" charset="-122"/>
              </a:rPr>
              <a:t>为什么如此令</a:t>
            </a:r>
            <a:r>
              <a:rPr lang="en-US" altLang="zh-CN" sz="3200" dirty="0">
                <a:solidFill>
                  <a:srgbClr val="79614D"/>
                </a:solidFill>
                <a:latin typeface="微软雅黑" panose="020B0503020204020204" pitchFamily="34" charset="-122"/>
                <a:sym typeface="微软雅黑" panose="020B0503020204020204" pitchFamily="34" charset="-122"/>
              </a:rPr>
              <a:t>“</a:t>
            </a:r>
            <a:r>
              <a:rPr lang="zh-CN" altLang="en-US" sz="3200" dirty="0">
                <a:solidFill>
                  <a:srgbClr val="79614D"/>
                </a:solidFill>
                <a:latin typeface="微软雅黑" panose="020B0503020204020204" pitchFamily="34" charset="-122"/>
                <a:sym typeface="微软雅黑" panose="020B0503020204020204" pitchFamily="34" charset="-122"/>
              </a:rPr>
              <a:t>我</a:t>
            </a:r>
            <a:r>
              <a:rPr lang="en-US" altLang="zh-CN" sz="3200" dirty="0">
                <a:solidFill>
                  <a:srgbClr val="79614D"/>
                </a:solidFill>
                <a:latin typeface="微软雅黑" panose="020B0503020204020204" pitchFamily="34" charset="-122"/>
                <a:sym typeface="微软雅黑" panose="020B0503020204020204" pitchFamily="34" charset="-122"/>
              </a:rPr>
              <a:t>”</a:t>
            </a:r>
            <a:r>
              <a:rPr lang="zh-CN" altLang="en-US" sz="3200" dirty="0">
                <a:solidFill>
                  <a:srgbClr val="79614D"/>
                </a:solidFill>
                <a:latin typeface="微软雅黑" panose="020B0503020204020204" pitchFamily="34" charset="-122"/>
                <a:sym typeface="微软雅黑" panose="020B0503020204020204" pitchFamily="34" charset="-122"/>
              </a:rPr>
              <a:t>期待的一天，</a:t>
            </a:r>
            <a:r>
              <a:rPr lang="en-US" altLang="zh-CN" sz="3200" dirty="0">
                <a:solidFill>
                  <a:srgbClr val="79614D"/>
                </a:solidFill>
                <a:latin typeface="微软雅黑" panose="020B0503020204020204" pitchFamily="34" charset="-122"/>
                <a:sym typeface="微软雅黑" panose="020B0503020204020204" pitchFamily="34" charset="-122"/>
              </a:rPr>
              <a:t>“</a:t>
            </a:r>
            <a:r>
              <a:rPr lang="zh-CN" altLang="en-US" sz="3200" dirty="0">
                <a:solidFill>
                  <a:srgbClr val="79614D"/>
                </a:solidFill>
                <a:latin typeface="微软雅黑" panose="020B0503020204020204" pitchFamily="34" charset="-122"/>
                <a:sym typeface="微软雅黑" panose="020B0503020204020204" pitchFamily="34" charset="-122"/>
              </a:rPr>
              <a:t>我</a:t>
            </a:r>
            <a:r>
              <a:rPr lang="en-US" altLang="zh-CN" sz="3200" dirty="0">
                <a:solidFill>
                  <a:srgbClr val="79614D"/>
                </a:solidFill>
                <a:latin typeface="微软雅黑" panose="020B0503020204020204" pitchFamily="34" charset="-122"/>
                <a:sym typeface="微软雅黑" panose="020B0503020204020204" pitchFamily="34" charset="-122"/>
              </a:rPr>
              <a:t>”</a:t>
            </a:r>
            <a:r>
              <a:rPr lang="zh-CN" altLang="en-US" sz="3200" dirty="0">
                <a:solidFill>
                  <a:srgbClr val="79614D"/>
                </a:solidFill>
                <a:latin typeface="微软雅黑" panose="020B0503020204020204" pitchFamily="34" charset="-122"/>
                <a:sym typeface="微软雅黑" panose="020B0503020204020204" pitchFamily="34" charset="-122"/>
              </a:rPr>
              <a:t>却记不清去哪儿？</a:t>
            </a:r>
          </a:p>
        </p:txBody>
      </p:sp>
      <p:sp>
        <p:nvSpPr>
          <p:cNvPr id="32770" name="文本框 0"/>
          <p:cNvSpPr txBox="1"/>
          <p:nvPr/>
        </p:nvSpPr>
        <p:spPr>
          <a:xfrm>
            <a:off x="1309370" y="3740785"/>
            <a:ext cx="5670550" cy="2453640"/>
          </a:xfrm>
          <a:prstGeom prst="rect">
            <a:avLst/>
          </a:prstGeom>
          <a:noFill/>
          <a:ln w="9525">
            <a:noFill/>
          </a:ln>
        </p:spPr>
        <p:txBody>
          <a:bodyPr wrap="square" anchor="t">
            <a:spAutoFit/>
          </a:bodyPr>
          <a:lstStyle/>
          <a:p>
            <a:pPr>
              <a:lnSpc>
                <a:spcPct val="120000"/>
              </a:lnSpc>
            </a:pPr>
            <a:r>
              <a:rPr lang="en-US" altLang="zh-CN" sz="3200" b="1">
                <a:solidFill>
                  <a:schemeClr val="tx1"/>
                </a:solidFill>
                <a:latin typeface="楷体" panose="02010609060101010101" charset="-122"/>
                <a:ea typeface="楷体" panose="02010609060101010101" charset="-122"/>
                <a:cs typeface="楷体" panose="02010609060101010101" charset="-122"/>
              </a:rPr>
              <a:t>    </a:t>
            </a:r>
            <a:r>
              <a:rPr lang="zh-CN" altLang="en-US" sz="3200" b="1">
                <a:solidFill>
                  <a:schemeClr val="tx1"/>
                </a:solidFill>
                <a:latin typeface="楷体" panose="02010609060101010101" charset="-122"/>
                <a:ea typeface="楷体" panose="02010609060101010101" charset="-122"/>
                <a:cs typeface="楷体" panose="02010609060101010101" charset="-122"/>
              </a:rPr>
              <a:t>那个星期天母亲答应带我出去，去哪儿已经记不清了，可能是动物园，也可能是别的什么地方。</a:t>
            </a:r>
          </a:p>
        </p:txBody>
      </p:sp>
      <p:pic>
        <p:nvPicPr>
          <p:cNvPr id="32771"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541260" y="1823720"/>
            <a:ext cx="3313430" cy="4116070"/>
          </a:xfrm>
          <a:prstGeom prst="rect">
            <a:avLst/>
          </a:prstGeom>
          <a:noFill/>
          <a:ln w="9525">
            <a:noFill/>
          </a:ln>
        </p:spPr>
      </p:pic>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1000"/>
                                        <p:tgtEl>
                                          <p:spTgt spid="3076"/>
                                        </p:tgtEl>
                                      </p:cBhvr>
                                    </p:animEffect>
                                    <p:anim calcmode="lin" valueType="num">
                                      <p:cBhvr>
                                        <p:cTn id="8" dur="1000" fill="hold"/>
                                        <p:tgtEl>
                                          <p:spTgt spid="3076"/>
                                        </p:tgtEl>
                                        <p:attrNameLst>
                                          <p:attrName>ppt_x</p:attrName>
                                        </p:attrNameLst>
                                      </p:cBhvr>
                                      <p:tavLst>
                                        <p:tav tm="0">
                                          <p:val>
                                            <p:strVal val="#ppt_x"/>
                                          </p:val>
                                        </p:tav>
                                        <p:tav tm="100000">
                                          <p:val>
                                            <p:strVal val="#ppt_x"/>
                                          </p:val>
                                        </p:tav>
                                      </p:tavLst>
                                    </p:anim>
                                    <p:anim calcmode="lin" valueType="num">
                                      <p:cBhvr>
                                        <p:cTn id="9"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24865" y="1487170"/>
            <a:ext cx="3587115" cy="4605020"/>
          </a:xfrm>
          <a:prstGeom prst="rect">
            <a:avLst/>
          </a:prstGeom>
          <a:noFill/>
          <a:ln w="9525">
            <a:noFill/>
          </a:ln>
          <a:effectLst>
            <a:softEdge rad="31750"/>
          </a:effectLst>
        </p:spPr>
      </p:pic>
      <p:sp>
        <p:nvSpPr>
          <p:cNvPr id="3" name="TextBox 2"/>
          <p:cNvSpPr txBox="1"/>
          <p:nvPr/>
        </p:nvSpPr>
        <p:spPr>
          <a:xfrm>
            <a:off x="5273040" y="1381760"/>
            <a:ext cx="6035675" cy="4983480"/>
          </a:xfrm>
          <a:prstGeom prst="rect">
            <a:avLst/>
          </a:prstGeom>
          <a:noFill/>
          <a:ln w="9525">
            <a:noFill/>
          </a:ln>
        </p:spPr>
        <p:txBody>
          <a:bodyPr wrap="square" anchor="t">
            <a:spAutoFit/>
          </a:bodyPr>
          <a:lstStyle/>
          <a:p>
            <a:pPr algn="just">
              <a:lnSpc>
                <a:spcPct val="110000"/>
              </a:lnSpc>
              <a:spcAft>
                <a:spcPts val="600"/>
              </a:spcAft>
            </a:pPr>
            <a:r>
              <a:rPr lang="zh-CN" altLang="en-US" sz="2800" b="1" dirty="0">
                <a:latin typeface="楷体" panose="02010609060101010101" charset="-122"/>
                <a:ea typeface="楷体" panose="02010609060101010101" charset="-122"/>
              </a:rPr>
              <a:t>（</a:t>
            </a:r>
            <a:r>
              <a:rPr lang="en-US" altLang="zh-CN" sz="2800" b="1" dirty="0">
                <a:latin typeface="楷体" panose="02010609060101010101" charset="-122"/>
                <a:ea typeface="楷体" panose="02010609060101010101" charset="-122"/>
              </a:rPr>
              <a:t>1</a:t>
            </a:r>
            <a:r>
              <a:rPr lang="zh-CN" altLang="en-US" sz="2800" b="1" dirty="0">
                <a:latin typeface="楷体" panose="02010609060101010101" charset="-122"/>
                <a:ea typeface="楷体" panose="02010609060101010101" charset="-122"/>
              </a:rPr>
              <a:t>）</a:t>
            </a:r>
            <a:r>
              <a:rPr lang="zh-CN" altLang="zh-CN" sz="2800" b="1" dirty="0">
                <a:latin typeface="楷体" panose="02010609060101010101" charset="-122"/>
                <a:ea typeface="楷体" panose="02010609060101010101" charset="-122"/>
              </a:rPr>
              <a:t>母亲之前一直答应带</a:t>
            </a:r>
            <a:r>
              <a:rPr lang="en-US" altLang="zh-CN" sz="2800" b="1" dirty="0">
                <a:latin typeface="楷体" panose="02010609060101010101" charset="-122"/>
                <a:ea typeface="楷体" panose="02010609060101010101" charset="-122"/>
              </a:rPr>
              <a:t>“</a:t>
            </a:r>
            <a:r>
              <a:rPr lang="zh-CN" altLang="zh-CN" sz="2800" b="1" dirty="0">
                <a:latin typeface="楷体" panose="02010609060101010101" charset="-122"/>
                <a:ea typeface="楷体" panose="02010609060101010101" charset="-122"/>
              </a:rPr>
              <a:t>我</a:t>
            </a:r>
            <a:r>
              <a:rPr lang="en-US" altLang="zh-CN" sz="2800" b="1" dirty="0">
                <a:latin typeface="楷体" panose="02010609060101010101" charset="-122"/>
                <a:ea typeface="楷体" panose="02010609060101010101" charset="-122"/>
              </a:rPr>
              <a:t>”</a:t>
            </a:r>
            <a:r>
              <a:rPr lang="zh-CN" altLang="zh-CN" sz="2800" b="1" dirty="0">
                <a:latin typeface="楷体" panose="02010609060101010101" charset="-122"/>
                <a:ea typeface="楷体" panose="02010609060101010101" charset="-122"/>
              </a:rPr>
              <a:t>去，却没有兑现，</a:t>
            </a:r>
            <a:r>
              <a:rPr lang="en-US" altLang="zh-CN" sz="2800" b="1" dirty="0">
                <a:latin typeface="楷体" panose="02010609060101010101" charset="-122"/>
                <a:ea typeface="楷体" panose="02010609060101010101" charset="-122"/>
              </a:rPr>
              <a:t>“</a:t>
            </a:r>
            <a:r>
              <a:rPr lang="zh-CN" altLang="zh-CN" sz="2800" b="1" dirty="0">
                <a:latin typeface="楷体" panose="02010609060101010101" charset="-122"/>
                <a:ea typeface="楷体" panose="02010609060101010101" charset="-122"/>
              </a:rPr>
              <a:t>我</a:t>
            </a:r>
            <a:r>
              <a:rPr lang="en-US" altLang="zh-CN" sz="2800" b="1" dirty="0">
                <a:latin typeface="楷体" panose="02010609060101010101" charset="-122"/>
                <a:ea typeface="楷体" panose="02010609060101010101" charset="-122"/>
              </a:rPr>
              <a:t>”</a:t>
            </a:r>
            <a:r>
              <a:rPr lang="zh-CN" altLang="zh-CN" sz="2800" b="1" dirty="0">
                <a:latin typeface="楷体" panose="02010609060101010101" charset="-122"/>
                <a:ea typeface="楷体" panose="02010609060101010101" charset="-122"/>
              </a:rPr>
              <a:t>一直盼望，以至于忘记了目的地。</a:t>
            </a:r>
          </a:p>
          <a:p>
            <a:pPr algn="just">
              <a:lnSpc>
                <a:spcPct val="110000"/>
              </a:lnSpc>
              <a:spcAft>
                <a:spcPts val="600"/>
              </a:spcAft>
            </a:pPr>
            <a:r>
              <a:rPr lang="zh-CN" altLang="zh-CN" sz="2800" b="1" dirty="0">
                <a:latin typeface="楷体" panose="02010609060101010101" charset="-122"/>
                <a:ea typeface="楷体" panose="02010609060101010101" charset="-122"/>
              </a:rPr>
              <a:t>（2）</a:t>
            </a:r>
            <a:r>
              <a:rPr lang="en-US" altLang="zh-CN" sz="2800" b="1" dirty="0">
                <a:latin typeface="楷体" panose="02010609060101010101" charset="-122"/>
                <a:ea typeface="楷体" panose="02010609060101010101" charset="-122"/>
              </a:rPr>
              <a:t>“</a:t>
            </a:r>
            <a:r>
              <a:rPr lang="zh-CN" altLang="zh-CN" sz="2800" b="1" dirty="0">
                <a:latin typeface="楷体" panose="02010609060101010101" charset="-122"/>
                <a:ea typeface="楷体" panose="02010609060101010101" charset="-122"/>
              </a:rPr>
              <a:t>我</a:t>
            </a:r>
            <a:r>
              <a:rPr lang="en-US" altLang="zh-CN" sz="2800" b="1" dirty="0">
                <a:latin typeface="楷体" panose="02010609060101010101" charset="-122"/>
                <a:ea typeface="楷体" panose="02010609060101010101" charset="-122"/>
              </a:rPr>
              <a:t>”</a:t>
            </a:r>
            <a:r>
              <a:rPr lang="zh-CN" altLang="zh-CN" sz="2800" b="1" dirty="0">
                <a:latin typeface="楷体" panose="02010609060101010101" charset="-122"/>
                <a:ea typeface="楷体" panose="02010609060101010101" charset="-122"/>
              </a:rPr>
              <a:t>的期望越大，失望也越大。那个星期天由于期望的落空，失望的伤痛超过了一切，以至于忘记了具体去哪儿。</a:t>
            </a:r>
          </a:p>
          <a:p>
            <a:pPr algn="just">
              <a:lnSpc>
                <a:spcPct val="110000"/>
              </a:lnSpc>
              <a:spcAft>
                <a:spcPts val="600"/>
              </a:spcAft>
            </a:pPr>
            <a:r>
              <a:rPr lang="zh-CN" altLang="zh-CN" sz="2800" b="1" dirty="0">
                <a:latin typeface="楷体" panose="02010609060101010101" charset="-122"/>
                <a:ea typeface="楷体" panose="02010609060101010101" charset="-122"/>
              </a:rPr>
              <a:t>（3）作者第一次盼望的重点只是母亲答应带</a:t>
            </a:r>
            <a:r>
              <a:rPr lang="en-US" altLang="zh-CN" sz="2800" b="1" dirty="0">
                <a:latin typeface="楷体" panose="02010609060101010101" charset="-122"/>
                <a:ea typeface="楷体" panose="02010609060101010101" charset="-122"/>
              </a:rPr>
              <a:t>“</a:t>
            </a:r>
            <a:r>
              <a:rPr lang="zh-CN" altLang="zh-CN" sz="2800" b="1" dirty="0">
                <a:latin typeface="楷体" panose="02010609060101010101" charset="-122"/>
                <a:ea typeface="楷体" panose="02010609060101010101" charset="-122"/>
              </a:rPr>
              <a:t>我</a:t>
            </a:r>
            <a:r>
              <a:rPr lang="en-US" altLang="zh-CN" sz="2800" b="1" dirty="0">
                <a:latin typeface="楷体" panose="02010609060101010101" charset="-122"/>
                <a:ea typeface="楷体" panose="02010609060101010101" charset="-122"/>
              </a:rPr>
              <a:t>”</a:t>
            </a:r>
            <a:r>
              <a:rPr lang="zh-CN" altLang="zh-CN" sz="2800" b="1" dirty="0">
                <a:latin typeface="楷体" panose="02010609060101010101" charset="-122"/>
                <a:ea typeface="楷体" panose="02010609060101010101" charset="-122"/>
              </a:rPr>
              <a:t>出去，至于去哪里，也许一直都不是作者所在乎的。</a:t>
            </a:r>
          </a:p>
        </p:txBody>
      </p:sp>
      <p:sp>
        <p:nvSpPr>
          <p:cNvPr id="4" name="25"/>
          <p:cNvSpPr/>
          <p:nvPr/>
        </p:nvSpPr>
        <p:spPr>
          <a:xfrm rot="16200000">
            <a:off x="2505075" y="3706495"/>
            <a:ext cx="4758690" cy="294005"/>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8E482B"/>
          </a:solidFill>
          <a:ln>
            <a:solidFill>
              <a:srgbClr val="A97E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200" strike="noStrike" noProof="1">
              <a:solidFill>
                <a:schemeClr val="bg1">
                  <a:lumMod val="50000"/>
                </a:schemeClr>
              </a:solidFill>
              <a:cs typeface="+mn-ea"/>
              <a:sym typeface="+mn-lt"/>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descr="u=2706712832,2408173740&amp;fm=26&amp;gp=0"/>
          <p:cNvPicPr>
            <a:picLocks noChangeAspect="1"/>
          </p:cNvPicPr>
          <p:nvPr/>
        </p:nvPicPr>
        <p:blipFill>
          <a:blip r:embed="rId2">
            <a:clrChange>
              <a:clrFrom>
                <a:srgbClr val="C8D8D8">
                  <a:alpha val="100000"/>
                </a:srgbClr>
              </a:clrFrom>
              <a:clrTo>
                <a:srgbClr val="C8D8D8">
                  <a:alpha val="100000"/>
                  <a:alpha val="0"/>
                </a:srgbClr>
              </a:clrTo>
            </a:clrChange>
          </a:blip>
          <a:srcRect l="41336" t="22908" b="10122"/>
          <a:stretch>
            <a:fillRect/>
          </a:stretch>
        </p:blipFill>
        <p:spPr>
          <a:xfrm>
            <a:off x="1168400" y="1678940"/>
            <a:ext cx="5039360" cy="3831590"/>
          </a:xfrm>
          <a:prstGeom prst="rect">
            <a:avLst/>
          </a:prstGeom>
          <a:effectLst>
            <a:softEdge rad="38100"/>
          </a:effectLst>
        </p:spPr>
      </p:pic>
      <p:sp>
        <p:nvSpPr>
          <p:cNvPr id="7" name="云形 6"/>
          <p:cNvSpPr/>
          <p:nvPr/>
        </p:nvSpPr>
        <p:spPr>
          <a:xfrm rot="360000">
            <a:off x="6501130" y="2820035"/>
            <a:ext cx="3815080" cy="1480185"/>
          </a:xfrm>
          <a:prstGeom prst="cloud">
            <a:avLst/>
          </a:prstGeom>
          <a:solidFill>
            <a:schemeClr val="bg1"/>
          </a:solidFill>
          <a:ln w="12700" cmpd="sng">
            <a:solidFill>
              <a:srgbClr val="A97E58"/>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099" name="文本框 7"/>
          <p:cNvSpPr txBox="1"/>
          <p:nvPr/>
        </p:nvSpPr>
        <p:spPr>
          <a:xfrm>
            <a:off x="6549390" y="3105785"/>
            <a:ext cx="3714750" cy="829945"/>
          </a:xfrm>
          <a:prstGeom prst="rect">
            <a:avLst/>
          </a:prstGeom>
          <a:noFill/>
          <a:ln w="9525">
            <a:noFill/>
          </a:ln>
        </p:spPr>
        <p:txBody>
          <a:bodyPr wrap="square" anchor="t">
            <a:spAutoFit/>
          </a:bodyPr>
          <a:lstStyle/>
          <a:p>
            <a:pPr algn="ctr"/>
            <a:r>
              <a:rPr lang="zh-CN" altLang="en-US" sz="4800" b="1">
                <a:solidFill>
                  <a:srgbClr val="845222"/>
                </a:solidFill>
                <a:latin typeface="微软雅黑" panose="020B0503020204020204" pitchFamily="34" charset="-122"/>
              </a:rPr>
              <a:t>第</a:t>
            </a:r>
            <a:r>
              <a:rPr lang="en-US" altLang="zh-CN" sz="4800" b="1">
                <a:solidFill>
                  <a:srgbClr val="845222"/>
                </a:solidFill>
                <a:latin typeface="微软雅黑" panose="020B0503020204020204" pitchFamily="34" charset="-122"/>
              </a:rPr>
              <a:t>1</a:t>
            </a:r>
            <a:r>
              <a:rPr lang="zh-CN" altLang="en-US" sz="4800" b="1">
                <a:solidFill>
                  <a:srgbClr val="845222"/>
                </a:solidFill>
                <a:latin typeface="微软雅黑" panose="020B0503020204020204" pitchFamily="34" charset="-122"/>
              </a:rPr>
              <a:t>课时</a:t>
            </a:r>
            <a:endParaRPr lang="zh-CN" altLang="en-US" sz="4800" b="1">
              <a:solidFill>
                <a:srgbClr val="845222"/>
              </a:solidFill>
              <a:latin typeface="微软雅黑" panose="020B0503020204020204" pitchFamily="34" charset="-122"/>
              <a:hlinkClick r:id="rId3" action="ppaction://hlinksldjump"/>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6" name="文本框 4"/>
          <p:cNvSpPr txBox="1"/>
          <p:nvPr/>
        </p:nvSpPr>
        <p:spPr>
          <a:xfrm>
            <a:off x="1325245" y="1317625"/>
            <a:ext cx="9491345" cy="583565"/>
          </a:xfrm>
          <a:prstGeom prst="rect">
            <a:avLst/>
          </a:prstGeom>
          <a:noFill/>
          <a:ln w="9525">
            <a:noFill/>
          </a:ln>
        </p:spPr>
        <p:txBody>
          <a:bodyPr wrap="square" anchor="t">
            <a:spAutoFit/>
          </a:bodyPr>
          <a:lstStyle/>
          <a:p>
            <a:r>
              <a:rPr lang="zh-CN" altLang="en-US" sz="3200" dirty="0">
                <a:solidFill>
                  <a:srgbClr val="79614D"/>
                </a:solidFill>
                <a:latin typeface="微软雅黑" panose="020B0503020204020204" pitchFamily="34" charset="-122"/>
                <a:sym typeface="微软雅黑" panose="020B0503020204020204" pitchFamily="34" charset="-122"/>
              </a:rPr>
              <a:t>读一读，说说你感受到了什么。</a:t>
            </a:r>
          </a:p>
        </p:txBody>
      </p:sp>
      <p:sp>
        <p:nvSpPr>
          <p:cNvPr id="34818" name="文本框 0"/>
          <p:cNvSpPr txBox="1"/>
          <p:nvPr/>
        </p:nvSpPr>
        <p:spPr>
          <a:xfrm>
            <a:off x="1325245" y="2041843"/>
            <a:ext cx="9826625" cy="2651125"/>
          </a:xfrm>
          <a:prstGeom prst="rect">
            <a:avLst/>
          </a:prstGeom>
          <a:noFill/>
          <a:ln w="9525">
            <a:noFill/>
          </a:ln>
        </p:spPr>
        <p:txBody>
          <a:bodyPr wrap="square" anchor="t">
            <a:spAutoFit/>
          </a:bodyPr>
          <a:lstStyle/>
          <a:p>
            <a:pPr>
              <a:lnSpc>
                <a:spcPct val="130000"/>
              </a:lnSpc>
            </a:pPr>
            <a:r>
              <a:rPr lang="en-US" altLang="zh-CN" sz="3200" b="1">
                <a:latin typeface="楷体" panose="02010609060101010101" charset="-122"/>
                <a:ea typeface="楷体" panose="02010609060101010101" charset="-122"/>
              </a:rPr>
              <a:t>    </a:t>
            </a:r>
            <a:r>
              <a:rPr lang="zh-CN" altLang="en-US" sz="3200" b="1">
                <a:latin typeface="楷体" panose="02010609060101010101" charset="-122"/>
                <a:ea typeface="楷体" panose="02010609060101010101" charset="-122"/>
              </a:rPr>
              <a:t>起床，刷牙，吃饭，那是个春天的早晨，阳光明媚。走吗？等一会儿，等一会儿再走。我跑出去，站在街门口，等一会儿就等一会儿。我藏在大门后，藏了很久。</a:t>
            </a:r>
          </a:p>
        </p:txBody>
      </p:sp>
      <p:sp>
        <p:nvSpPr>
          <p:cNvPr id="2" name="圆角矩形标注 1"/>
          <p:cNvSpPr/>
          <p:nvPr/>
        </p:nvSpPr>
        <p:spPr>
          <a:xfrm>
            <a:off x="1325245" y="4961890"/>
            <a:ext cx="9276080" cy="1272540"/>
          </a:xfrm>
          <a:prstGeom prst="wedgeRoundRectCallout">
            <a:avLst>
              <a:gd name="adj1" fmla="val -27967"/>
              <a:gd name="adj2" fmla="val -73227"/>
              <a:gd name="adj3" fmla="val 16667"/>
            </a:avLst>
          </a:prstGeom>
          <a:solidFill>
            <a:schemeClr val="bg1"/>
          </a:solidFill>
          <a:ln w="28575">
            <a:solidFill>
              <a:srgbClr val="98AF27"/>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7400"/>
              </a:solidFill>
              <a:effectLst/>
              <a:uLnTx/>
              <a:uFillTx/>
              <a:latin typeface="+mn-lt"/>
              <a:ea typeface="+mn-ea"/>
              <a:cs typeface="+mn-cs"/>
            </a:endParaRPr>
          </a:p>
        </p:txBody>
      </p:sp>
      <p:sp>
        <p:nvSpPr>
          <p:cNvPr id="3" name="文本框 15"/>
          <p:cNvSpPr txBox="1"/>
          <p:nvPr/>
        </p:nvSpPr>
        <p:spPr>
          <a:xfrm>
            <a:off x="1628140" y="4961890"/>
            <a:ext cx="8714740" cy="1272540"/>
          </a:xfrm>
          <a:prstGeom prst="rect">
            <a:avLst/>
          </a:prstGeom>
          <a:noFill/>
          <a:ln w="9525">
            <a:noFill/>
            <a:miter/>
          </a:ln>
        </p:spPr>
        <p:txBody>
          <a:bodyPr wrap="square">
            <a:spAutoFit/>
          </a:bodyPr>
          <a:lstStyle/>
          <a:p>
            <a:pPr fontAlgn="auto">
              <a:lnSpc>
                <a:spcPct val="120000"/>
              </a:lnSpc>
              <a:spcBef>
                <a:spcPts val="600"/>
              </a:spcBef>
            </a:pPr>
            <a:r>
              <a:rPr sz="3200" noProof="1">
                <a:solidFill>
                  <a:srgbClr val="C66742"/>
                </a:solidFill>
                <a:latin typeface="微软雅黑" panose="020B0503020204020204" pitchFamily="34" charset="-122"/>
                <a:cs typeface="微软雅黑" panose="020B0503020204020204" pitchFamily="34" charset="-122"/>
              </a:rPr>
              <a:t>通过描写天气、“我”的动作，体现了“我”的愉快心情。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1000"/>
                                        <p:tgtEl>
                                          <p:spTgt spid="3076"/>
                                        </p:tgtEl>
                                      </p:cBhvr>
                                    </p:animEffect>
                                    <p:anim calcmode="lin" valueType="num">
                                      <p:cBhvr>
                                        <p:cTn id="8" dur="1000" fill="hold"/>
                                        <p:tgtEl>
                                          <p:spTgt spid="3076"/>
                                        </p:tgtEl>
                                        <p:attrNameLst>
                                          <p:attrName>ppt_x</p:attrName>
                                        </p:attrNameLst>
                                      </p:cBhvr>
                                      <p:tavLst>
                                        <p:tav tm="0">
                                          <p:val>
                                            <p:strVal val="#ppt_x"/>
                                          </p:val>
                                        </p:tav>
                                        <p:tav tm="100000">
                                          <p:val>
                                            <p:strVal val="#ppt_x"/>
                                          </p:val>
                                        </p:tav>
                                      </p:tavLst>
                                    </p:anim>
                                    <p:anim calcmode="lin" valueType="num">
                                      <p:cBhvr>
                                        <p:cTn id="9"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1"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grpId="1"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bldLvl="0" animBg="1"/>
      <p:bldP spid="2" grpId="1" bldLvl="0" animBg="1"/>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文本框 0"/>
          <p:cNvSpPr txBox="1"/>
          <p:nvPr/>
        </p:nvSpPr>
        <p:spPr>
          <a:xfrm>
            <a:off x="1059180" y="1990725"/>
            <a:ext cx="10496550" cy="4225925"/>
          </a:xfrm>
          <a:prstGeom prst="rect">
            <a:avLst/>
          </a:prstGeom>
          <a:noFill/>
          <a:ln w="9525">
            <a:noFill/>
          </a:ln>
        </p:spPr>
        <p:txBody>
          <a:bodyPr wrap="square" anchor="t">
            <a:spAutoFit/>
          </a:bodyPr>
          <a:lstStyle/>
          <a:p>
            <a:pPr>
              <a:lnSpc>
                <a:spcPct val="120000"/>
              </a:lnSpc>
            </a:pPr>
            <a:r>
              <a:rPr lang="en-US" altLang="zh-CN" sz="2800" b="1">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这段时光不好挨。我踏着一块块方砖跳，跳房子，等母亲回来。我看着天看着云彩走，等母亲回来，焦急又兴奋。我蹲在院子的地上，用树枝拨弄着一个蚁穴，爬着去找更多的蚁穴。院子里就我一个孩子，没人跟我玩。我坐在草丛里翻看一本画报，那是一本看了多少回的电影画报。那上面有一群比我大的女孩子，一个个都非常漂亮。我坐在草丛里看她们，想象她们的家，想象她们此刻在干什么，想象她们的兄弟姐妹和她们的父母，想象她们的声音。去年的荒草丛里又有了绿色，院子很大，空空落落。</a:t>
            </a:r>
          </a:p>
        </p:txBody>
      </p:sp>
      <p:sp>
        <p:nvSpPr>
          <p:cNvPr id="3076" name="文本框 4"/>
          <p:cNvSpPr txBox="1"/>
          <p:nvPr/>
        </p:nvSpPr>
        <p:spPr>
          <a:xfrm>
            <a:off x="1074420" y="1261110"/>
            <a:ext cx="9148763" cy="583565"/>
          </a:xfrm>
          <a:prstGeom prst="rect">
            <a:avLst/>
          </a:prstGeom>
          <a:noFill/>
          <a:ln w="9525">
            <a:noFill/>
          </a:ln>
        </p:spPr>
        <p:txBody>
          <a:bodyPr wrap="square" anchor="t">
            <a:spAutoFit/>
          </a:bodyPr>
          <a:lstStyle/>
          <a:p>
            <a:r>
              <a:rPr lang="zh-CN" altLang="en-US" sz="3200" dirty="0">
                <a:solidFill>
                  <a:srgbClr val="79614D"/>
                </a:solidFill>
                <a:latin typeface="微软雅黑" panose="020B0503020204020204" pitchFamily="34" charset="-122"/>
                <a:sym typeface="微软雅黑" panose="020B0503020204020204" pitchFamily="34" charset="-122"/>
              </a:rPr>
              <a:t>读一读，找出本段的中心句。</a:t>
            </a:r>
          </a:p>
        </p:txBody>
      </p:sp>
      <p:cxnSp>
        <p:nvCxnSpPr>
          <p:cNvPr id="4" name="直接连接符 3"/>
          <p:cNvCxnSpPr/>
          <p:nvPr/>
        </p:nvCxnSpPr>
        <p:spPr>
          <a:xfrm flipV="1">
            <a:off x="1810703" y="2554605"/>
            <a:ext cx="27717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1000"/>
                                        <p:tgtEl>
                                          <p:spTgt spid="3076"/>
                                        </p:tgtEl>
                                      </p:cBhvr>
                                    </p:animEffect>
                                    <p:anim calcmode="lin" valueType="num">
                                      <p:cBhvr>
                                        <p:cTn id="8" dur="1000" fill="hold"/>
                                        <p:tgtEl>
                                          <p:spTgt spid="3076"/>
                                        </p:tgtEl>
                                        <p:attrNameLst>
                                          <p:attrName>ppt_x</p:attrName>
                                        </p:attrNameLst>
                                      </p:cBhvr>
                                      <p:tavLst>
                                        <p:tav tm="0">
                                          <p:val>
                                            <p:strVal val="#ppt_x"/>
                                          </p:val>
                                        </p:tav>
                                        <p:tav tm="100000">
                                          <p:val>
                                            <p:strVal val="#ppt_x"/>
                                          </p:val>
                                        </p:tav>
                                      </p:tavLst>
                                    </p:anim>
                                    <p:anim calcmode="lin" valueType="num">
                                      <p:cBhvr>
                                        <p:cTn id="9"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758940" y="1941195"/>
            <a:ext cx="4485640" cy="645160"/>
          </a:xfrm>
          <a:prstGeom prst="rect">
            <a:avLst/>
          </a:prstGeom>
        </p:spPr>
        <p:txBody>
          <a:bodyPr wrap="square">
            <a:spAutoFit/>
          </a:bodyPr>
          <a:lstStyle/>
          <a:p>
            <a:pPr fontAlgn="base"/>
            <a:r>
              <a:rPr lang="en-US" altLang="zh-CN" sz="3600" b="1" strike="noStrike" noProof="1">
                <a:solidFill>
                  <a:prstClr val="black"/>
                </a:solidFill>
                <a:latin typeface="楷体" panose="02010609060101010101" charset="-122"/>
                <a:ea typeface="楷体" panose="02010609060101010101" charset="-122"/>
                <a:cs typeface="+mn-cs"/>
              </a:rPr>
              <a:t>这段时光不好</a:t>
            </a:r>
            <a:r>
              <a:rPr lang="zh-CN" altLang="en-US" sz="3600" b="1" strike="noStrike" noProof="1">
                <a:solidFill>
                  <a:prstClr val="black"/>
                </a:solidFill>
                <a:latin typeface="楷体" panose="02010609060101010101" charset="-122"/>
                <a:ea typeface="楷体" panose="02010609060101010101" charset="-122"/>
                <a:cs typeface="+mn-cs"/>
              </a:rPr>
              <a:t>挨</a:t>
            </a:r>
            <a:r>
              <a:rPr lang="en-US" altLang="zh-CN" sz="3600" b="1" strike="noStrike" noProof="1">
                <a:solidFill>
                  <a:prstClr val="black"/>
                </a:solidFill>
                <a:latin typeface="楷体" panose="02010609060101010101" charset="-122"/>
                <a:ea typeface="楷体" panose="02010609060101010101" charset="-122"/>
                <a:cs typeface="+mn-cs"/>
              </a:rPr>
              <a:t>。</a:t>
            </a:r>
          </a:p>
        </p:txBody>
      </p:sp>
      <p:sp>
        <p:nvSpPr>
          <p:cNvPr id="3" name="文本框 6"/>
          <p:cNvSpPr txBox="1"/>
          <p:nvPr/>
        </p:nvSpPr>
        <p:spPr>
          <a:xfrm>
            <a:off x="6842760" y="3870325"/>
            <a:ext cx="3913505" cy="1370965"/>
          </a:xfrm>
          <a:prstGeom prst="rect">
            <a:avLst/>
          </a:prstGeom>
          <a:noFill/>
          <a:ln w="28575" cmpd="sng">
            <a:solidFill>
              <a:srgbClr val="A97E58"/>
            </a:solidFill>
            <a:prstDash val="sysDash"/>
          </a:ln>
        </p:spPr>
        <p:txBody>
          <a:bodyPr wrap="square" rtlCol="0" anchor="t">
            <a:spAutoFit/>
          </a:bodyPr>
          <a:lstStyle/>
          <a:p>
            <a:pPr marL="71755">
              <a:lnSpc>
                <a:spcPct val="130000"/>
              </a:lnSpc>
            </a:pPr>
            <a:r>
              <a:rPr lang="en-US" altLang="zh-CN" sz="3200" noProof="1">
                <a:solidFill>
                  <a:srgbClr val="79614D"/>
                </a:solidFill>
                <a:latin typeface="微软雅黑" panose="020B0503020204020204" pitchFamily="34" charset="-122"/>
                <a:cs typeface="微软雅黑" panose="020B0503020204020204" pitchFamily="34" charset="-122"/>
              </a:rPr>
              <a:t>作者怎么来体现</a:t>
            </a:r>
            <a:r>
              <a:rPr lang="zh-CN" altLang="en-US" sz="3200" noProof="1">
                <a:solidFill>
                  <a:srgbClr val="79614D"/>
                </a:solidFill>
                <a:latin typeface="微软雅黑" panose="020B0503020204020204" pitchFamily="34" charset="-122"/>
                <a:cs typeface="微软雅黑" panose="020B0503020204020204" pitchFamily="34" charset="-122"/>
              </a:rPr>
              <a:t>“时光</a:t>
            </a:r>
            <a:r>
              <a:rPr lang="en-US" altLang="zh-CN" sz="3200" noProof="1">
                <a:solidFill>
                  <a:srgbClr val="79614D"/>
                </a:solidFill>
                <a:latin typeface="微软雅黑" panose="020B0503020204020204" pitchFamily="34" charset="-122"/>
                <a:cs typeface="微软雅黑" panose="020B0503020204020204" pitchFamily="34" charset="-122"/>
              </a:rPr>
              <a:t>不好挨</a:t>
            </a:r>
            <a:r>
              <a:rPr lang="zh-CN" altLang="en-US" sz="3200" noProof="1">
                <a:solidFill>
                  <a:srgbClr val="79614D"/>
                </a:solidFill>
                <a:latin typeface="微软雅黑" panose="020B0503020204020204" pitchFamily="34" charset="-122"/>
                <a:cs typeface="微软雅黑" panose="020B0503020204020204" pitchFamily="34" charset="-122"/>
              </a:rPr>
              <a:t>”的</a:t>
            </a:r>
            <a:r>
              <a:rPr lang="en-US" altLang="zh-CN" sz="3200" noProof="1">
                <a:solidFill>
                  <a:srgbClr val="79614D"/>
                </a:solidFill>
                <a:latin typeface="微软雅黑" panose="020B0503020204020204" pitchFamily="34" charset="-122"/>
                <a:cs typeface="微软雅黑" panose="020B0503020204020204" pitchFamily="34" charset="-122"/>
              </a:rPr>
              <a:t>?</a:t>
            </a:r>
            <a:endParaRPr lang="en-US" altLang="zh-CN" sz="3200" noProof="1">
              <a:solidFill>
                <a:srgbClr val="79614D"/>
              </a:solidFill>
              <a:latin typeface="微软雅黑" panose="020B0503020204020204" pitchFamily="34" charset="-122"/>
              <a:cs typeface="微软雅黑" panose="020B0503020204020204" pitchFamily="34" charset="-122"/>
              <a:sym typeface="+mn-ea"/>
            </a:endParaRPr>
          </a:p>
        </p:txBody>
      </p:sp>
      <p:pic>
        <p:nvPicPr>
          <p:cNvPr id="36867" name="图片 4" descr="1"/>
          <p:cNvPicPr>
            <a:picLocks noChangeAspect="1"/>
          </p:cNvPicPr>
          <p:nvPr/>
        </p:nvPicPr>
        <p:blipFill>
          <a:blip r:embed="rId2"/>
          <a:srcRect l="13933" t="705" r="10780"/>
          <a:stretch>
            <a:fillRect/>
          </a:stretch>
        </p:blipFill>
        <p:spPr>
          <a:xfrm>
            <a:off x="1102995" y="1765618"/>
            <a:ext cx="5184775" cy="3535362"/>
          </a:xfrm>
          <a:prstGeom prst="roundRect">
            <a:avLst/>
          </a:prstGeom>
          <a:noFill/>
          <a:ln w="9525">
            <a:noFill/>
          </a:ln>
        </p:spPr>
      </p:pic>
      <p:sp>
        <p:nvSpPr>
          <p:cNvPr id="6" name="矩形 5"/>
          <p:cNvSpPr/>
          <p:nvPr/>
        </p:nvSpPr>
        <p:spPr>
          <a:xfrm>
            <a:off x="1102995" y="2739073"/>
            <a:ext cx="1101090" cy="460375"/>
          </a:xfrm>
          <a:prstGeom prst="rect">
            <a:avLst/>
          </a:prstGeom>
        </p:spPr>
        <p:txBody>
          <a:bodyPr wrap="none">
            <a:spAutoFit/>
          </a:bodyPr>
          <a:lstStyle/>
          <a:p>
            <a:pPr fontAlgn="base"/>
            <a:r>
              <a:rPr lang="en-US" altLang="zh-CN" sz="2400" b="1" strike="noStrike" noProof="1">
                <a:solidFill>
                  <a:prstClr val="black"/>
                </a:solidFill>
                <a:latin typeface="楷体" panose="02010609060101010101" charset="-122"/>
                <a:ea typeface="楷体" panose="02010609060101010101" charset="-122"/>
                <a:cs typeface="+mn-cs"/>
                <a:sym typeface="+mn-ea"/>
              </a:rPr>
              <a:t>跳房子</a:t>
            </a:r>
          </a:p>
        </p:txBody>
      </p:sp>
      <p:sp>
        <p:nvSpPr>
          <p:cNvPr id="7" name="矩形 6"/>
          <p:cNvSpPr/>
          <p:nvPr/>
        </p:nvSpPr>
        <p:spPr>
          <a:xfrm>
            <a:off x="1493520" y="1952625"/>
            <a:ext cx="1101090" cy="460375"/>
          </a:xfrm>
          <a:prstGeom prst="rect">
            <a:avLst/>
          </a:prstGeom>
        </p:spPr>
        <p:txBody>
          <a:bodyPr wrap="none">
            <a:spAutoFit/>
          </a:bodyPr>
          <a:lstStyle/>
          <a:p>
            <a:pPr fontAlgn="base"/>
            <a:r>
              <a:rPr lang="en-US" altLang="zh-CN" sz="2400" b="1" strike="noStrike" noProof="1">
                <a:solidFill>
                  <a:prstClr val="black"/>
                </a:solidFill>
                <a:latin typeface="楷体" panose="02010609060101010101" charset="-122"/>
                <a:ea typeface="楷体" panose="02010609060101010101" charset="-122"/>
                <a:cs typeface="+mn-cs"/>
                <a:sym typeface="+mn-ea"/>
              </a:rPr>
              <a:t>看云彩</a:t>
            </a:r>
          </a:p>
        </p:txBody>
      </p:sp>
      <p:sp>
        <p:nvSpPr>
          <p:cNvPr id="8" name="矩形 7"/>
          <p:cNvSpPr/>
          <p:nvPr/>
        </p:nvSpPr>
        <p:spPr>
          <a:xfrm>
            <a:off x="3148965" y="3681413"/>
            <a:ext cx="1407160" cy="460375"/>
          </a:xfrm>
          <a:prstGeom prst="rect">
            <a:avLst/>
          </a:prstGeom>
        </p:spPr>
        <p:txBody>
          <a:bodyPr wrap="none">
            <a:spAutoFit/>
          </a:bodyPr>
          <a:lstStyle/>
          <a:p>
            <a:pPr fontAlgn="base"/>
            <a:r>
              <a:rPr lang="en-US" altLang="zh-CN" sz="2400" b="1" strike="noStrike" noProof="1">
                <a:solidFill>
                  <a:prstClr val="black"/>
                </a:solidFill>
                <a:latin typeface="楷体" panose="02010609060101010101" charset="-122"/>
                <a:ea typeface="楷体" panose="02010609060101010101" charset="-122"/>
                <a:cs typeface="+mn-cs"/>
                <a:sym typeface="+mn-ea"/>
              </a:rPr>
              <a:t>拨弄蚁穴</a:t>
            </a:r>
          </a:p>
        </p:txBody>
      </p:sp>
      <p:sp>
        <p:nvSpPr>
          <p:cNvPr id="9" name="矩形 8"/>
          <p:cNvSpPr/>
          <p:nvPr/>
        </p:nvSpPr>
        <p:spPr>
          <a:xfrm>
            <a:off x="4255770" y="3240723"/>
            <a:ext cx="1407160" cy="460375"/>
          </a:xfrm>
          <a:prstGeom prst="rect">
            <a:avLst/>
          </a:prstGeom>
        </p:spPr>
        <p:txBody>
          <a:bodyPr wrap="none">
            <a:spAutoFit/>
          </a:bodyPr>
          <a:lstStyle/>
          <a:p>
            <a:pPr fontAlgn="base"/>
            <a:r>
              <a:rPr lang="en-US" altLang="zh-CN" sz="2400" b="1" strike="noStrike" noProof="1">
                <a:solidFill>
                  <a:prstClr val="black"/>
                </a:solidFill>
                <a:latin typeface="楷体" panose="02010609060101010101" charset="-122"/>
                <a:ea typeface="楷体" panose="02010609060101010101" charset="-122"/>
                <a:cs typeface="+mn-cs"/>
                <a:sym typeface="+mn-ea"/>
              </a:rPr>
              <a:t>翻看画报</a:t>
            </a:r>
          </a:p>
        </p:txBody>
      </p:sp>
      <p:sp>
        <p:nvSpPr>
          <p:cNvPr id="13" name="右箭头 12"/>
          <p:cNvSpPr/>
          <p:nvPr/>
        </p:nvSpPr>
        <p:spPr>
          <a:xfrm>
            <a:off x="6938645" y="3053715"/>
            <a:ext cx="818515" cy="307975"/>
          </a:xfrm>
          <a:prstGeom prst="rightArrow">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3600" strike="noStrike" noProof="1"/>
          </a:p>
        </p:txBody>
      </p:sp>
      <p:sp>
        <p:nvSpPr>
          <p:cNvPr id="14" name="文本框 13"/>
          <p:cNvSpPr txBox="1"/>
          <p:nvPr/>
        </p:nvSpPr>
        <p:spPr>
          <a:xfrm>
            <a:off x="7988935" y="2879250"/>
            <a:ext cx="1706563" cy="645160"/>
          </a:xfrm>
          <a:prstGeom prst="rect">
            <a:avLst/>
          </a:prstGeom>
          <a:noFill/>
          <a:ln w="9525">
            <a:noFill/>
          </a:ln>
        </p:spPr>
        <p:txBody>
          <a:bodyPr wrap="square" anchor="t">
            <a:spAutoFit/>
          </a:bodyPr>
          <a:lstStyle/>
          <a:p>
            <a:r>
              <a:rPr lang="zh-CN" altLang="en-US" sz="3600" b="1">
                <a:solidFill>
                  <a:srgbClr val="79614D"/>
                </a:solidFill>
                <a:latin typeface="微软雅黑" panose="020B0503020204020204" pitchFamily="34" charset="-122"/>
                <a:sym typeface="微软雅黑" panose="020B0503020204020204" pitchFamily="34" charset="-122"/>
              </a:rPr>
              <a:t>等母亲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3" grpId="0" bldLvl="0" animBg="1"/>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五边形 3"/>
          <p:cNvSpPr/>
          <p:nvPr/>
        </p:nvSpPr>
        <p:spPr>
          <a:xfrm>
            <a:off x="1081405" y="1242695"/>
            <a:ext cx="9733915" cy="690245"/>
          </a:xfrm>
          <a:prstGeom prst="homePlate">
            <a:avLst/>
          </a:prstGeom>
          <a:solidFill>
            <a:srgbClr val="845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00" strike="noStrike" noProof="1"/>
          </a:p>
        </p:txBody>
      </p:sp>
      <p:sp>
        <p:nvSpPr>
          <p:cNvPr id="37890" name="文本框 0"/>
          <p:cNvSpPr txBox="1"/>
          <p:nvPr/>
        </p:nvSpPr>
        <p:spPr>
          <a:xfrm>
            <a:off x="1227773" y="1283335"/>
            <a:ext cx="8791575" cy="583565"/>
          </a:xfrm>
          <a:prstGeom prst="rect">
            <a:avLst/>
          </a:prstGeom>
          <a:noFill/>
          <a:ln w="9525">
            <a:noFill/>
          </a:ln>
        </p:spPr>
        <p:txBody>
          <a:bodyPr wrap="square" anchor="t">
            <a:spAutoFit/>
          </a:bodyPr>
          <a:lstStyle/>
          <a:p>
            <a:pPr algn="just"/>
            <a:r>
              <a:rPr lang="zh-CN" altLang="en-US" sz="3200" b="1">
                <a:solidFill>
                  <a:schemeClr val="bg1"/>
                </a:solidFill>
                <a:latin typeface="微软雅黑" panose="020B0503020204020204" pitchFamily="34" charset="-122"/>
              </a:rPr>
              <a:t>院子很大，为什么说是</a:t>
            </a:r>
            <a:r>
              <a:rPr lang="en-US" altLang="zh-CN" sz="3200" b="1">
                <a:solidFill>
                  <a:schemeClr val="bg1"/>
                </a:solidFill>
                <a:latin typeface="微软雅黑" panose="020B0503020204020204" pitchFamily="34" charset="-122"/>
              </a:rPr>
              <a:t>“</a:t>
            </a:r>
            <a:r>
              <a:rPr lang="zh-CN" altLang="en-US" sz="3200" b="1">
                <a:solidFill>
                  <a:schemeClr val="bg1"/>
                </a:solidFill>
                <a:latin typeface="微软雅黑" panose="020B0503020204020204" pitchFamily="34" charset="-122"/>
              </a:rPr>
              <a:t>空空落落</a:t>
            </a:r>
            <a:r>
              <a:rPr lang="en-US" altLang="zh-CN" sz="3200" b="1">
                <a:solidFill>
                  <a:schemeClr val="bg1"/>
                </a:solidFill>
                <a:latin typeface="微软雅黑" panose="020B0503020204020204" pitchFamily="34" charset="-122"/>
              </a:rPr>
              <a:t>”</a:t>
            </a:r>
            <a:r>
              <a:rPr lang="zh-CN" altLang="en-US" sz="3200" b="1">
                <a:solidFill>
                  <a:schemeClr val="bg1"/>
                </a:solidFill>
                <a:latin typeface="微软雅黑" panose="020B0503020204020204" pitchFamily="34" charset="-122"/>
              </a:rPr>
              <a:t>？</a:t>
            </a:r>
          </a:p>
        </p:txBody>
      </p:sp>
      <p:sp>
        <p:nvSpPr>
          <p:cNvPr id="2" name="文本框 1"/>
          <p:cNvSpPr txBox="1"/>
          <p:nvPr/>
        </p:nvSpPr>
        <p:spPr>
          <a:xfrm>
            <a:off x="1081405" y="3871278"/>
            <a:ext cx="10296525" cy="2651125"/>
          </a:xfrm>
          <a:prstGeom prst="rect">
            <a:avLst/>
          </a:prstGeom>
          <a:noFill/>
          <a:ln w="9525">
            <a:noFill/>
          </a:ln>
        </p:spPr>
        <p:txBody>
          <a:bodyPr wrap="square" anchor="t">
            <a:spAutoFit/>
          </a:bodyPr>
          <a:lstStyle/>
          <a:p>
            <a:pPr>
              <a:lnSpc>
                <a:spcPct val="130000"/>
              </a:lnSpc>
            </a:pPr>
            <a:r>
              <a:rPr lang="en-US" altLang="zh-CN" sz="3200" b="1">
                <a:solidFill>
                  <a:srgbClr val="79614D"/>
                </a:solidFill>
                <a:latin typeface="微软雅黑" panose="020B0503020204020204" pitchFamily="34" charset="-122"/>
                <a:cs typeface="微软雅黑" panose="020B0503020204020204" pitchFamily="34" charset="-122"/>
              </a:rPr>
              <a:t>       </a:t>
            </a:r>
            <a:r>
              <a:rPr lang="zh-CN" altLang="en-US" sz="3200" b="1">
                <a:solidFill>
                  <a:srgbClr val="79614D"/>
                </a:solidFill>
                <a:latin typeface="微软雅黑" panose="020B0503020204020204" pitchFamily="34" charset="-122"/>
                <a:cs typeface="微软雅黑" panose="020B0503020204020204" pitchFamily="34" charset="-122"/>
              </a:rPr>
              <a:t>融情入景，写出“我”独自等待时的寂寞，等待的过程漫长而又孤独，但是“我”依然没有放弃，一直耐心、执着地等待着。可见“我”是多么盼望这次和母亲的外出！</a:t>
            </a:r>
          </a:p>
        </p:txBody>
      </p:sp>
      <p:sp>
        <p:nvSpPr>
          <p:cNvPr id="29" name="椭圆 28"/>
          <p:cNvSpPr/>
          <p:nvPr/>
        </p:nvSpPr>
        <p:spPr>
          <a:xfrm>
            <a:off x="1252538" y="2097088"/>
            <a:ext cx="1800225" cy="1800225"/>
          </a:xfrm>
          <a:prstGeom prst="ellipse">
            <a:avLst/>
          </a:prstGeom>
          <a:solidFill>
            <a:srgbClr val="845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0" name="文本框 29"/>
          <p:cNvSpPr txBox="1"/>
          <p:nvPr/>
        </p:nvSpPr>
        <p:spPr>
          <a:xfrm>
            <a:off x="1392238" y="2397125"/>
            <a:ext cx="1522412" cy="1198880"/>
          </a:xfrm>
          <a:prstGeom prst="rect">
            <a:avLst/>
          </a:prstGeom>
          <a:noFill/>
          <a:ln w="9525">
            <a:noFill/>
          </a:ln>
        </p:spPr>
        <p:txBody>
          <a:bodyPr wrap="square" anchor="t">
            <a:spAutoFit/>
          </a:bodyPr>
          <a:lstStyle/>
          <a:p>
            <a:pPr algn="ctr"/>
            <a:r>
              <a:rPr lang="zh-CN" altLang="en-US" sz="3600" b="1">
                <a:solidFill>
                  <a:schemeClr val="bg1"/>
                </a:solidFill>
                <a:latin typeface="微软雅黑" panose="020B0503020204020204" pitchFamily="34" charset="-122"/>
              </a:rPr>
              <a:t>融情</a:t>
            </a:r>
          </a:p>
          <a:p>
            <a:pPr algn="ctr"/>
            <a:r>
              <a:rPr lang="zh-CN" altLang="en-US" sz="3600" b="1">
                <a:solidFill>
                  <a:schemeClr val="bg1"/>
                </a:solidFill>
                <a:latin typeface="微软雅黑" panose="020B0503020204020204" pitchFamily="34" charset="-122"/>
              </a:rPr>
              <a:t>入景</a:t>
            </a:r>
          </a:p>
        </p:txBody>
      </p:sp>
      <p:grpSp>
        <p:nvGrpSpPr>
          <p:cNvPr id="10249" name="组合 11"/>
          <p:cNvGrpSpPr/>
          <p:nvPr/>
        </p:nvGrpSpPr>
        <p:grpSpPr>
          <a:xfrm>
            <a:off x="3362325" y="2189163"/>
            <a:ext cx="7453313" cy="1714500"/>
            <a:chOff x="806397" y="1481554"/>
            <a:chExt cx="6547163" cy="1359421"/>
          </a:xfrm>
        </p:grpSpPr>
        <p:sp>
          <p:nvSpPr>
            <p:cNvPr id="3" name="圆角矩形 2"/>
            <p:cNvSpPr/>
            <p:nvPr/>
          </p:nvSpPr>
          <p:spPr bwMode="auto">
            <a:xfrm>
              <a:off x="806397" y="1481554"/>
              <a:ext cx="6547163" cy="1280121"/>
            </a:xfrm>
            <a:prstGeom prst="roundRect">
              <a:avLst/>
            </a:prstGeom>
            <a:noFill/>
            <a:ln w="12700" cmpd="sng">
              <a:solidFill>
                <a:srgbClr val="C6674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6" name="文本框 25"/>
            <p:cNvSpPr txBox="1">
              <a:spLocks noChangeArrowheads="1"/>
            </p:cNvSpPr>
            <p:nvPr/>
          </p:nvSpPr>
          <p:spPr bwMode="auto">
            <a:xfrm>
              <a:off x="810301" y="1481554"/>
              <a:ext cx="6457927" cy="1359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fontAlgn="base">
                <a:lnSpc>
                  <a:spcPct val="110000"/>
                </a:lnSpc>
                <a:spcBef>
                  <a:spcPct val="0"/>
                </a:spcBef>
                <a:spcAft>
                  <a:spcPct val="0"/>
                </a:spcAft>
                <a:buClrTx/>
                <a:buSzTx/>
                <a:buFontTx/>
                <a:buNone/>
                <a:defRPr/>
              </a:pPr>
              <a:r>
                <a:rPr lang="en-US" altLang="zh-CN" sz="3200" b="1" strike="noStrike" noProof="1">
                  <a:solidFill>
                    <a:srgbClr val="98AF27"/>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3200" b="1" strike="noStrike" noProof="1">
                  <a:solidFill>
                    <a:srgbClr val="79614D"/>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“景”可以是社会环境，可以是自然景物。</a:t>
              </a:r>
              <a:r>
                <a:rPr lang="zh-CN" altLang="en-US" sz="3200" b="1" strike="noStrike" noProof="1">
                  <a:solidFill>
                    <a:schemeClr val="tx1"/>
                  </a:solidFill>
                  <a:uFillTx/>
                  <a:latin typeface="楷体" panose="02010609060101010101" charset="-122"/>
                  <a:ea typeface="楷体" panose="02010609060101010101" charset="-122"/>
                  <a:cs typeface="+mn-ea"/>
                  <a:sym typeface="+mn-lt"/>
                </a:rPr>
                <a:t>就是将景物的特色和心理活动的描写融合在一起，让读者感同身受。</a:t>
              </a:r>
            </a:p>
          </p:txBody>
        </p:sp>
      </p:gr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7890"/>
                                        </p:tgtEl>
                                        <p:attrNameLst>
                                          <p:attrName>style.visibility</p:attrName>
                                        </p:attrNameLst>
                                      </p:cBhvr>
                                      <p:to>
                                        <p:strVal val="visible"/>
                                      </p:to>
                                    </p:set>
                                    <p:anim calcmode="lin" valueType="num">
                                      <p:cBhvr additive="base">
                                        <p:cTn id="11" dur="500" fill="hold"/>
                                        <p:tgtEl>
                                          <p:spTgt spid="37890"/>
                                        </p:tgtEl>
                                        <p:attrNameLst>
                                          <p:attrName>ppt_x</p:attrName>
                                        </p:attrNameLst>
                                      </p:cBhvr>
                                      <p:tavLst>
                                        <p:tav tm="0">
                                          <p:val>
                                            <p:strVal val="0-#ppt_w/2"/>
                                          </p:val>
                                        </p:tav>
                                        <p:tav tm="100000">
                                          <p:val>
                                            <p:strVal val="#ppt_x"/>
                                          </p:val>
                                        </p:tav>
                                      </p:tavLst>
                                    </p:anim>
                                    <p:anim calcmode="lin" valueType="num">
                                      <p:cBhvr additive="base">
                                        <p:cTn id="12" dur="500" fill="hold"/>
                                        <p:tgtEl>
                                          <p:spTgt spid="3789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ppt_x</p:attrName>
                                        </p:attrNameLst>
                                      </p:cBhvr>
                                      <p:tavLst>
                                        <p:tav tm="0">
                                          <p:val>
                                            <p:strVal val="0-#ppt_w/2"/>
                                          </p:val>
                                        </p:tav>
                                        <p:tav tm="100000">
                                          <p:val>
                                            <p:strVal val="#ppt_x"/>
                                          </p:val>
                                        </p:tav>
                                      </p:tavLst>
                                    </p:anim>
                                    <p:anim calcmode="lin" valueType="num">
                                      <p:cBhvr>
                                        <p:cTn id="18" dur="500" fill="hold"/>
                                        <p:tgtEl>
                                          <p:spTgt spid="2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ppt_x</p:attrName>
                                        </p:attrNameLst>
                                      </p:cBhvr>
                                      <p:tavLst>
                                        <p:tav tm="0">
                                          <p:val>
                                            <p:strVal val="0-#ppt_w/2"/>
                                          </p:val>
                                        </p:tav>
                                        <p:tav tm="100000">
                                          <p:val>
                                            <p:strVal val="#ppt_x"/>
                                          </p:val>
                                        </p:tav>
                                      </p:tavLst>
                                    </p:anim>
                                    <p:anim calcmode="lin" valueType="num">
                                      <p:cBhvr>
                                        <p:cTn id="22"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0249"/>
                                        </p:tgtEl>
                                        <p:attrNameLst>
                                          <p:attrName>style.visibility</p:attrName>
                                        </p:attrNameLst>
                                      </p:cBhvr>
                                      <p:to>
                                        <p:strVal val="visible"/>
                                      </p:to>
                                    </p:set>
                                    <p:anim calcmode="lin" valueType="num">
                                      <p:cBhvr>
                                        <p:cTn id="27" dur="500" fill="hold"/>
                                        <p:tgtEl>
                                          <p:spTgt spid="10249"/>
                                        </p:tgtEl>
                                        <p:attrNameLst>
                                          <p:attrName>ppt_x</p:attrName>
                                        </p:attrNameLst>
                                      </p:cBhvr>
                                      <p:tavLst>
                                        <p:tav tm="0">
                                          <p:val>
                                            <p:strVal val="0-#ppt_w/2"/>
                                          </p:val>
                                        </p:tav>
                                        <p:tav tm="100000">
                                          <p:val>
                                            <p:strVal val="#ppt_x"/>
                                          </p:val>
                                        </p:tav>
                                      </p:tavLst>
                                    </p:anim>
                                    <p:anim calcmode="lin" valueType="num">
                                      <p:cBhvr>
                                        <p:cTn id="28" dur="500" fill="hold"/>
                                        <p:tgtEl>
                                          <p:spTgt spid="10249"/>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ppt_x</p:attrName>
                                        </p:attrNameLst>
                                      </p:cBhvr>
                                      <p:tavLst>
                                        <p:tav tm="0">
                                          <p:val>
                                            <p:strVal val="#ppt_x"/>
                                          </p:val>
                                        </p:tav>
                                        <p:tav tm="100000">
                                          <p:val>
                                            <p:strVal val="#ppt_x"/>
                                          </p:val>
                                        </p:tav>
                                      </p:tavLst>
                                    </p:anim>
                                    <p:anim calcmode="lin" valueType="num">
                                      <p:cBhvr>
                                        <p:cTn id="3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7890" grpId="0"/>
      <p:bldP spid="2" grpId="0"/>
      <p:bldP spid="29" grpId="0" bldLvl="0" animBg="1"/>
      <p:bldP spid="30"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6" name="文本框 4"/>
          <p:cNvSpPr txBox="1"/>
          <p:nvPr/>
        </p:nvSpPr>
        <p:spPr>
          <a:xfrm>
            <a:off x="1034415" y="1709420"/>
            <a:ext cx="10340975" cy="645160"/>
          </a:xfrm>
          <a:prstGeom prst="rect">
            <a:avLst/>
          </a:prstGeom>
          <a:noFill/>
          <a:ln w="9525">
            <a:noFill/>
          </a:ln>
        </p:spPr>
        <p:txBody>
          <a:bodyPr wrap="square" anchor="t">
            <a:spAutoFit/>
          </a:bodyPr>
          <a:lstStyle/>
          <a:p>
            <a:r>
              <a:rPr lang="zh-CN" altLang="en-US" sz="3600" dirty="0">
                <a:solidFill>
                  <a:srgbClr val="79614D"/>
                </a:solidFill>
                <a:latin typeface="微软雅黑" panose="020B0503020204020204" pitchFamily="34" charset="-122"/>
                <a:sym typeface="微软雅黑" panose="020B0503020204020204" pitchFamily="34" charset="-122"/>
              </a:rPr>
              <a:t>对比朗读：这几句在写法上有什么特别之处？</a:t>
            </a:r>
          </a:p>
        </p:txBody>
      </p:sp>
      <p:sp>
        <p:nvSpPr>
          <p:cNvPr id="2" name="文本框 1"/>
          <p:cNvSpPr txBox="1"/>
          <p:nvPr/>
        </p:nvSpPr>
        <p:spPr>
          <a:xfrm>
            <a:off x="825500" y="4643755"/>
            <a:ext cx="12561570" cy="645160"/>
          </a:xfrm>
          <a:prstGeom prst="rect">
            <a:avLst/>
          </a:prstGeom>
          <a:noFill/>
        </p:spPr>
        <p:txBody>
          <a:bodyPr wrap="square" rtlCol="0" anchor="t">
            <a:spAutoFit/>
          </a:bodyPr>
          <a:lstStyle/>
          <a:p>
            <a:r>
              <a:rPr lang="zh-CN" altLang="en-US" sz="3600" b="1">
                <a:solidFill>
                  <a:srgbClr val="C66742"/>
                </a:solidFill>
                <a:latin typeface="楷体" panose="02010609060101010101" charset="-122"/>
                <a:ea typeface="楷体" panose="02010609060101010101" charset="-122"/>
                <a:sym typeface="+mn-ea"/>
              </a:rPr>
              <a:t>（</a:t>
            </a:r>
            <a:r>
              <a:rPr lang="en-US" altLang="zh-CN" sz="3600" b="1">
                <a:solidFill>
                  <a:srgbClr val="C66742"/>
                </a:solidFill>
                <a:latin typeface="楷体" panose="02010609060101010101" charset="-122"/>
                <a:ea typeface="楷体" panose="02010609060101010101" charset="-122"/>
                <a:sym typeface="+mn-ea"/>
              </a:rPr>
              <a:t>3</a:t>
            </a:r>
            <a:r>
              <a:rPr lang="zh-CN" altLang="en-US" sz="3600" b="1">
                <a:solidFill>
                  <a:srgbClr val="C66742"/>
                </a:solidFill>
                <a:latin typeface="楷体" panose="02010609060101010101" charset="-122"/>
                <a:ea typeface="楷体" panose="02010609060101010101" charset="-122"/>
                <a:sym typeface="+mn-ea"/>
              </a:rPr>
              <a:t>）</a:t>
            </a:r>
            <a:r>
              <a:rPr lang="zh-CN" altLang="en-US" sz="3600" b="1">
                <a:latin typeface="楷体" panose="02010609060101010101" charset="-122"/>
                <a:ea typeface="楷体" panose="02010609060101010101" charset="-122"/>
                <a:sym typeface="+mn-ea"/>
              </a:rPr>
              <a:t>我好几次差点儿绞在它们中间把它们碰倒</a:t>
            </a:r>
            <a:r>
              <a:rPr lang="en-US" altLang="zh-CN" sz="3600" b="1">
                <a:latin typeface="楷体" panose="02010609060101010101" charset="-122"/>
                <a:ea typeface="楷体" panose="02010609060101010101" charset="-122"/>
                <a:sym typeface="+mn-ea"/>
              </a:rPr>
              <a:t>……</a:t>
            </a:r>
            <a:endParaRPr lang="zh-CN" altLang="en-US"/>
          </a:p>
        </p:txBody>
      </p:sp>
      <p:sp>
        <p:nvSpPr>
          <p:cNvPr id="3" name="文本框 2"/>
          <p:cNvSpPr txBox="1"/>
          <p:nvPr/>
        </p:nvSpPr>
        <p:spPr>
          <a:xfrm>
            <a:off x="825500" y="3662045"/>
            <a:ext cx="12013565" cy="645160"/>
          </a:xfrm>
          <a:prstGeom prst="rect">
            <a:avLst/>
          </a:prstGeom>
          <a:noFill/>
        </p:spPr>
        <p:txBody>
          <a:bodyPr wrap="square" rtlCol="0" anchor="t">
            <a:spAutoFit/>
          </a:bodyPr>
          <a:lstStyle/>
          <a:p>
            <a:r>
              <a:rPr lang="zh-CN" altLang="en-US" sz="3600" b="1">
                <a:solidFill>
                  <a:srgbClr val="C66742"/>
                </a:solidFill>
                <a:latin typeface="楷体" panose="02010609060101010101" charset="-122"/>
                <a:ea typeface="楷体" panose="02010609060101010101" charset="-122"/>
                <a:sym typeface="+mn-ea"/>
              </a:rPr>
              <a:t>（</a:t>
            </a:r>
            <a:r>
              <a:rPr lang="en-US" altLang="zh-CN" sz="3600" b="1">
                <a:solidFill>
                  <a:srgbClr val="C66742"/>
                </a:solidFill>
                <a:latin typeface="楷体" panose="02010609060101010101" charset="-122"/>
                <a:ea typeface="楷体" panose="02010609060101010101" charset="-122"/>
                <a:sym typeface="+mn-ea"/>
              </a:rPr>
              <a:t>2</a:t>
            </a:r>
            <a:r>
              <a:rPr lang="zh-CN" altLang="en-US" sz="3600" b="1">
                <a:solidFill>
                  <a:srgbClr val="C66742"/>
                </a:solidFill>
                <a:latin typeface="楷体" panose="02010609060101010101" charset="-122"/>
                <a:ea typeface="楷体" panose="02010609060101010101" charset="-122"/>
                <a:sym typeface="+mn-ea"/>
              </a:rPr>
              <a:t>）</a:t>
            </a:r>
            <a:r>
              <a:rPr lang="zh-CN" altLang="en-US" sz="3600" b="1">
                <a:latin typeface="楷体" panose="02010609060101010101" charset="-122"/>
                <a:ea typeface="楷体" panose="02010609060101010101" charset="-122"/>
                <a:sym typeface="+mn-ea"/>
              </a:rPr>
              <a:t>我就这样念念叨叨地追在母亲的腿底下</a:t>
            </a:r>
            <a:r>
              <a:rPr lang="en-US" altLang="zh-CN" sz="3600" b="1">
                <a:latin typeface="楷体" panose="02010609060101010101" charset="-122"/>
                <a:ea typeface="楷体" panose="02010609060101010101" charset="-122"/>
                <a:sym typeface="+mn-ea"/>
              </a:rPr>
              <a:t>……</a:t>
            </a:r>
            <a:endParaRPr lang="zh-CN" altLang="en-US"/>
          </a:p>
        </p:txBody>
      </p:sp>
      <p:sp>
        <p:nvSpPr>
          <p:cNvPr id="4" name="文本框 3"/>
          <p:cNvSpPr txBox="1"/>
          <p:nvPr/>
        </p:nvSpPr>
        <p:spPr>
          <a:xfrm>
            <a:off x="825500" y="2668270"/>
            <a:ext cx="9819005" cy="645160"/>
          </a:xfrm>
          <a:prstGeom prst="rect">
            <a:avLst/>
          </a:prstGeom>
          <a:noFill/>
        </p:spPr>
        <p:txBody>
          <a:bodyPr wrap="square" rtlCol="0" anchor="t">
            <a:spAutoFit/>
          </a:bodyPr>
          <a:lstStyle/>
          <a:p>
            <a:r>
              <a:rPr lang="zh-CN" altLang="en-US" sz="3600" b="1">
                <a:solidFill>
                  <a:srgbClr val="C66742"/>
                </a:solidFill>
                <a:latin typeface="楷体" panose="02010609060101010101" charset="-122"/>
                <a:ea typeface="楷体" panose="02010609060101010101" charset="-122"/>
                <a:sym typeface="+mn-ea"/>
              </a:rPr>
              <a:t>（</a:t>
            </a:r>
            <a:r>
              <a:rPr lang="en-US" altLang="zh-CN" sz="3600" b="1">
                <a:solidFill>
                  <a:srgbClr val="C66742"/>
                </a:solidFill>
                <a:latin typeface="楷体" panose="02010609060101010101" charset="-122"/>
                <a:ea typeface="楷体" panose="02010609060101010101" charset="-122"/>
                <a:sym typeface="+mn-ea"/>
              </a:rPr>
              <a:t>1</a:t>
            </a:r>
            <a:r>
              <a:rPr lang="zh-CN" altLang="en-US" sz="3600" b="1">
                <a:solidFill>
                  <a:srgbClr val="C66742"/>
                </a:solidFill>
                <a:latin typeface="楷体" panose="02010609060101010101" charset="-122"/>
                <a:ea typeface="楷体" panose="02010609060101010101" charset="-122"/>
                <a:sym typeface="+mn-ea"/>
              </a:rPr>
              <a:t>）</a:t>
            </a:r>
            <a:r>
              <a:rPr lang="zh-CN" altLang="en-US" sz="3600" b="1">
                <a:latin typeface="楷体" panose="02010609060101010101" charset="-122"/>
                <a:ea typeface="楷体" panose="02010609060101010101" charset="-122"/>
                <a:sym typeface="+mn-ea"/>
              </a:rPr>
              <a:t>整个上午我就跟在母亲腿底下</a:t>
            </a:r>
            <a:r>
              <a:rPr lang="en-US" altLang="zh-CN" sz="3600" b="1">
                <a:latin typeface="楷体" panose="02010609060101010101" charset="-122"/>
                <a:ea typeface="楷体" panose="02010609060101010101" charset="-122"/>
                <a:sym typeface="+mn-ea"/>
              </a:rPr>
              <a:t>……</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barn(inVertical)">
                                      <p:cBhvr>
                                        <p:cTn id="7" dur="500"/>
                                        <p:tgtEl>
                                          <p:spTgt spid="307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bldLvl="0" animBg="1"/>
      <p:bldP spid="2" grpId="0"/>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7" name="文本框 9"/>
          <p:cNvSpPr txBox="1"/>
          <p:nvPr/>
        </p:nvSpPr>
        <p:spPr>
          <a:xfrm>
            <a:off x="6096000" y="3216275"/>
            <a:ext cx="5438775" cy="645160"/>
          </a:xfrm>
          <a:prstGeom prst="rect">
            <a:avLst/>
          </a:prstGeom>
          <a:noFill/>
          <a:ln w="9525">
            <a:noFill/>
          </a:ln>
        </p:spPr>
        <p:txBody>
          <a:bodyPr wrap="square" anchor="t">
            <a:spAutoFit/>
          </a:bodyPr>
          <a:lstStyle/>
          <a:p>
            <a:pPr algn="ctr"/>
            <a:endParaRPr lang="zh-CN" altLang="en-US" sz="3600" dirty="0">
              <a:latin typeface="汉仪润圆-65W" pitchFamily="18" charset="-122"/>
              <a:ea typeface="汉仪润圆-65W" pitchFamily="18" charset="-122"/>
            </a:endParaRPr>
          </a:p>
        </p:txBody>
      </p:sp>
      <p:sp>
        <p:nvSpPr>
          <p:cNvPr id="2" name="文本框 1"/>
          <p:cNvSpPr txBox="1"/>
          <p:nvPr/>
        </p:nvSpPr>
        <p:spPr>
          <a:xfrm>
            <a:off x="956310" y="1894840"/>
            <a:ext cx="7167880" cy="3634740"/>
          </a:xfrm>
          <a:prstGeom prst="rect">
            <a:avLst/>
          </a:prstGeom>
          <a:noFill/>
          <a:ln w="28575" cap="flat" cmpd="sng">
            <a:solidFill>
              <a:srgbClr val="A97E58"/>
            </a:solidFill>
            <a:prstDash val="sysDash"/>
            <a:round/>
            <a:headEnd type="none" w="med" len="med"/>
            <a:tailEnd type="none" w="med" len="med"/>
          </a:ln>
        </p:spPr>
        <p:txBody>
          <a:bodyPr wrap="square" anchor="t">
            <a:spAutoFit/>
          </a:bodyPr>
          <a:lstStyle/>
          <a:p>
            <a:pPr marL="144145">
              <a:lnSpc>
                <a:spcPct val="120000"/>
              </a:lnSpc>
            </a:pPr>
            <a:r>
              <a:rPr lang="en-US" altLang="zh-CN" sz="3200">
                <a:solidFill>
                  <a:srgbClr val="79614D"/>
                </a:solidFill>
                <a:latin typeface="微软雅黑" panose="020B0503020204020204" pitchFamily="34" charset="-122"/>
                <a:cs typeface="微软雅黑" panose="020B0503020204020204" pitchFamily="34" charset="-122"/>
              </a:rPr>
              <a:t>       </a:t>
            </a:r>
            <a:r>
              <a:rPr lang="zh-CN" altLang="en-US" sz="3200">
                <a:solidFill>
                  <a:srgbClr val="79614D"/>
                </a:solidFill>
                <a:latin typeface="微软雅黑" panose="020B0503020204020204" pitchFamily="34" charset="-122"/>
                <a:cs typeface="微软雅黑" panose="020B0503020204020204" pitchFamily="34" charset="-122"/>
              </a:rPr>
              <a:t>以孩子的视角来写，真实而富有童趣。“我”紧跟着母亲，亦步亦趋，为的是等母亲停下来带“我”出去。急切的心情不言而喻。“那两条不停顿的腿至今都在我眼前晃动”，侧面表现出母亲一刻不停地忙碌。</a:t>
            </a:r>
          </a:p>
        </p:txBody>
      </p:sp>
      <p:pic>
        <p:nvPicPr>
          <p:cNvPr id="39939" name="图片 3"/>
          <p:cNvPicPr>
            <a:picLocks noChangeAspect="1"/>
          </p:cNvPicPr>
          <p:nvPr/>
        </p:nvPicPr>
        <p:blipFill>
          <a:blip r:embed="rId2">
            <a:clrChange>
              <a:clrFrom>
                <a:srgbClr val="FEFFFF">
                  <a:alpha val="100000"/>
                </a:srgbClr>
              </a:clrFrom>
              <a:clrTo>
                <a:srgbClr val="FEFFFF">
                  <a:alpha val="100000"/>
                  <a:alpha val="0"/>
                </a:srgbClr>
              </a:clrTo>
            </a:clrChange>
          </a:blip>
          <a:stretch>
            <a:fillRect/>
          </a:stretch>
        </p:blipFill>
        <p:spPr>
          <a:xfrm>
            <a:off x="8452485" y="1921510"/>
            <a:ext cx="2762885" cy="356489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1" name="文本框 9"/>
          <p:cNvSpPr txBox="1"/>
          <p:nvPr/>
        </p:nvSpPr>
        <p:spPr>
          <a:xfrm>
            <a:off x="1464310" y="1697355"/>
            <a:ext cx="9725660" cy="1370965"/>
          </a:xfrm>
          <a:prstGeom prst="rect">
            <a:avLst/>
          </a:prstGeom>
          <a:noFill/>
          <a:ln w="9525">
            <a:noFill/>
          </a:ln>
        </p:spPr>
        <p:txBody>
          <a:bodyPr wrap="square" anchor="t">
            <a:spAutoFit/>
          </a:bodyPr>
          <a:lstStyle/>
          <a:p>
            <a:pPr algn="just">
              <a:lnSpc>
                <a:spcPct val="130000"/>
              </a:lnSpc>
            </a:pPr>
            <a:r>
              <a:rPr lang="en-US" altLang="zh-CN" sz="3200" b="1" dirty="0">
                <a:solidFill>
                  <a:srgbClr val="79614D"/>
                </a:solidFill>
                <a:latin typeface="微软雅黑" panose="020B0503020204020204" pitchFamily="34" charset="-122"/>
                <a:cs typeface="微软雅黑" panose="020B0503020204020204" pitchFamily="34" charset="-122"/>
              </a:rPr>
              <a:t>      </a:t>
            </a:r>
            <a:r>
              <a:rPr lang="zh-CN" altLang="en-US" sz="3200" b="1" dirty="0">
                <a:solidFill>
                  <a:srgbClr val="79614D"/>
                </a:solidFill>
                <a:latin typeface="微软雅黑" panose="020B0503020204020204" pitchFamily="34" charset="-122"/>
                <a:cs typeface="微软雅黑" panose="020B0503020204020204" pitchFamily="34" charset="-122"/>
              </a:rPr>
              <a:t>第</a:t>
            </a:r>
            <a:r>
              <a:rPr lang="en-US" altLang="zh-CN" sz="3200" b="1" dirty="0">
                <a:solidFill>
                  <a:srgbClr val="79614D"/>
                </a:solidFill>
                <a:latin typeface="微软雅黑" panose="020B0503020204020204" pitchFamily="34" charset="-122"/>
                <a:cs typeface="微软雅黑" panose="020B0503020204020204" pitchFamily="34" charset="-122"/>
              </a:rPr>
              <a:t>2—5</a:t>
            </a:r>
            <a:r>
              <a:rPr lang="zh-CN" altLang="en-US" sz="3200" b="1" dirty="0">
                <a:solidFill>
                  <a:srgbClr val="79614D"/>
                </a:solidFill>
                <a:latin typeface="微软雅黑" panose="020B0503020204020204" pitchFamily="34" charset="-122"/>
                <a:cs typeface="微软雅黑" panose="020B0503020204020204" pitchFamily="34" charset="-122"/>
              </a:rPr>
              <a:t>自然段写了</a:t>
            </a:r>
            <a:r>
              <a:rPr lang="en-US" altLang="zh-CN" sz="3200" b="1" dirty="0">
                <a:solidFill>
                  <a:srgbClr val="79614D"/>
                </a:solidFill>
                <a:latin typeface="微软雅黑" panose="020B0503020204020204" pitchFamily="34" charset="-122"/>
                <a:cs typeface="微软雅黑" panose="020B0503020204020204" pitchFamily="34" charset="-122"/>
              </a:rPr>
              <a:t>“</a:t>
            </a:r>
            <a:r>
              <a:rPr lang="zh-CN" altLang="en-US" sz="3200" b="1" dirty="0">
                <a:solidFill>
                  <a:srgbClr val="79614D"/>
                </a:solidFill>
                <a:latin typeface="微软雅黑" panose="020B0503020204020204" pitchFamily="34" charset="-122"/>
                <a:cs typeface="微软雅黑" panose="020B0503020204020204" pitchFamily="34" charset="-122"/>
              </a:rPr>
              <a:t>我</a:t>
            </a:r>
            <a:r>
              <a:rPr lang="en-US" altLang="zh-CN" sz="3200" b="1" dirty="0">
                <a:solidFill>
                  <a:srgbClr val="79614D"/>
                </a:solidFill>
                <a:latin typeface="微软雅黑" panose="020B0503020204020204" pitchFamily="34" charset="-122"/>
                <a:cs typeface="微软雅黑" panose="020B0503020204020204" pitchFamily="34" charset="-122"/>
              </a:rPr>
              <a:t>”</a:t>
            </a:r>
            <a:r>
              <a:rPr lang="zh-CN" altLang="en-US" sz="3200" b="1" dirty="0">
                <a:solidFill>
                  <a:srgbClr val="79614D"/>
                </a:solidFill>
                <a:latin typeface="微软雅黑" panose="020B0503020204020204" pitchFamily="34" charset="-122"/>
                <a:cs typeface="微软雅黑" panose="020B0503020204020204" pitchFamily="34" charset="-122"/>
              </a:rPr>
              <a:t>等待的过程，整个上午</a:t>
            </a:r>
            <a:r>
              <a:rPr lang="en-US" altLang="zh-CN" sz="3200" b="1" dirty="0">
                <a:solidFill>
                  <a:srgbClr val="79614D"/>
                </a:solidFill>
                <a:latin typeface="微软雅黑" panose="020B0503020204020204" pitchFamily="34" charset="-122"/>
                <a:cs typeface="微软雅黑" panose="020B0503020204020204" pitchFamily="34" charset="-122"/>
              </a:rPr>
              <a:t>“</a:t>
            </a:r>
            <a:r>
              <a:rPr lang="zh-CN" altLang="en-US" sz="3200" b="1" dirty="0">
                <a:solidFill>
                  <a:srgbClr val="79614D"/>
                </a:solidFill>
                <a:latin typeface="微软雅黑" panose="020B0503020204020204" pitchFamily="34" charset="-122"/>
                <a:cs typeface="微软雅黑" panose="020B0503020204020204" pitchFamily="34" charset="-122"/>
              </a:rPr>
              <a:t>我</a:t>
            </a:r>
            <a:r>
              <a:rPr lang="en-US" altLang="zh-CN" sz="3200" b="1" dirty="0">
                <a:solidFill>
                  <a:srgbClr val="79614D"/>
                </a:solidFill>
                <a:latin typeface="微软雅黑" panose="020B0503020204020204" pitchFamily="34" charset="-122"/>
                <a:cs typeface="微软雅黑" panose="020B0503020204020204" pitchFamily="34" charset="-122"/>
              </a:rPr>
              <a:t>”</a:t>
            </a:r>
            <a:r>
              <a:rPr lang="zh-CN" altLang="en-US" sz="3200" b="1" dirty="0">
                <a:solidFill>
                  <a:srgbClr val="79614D"/>
                </a:solidFill>
                <a:latin typeface="微软雅黑" panose="020B0503020204020204" pitchFamily="34" charset="-122"/>
                <a:cs typeface="微软雅黑" panose="020B0503020204020204" pitchFamily="34" charset="-122"/>
              </a:rPr>
              <a:t>的心情变化。</a:t>
            </a:r>
          </a:p>
        </p:txBody>
      </p:sp>
      <p:sp>
        <p:nvSpPr>
          <p:cNvPr id="3076" name="文本框 4"/>
          <p:cNvSpPr txBox="1"/>
          <p:nvPr/>
        </p:nvSpPr>
        <p:spPr>
          <a:xfrm>
            <a:off x="1355725" y="3157855"/>
            <a:ext cx="10398760" cy="583565"/>
          </a:xfrm>
          <a:prstGeom prst="rect">
            <a:avLst/>
          </a:prstGeom>
          <a:noFill/>
          <a:ln w="9525">
            <a:noFill/>
          </a:ln>
        </p:spPr>
        <p:txBody>
          <a:bodyPr wrap="square" anchor="t">
            <a:spAutoFit/>
          </a:bodyPr>
          <a:lstStyle/>
          <a:p>
            <a:r>
              <a:rPr lang="zh-CN" altLang="en-US" sz="3200" dirty="0">
                <a:latin typeface="微软雅黑" panose="020B0503020204020204" pitchFamily="34" charset="-122"/>
                <a:sym typeface="微软雅黑" panose="020B0503020204020204" pitchFamily="34" charset="-122"/>
              </a:rPr>
              <a:t>你能用词语概括</a:t>
            </a:r>
            <a:r>
              <a:rPr lang="en-US" altLang="zh-CN" sz="3200" dirty="0">
                <a:latin typeface="微软雅黑" panose="020B0503020204020204" pitchFamily="34" charset="-122"/>
                <a:sym typeface="微软雅黑" panose="020B0503020204020204" pitchFamily="34" charset="-122"/>
              </a:rPr>
              <a:t>“</a:t>
            </a:r>
            <a:r>
              <a:rPr lang="zh-CN" altLang="en-US" sz="3200" dirty="0">
                <a:latin typeface="微软雅黑" panose="020B0503020204020204" pitchFamily="34" charset="-122"/>
                <a:sym typeface="微软雅黑" panose="020B0503020204020204" pitchFamily="34" charset="-122"/>
              </a:rPr>
              <a:t>我</a:t>
            </a:r>
            <a:r>
              <a:rPr lang="en-US" altLang="zh-CN" sz="3200" dirty="0">
                <a:latin typeface="微软雅黑" panose="020B0503020204020204" pitchFamily="34" charset="-122"/>
                <a:sym typeface="微软雅黑" panose="020B0503020204020204" pitchFamily="34" charset="-122"/>
              </a:rPr>
              <a:t>”</a:t>
            </a:r>
            <a:r>
              <a:rPr lang="zh-CN" altLang="en-US" sz="3200" dirty="0">
                <a:latin typeface="微软雅黑" panose="020B0503020204020204" pitchFamily="34" charset="-122"/>
                <a:sym typeface="微软雅黑" panose="020B0503020204020204" pitchFamily="34" charset="-122"/>
              </a:rPr>
              <a:t>的心情变化的过程吗？</a:t>
            </a:r>
          </a:p>
        </p:txBody>
      </p:sp>
      <p:sp>
        <p:nvSpPr>
          <p:cNvPr id="20" name="Freeform 5"/>
          <p:cNvSpPr/>
          <p:nvPr/>
        </p:nvSpPr>
        <p:spPr bwMode="auto">
          <a:xfrm>
            <a:off x="1382395" y="3882061"/>
            <a:ext cx="2136140" cy="17881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A97E58"/>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pPr>
            <a:endParaRPr lang="zh-CN" altLang="en-US" sz="1280" strike="noStrike" noProof="1">
              <a:solidFill>
                <a:srgbClr val="FFFFFF"/>
              </a:solidFill>
              <a:cs typeface="+mn-ea"/>
              <a:sym typeface="+mn-lt"/>
            </a:endParaRPr>
          </a:p>
        </p:txBody>
      </p:sp>
      <p:sp>
        <p:nvSpPr>
          <p:cNvPr id="21" name="Freeform 5"/>
          <p:cNvSpPr/>
          <p:nvPr/>
        </p:nvSpPr>
        <p:spPr bwMode="auto">
          <a:xfrm>
            <a:off x="1531620" y="4005898"/>
            <a:ext cx="1838325" cy="153987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79614D"/>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auto">
              <a:lnSpc>
                <a:spcPct val="100000"/>
              </a:lnSpc>
            </a:pPr>
            <a:endParaRPr lang="zh-CN" altLang="en-US" sz="1280" strike="noStrike" noProof="1">
              <a:solidFill>
                <a:srgbClr val="FFFFFF"/>
              </a:solidFill>
              <a:cs typeface="+mn-ea"/>
              <a:sym typeface="+mn-lt"/>
            </a:endParaRPr>
          </a:p>
        </p:txBody>
      </p:sp>
      <p:sp>
        <p:nvSpPr>
          <p:cNvPr id="22" name="Freeform 5"/>
          <p:cNvSpPr/>
          <p:nvPr/>
        </p:nvSpPr>
        <p:spPr bwMode="auto">
          <a:xfrm>
            <a:off x="8453755" y="4546918"/>
            <a:ext cx="2136775" cy="178752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A97E5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pPr>
            <a:endParaRPr lang="zh-CN" altLang="en-US" sz="1280" strike="noStrike" noProof="1">
              <a:solidFill>
                <a:srgbClr val="FFFFFF"/>
              </a:solidFill>
              <a:cs typeface="+mn-ea"/>
              <a:sym typeface="+mn-lt"/>
            </a:endParaRPr>
          </a:p>
        </p:txBody>
      </p:sp>
      <p:sp>
        <p:nvSpPr>
          <p:cNvPr id="23" name="Freeform 5"/>
          <p:cNvSpPr/>
          <p:nvPr/>
        </p:nvSpPr>
        <p:spPr bwMode="auto">
          <a:xfrm>
            <a:off x="8602980" y="4670743"/>
            <a:ext cx="1838325" cy="153987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79614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pPr>
            <a:endParaRPr lang="zh-CN" altLang="en-US" sz="1280" strike="noStrike" noProof="1">
              <a:solidFill>
                <a:srgbClr val="FFFFFF"/>
              </a:solidFill>
              <a:cs typeface="+mn-ea"/>
              <a:sym typeface="+mn-lt"/>
            </a:endParaRPr>
          </a:p>
        </p:txBody>
      </p:sp>
      <p:sp>
        <p:nvSpPr>
          <p:cNvPr id="24" name="Freeform 5"/>
          <p:cNvSpPr/>
          <p:nvPr/>
        </p:nvSpPr>
        <p:spPr bwMode="auto">
          <a:xfrm>
            <a:off x="6098540" y="3892868"/>
            <a:ext cx="2136775" cy="183832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A97E5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pPr>
            <a:endParaRPr lang="zh-CN" altLang="en-US" sz="1280" strike="noStrike" noProof="1">
              <a:solidFill>
                <a:srgbClr val="FFFFFF"/>
              </a:solidFill>
              <a:cs typeface="+mn-ea"/>
              <a:sym typeface="+mn-lt"/>
            </a:endParaRPr>
          </a:p>
        </p:txBody>
      </p:sp>
      <p:sp>
        <p:nvSpPr>
          <p:cNvPr id="2" name="Freeform 5"/>
          <p:cNvSpPr/>
          <p:nvPr/>
        </p:nvSpPr>
        <p:spPr bwMode="auto">
          <a:xfrm>
            <a:off x="6259830" y="4042093"/>
            <a:ext cx="1838325" cy="153987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79614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pPr>
            <a:endParaRPr lang="zh-CN" altLang="en-US" sz="1280" strike="noStrike" noProof="1">
              <a:solidFill>
                <a:srgbClr val="FFFFFF"/>
              </a:solidFill>
              <a:cs typeface="+mn-ea"/>
              <a:sym typeface="+mn-lt"/>
            </a:endParaRPr>
          </a:p>
        </p:txBody>
      </p:sp>
      <p:sp>
        <p:nvSpPr>
          <p:cNvPr id="49" name="Freeform 5"/>
          <p:cNvSpPr/>
          <p:nvPr/>
        </p:nvSpPr>
        <p:spPr bwMode="auto">
          <a:xfrm>
            <a:off x="3665538" y="4497388"/>
            <a:ext cx="2136775" cy="183832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A97E5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pPr>
            <a:endParaRPr lang="zh-CN" altLang="en-US" sz="1280" strike="noStrike" noProof="1">
              <a:solidFill>
                <a:srgbClr val="FFFFFF"/>
              </a:solidFill>
              <a:cs typeface="+mn-ea"/>
              <a:sym typeface="+mn-lt"/>
            </a:endParaRPr>
          </a:p>
        </p:txBody>
      </p:sp>
      <p:sp>
        <p:nvSpPr>
          <p:cNvPr id="50" name="Freeform 5"/>
          <p:cNvSpPr/>
          <p:nvPr/>
        </p:nvSpPr>
        <p:spPr bwMode="auto">
          <a:xfrm>
            <a:off x="3814763" y="4646613"/>
            <a:ext cx="1838325" cy="153987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79614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pPr>
            <a:endParaRPr lang="zh-CN" altLang="en-US" sz="1280" strike="noStrike" noProof="1">
              <a:solidFill>
                <a:srgbClr val="FFFFFF"/>
              </a:solidFill>
              <a:cs typeface="+mn-ea"/>
              <a:sym typeface="+mn-lt"/>
            </a:endParaRPr>
          </a:p>
        </p:txBody>
      </p:sp>
      <p:sp>
        <p:nvSpPr>
          <p:cNvPr id="52" name="文本框 51"/>
          <p:cNvSpPr txBox="1"/>
          <p:nvPr/>
        </p:nvSpPr>
        <p:spPr>
          <a:xfrm>
            <a:off x="1683385" y="4402455"/>
            <a:ext cx="1501775" cy="645160"/>
          </a:xfrm>
          <a:prstGeom prst="rect">
            <a:avLst/>
          </a:prstGeom>
          <a:noFill/>
          <a:ln w="9525">
            <a:noFill/>
          </a:ln>
        </p:spPr>
        <p:txBody>
          <a:bodyPr wrap="square" anchor="t">
            <a:spAutoFit/>
          </a:bodyPr>
          <a:lstStyle/>
          <a:p>
            <a:pPr algn="ctr"/>
            <a:r>
              <a:rPr lang="zh-CN" altLang="en-US" sz="3600" b="1">
                <a:solidFill>
                  <a:schemeClr val="bg1"/>
                </a:solidFill>
                <a:latin typeface="楷体" panose="02010609060101010101" charset="-122"/>
                <a:ea typeface="楷体" panose="02010609060101010101" charset="-122"/>
              </a:rPr>
              <a:t>期盼</a:t>
            </a:r>
          </a:p>
        </p:txBody>
      </p:sp>
      <p:sp>
        <p:nvSpPr>
          <p:cNvPr id="53" name="文本框 52"/>
          <p:cNvSpPr txBox="1"/>
          <p:nvPr/>
        </p:nvSpPr>
        <p:spPr>
          <a:xfrm>
            <a:off x="6579870" y="4168775"/>
            <a:ext cx="1241425" cy="1198880"/>
          </a:xfrm>
          <a:prstGeom prst="rect">
            <a:avLst/>
          </a:prstGeom>
          <a:noFill/>
          <a:ln w="9525">
            <a:noFill/>
          </a:ln>
        </p:spPr>
        <p:txBody>
          <a:bodyPr wrap="square" anchor="t">
            <a:spAutoFit/>
          </a:bodyPr>
          <a:lstStyle/>
          <a:p>
            <a:pPr algn="ctr"/>
            <a:r>
              <a:rPr lang="zh-CN" altLang="en-US" sz="3600" b="1">
                <a:solidFill>
                  <a:schemeClr val="bg1"/>
                </a:solidFill>
                <a:latin typeface="楷体" panose="02010609060101010101" charset="-122"/>
                <a:ea typeface="楷体" panose="02010609060101010101" charset="-122"/>
              </a:rPr>
              <a:t>无聊无奈</a:t>
            </a:r>
          </a:p>
        </p:txBody>
      </p:sp>
      <p:sp>
        <p:nvSpPr>
          <p:cNvPr id="57" name="文本框 56"/>
          <p:cNvSpPr txBox="1"/>
          <p:nvPr/>
        </p:nvSpPr>
        <p:spPr>
          <a:xfrm>
            <a:off x="3987165" y="5119688"/>
            <a:ext cx="1485900" cy="645160"/>
          </a:xfrm>
          <a:prstGeom prst="rect">
            <a:avLst/>
          </a:prstGeom>
          <a:noFill/>
          <a:ln w="9525">
            <a:noFill/>
          </a:ln>
        </p:spPr>
        <p:txBody>
          <a:bodyPr wrap="square" anchor="t">
            <a:spAutoFit/>
          </a:bodyPr>
          <a:lstStyle/>
          <a:p>
            <a:pPr algn="ctr"/>
            <a:r>
              <a:rPr lang="zh-CN" altLang="en-US" sz="3600" b="1">
                <a:solidFill>
                  <a:schemeClr val="bg1"/>
                </a:solidFill>
                <a:latin typeface="楷体" panose="02010609060101010101" charset="-122"/>
                <a:ea typeface="楷体" panose="02010609060101010101" charset="-122"/>
              </a:rPr>
              <a:t>雀跃</a:t>
            </a:r>
          </a:p>
        </p:txBody>
      </p:sp>
      <p:sp>
        <p:nvSpPr>
          <p:cNvPr id="58" name="文本框 57"/>
          <p:cNvSpPr txBox="1"/>
          <p:nvPr/>
        </p:nvSpPr>
        <p:spPr>
          <a:xfrm>
            <a:off x="8986520" y="5114608"/>
            <a:ext cx="1325563" cy="645160"/>
          </a:xfrm>
          <a:prstGeom prst="rect">
            <a:avLst/>
          </a:prstGeom>
          <a:noFill/>
          <a:ln w="9525">
            <a:noFill/>
          </a:ln>
        </p:spPr>
        <p:txBody>
          <a:bodyPr wrap="square" anchor="t">
            <a:spAutoFit/>
          </a:bodyPr>
          <a:lstStyle/>
          <a:p>
            <a:r>
              <a:rPr lang="zh-CN" altLang="en-US" sz="3600" b="1">
                <a:solidFill>
                  <a:schemeClr val="bg1"/>
                </a:solidFill>
                <a:latin typeface="楷体" panose="02010609060101010101" charset="-122"/>
                <a:ea typeface="楷体" panose="02010609060101010101" charset="-122"/>
              </a:rPr>
              <a:t>急切</a:t>
            </a:r>
          </a:p>
        </p:txBody>
      </p:sp>
      <p:sp>
        <p:nvSpPr>
          <p:cNvPr id="3" name="文本框 2"/>
          <p:cNvSpPr txBox="1"/>
          <p:nvPr/>
        </p:nvSpPr>
        <p:spPr>
          <a:xfrm>
            <a:off x="1210945" y="874395"/>
            <a:ext cx="3221355" cy="645160"/>
          </a:xfrm>
          <a:prstGeom prst="rect">
            <a:avLst/>
          </a:prstGeom>
          <a:noFill/>
        </p:spPr>
        <p:txBody>
          <a:bodyPr wrap="square" rtlCol="0">
            <a:spAutoFit/>
          </a:bodyPr>
          <a:lstStyle/>
          <a:p>
            <a:pPr lvl="0" algn="l" fontAlgn="auto"/>
            <a:r>
              <a:rPr lang="zh-CN" altLang="en-US" sz="3600" b="1" spc="400">
                <a:solidFill>
                  <a:srgbClr val="79614D"/>
                </a:solidFill>
                <a:latin typeface="微软雅黑" panose="020B0503020204020204" pitchFamily="34" charset="-122"/>
                <a:sym typeface="+mn-ea"/>
              </a:rPr>
              <a:t>归纳小结</a:t>
            </a: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p:cTn id="7" dur="500" fill="hold"/>
                                        <p:tgtEl>
                                          <p:spTgt spid="3076"/>
                                        </p:tgtEl>
                                        <p:attrNameLst>
                                          <p:attrName>ppt_x</p:attrName>
                                        </p:attrNameLst>
                                      </p:cBhvr>
                                      <p:tavLst>
                                        <p:tav tm="0">
                                          <p:val>
                                            <p:strVal val="0-#ppt_w/2"/>
                                          </p:val>
                                        </p:tav>
                                        <p:tav tm="100000">
                                          <p:val>
                                            <p:strVal val="#ppt_x"/>
                                          </p:val>
                                        </p:tav>
                                      </p:tavLst>
                                    </p:anim>
                                    <p:anim calcmode="lin" valueType="num">
                                      <p:cBhvr>
                                        <p:cTn id="8"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1000"/>
                                        <p:tgtEl>
                                          <p:spTgt spid="52"/>
                                        </p:tgtEl>
                                      </p:cBhvr>
                                    </p:animEffect>
                                    <p:anim calcmode="lin" valueType="num">
                                      <p:cBhvr>
                                        <p:cTn id="14" dur="1000" fill="hold"/>
                                        <p:tgtEl>
                                          <p:spTgt spid="52"/>
                                        </p:tgtEl>
                                        <p:attrNameLst>
                                          <p:attrName>ppt_x</p:attrName>
                                        </p:attrNameLst>
                                      </p:cBhvr>
                                      <p:tavLst>
                                        <p:tav tm="0">
                                          <p:val>
                                            <p:strVal val="#ppt_x"/>
                                          </p:val>
                                        </p:tav>
                                        <p:tav tm="100000">
                                          <p:val>
                                            <p:strVal val="#ppt_x"/>
                                          </p:val>
                                        </p:tav>
                                      </p:tavLst>
                                    </p:anim>
                                    <p:anim calcmode="lin" valueType="num">
                                      <p:cBhvr>
                                        <p:cTn id="15" dur="1000" fill="hold"/>
                                        <p:tgtEl>
                                          <p:spTgt spid="5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1000"/>
                                        <p:tgtEl>
                                          <p:spTgt spid="57"/>
                                        </p:tgtEl>
                                      </p:cBhvr>
                                    </p:animEffect>
                                    <p:anim calcmode="lin" valueType="num">
                                      <p:cBhvr>
                                        <p:cTn id="31" dur="1000" fill="hold"/>
                                        <p:tgtEl>
                                          <p:spTgt spid="57"/>
                                        </p:tgtEl>
                                        <p:attrNameLst>
                                          <p:attrName>ppt_x</p:attrName>
                                        </p:attrNameLst>
                                      </p:cBhvr>
                                      <p:tavLst>
                                        <p:tav tm="0">
                                          <p:val>
                                            <p:strVal val="#ppt_x"/>
                                          </p:val>
                                        </p:tav>
                                        <p:tav tm="100000">
                                          <p:val>
                                            <p:strVal val="#ppt_x"/>
                                          </p:val>
                                        </p:tav>
                                      </p:tavLst>
                                    </p:anim>
                                    <p:anim calcmode="lin" valueType="num">
                                      <p:cBhvr>
                                        <p:cTn id="32" dur="1000" fill="hold"/>
                                        <p:tgtEl>
                                          <p:spTgt spid="57"/>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1000"/>
                                        <p:tgtEl>
                                          <p:spTgt spid="50"/>
                                        </p:tgtEl>
                                      </p:cBhvr>
                                    </p:animEffect>
                                    <p:anim calcmode="lin" valueType="num">
                                      <p:cBhvr>
                                        <p:cTn id="36" dur="1000" fill="hold"/>
                                        <p:tgtEl>
                                          <p:spTgt spid="50"/>
                                        </p:tgtEl>
                                        <p:attrNameLst>
                                          <p:attrName>ppt_x</p:attrName>
                                        </p:attrNameLst>
                                      </p:cBhvr>
                                      <p:tavLst>
                                        <p:tav tm="0">
                                          <p:val>
                                            <p:strVal val="#ppt_x"/>
                                          </p:val>
                                        </p:tav>
                                        <p:tav tm="100000">
                                          <p:val>
                                            <p:strVal val="#ppt_x"/>
                                          </p:val>
                                        </p:tav>
                                      </p:tavLst>
                                    </p:anim>
                                    <p:anim calcmode="lin" valueType="num">
                                      <p:cBhvr>
                                        <p:cTn id="37" dur="1000" fill="hold"/>
                                        <p:tgtEl>
                                          <p:spTgt spid="5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1000"/>
                                        <p:tgtEl>
                                          <p:spTgt spid="49"/>
                                        </p:tgtEl>
                                      </p:cBhvr>
                                    </p:animEffect>
                                    <p:anim calcmode="lin" valueType="num">
                                      <p:cBhvr>
                                        <p:cTn id="41" dur="1000" fill="hold"/>
                                        <p:tgtEl>
                                          <p:spTgt spid="49"/>
                                        </p:tgtEl>
                                        <p:attrNameLst>
                                          <p:attrName>ppt_x</p:attrName>
                                        </p:attrNameLst>
                                      </p:cBhvr>
                                      <p:tavLst>
                                        <p:tav tm="0">
                                          <p:val>
                                            <p:strVal val="#ppt_x"/>
                                          </p:val>
                                        </p:tav>
                                        <p:tav tm="100000">
                                          <p:val>
                                            <p:strVal val="#ppt_x"/>
                                          </p:val>
                                        </p:tav>
                                      </p:tavLst>
                                    </p:anim>
                                    <p:anim calcmode="lin" valueType="num">
                                      <p:cBhvr>
                                        <p:cTn id="42"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1000"/>
                                        <p:tgtEl>
                                          <p:spTgt spid="53"/>
                                        </p:tgtEl>
                                      </p:cBhvr>
                                    </p:animEffect>
                                    <p:anim calcmode="lin" valueType="num">
                                      <p:cBhvr>
                                        <p:cTn id="48" dur="1000" fill="hold"/>
                                        <p:tgtEl>
                                          <p:spTgt spid="53"/>
                                        </p:tgtEl>
                                        <p:attrNameLst>
                                          <p:attrName>ppt_x</p:attrName>
                                        </p:attrNameLst>
                                      </p:cBhvr>
                                      <p:tavLst>
                                        <p:tav tm="0">
                                          <p:val>
                                            <p:strVal val="#ppt_x"/>
                                          </p:val>
                                        </p:tav>
                                        <p:tav tm="100000">
                                          <p:val>
                                            <p:strVal val="#ppt_x"/>
                                          </p:val>
                                        </p:tav>
                                      </p:tavLst>
                                    </p:anim>
                                    <p:anim calcmode="lin" valueType="num">
                                      <p:cBhvr>
                                        <p:cTn id="49" dur="1000" fill="hold"/>
                                        <p:tgtEl>
                                          <p:spTgt spid="5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1000"/>
                                        <p:tgtEl>
                                          <p:spTgt spid="2"/>
                                        </p:tgtEl>
                                      </p:cBhvr>
                                    </p:animEffect>
                                    <p:anim calcmode="lin" valueType="num">
                                      <p:cBhvr>
                                        <p:cTn id="53" dur="1000" fill="hold"/>
                                        <p:tgtEl>
                                          <p:spTgt spid="2"/>
                                        </p:tgtEl>
                                        <p:attrNameLst>
                                          <p:attrName>ppt_x</p:attrName>
                                        </p:attrNameLst>
                                      </p:cBhvr>
                                      <p:tavLst>
                                        <p:tav tm="0">
                                          <p:val>
                                            <p:strVal val="#ppt_x"/>
                                          </p:val>
                                        </p:tav>
                                        <p:tav tm="100000">
                                          <p:val>
                                            <p:strVal val="#ppt_x"/>
                                          </p:val>
                                        </p:tav>
                                      </p:tavLst>
                                    </p:anim>
                                    <p:anim calcmode="lin" valueType="num">
                                      <p:cBhvr>
                                        <p:cTn id="54" dur="1000" fill="hold"/>
                                        <p:tgtEl>
                                          <p:spTgt spid="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1000"/>
                                        <p:tgtEl>
                                          <p:spTgt spid="58"/>
                                        </p:tgtEl>
                                      </p:cBhvr>
                                    </p:animEffect>
                                    <p:anim calcmode="lin" valueType="num">
                                      <p:cBhvr>
                                        <p:cTn id="65" dur="1000" fill="hold"/>
                                        <p:tgtEl>
                                          <p:spTgt spid="58"/>
                                        </p:tgtEl>
                                        <p:attrNameLst>
                                          <p:attrName>ppt_x</p:attrName>
                                        </p:attrNameLst>
                                      </p:cBhvr>
                                      <p:tavLst>
                                        <p:tav tm="0">
                                          <p:val>
                                            <p:strVal val="#ppt_x"/>
                                          </p:val>
                                        </p:tav>
                                        <p:tav tm="100000">
                                          <p:val>
                                            <p:strVal val="#ppt_x"/>
                                          </p:val>
                                        </p:tav>
                                      </p:tavLst>
                                    </p:anim>
                                    <p:anim calcmode="lin" valueType="num">
                                      <p:cBhvr>
                                        <p:cTn id="66" dur="1000" fill="hold"/>
                                        <p:tgtEl>
                                          <p:spTgt spid="58"/>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1000"/>
                                        <p:tgtEl>
                                          <p:spTgt spid="23"/>
                                        </p:tgtEl>
                                      </p:cBhvr>
                                    </p:animEffect>
                                    <p:anim calcmode="lin" valueType="num">
                                      <p:cBhvr>
                                        <p:cTn id="70" dur="1000" fill="hold"/>
                                        <p:tgtEl>
                                          <p:spTgt spid="23"/>
                                        </p:tgtEl>
                                        <p:attrNameLst>
                                          <p:attrName>ppt_x</p:attrName>
                                        </p:attrNameLst>
                                      </p:cBhvr>
                                      <p:tavLst>
                                        <p:tav tm="0">
                                          <p:val>
                                            <p:strVal val="#ppt_x"/>
                                          </p:val>
                                        </p:tav>
                                        <p:tav tm="100000">
                                          <p:val>
                                            <p:strVal val="#ppt_x"/>
                                          </p:val>
                                        </p:tav>
                                      </p:tavLst>
                                    </p:anim>
                                    <p:anim calcmode="lin" valueType="num">
                                      <p:cBhvr>
                                        <p:cTn id="71" dur="1000" fill="hold"/>
                                        <p:tgtEl>
                                          <p:spTgt spid="23"/>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1000"/>
                                        <p:tgtEl>
                                          <p:spTgt spid="22"/>
                                        </p:tgtEl>
                                      </p:cBhvr>
                                    </p:animEffect>
                                    <p:anim calcmode="lin" valueType="num">
                                      <p:cBhvr>
                                        <p:cTn id="75" dur="1000" fill="hold"/>
                                        <p:tgtEl>
                                          <p:spTgt spid="22"/>
                                        </p:tgtEl>
                                        <p:attrNameLst>
                                          <p:attrName>ppt_x</p:attrName>
                                        </p:attrNameLst>
                                      </p:cBhvr>
                                      <p:tavLst>
                                        <p:tav tm="0">
                                          <p:val>
                                            <p:strVal val="#ppt_x"/>
                                          </p:val>
                                        </p:tav>
                                        <p:tav tm="100000">
                                          <p:val>
                                            <p:strVal val="#ppt_x"/>
                                          </p:val>
                                        </p:tav>
                                      </p:tavLst>
                                    </p:anim>
                                    <p:anim calcmode="lin" valueType="num">
                                      <p:cBhvr>
                                        <p:cTn id="7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bldLvl="0" animBg="1"/>
      <p:bldP spid="20" grpId="0" bldLvl="0" animBg="1"/>
      <p:bldP spid="21" grpId="0" bldLvl="0" animBg="1"/>
      <p:bldP spid="22" grpId="0" bldLvl="0" animBg="1"/>
      <p:bldP spid="23" grpId="0" bldLvl="0" animBg="1"/>
      <p:bldP spid="24" grpId="0" bldLvl="0" animBg="1"/>
      <p:bldP spid="2" grpId="0" bldLvl="0" animBg="1"/>
      <p:bldP spid="49" grpId="0" bldLvl="0" animBg="1"/>
      <p:bldP spid="50" grpId="0" bldLvl="0" animBg="1"/>
      <p:bldP spid="52" grpId="0"/>
      <p:bldP spid="53" grpId="0"/>
      <p:bldP spid="57" grpId="0"/>
      <p:bldP spid="58"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2912917" y="1382181"/>
            <a:ext cx="5981368" cy="811953"/>
          </a:xfrm>
          <a:prstGeom prst="rect">
            <a:avLst/>
          </a:prstGeom>
          <a:noFill/>
          <a:effectLst>
            <a:outerShdw blurRad="40000" dist="20000" dir="5400000" rotWithShape="0">
              <a:srgbClr val="000000">
                <a:alpha val="38000"/>
              </a:srgbClr>
            </a:outerShdw>
            <a:softEdge rad="63500"/>
          </a:effectLst>
        </p:spPr>
        <p:style>
          <a:lnRef idx="1">
            <a:schemeClr val="accent6"/>
          </a:lnRef>
          <a:fillRef idx="2">
            <a:schemeClr val="accent6"/>
          </a:fillRef>
          <a:effectRef idx="1">
            <a:schemeClr val="accent6"/>
          </a:effectRef>
          <a:fontRef idx="minor">
            <a:schemeClr val="dk1"/>
          </a:fontRef>
        </p:style>
        <p:txBody>
          <a:bodyPr rtlCol="0" anchor="ctr"/>
          <a:lstStyle/>
          <a:p>
            <a:pPr algn="just" fontAlgn="base"/>
            <a:r>
              <a:rPr lang="zh-CN" altLang="en-US" sz="3735" strike="noStrike" noProof="1">
                <a:solidFill>
                  <a:srgbClr val="79614D"/>
                </a:solidFill>
                <a:latin typeface="微软雅黑" panose="020B0503020204020204" pitchFamily="34" charset="-122"/>
                <a:ea typeface="微软雅黑" panose="020B0503020204020204" pitchFamily="34" charset="-122"/>
              </a:rPr>
              <a:t>整个上午“我”的心情变化</a:t>
            </a:r>
          </a:p>
        </p:txBody>
      </p:sp>
      <p:sp>
        <p:nvSpPr>
          <p:cNvPr id="14" name="矩形 13"/>
          <p:cNvSpPr/>
          <p:nvPr/>
        </p:nvSpPr>
        <p:spPr>
          <a:xfrm>
            <a:off x="1388585" y="2506980"/>
            <a:ext cx="1662007" cy="811953"/>
          </a:xfrm>
          <a:prstGeom prst="rect">
            <a:avLst/>
          </a:prstGeom>
          <a:solidFill>
            <a:srgbClr val="79614D"/>
          </a:solidFill>
          <a:effectLst>
            <a:outerShdw blurRad="88900" dist="20000" dir="5400000" rotWithShape="0">
              <a:srgbClr val="000000">
                <a:alpha val="38000"/>
              </a:srgbClr>
            </a:outerShdw>
            <a:softEdge rad="101600"/>
          </a:effectLst>
        </p:spPr>
        <p:style>
          <a:lnRef idx="3">
            <a:schemeClr val="lt1"/>
          </a:lnRef>
          <a:fillRef idx="1">
            <a:schemeClr val="accent5"/>
          </a:fillRef>
          <a:effectRef idx="1">
            <a:schemeClr val="accent5"/>
          </a:effectRef>
          <a:fontRef idx="minor">
            <a:schemeClr val="lt1"/>
          </a:fontRef>
        </p:style>
        <p:txBody>
          <a:bodyPr rtlCol="0" anchor="ctr"/>
          <a:lstStyle/>
          <a:p>
            <a:pPr algn="ctr" fontAlgn="base"/>
            <a:r>
              <a:rPr lang="zh-CN" altLang="en-US" sz="3200" strike="noStrike" noProof="1">
                <a:latin typeface="楷体" panose="02010609060101010101" charset="-122"/>
                <a:ea typeface="楷体" panose="02010609060101010101" charset="-122"/>
                <a:sym typeface="+mn-ea"/>
              </a:rPr>
              <a:t>期盼</a:t>
            </a:r>
          </a:p>
        </p:txBody>
      </p:sp>
      <p:sp>
        <p:nvSpPr>
          <p:cNvPr id="9" name="矩形 8"/>
          <p:cNvSpPr/>
          <p:nvPr/>
        </p:nvSpPr>
        <p:spPr>
          <a:xfrm>
            <a:off x="9018745" y="2494280"/>
            <a:ext cx="1356360" cy="811953"/>
          </a:xfrm>
          <a:prstGeom prst="rect">
            <a:avLst/>
          </a:prstGeom>
          <a:solidFill>
            <a:srgbClr val="79614D"/>
          </a:solidFill>
          <a:effectLst>
            <a:outerShdw blurRad="88900" dist="20000" dir="5400000" rotWithShape="0">
              <a:srgbClr val="000000">
                <a:alpha val="38000"/>
              </a:srgbClr>
            </a:outerShdw>
            <a:softEdge rad="101600"/>
          </a:effectLst>
        </p:spPr>
        <p:style>
          <a:lnRef idx="3">
            <a:schemeClr val="lt1"/>
          </a:lnRef>
          <a:fillRef idx="1">
            <a:schemeClr val="accent5"/>
          </a:fillRef>
          <a:effectRef idx="1">
            <a:schemeClr val="accent5"/>
          </a:effectRef>
          <a:fontRef idx="minor">
            <a:schemeClr val="lt1"/>
          </a:fontRef>
        </p:style>
        <p:txBody>
          <a:bodyPr rtlCol="0" anchor="ctr"/>
          <a:lstStyle/>
          <a:p>
            <a:pPr algn="ctr" fontAlgn="base"/>
            <a:r>
              <a:rPr lang="zh-CN" altLang="en-US" sz="3200" strike="noStrike" noProof="1">
                <a:latin typeface="楷体" panose="02010609060101010101" charset="-122"/>
                <a:ea typeface="楷体" panose="02010609060101010101" charset="-122"/>
                <a:sym typeface="+mn-ea"/>
              </a:rPr>
              <a:t>急切</a:t>
            </a:r>
          </a:p>
        </p:txBody>
      </p:sp>
      <p:cxnSp>
        <p:nvCxnSpPr>
          <p:cNvPr id="17" name="直接箭头连接符 16"/>
          <p:cNvCxnSpPr/>
          <p:nvPr/>
        </p:nvCxnSpPr>
        <p:spPr>
          <a:xfrm flipV="1">
            <a:off x="3185795" y="2907665"/>
            <a:ext cx="465455" cy="3810"/>
          </a:xfrm>
          <a:prstGeom prst="straightConnector1">
            <a:avLst/>
          </a:prstGeom>
          <a:ln w="38100">
            <a:solidFill>
              <a:srgbClr val="79614D"/>
            </a:solidFill>
            <a:tailEnd type="arrow" w="med" len="med"/>
          </a:ln>
        </p:spPr>
        <p:style>
          <a:lnRef idx="3">
            <a:schemeClr val="accent2"/>
          </a:lnRef>
          <a:fillRef idx="0">
            <a:schemeClr val="accent2"/>
          </a:fillRef>
          <a:effectRef idx="2">
            <a:schemeClr val="accent2"/>
          </a:effectRef>
          <a:fontRef idx="minor">
            <a:schemeClr val="tx1"/>
          </a:fontRef>
        </p:style>
      </p:cxnSp>
      <p:cxnSp>
        <p:nvCxnSpPr>
          <p:cNvPr id="11" name="直接箭头连接符 10"/>
          <p:cNvCxnSpPr/>
          <p:nvPr/>
        </p:nvCxnSpPr>
        <p:spPr>
          <a:xfrm flipV="1">
            <a:off x="5456555" y="2908935"/>
            <a:ext cx="486410" cy="4445"/>
          </a:xfrm>
          <a:prstGeom prst="straightConnector1">
            <a:avLst/>
          </a:prstGeom>
          <a:ln w="38100">
            <a:solidFill>
              <a:srgbClr val="79614D"/>
            </a:solidFill>
            <a:tailEnd type="arrow" w="med" len="med"/>
          </a:ln>
        </p:spPr>
        <p:style>
          <a:lnRef idx="3">
            <a:schemeClr val="accent2"/>
          </a:lnRef>
          <a:fillRef idx="0">
            <a:schemeClr val="accent2"/>
          </a:fillRef>
          <a:effectRef idx="2">
            <a:schemeClr val="accent2"/>
          </a:effectRef>
          <a:fontRef idx="minor">
            <a:schemeClr val="tx1"/>
          </a:fontRef>
        </p:style>
      </p:cxnSp>
      <p:cxnSp>
        <p:nvCxnSpPr>
          <p:cNvPr id="12" name="直接箭头连接符 11"/>
          <p:cNvCxnSpPr/>
          <p:nvPr/>
        </p:nvCxnSpPr>
        <p:spPr>
          <a:xfrm>
            <a:off x="8373110" y="2889250"/>
            <a:ext cx="508000" cy="5715"/>
          </a:xfrm>
          <a:prstGeom prst="straightConnector1">
            <a:avLst/>
          </a:prstGeom>
          <a:ln w="38100">
            <a:solidFill>
              <a:srgbClr val="79614D"/>
            </a:solidFill>
            <a:tailEnd type="arrow" w="med" len="med"/>
          </a:ln>
        </p:spPr>
        <p:style>
          <a:lnRef idx="3">
            <a:schemeClr val="accent2"/>
          </a:lnRef>
          <a:fillRef idx="0">
            <a:schemeClr val="accent2"/>
          </a:fillRef>
          <a:effectRef idx="2">
            <a:schemeClr val="accent2"/>
          </a:effectRef>
          <a:fontRef idx="minor">
            <a:schemeClr val="tx1"/>
          </a:fontRef>
        </p:style>
      </p:cxnSp>
      <p:sp>
        <p:nvSpPr>
          <p:cNvPr id="15" name="矩形 14"/>
          <p:cNvSpPr/>
          <p:nvPr/>
        </p:nvSpPr>
        <p:spPr>
          <a:xfrm>
            <a:off x="3730463" y="2506980"/>
            <a:ext cx="1630680" cy="811953"/>
          </a:xfrm>
          <a:prstGeom prst="rect">
            <a:avLst/>
          </a:prstGeom>
          <a:solidFill>
            <a:srgbClr val="79614D"/>
          </a:solidFill>
          <a:effectLst>
            <a:outerShdw blurRad="88900" dist="20000" dir="5400000" rotWithShape="0">
              <a:srgbClr val="000000">
                <a:alpha val="38000"/>
              </a:srgbClr>
            </a:outerShdw>
            <a:softEdge rad="101600"/>
          </a:effectLst>
        </p:spPr>
        <p:style>
          <a:lnRef idx="3">
            <a:schemeClr val="lt1"/>
          </a:lnRef>
          <a:fillRef idx="1">
            <a:schemeClr val="accent5"/>
          </a:fillRef>
          <a:effectRef idx="1">
            <a:schemeClr val="accent5"/>
          </a:effectRef>
          <a:fontRef idx="minor">
            <a:schemeClr val="lt1"/>
          </a:fontRef>
        </p:style>
        <p:txBody>
          <a:bodyPr rtlCol="0" anchor="ctr"/>
          <a:lstStyle/>
          <a:p>
            <a:pPr algn="ctr" fontAlgn="base"/>
            <a:r>
              <a:rPr lang="zh-CN" altLang="en-US" sz="3200" strike="noStrike" noProof="1">
                <a:latin typeface="楷体" panose="02010609060101010101" charset="-122"/>
                <a:ea typeface="楷体" panose="02010609060101010101" charset="-122"/>
                <a:cs typeface="楷体" panose="02010609060101010101" charset="-122"/>
                <a:sym typeface="+mn-ea"/>
              </a:rPr>
              <a:t>雀跃</a:t>
            </a:r>
          </a:p>
        </p:txBody>
      </p:sp>
      <p:sp>
        <p:nvSpPr>
          <p:cNvPr id="16" name="矩形 15"/>
          <p:cNvSpPr/>
          <p:nvPr/>
        </p:nvSpPr>
        <p:spPr>
          <a:xfrm>
            <a:off x="6095203" y="2506980"/>
            <a:ext cx="2184400" cy="811953"/>
          </a:xfrm>
          <a:prstGeom prst="rect">
            <a:avLst/>
          </a:prstGeom>
          <a:solidFill>
            <a:srgbClr val="79614D"/>
          </a:solidFill>
          <a:effectLst>
            <a:outerShdw blurRad="88900" dist="20000" dir="5400000" rotWithShape="0">
              <a:srgbClr val="000000">
                <a:alpha val="38000"/>
              </a:srgbClr>
            </a:outerShdw>
            <a:softEdge rad="101600"/>
          </a:effectLst>
        </p:spPr>
        <p:style>
          <a:lnRef idx="3">
            <a:schemeClr val="lt1"/>
          </a:lnRef>
          <a:fillRef idx="1">
            <a:schemeClr val="accent5"/>
          </a:fillRef>
          <a:effectRef idx="1">
            <a:schemeClr val="accent5"/>
          </a:effectRef>
          <a:fontRef idx="minor">
            <a:schemeClr val="lt1"/>
          </a:fontRef>
        </p:style>
        <p:txBody>
          <a:bodyPr rtlCol="0" anchor="ctr"/>
          <a:lstStyle/>
          <a:p>
            <a:pPr algn="ctr" fontAlgn="base"/>
            <a:r>
              <a:rPr lang="zh-CN" altLang="en-US" sz="3200" strike="noStrike" noProof="1">
                <a:latin typeface="楷体" panose="02010609060101010101" charset="-122"/>
                <a:ea typeface="楷体" panose="02010609060101010101" charset="-122"/>
                <a:cs typeface="楷体" panose="02010609060101010101" charset="-122"/>
                <a:sym typeface="+mn-ea"/>
              </a:rPr>
              <a:t>无聊无奈</a:t>
            </a:r>
          </a:p>
        </p:txBody>
      </p:sp>
      <p:sp>
        <p:nvSpPr>
          <p:cNvPr id="2" name="矩形 1"/>
          <p:cNvSpPr/>
          <p:nvPr/>
        </p:nvSpPr>
        <p:spPr>
          <a:xfrm>
            <a:off x="1692275" y="3461385"/>
            <a:ext cx="8893175" cy="2011045"/>
          </a:xfrm>
          <a:prstGeom prst="rect">
            <a:avLst/>
          </a:prstGeom>
          <a:noFill/>
          <a:ln w="9525">
            <a:noFill/>
          </a:ln>
        </p:spPr>
        <p:txBody>
          <a:bodyPr wrap="square" anchor="t">
            <a:spAutoFit/>
          </a:bodyPr>
          <a:lstStyle/>
          <a:p>
            <a:pPr>
              <a:lnSpc>
                <a:spcPct val="130000"/>
              </a:lnSpc>
            </a:pPr>
            <a:r>
              <a:rPr lang="zh-CN" altLang="en-US" sz="3200" b="1" dirty="0">
                <a:solidFill>
                  <a:srgbClr val="79614D"/>
                </a:solidFill>
                <a:latin typeface="Century Gothic" panose="020B0502020202020204" charset="0"/>
                <a:ea typeface="微软雅黑" panose="020B0503020204020204" pitchFamily="34" charset="-122"/>
              </a:rPr>
              <a:t>       “我”盼着母亲兑现在礼拜天带“我”出去玩的承诺，由开始</a:t>
            </a:r>
            <a:r>
              <a:rPr lang="zh-CN" altLang="en-US" sz="3200" b="1" dirty="0">
                <a:solidFill>
                  <a:srgbClr val="FF0000"/>
                </a:solidFill>
                <a:latin typeface="Century Gothic" panose="020B0502020202020204" charset="0"/>
                <a:ea typeface="微软雅黑" panose="020B0503020204020204" pitchFamily="34" charset="-122"/>
              </a:rPr>
              <a:t>盼望中的兴奋期待</a:t>
            </a:r>
            <a:r>
              <a:rPr lang="zh-CN" altLang="en-US" sz="3200" b="1" dirty="0">
                <a:solidFill>
                  <a:srgbClr val="79614D"/>
                </a:solidFill>
                <a:latin typeface="Century Gothic" panose="020B0502020202020204" charset="0"/>
                <a:ea typeface="微软雅黑" panose="020B0503020204020204" pitchFamily="34" charset="-122"/>
              </a:rPr>
              <a:t>，到后来由于母亲的一拖再拖而产生了</a:t>
            </a:r>
            <a:r>
              <a:rPr lang="zh-CN" altLang="en-US" sz="3200" b="1" dirty="0">
                <a:solidFill>
                  <a:srgbClr val="FF0000"/>
                </a:solidFill>
                <a:latin typeface="Century Gothic" panose="020B0502020202020204" charset="0"/>
                <a:ea typeface="微软雅黑" panose="020B0503020204020204" pitchFamily="34" charset="-122"/>
              </a:rPr>
              <a:t>焦急</a:t>
            </a:r>
            <a:r>
              <a:rPr lang="zh-CN" altLang="en-US" sz="3200" b="1" dirty="0">
                <a:solidFill>
                  <a:srgbClr val="79614D"/>
                </a:solidFill>
                <a:latin typeface="Century Gothic" panose="020B0502020202020204" charset="0"/>
                <a:ea typeface="微软雅黑" panose="020B0503020204020204" pitchFamily="34" charset="-122"/>
              </a:rPr>
              <a:t>心理。</a:t>
            </a:r>
          </a:p>
        </p:txBody>
      </p:sp>
      <p:sp>
        <p:nvSpPr>
          <p:cNvPr id="18" name="矩形 17"/>
          <p:cNvSpPr/>
          <p:nvPr/>
        </p:nvSpPr>
        <p:spPr>
          <a:xfrm>
            <a:off x="4352290" y="5522595"/>
            <a:ext cx="3396615" cy="811530"/>
          </a:xfrm>
          <a:prstGeom prst="rect">
            <a:avLst/>
          </a:prstGeom>
        </p:spPr>
        <p:txBody>
          <a:bodyPr wrap="none">
            <a:spAutoFit/>
          </a:bodyPr>
          <a:lstStyle/>
          <a:p>
            <a:pPr lvl="0" fontAlgn="base">
              <a:lnSpc>
                <a:spcPct val="130000"/>
              </a:lnSpc>
            </a:pPr>
            <a:r>
              <a:rPr lang="zh-CN" altLang="en-US" sz="3600" b="1" strike="noStrike" noProof="1">
                <a:solidFill>
                  <a:prstClr val="black"/>
                </a:solidFill>
                <a:latin typeface="楷体" panose="02010609060101010101" charset="-122"/>
                <a:ea typeface="楷体" panose="02010609060101010101" charset="-122"/>
                <a:cs typeface="+mn-cs"/>
                <a:sym typeface="+mn-ea"/>
              </a:rPr>
              <a:t>（</a:t>
            </a:r>
            <a:r>
              <a:rPr lang="zh-CN" altLang="en-US" sz="3600" b="1" strike="noStrike" noProof="1">
                <a:solidFill>
                  <a:srgbClr val="FF0000"/>
                </a:solidFill>
                <a:latin typeface="楷体" panose="02010609060101010101" charset="-122"/>
                <a:ea typeface="楷体" panose="02010609060101010101" charset="-122"/>
                <a:cs typeface="+mn-cs"/>
                <a:sym typeface="+mn-ea"/>
              </a:rPr>
              <a:t>课后第一题</a:t>
            </a:r>
            <a:r>
              <a:rPr lang="zh-CN" altLang="en-US" sz="3600" b="1" strike="noStrike" noProof="1">
                <a:solidFill>
                  <a:prstClr val="black"/>
                </a:solidFill>
                <a:latin typeface="楷体" panose="02010609060101010101" charset="-122"/>
                <a:ea typeface="楷体" panose="02010609060101010101" charset="-122"/>
                <a:cs typeface="+mn-cs"/>
                <a:sym typeface="+mn-ea"/>
              </a:rPr>
              <a:t>）</a:t>
            </a:r>
            <a:endParaRPr lang="zh-CN" altLang="en-US" sz="3600" b="1" strike="noStrike" noProof="1">
              <a:solidFill>
                <a:prstClr val="black"/>
              </a:solidFill>
              <a:latin typeface="楷体" panose="02010609060101010101" charset="-122"/>
              <a:ea typeface="楷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9" grpId="0" bldLvl="0" animBg="1"/>
      <p:bldP spid="15" grpId="0" bldLvl="0" animBg="1"/>
      <p:bldP spid="16" grpId="0" bldLvl="0" animBg="1"/>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09" name="文本框 9"/>
          <p:cNvSpPr txBox="1"/>
          <p:nvPr/>
        </p:nvSpPr>
        <p:spPr>
          <a:xfrm>
            <a:off x="6096000" y="3216275"/>
            <a:ext cx="5438775" cy="645160"/>
          </a:xfrm>
          <a:prstGeom prst="rect">
            <a:avLst/>
          </a:prstGeom>
          <a:noFill/>
          <a:ln w="9525">
            <a:noFill/>
          </a:ln>
        </p:spPr>
        <p:txBody>
          <a:bodyPr wrap="square" anchor="t">
            <a:spAutoFit/>
          </a:bodyPr>
          <a:lstStyle/>
          <a:p>
            <a:pPr algn="ctr"/>
            <a:endParaRPr lang="zh-CN" altLang="en-US" sz="3600" dirty="0">
              <a:latin typeface="汉仪润圆-65W" pitchFamily="18" charset="-122"/>
              <a:ea typeface="汉仪润圆-65W" pitchFamily="18" charset="-122"/>
            </a:endParaRPr>
          </a:p>
        </p:txBody>
      </p:sp>
      <p:sp>
        <p:nvSpPr>
          <p:cNvPr id="43012" name="文本框 0"/>
          <p:cNvSpPr txBox="1"/>
          <p:nvPr/>
        </p:nvSpPr>
        <p:spPr>
          <a:xfrm>
            <a:off x="2097405" y="2048510"/>
            <a:ext cx="8329295" cy="2861310"/>
          </a:xfrm>
          <a:prstGeom prst="rect">
            <a:avLst/>
          </a:prstGeom>
          <a:noFill/>
          <a:ln w="9525">
            <a:noFill/>
          </a:ln>
        </p:spPr>
        <p:txBody>
          <a:bodyPr wrap="square" anchor="t">
            <a:spAutoFit/>
          </a:bodyPr>
          <a:lstStyle/>
          <a:p>
            <a:pPr algn="just">
              <a:lnSpc>
                <a:spcPct val="150000"/>
              </a:lnSpc>
            </a:pPr>
            <a:r>
              <a:rPr lang="en-US" altLang="zh-CN" sz="4000" b="1" dirty="0">
                <a:solidFill>
                  <a:srgbClr val="79614D"/>
                </a:solidFill>
                <a:latin typeface="微软雅黑" panose="020B0503020204020204" pitchFamily="34" charset="-122"/>
                <a:sym typeface="微软雅黑" panose="020B0503020204020204" pitchFamily="34" charset="-122"/>
              </a:rPr>
              <a:t>       </a:t>
            </a:r>
            <a:r>
              <a:rPr lang="zh-CN" altLang="en-US" sz="4000" b="1" dirty="0">
                <a:solidFill>
                  <a:srgbClr val="79614D"/>
                </a:solidFill>
                <a:latin typeface="微软雅黑" panose="020B0503020204020204" pitchFamily="34" charset="-122"/>
                <a:sym typeface="微软雅黑" panose="020B0503020204020204" pitchFamily="34" charset="-122"/>
              </a:rPr>
              <a:t>请大家自由读第</a:t>
            </a:r>
            <a:r>
              <a:rPr lang="en-US" altLang="zh-CN" sz="4000" b="1" dirty="0">
                <a:solidFill>
                  <a:srgbClr val="79614D"/>
                </a:solidFill>
                <a:latin typeface="微软雅黑" panose="020B0503020204020204" pitchFamily="34" charset="-122"/>
                <a:sym typeface="微软雅黑" panose="020B0503020204020204" pitchFamily="34" charset="-122"/>
              </a:rPr>
              <a:t>6—7</a:t>
            </a:r>
            <a:r>
              <a:rPr lang="zh-CN" altLang="en-US" sz="4000" b="1" dirty="0">
                <a:solidFill>
                  <a:srgbClr val="79614D"/>
                </a:solidFill>
                <a:latin typeface="微软雅黑" panose="020B0503020204020204" pitchFamily="34" charset="-122"/>
                <a:sym typeface="微软雅黑" panose="020B0503020204020204" pitchFamily="34" charset="-122"/>
              </a:rPr>
              <a:t>自然段，体会人物感情，想想</a:t>
            </a:r>
            <a:r>
              <a:rPr lang="zh-CN" altLang="en-US" sz="4000" b="1">
                <a:solidFill>
                  <a:srgbClr val="79614D"/>
                </a:solidFill>
                <a:latin typeface="微软雅黑" panose="020B0503020204020204" pitchFamily="34" charset="-122"/>
                <a:sym typeface="微软雅黑" panose="020B0503020204020204" pitchFamily="34" charset="-122"/>
              </a:rPr>
              <a:t>作者的心情又经历了怎样的变化。</a:t>
            </a:r>
          </a:p>
        </p:txBody>
      </p:sp>
      <p:sp>
        <p:nvSpPr>
          <p:cNvPr id="2" name="文本框 1"/>
          <p:cNvSpPr txBox="1"/>
          <p:nvPr/>
        </p:nvSpPr>
        <p:spPr>
          <a:xfrm>
            <a:off x="1223010" y="850265"/>
            <a:ext cx="3221355" cy="645160"/>
          </a:xfrm>
          <a:prstGeom prst="rect">
            <a:avLst/>
          </a:prstGeom>
          <a:noFill/>
        </p:spPr>
        <p:txBody>
          <a:bodyPr wrap="square" rtlCol="0">
            <a:spAutoFit/>
          </a:bodyPr>
          <a:lstStyle/>
          <a:p>
            <a:pPr lvl="0" algn="l" fontAlgn="auto"/>
            <a:r>
              <a:rPr lang="zh-CN" altLang="en-US" sz="3600" b="1" spc="400">
                <a:solidFill>
                  <a:srgbClr val="79614D"/>
                </a:solidFill>
                <a:latin typeface="微软雅黑" panose="020B0503020204020204" pitchFamily="34" charset="-122"/>
                <a:sym typeface="+mn-ea"/>
              </a:rPr>
              <a:t>品读感悟</a:t>
            </a:r>
          </a:p>
        </p:txBody>
      </p:sp>
    </p:spTree>
  </p:cSld>
  <p:clrMapOvr>
    <a:masterClrMapping/>
  </p:clrMapOvr>
  <p:transition>
    <p:circle/>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6" name="文本框 4"/>
          <p:cNvSpPr txBox="1"/>
          <p:nvPr/>
        </p:nvSpPr>
        <p:spPr>
          <a:xfrm>
            <a:off x="1955800" y="1450340"/>
            <a:ext cx="7902575" cy="706755"/>
          </a:xfrm>
          <a:prstGeom prst="rect">
            <a:avLst/>
          </a:prstGeom>
          <a:solidFill>
            <a:schemeClr val="bg1">
              <a:alpha val="50194"/>
            </a:schemeClr>
          </a:solidFill>
          <a:ln w="9525">
            <a:noFill/>
          </a:ln>
        </p:spPr>
        <p:txBody>
          <a:bodyPr wrap="square" anchor="t">
            <a:spAutoFit/>
          </a:bodyPr>
          <a:lstStyle/>
          <a:p>
            <a:r>
              <a:rPr lang="zh-CN" altLang="en-US" sz="4000" b="1" dirty="0">
                <a:solidFill>
                  <a:srgbClr val="79614D"/>
                </a:solidFill>
                <a:latin typeface="微软雅黑" panose="020B0503020204020204" pitchFamily="34" charset="-122"/>
                <a:sym typeface="微软雅黑" panose="020B0503020204020204" pitchFamily="34" charset="-122"/>
              </a:rPr>
              <a:t>读一读，说说你感受到了什么。</a:t>
            </a:r>
          </a:p>
        </p:txBody>
      </p:sp>
      <p:sp>
        <p:nvSpPr>
          <p:cNvPr id="44034" name="文本框 0"/>
          <p:cNvSpPr txBox="1"/>
          <p:nvPr/>
        </p:nvSpPr>
        <p:spPr>
          <a:xfrm>
            <a:off x="1955800" y="2348865"/>
            <a:ext cx="7918450" cy="1691640"/>
          </a:xfrm>
          <a:prstGeom prst="rect">
            <a:avLst/>
          </a:prstGeom>
          <a:noFill/>
          <a:ln w="9525">
            <a:noFill/>
          </a:ln>
        </p:spPr>
        <p:txBody>
          <a:bodyPr wrap="square" anchor="t">
            <a:spAutoFit/>
          </a:bodyPr>
          <a:lstStyle/>
          <a:p>
            <a:pPr>
              <a:lnSpc>
                <a:spcPct val="130000"/>
              </a:lnSpc>
            </a:pPr>
            <a:r>
              <a:rPr lang="en-US" altLang="zh-CN" sz="4000" b="1">
                <a:latin typeface="楷体" panose="02010609060101010101" charset="-122"/>
                <a:ea typeface="楷体" panose="02010609060101010101" charset="-122"/>
              </a:rPr>
              <a:t>    </a:t>
            </a:r>
            <a:r>
              <a:rPr lang="zh-CN" altLang="en-US" sz="4000" b="1">
                <a:latin typeface="楷体" panose="02010609060101010101" charset="-122"/>
                <a:ea typeface="楷体" panose="02010609060101010101" charset="-122"/>
              </a:rPr>
              <a:t>但这次怨我，怨我自己，我把午觉睡过了头。</a:t>
            </a:r>
          </a:p>
        </p:txBody>
      </p:sp>
      <p:sp>
        <p:nvSpPr>
          <p:cNvPr id="9" name="圆角矩形标注 8"/>
          <p:cNvSpPr/>
          <p:nvPr/>
        </p:nvSpPr>
        <p:spPr>
          <a:xfrm>
            <a:off x="4584700" y="4225925"/>
            <a:ext cx="5519420" cy="1628140"/>
          </a:xfrm>
          <a:prstGeom prst="wedgeRoundRectCallout">
            <a:avLst>
              <a:gd name="adj1" fmla="val -34649"/>
              <a:gd name="adj2" fmla="val -95150"/>
              <a:gd name="adj3" fmla="val 16667"/>
            </a:avLst>
          </a:prstGeom>
          <a:solidFill>
            <a:schemeClr val="bg1"/>
          </a:solidFill>
          <a:ln w="28575">
            <a:solidFill>
              <a:srgbClr val="A97E58"/>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7400"/>
              </a:solidFill>
              <a:effectLst/>
              <a:uLnTx/>
              <a:uFillTx/>
              <a:latin typeface="+mn-lt"/>
              <a:ea typeface="+mn-ea"/>
              <a:cs typeface="+mn-cs"/>
            </a:endParaRPr>
          </a:p>
        </p:txBody>
      </p:sp>
      <p:sp>
        <p:nvSpPr>
          <p:cNvPr id="10" name="文本框 15"/>
          <p:cNvSpPr txBox="1"/>
          <p:nvPr/>
        </p:nvSpPr>
        <p:spPr>
          <a:xfrm>
            <a:off x="4830445" y="4250055"/>
            <a:ext cx="5358130" cy="1531620"/>
          </a:xfrm>
          <a:prstGeom prst="rect">
            <a:avLst/>
          </a:prstGeom>
          <a:noFill/>
          <a:ln w="9525">
            <a:noFill/>
          </a:ln>
        </p:spPr>
        <p:txBody>
          <a:bodyPr wrap="square" anchor="t">
            <a:spAutoFit/>
          </a:bodyPr>
          <a:lstStyle/>
          <a:p>
            <a:pPr>
              <a:lnSpc>
                <a:spcPct val="130000"/>
              </a:lnSpc>
              <a:spcBef>
                <a:spcPts val="600"/>
              </a:spcBef>
            </a:pPr>
            <a:r>
              <a:rPr lang="en-US" altLang="zh-CN" sz="3600" b="1" dirty="0">
                <a:solidFill>
                  <a:srgbClr val="79614D"/>
                </a:solidFill>
                <a:latin typeface="楷体" panose="02010609060101010101" charset="-122"/>
                <a:ea typeface="楷体" panose="02010609060101010101" charset="-122"/>
              </a:rPr>
              <a:t>   </a:t>
            </a:r>
            <a:r>
              <a:rPr lang="zh-CN" altLang="en-US" sz="3600" b="1" dirty="0">
                <a:solidFill>
                  <a:srgbClr val="79614D"/>
                </a:solidFill>
                <a:latin typeface="楷体" panose="02010609060101010101" charset="-122"/>
                <a:ea typeface="楷体" panose="02010609060101010101" charset="-122"/>
              </a:rPr>
              <a:t>心理描写，表现了自己的自责和懊悔。</a:t>
            </a: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1000"/>
                                        <p:tgtEl>
                                          <p:spTgt spid="3076"/>
                                        </p:tgtEl>
                                      </p:cBhvr>
                                    </p:animEffect>
                                    <p:anim calcmode="lin" valueType="num">
                                      <p:cBhvr>
                                        <p:cTn id="8" dur="1000" fill="hold"/>
                                        <p:tgtEl>
                                          <p:spTgt spid="3076"/>
                                        </p:tgtEl>
                                        <p:attrNameLst>
                                          <p:attrName>ppt_x</p:attrName>
                                        </p:attrNameLst>
                                      </p:cBhvr>
                                      <p:tavLst>
                                        <p:tav tm="0">
                                          <p:val>
                                            <p:strVal val="#ppt_x"/>
                                          </p:val>
                                        </p:tav>
                                        <p:tav tm="100000">
                                          <p:val>
                                            <p:strVal val="#ppt_x"/>
                                          </p:val>
                                        </p:tav>
                                      </p:tavLst>
                                    </p:anim>
                                    <p:anim calcmode="lin" valueType="num">
                                      <p:cBhvr>
                                        <p:cTn id="9"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bldLvl="0" animBg="1"/>
      <p:bldP spid="9" grpId="0" bldLvl="0" animBg="1"/>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nvSpPr>
        <p:spPr>
          <a:xfrm>
            <a:off x="931545" y="1950720"/>
            <a:ext cx="6358255" cy="3290570"/>
          </a:xfrm>
          <a:prstGeom prst="rect">
            <a:avLst/>
          </a:prstGeom>
          <a:noFill/>
          <a:ln w="28575" cmpd="sng">
            <a:solidFill>
              <a:srgbClr val="A97E58"/>
            </a:solidFill>
            <a:prstDash val="sysDash"/>
          </a:ln>
        </p:spPr>
        <p:txBody>
          <a:bodyPr wrap="square" anchor="t">
            <a:spAutoFit/>
          </a:bodyPr>
          <a:lstStyle/>
          <a:p>
            <a:pPr marL="144145" algn="just">
              <a:lnSpc>
                <a:spcPct val="130000"/>
              </a:lnSpc>
            </a:pPr>
            <a:r>
              <a:rPr lang="en-US" altLang="zh-CN" sz="3200">
                <a:solidFill>
                  <a:srgbClr val="845222"/>
                </a:solidFill>
                <a:latin typeface="微软雅黑" panose="020B0503020204020204" pitchFamily="34" charset="-122"/>
                <a:cs typeface="微软雅黑" panose="020B0503020204020204" pitchFamily="34" charset="-122"/>
              </a:rPr>
              <a:t>       </a:t>
            </a:r>
            <a:r>
              <a:rPr lang="zh-CN" altLang="zh-CN" sz="3200">
                <a:solidFill>
                  <a:srgbClr val="845222"/>
                </a:solidFill>
                <a:latin typeface="微软雅黑" panose="020B0503020204020204" pitchFamily="34" charset="-122"/>
                <a:cs typeface="微软雅黑" panose="020B0503020204020204" pitchFamily="34" charset="-122"/>
              </a:rPr>
              <a:t>同学们</a:t>
            </a:r>
            <a:r>
              <a:rPr lang="en-US" altLang="zh-CN" sz="3200">
                <a:solidFill>
                  <a:srgbClr val="845222"/>
                </a:solidFill>
                <a:latin typeface="微软雅黑" panose="020B0503020204020204" pitchFamily="34" charset="-122"/>
                <a:cs typeface="微软雅黑" panose="020B0503020204020204" pitchFamily="34" charset="-122"/>
              </a:rPr>
              <a:t>,</a:t>
            </a:r>
            <a:r>
              <a:rPr lang="zh-CN" altLang="en-US" sz="3200">
                <a:solidFill>
                  <a:srgbClr val="845222"/>
                </a:solidFill>
                <a:latin typeface="微软雅黑" panose="020B0503020204020204" pitchFamily="34" charset="-122"/>
                <a:cs typeface="微软雅黑" panose="020B0503020204020204" pitchFamily="34" charset="-122"/>
              </a:rPr>
              <a:t>你们曾经盼望过什么吗？当你盼望着某件事时，你的心情是怎样的呢？下面我们就来看一看，在今天要学的课文当中，主人公的盼望是什么。</a:t>
            </a:r>
          </a:p>
        </p:txBody>
      </p:sp>
      <p:pic>
        <p:nvPicPr>
          <p:cNvPr id="2" name="图片 0"/>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776845" y="3140710"/>
            <a:ext cx="3490595" cy="2787015"/>
          </a:xfrm>
          <a:prstGeom prst="rect">
            <a:avLst/>
          </a:prstGeom>
          <a:noFill/>
          <a:ln w="9525">
            <a:noFill/>
          </a:ln>
        </p:spPr>
      </p:pic>
      <p:sp>
        <p:nvSpPr>
          <p:cNvPr id="4" name="文本框 3"/>
          <p:cNvSpPr txBox="1"/>
          <p:nvPr/>
        </p:nvSpPr>
        <p:spPr>
          <a:xfrm>
            <a:off x="1258570" y="875665"/>
            <a:ext cx="3221355" cy="645160"/>
          </a:xfrm>
          <a:prstGeom prst="rect">
            <a:avLst/>
          </a:prstGeom>
          <a:noFill/>
        </p:spPr>
        <p:txBody>
          <a:bodyPr wrap="square" rtlCol="0">
            <a:spAutoFit/>
          </a:bodyPr>
          <a:lstStyle/>
          <a:p>
            <a:pPr lvl="0" algn="l" fontAlgn="auto"/>
            <a:r>
              <a:rPr lang="zh-CN" altLang="en-US" sz="3600" b="1" spc="400">
                <a:solidFill>
                  <a:srgbClr val="845222"/>
                </a:solidFill>
                <a:latin typeface="微软雅黑" panose="020B0503020204020204" pitchFamily="34" charset="-122"/>
                <a:sym typeface="+mn-ea"/>
              </a:rPr>
              <a:t>谈话导入</a:t>
            </a:r>
          </a:p>
        </p:txBody>
      </p:sp>
    </p:spTree>
  </p:cSld>
  <p:clrMapOvr>
    <a:masterClrMapping/>
  </p:clrMapOvr>
  <p:transition>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6" name="文本框 4"/>
          <p:cNvSpPr txBox="1"/>
          <p:nvPr/>
        </p:nvSpPr>
        <p:spPr>
          <a:xfrm>
            <a:off x="1732915" y="1175385"/>
            <a:ext cx="8243888" cy="706755"/>
          </a:xfrm>
          <a:prstGeom prst="rect">
            <a:avLst/>
          </a:prstGeom>
          <a:solidFill>
            <a:schemeClr val="bg1">
              <a:alpha val="50194"/>
            </a:schemeClr>
          </a:solidFill>
          <a:ln w="9525">
            <a:noFill/>
          </a:ln>
        </p:spPr>
        <p:txBody>
          <a:bodyPr wrap="square" anchor="t">
            <a:spAutoFit/>
          </a:bodyPr>
          <a:lstStyle/>
          <a:p>
            <a:r>
              <a:rPr lang="zh-CN" altLang="en-US" sz="4000" b="1" dirty="0">
                <a:solidFill>
                  <a:srgbClr val="79614D"/>
                </a:solidFill>
                <a:latin typeface="微软雅黑" panose="020B0503020204020204" pitchFamily="34" charset="-122"/>
                <a:sym typeface="微软雅黑" panose="020B0503020204020204" pitchFamily="34" charset="-122"/>
              </a:rPr>
              <a:t>读一读，说说你感受到了什么。</a:t>
            </a:r>
          </a:p>
        </p:txBody>
      </p:sp>
      <p:sp>
        <p:nvSpPr>
          <p:cNvPr id="45058" name="文本框 0"/>
          <p:cNvSpPr txBox="1"/>
          <p:nvPr/>
        </p:nvSpPr>
        <p:spPr>
          <a:xfrm>
            <a:off x="1769110" y="1952625"/>
            <a:ext cx="8759825" cy="2748280"/>
          </a:xfrm>
          <a:prstGeom prst="rect">
            <a:avLst/>
          </a:prstGeom>
          <a:noFill/>
          <a:ln w="9525">
            <a:noFill/>
          </a:ln>
        </p:spPr>
        <p:txBody>
          <a:bodyPr wrap="square" anchor="t">
            <a:spAutoFit/>
          </a:bodyPr>
          <a:lstStyle/>
          <a:p>
            <a:pPr>
              <a:lnSpc>
                <a:spcPct val="120000"/>
              </a:lnSpc>
            </a:pPr>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我蹲在她身边，看着她洗。我一声不吭，盼着。我想我再不离开半步，再不把觉睡过头。我想衣服一洗完我马上拉起她就走，决不许她再耽搁。</a:t>
            </a:r>
          </a:p>
        </p:txBody>
      </p:sp>
      <p:sp>
        <p:nvSpPr>
          <p:cNvPr id="9" name="圆角矩形标注 8"/>
          <p:cNvSpPr/>
          <p:nvPr/>
        </p:nvSpPr>
        <p:spPr>
          <a:xfrm>
            <a:off x="4159250" y="5058410"/>
            <a:ext cx="5915025" cy="1296670"/>
          </a:xfrm>
          <a:prstGeom prst="wedgeRoundRectCallout">
            <a:avLst>
              <a:gd name="adj1" fmla="val -36547"/>
              <a:gd name="adj2" fmla="val -89835"/>
              <a:gd name="adj3" fmla="val 16667"/>
            </a:avLst>
          </a:prstGeom>
          <a:solidFill>
            <a:schemeClr val="bg1"/>
          </a:solidFill>
          <a:ln w="28575">
            <a:solidFill>
              <a:srgbClr val="A97E58"/>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7400"/>
              </a:solidFill>
              <a:effectLst/>
              <a:uLnTx/>
              <a:uFillTx/>
              <a:latin typeface="+mn-lt"/>
              <a:ea typeface="+mn-ea"/>
              <a:cs typeface="+mn-cs"/>
            </a:endParaRPr>
          </a:p>
        </p:txBody>
      </p:sp>
      <p:sp>
        <p:nvSpPr>
          <p:cNvPr id="10" name="文本框 15"/>
          <p:cNvSpPr txBox="1"/>
          <p:nvPr/>
        </p:nvSpPr>
        <p:spPr>
          <a:xfrm>
            <a:off x="4237990" y="4935220"/>
            <a:ext cx="5930265" cy="1419860"/>
          </a:xfrm>
          <a:prstGeom prst="rect">
            <a:avLst/>
          </a:prstGeom>
          <a:noFill/>
          <a:ln w="9525">
            <a:noFill/>
          </a:ln>
        </p:spPr>
        <p:txBody>
          <a:bodyPr wrap="square" anchor="t">
            <a:spAutoFit/>
          </a:bodyPr>
          <a:lstStyle/>
          <a:p>
            <a:pPr>
              <a:lnSpc>
                <a:spcPct val="120000"/>
              </a:lnSpc>
              <a:spcBef>
                <a:spcPts val="600"/>
              </a:spcBef>
            </a:pPr>
            <a:r>
              <a:rPr lang="en-US" altLang="zh-CN" sz="3600" b="1" dirty="0">
                <a:solidFill>
                  <a:srgbClr val="79614D"/>
                </a:solidFill>
                <a:latin typeface="楷体" panose="02010609060101010101" charset="-122"/>
                <a:ea typeface="楷体" panose="02010609060101010101" charset="-122"/>
              </a:rPr>
              <a:t>    </a:t>
            </a:r>
            <a:r>
              <a:rPr lang="zh-CN" altLang="en-US" sz="3600" b="1" dirty="0">
                <a:solidFill>
                  <a:srgbClr val="79614D"/>
                </a:solidFill>
                <a:latin typeface="楷体" panose="02010609060101010101" charset="-122"/>
                <a:ea typeface="楷体" panose="02010609060101010101" charset="-122"/>
              </a:rPr>
              <a:t>动作、心理描写，把作者期盼的心情推到了极致。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1000"/>
                                        <p:tgtEl>
                                          <p:spTgt spid="3076"/>
                                        </p:tgtEl>
                                      </p:cBhvr>
                                    </p:animEffect>
                                    <p:anim calcmode="lin" valueType="num">
                                      <p:cBhvr>
                                        <p:cTn id="8" dur="1000" fill="hold"/>
                                        <p:tgtEl>
                                          <p:spTgt spid="3076"/>
                                        </p:tgtEl>
                                        <p:attrNameLst>
                                          <p:attrName>ppt_x</p:attrName>
                                        </p:attrNameLst>
                                      </p:cBhvr>
                                      <p:tavLst>
                                        <p:tav tm="0">
                                          <p:val>
                                            <p:strVal val="#ppt_x"/>
                                          </p:val>
                                        </p:tav>
                                        <p:tav tm="100000">
                                          <p:val>
                                            <p:strVal val="#ppt_x"/>
                                          </p:val>
                                        </p:tav>
                                      </p:tavLst>
                                    </p:anim>
                                    <p:anim calcmode="lin" valueType="num">
                                      <p:cBhvr>
                                        <p:cTn id="9"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bldLvl="0" animBg="1"/>
      <p:bldP spid="9" grpId="0" bldLvl="0" animBg="1"/>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1" name="文本框 0"/>
          <p:cNvSpPr txBox="1"/>
          <p:nvPr/>
        </p:nvSpPr>
        <p:spPr>
          <a:xfrm>
            <a:off x="1162050" y="1585913"/>
            <a:ext cx="9867900" cy="2797175"/>
          </a:xfrm>
          <a:prstGeom prst="rect">
            <a:avLst/>
          </a:prstGeom>
          <a:noFill/>
          <a:ln w="9525">
            <a:noFill/>
          </a:ln>
        </p:spPr>
        <p:txBody>
          <a:bodyPr wrap="square" anchor="t">
            <a:spAutoFit/>
          </a:bodyPr>
          <a:lstStyle/>
          <a:p>
            <a:pPr>
              <a:lnSpc>
                <a:spcPct val="110000"/>
              </a:lnSpc>
            </a:pPr>
            <a:r>
              <a:rPr lang="en-US" altLang="zh-CN" sz="3200" b="1">
                <a:latin typeface="楷体" panose="02010609060101010101" charset="-122"/>
                <a:ea typeface="楷体" panose="02010609060101010101" charset="-122"/>
              </a:rPr>
              <a:t>    </a:t>
            </a:r>
            <a:r>
              <a:rPr lang="zh-CN" altLang="en-US" sz="3200" b="1">
                <a:latin typeface="楷体" panose="02010609060101010101" charset="-122"/>
                <a:ea typeface="楷体" panose="02010609060101010101" charset="-122"/>
              </a:rPr>
              <a:t>我</a:t>
            </a:r>
            <a:r>
              <a:rPr lang="zh-CN" altLang="en-US" sz="3200" b="1">
                <a:solidFill>
                  <a:srgbClr val="FF0000"/>
                </a:solidFill>
                <a:latin typeface="楷体" panose="02010609060101010101" charset="-122"/>
                <a:ea typeface="楷体" panose="02010609060101010101" charset="-122"/>
              </a:rPr>
              <a:t>看着</a:t>
            </a:r>
            <a:r>
              <a:rPr lang="zh-CN" altLang="en-US" sz="3200" b="1">
                <a:latin typeface="楷体" panose="02010609060101010101" charset="-122"/>
                <a:ea typeface="楷体" panose="02010609060101010101" charset="-122"/>
              </a:rPr>
              <a:t>盆里的衣服和盆外的衣服，我</a:t>
            </a:r>
            <a:r>
              <a:rPr lang="zh-CN" altLang="en-US" sz="3200" b="1">
                <a:solidFill>
                  <a:srgbClr val="FF0000"/>
                </a:solidFill>
                <a:latin typeface="楷体" panose="02010609060101010101" charset="-122"/>
                <a:ea typeface="楷体" panose="02010609060101010101" charset="-122"/>
              </a:rPr>
              <a:t>看着</a:t>
            </a:r>
            <a:r>
              <a:rPr lang="zh-CN" altLang="en-US" sz="3200" b="1">
                <a:latin typeface="楷体" panose="02010609060101010101" charset="-122"/>
                <a:ea typeface="楷体" panose="02010609060101010101" charset="-122"/>
              </a:rPr>
              <a:t>太阳，</a:t>
            </a:r>
            <a:r>
              <a:rPr lang="zh-CN" altLang="en-US" sz="3200" b="1">
                <a:solidFill>
                  <a:srgbClr val="FF0000"/>
                </a:solidFill>
                <a:latin typeface="楷体" panose="02010609060101010101" charset="-122"/>
                <a:ea typeface="楷体" panose="02010609060101010101" charset="-122"/>
              </a:rPr>
              <a:t>看着</a:t>
            </a:r>
            <a:r>
              <a:rPr lang="zh-CN" altLang="en-US" sz="3200" b="1">
                <a:latin typeface="楷体" panose="02010609060101010101" charset="-122"/>
                <a:ea typeface="楷体" panose="02010609060101010101" charset="-122"/>
              </a:rPr>
              <a:t>光线，我一声不吭。</a:t>
            </a:r>
            <a:r>
              <a:rPr lang="zh-CN" altLang="en-US" sz="3200" b="1">
                <a:solidFill>
                  <a:srgbClr val="FF0000"/>
                </a:solidFill>
                <a:latin typeface="楷体" panose="02010609060101010101" charset="-122"/>
                <a:ea typeface="楷体" panose="02010609060101010101" charset="-122"/>
              </a:rPr>
              <a:t>看着</a:t>
            </a:r>
            <a:r>
              <a:rPr lang="zh-CN" altLang="en-US" sz="3200" b="1">
                <a:latin typeface="楷体" panose="02010609060101010101" charset="-122"/>
                <a:ea typeface="楷体" panose="02010609060101010101" charset="-122"/>
              </a:rPr>
              <a:t>盆里揉动的衣服和绽开的泡沫，我感觉到周围的光线渐渐暗下去，渐渐地凉下去沉郁下去，越来越远越来越缥缈，我一声不吭，忽然有点儿明白了。</a:t>
            </a:r>
          </a:p>
        </p:txBody>
      </p:sp>
      <p:sp>
        <p:nvSpPr>
          <p:cNvPr id="2" name="文本框 4"/>
          <p:cNvSpPr txBox="1"/>
          <p:nvPr/>
        </p:nvSpPr>
        <p:spPr>
          <a:xfrm>
            <a:off x="1162050" y="825183"/>
            <a:ext cx="8772525" cy="675640"/>
          </a:xfrm>
          <a:prstGeom prst="rect">
            <a:avLst/>
          </a:prstGeom>
          <a:solidFill>
            <a:schemeClr val="bg1">
              <a:alpha val="50194"/>
            </a:schemeClr>
          </a:solidFill>
          <a:ln w="9525">
            <a:noFill/>
          </a:ln>
        </p:spPr>
        <p:txBody>
          <a:bodyPr wrap="square" anchor="t">
            <a:spAutoFit/>
          </a:bodyPr>
          <a:lstStyle/>
          <a:p>
            <a:r>
              <a:rPr lang="zh-CN" altLang="en-US" sz="3800" b="1" dirty="0">
                <a:solidFill>
                  <a:srgbClr val="79614D"/>
                </a:solidFill>
                <a:latin typeface="微软雅黑" panose="020B0503020204020204" pitchFamily="34" charset="-122"/>
                <a:sym typeface="微软雅黑" panose="020B0503020204020204" pitchFamily="34" charset="-122"/>
              </a:rPr>
              <a:t>读一读，想想几个</a:t>
            </a:r>
            <a:r>
              <a:rPr lang="en-US" altLang="zh-CN" sz="3800" b="1" dirty="0">
                <a:solidFill>
                  <a:srgbClr val="79614D"/>
                </a:solidFill>
                <a:latin typeface="微软雅黑" panose="020B0503020204020204" pitchFamily="34" charset="-122"/>
                <a:sym typeface="微软雅黑" panose="020B0503020204020204" pitchFamily="34" charset="-122"/>
              </a:rPr>
              <a:t>“</a:t>
            </a:r>
            <a:r>
              <a:rPr lang="zh-CN" altLang="en-US" sz="3800" b="1" dirty="0">
                <a:solidFill>
                  <a:srgbClr val="79614D"/>
                </a:solidFill>
                <a:latin typeface="微软雅黑" panose="020B0503020204020204" pitchFamily="34" charset="-122"/>
                <a:sym typeface="微软雅黑" panose="020B0503020204020204" pitchFamily="34" charset="-122"/>
              </a:rPr>
              <a:t>看着</a:t>
            </a:r>
            <a:r>
              <a:rPr lang="en-US" altLang="zh-CN" sz="3800" b="1" dirty="0">
                <a:solidFill>
                  <a:srgbClr val="79614D"/>
                </a:solidFill>
                <a:latin typeface="微软雅黑" panose="020B0503020204020204" pitchFamily="34" charset="-122"/>
                <a:sym typeface="微软雅黑" panose="020B0503020204020204" pitchFamily="34" charset="-122"/>
              </a:rPr>
              <a:t>”</a:t>
            </a:r>
            <a:r>
              <a:rPr lang="zh-CN" altLang="en-US" sz="3800" b="1" dirty="0">
                <a:solidFill>
                  <a:srgbClr val="79614D"/>
                </a:solidFill>
                <a:latin typeface="微软雅黑" panose="020B0503020204020204" pitchFamily="34" charset="-122"/>
                <a:sym typeface="微软雅黑" panose="020B0503020204020204" pitchFamily="34" charset="-122"/>
              </a:rPr>
              <a:t>说明了什么。</a:t>
            </a:r>
          </a:p>
        </p:txBody>
      </p:sp>
      <p:sp>
        <p:nvSpPr>
          <p:cNvPr id="1048625" name=" 220"/>
          <p:cNvSpPr/>
          <p:nvPr/>
        </p:nvSpPr>
        <p:spPr>
          <a:xfrm flipH="1">
            <a:off x="1273810" y="4468495"/>
            <a:ext cx="9659620" cy="1837055"/>
          </a:xfrm>
          <a:prstGeom prst="homePlate">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pPr>
            <a:endParaRPr lang="zh-CN" altLang="en-US" strike="noStrike" noProof="1">
              <a:solidFill>
                <a:srgbClr val="FFFFFF"/>
              </a:solidFill>
            </a:endParaRPr>
          </a:p>
        </p:txBody>
      </p:sp>
      <p:sp>
        <p:nvSpPr>
          <p:cNvPr id="1048626" name="文本框 7176"/>
          <p:cNvSpPr txBox="1"/>
          <p:nvPr/>
        </p:nvSpPr>
        <p:spPr>
          <a:xfrm>
            <a:off x="2204085" y="4420870"/>
            <a:ext cx="8528050" cy="1863090"/>
          </a:xfrm>
          <a:prstGeom prst="rect">
            <a:avLst/>
          </a:prstGeom>
          <a:noFill/>
          <a:ln w="9525">
            <a:noFill/>
          </a:ln>
        </p:spPr>
        <p:txBody>
          <a:bodyPr wrap="square" anchor="ctr">
            <a:spAutoFit/>
          </a:bodyPr>
          <a:lstStyle/>
          <a:p>
            <a:pPr algn="just">
              <a:lnSpc>
                <a:spcPct val="120000"/>
              </a:lnSpc>
            </a:pPr>
            <a:r>
              <a:rPr lang="en-US" altLang="zh-CN" sz="3200" b="1" dirty="0">
                <a:solidFill>
                  <a:schemeClr val="bg1"/>
                </a:solidFill>
                <a:latin typeface="楷体" panose="02010609060101010101" charset="-122"/>
                <a:ea typeface="楷体" panose="02010609060101010101" charset="-122"/>
              </a:rPr>
              <a:t>    </a:t>
            </a:r>
            <a:r>
              <a:rPr lang="zh-CN" altLang="en-US" sz="3200" b="1" dirty="0">
                <a:solidFill>
                  <a:schemeClr val="bg1"/>
                </a:solidFill>
                <a:latin typeface="楷体" panose="02010609060101010101" charset="-122"/>
                <a:ea typeface="楷体" panose="02010609060101010101" charset="-122"/>
              </a:rPr>
              <a:t>表明了作者的无比专注和心存希冀，他希望衣服快点洗完，他希望太阳慢点落山，他希望母亲能兑现诺言。</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1048625"/>
                                        </p:tgtEl>
                                        <p:attrNameLst>
                                          <p:attrName>style.visibility</p:attrName>
                                        </p:attrNameLst>
                                      </p:cBhvr>
                                      <p:to>
                                        <p:strVal val="visible"/>
                                      </p:to>
                                    </p:set>
                                    <p:anim calcmode="lin" valueType="num">
                                      <p:cBhvr>
                                        <p:cTn id="14" dur="500" fill="hold"/>
                                        <p:tgtEl>
                                          <p:spTgt spid="1048625"/>
                                        </p:tgtEl>
                                        <p:attrNameLst>
                                          <p:attrName>ppt_x</p:attrName>
                                        </p:attrNameLst>
                                      </p:cBhvr>
                                      <p:tavLst>
                                        <p:tav tm="0">
                                          <p:val>
                                            <p:strVal val="1+#ppt_w/2"/>
                                          </p:val>
                                        </p:tav>
                                        <p:tav tm="100000">
                                          <p:val>
                                            <p:strVal val="#ppt_x"/>
                                          </p:val>
                                        </p:tav>
                                      </p:tavLst>
                                    </p:anim>
                                    <p:anim calcmode="lin" valueType="num">
                                      <p:cBhvr>
                                        <p:cTn id="15" dur="500" fill="hold"/>
                                        <p:tgtEl>
                                          <p:spTgt spid="1048625"/>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1048626"/>
                                        </p:tgtEl>
                                        <p:attrNameLst>
                                          <p:attrName>style.visibility</p:attrName>
                                        </p:attrNameLst>
                                      </p:cBhvr>
                                      <p:to>
                                        <p:strVal val="visible"/>
                                      </p:to>
                                    </p:set>
                                    <p:anim calcmode="lin" valueType="num">
                                      <p:cBhvr>
                                        <p:cTn id="18" dur="500" fill="hold"/>
                                        <p:tgtEl>
                                          <p:spTgt spid="1048626"/>
                                        </p:tgtEl>
                                        <p:attrNameLst>
                                          <p:attrName>ppt_x</p:attrName>
                                        </p:attrNameLst>
                                      </p:cBhvr>
                                      <p:tavLst>
                                        <p:tav tm="0">
                                          <p:val>
                                            <p:strVal val="1+#ppt_w/2"/>
                                          </p:val>
                                        </p:tav>
                                        <p:tav tm="100000">
                                          <p:val>
                                            <p:strVal val="#ppt_x"/>
                                          </p:val>
                                        </p:tav>
                                      </p:tavLst>
                                    </p:anim>
                                    <p:anim calcmode="lin" valueType="num">
                                      <p:cBhvr>
                                        <p:cTn id="19" dur="500" fill="hold"/>
                                        <p:tgtEl>
                                          <p:spTgt spid="10486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048625" grpId="0" bldLvl="0" animBg="1"/>
      <p:bldP spid="1048626"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五边形 3"/>
          <p:cNvSpPr/>
          <p:nvPr/>
        </p:nvSpPr>
        <p:spPr>
          <a:xfrm>
            <a:off x="1068070" y="895985"/>
            <a:ext cx="8994775" cy="712788"/>
          </a:xfrm>
          <a:prstGeom prst="homePlate">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 name="文本框 2"/>
          <p:cNvSpPr txBox="1"/>
          <p:nvPr/>
        </p:nvSpPr>
        <p:spPr>
          <a:xfrm>
            <a:off x="1200785" y="922020"/>
            <a:ext cx="9234488" cy="583565"/>
          </a:xfrm>
          <a:prstGeom prst="rect">
            <a:avLst/>
          </a:prstGeom>
          <a:noFill/>
          <a:ln w="9525">
            <a:noFill/>
          </a:ln>
        </p:spPr>
        <p:txBody>
          <a:bodyPr wrap="square" anchor="t">
            <a:spAutoFit/>
          </a:bodyPr>
          <a:lstStyle/>
          <a:p>
            <a:pPr algn="just"/>
            <a:r>
              <a:rPr lang="zh-CN" altLang="en-US" sz="3200" b="1">
                <a:solidFill>
                  <a:schemeClr val="bg1"/>
                </a:solidFill>
                <a:latin typeface="微软雅黑" panose="020B0503020204020204" pitchFamily="34" charset="-122"/>
              </a:rPr>
              <a:t>这段话中哪几个词最能表现作者的心情？</a:t>
            </a:r>
          </a:p>
        </p:txBody>
      </p:sp>
      <p:sp>
        <p:nvSpPr>
          <p:cNvPr id="47107" name="文本框 5"/>
          <p:cNvSpPr txBox="1"/>
          <p:nvPr/>
        </p:nvSpPr>
        <p:spPr>
          <a:xfrm>
            <a:off x="1071245" y="1684973"/>
            <a:ext cx="9531350" cy="2084070"/>
          </a:xfrm>
          <a:prstGeom prst="rect">
            <a:avLst/>
          </a:prstGeom>
          <a:noFill/>
          <a:ln w="9525">
            <a:noFill/>
          </a:ln>
        </p:spPr>
        <p:txBody>
          <a:bodyPr wrap="square" anchor="t">
            <a:spAutoFit/>
          </a:bodyPr>
          <a:lstStyle/>
          <a:p>
            <a:pPr>
              <a:lnSpc>
                <a:spcPct val="120000"/>
              </a:lnSpc>
            </a:pPr>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我感觉到周围的光线渐渐暗下去，渐渐地凉下去沉郁下去，越来越远越来越缥缈，我一声不吭，忽然有点儿明白了。</a:t>
            </a:r>
          </a:p>
        </p:txBody>
      </p:sp>
      <p:cxnSp>
        <p:nvCxnSpPr>
          <p:cNvPr id="7" name="直接连接符 6"/>
          <p:cNvCxnSpPr/>
          <p:nvPr/>
        </p:nvCxnSpPr>
        <p:spPr>
          <a:xfrm flipV="1">
            <a:off x="1169670" y="3010535"/>
            <a:ext cx="46831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560320" y="3010535"/>
            <a:ext cx="90011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8057833" y="3010535"/>
            <a:ext cx="90011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911225" y="4745038"/>
            <a:ext cx="1439863" cy="1439863"/>
          </a:xfrm>
          <a:prstGeom prst="ellipse">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0" name="文本框 29"/>
          <p:cNvSpPr txBox="1"/>
          <p:nvPr/>
        </p:nvSpPr>
        <p:spPr>
          <a:xfrm>
            <a:off x="946150" y="5111750"/>
            <a:ext cx="1371600" cy="706755"/>
          </a:xfrm>
          <a:prstGeom prst="rect">
            <a:avLst/>
          </a:prstGeom>
          <a:noFill/>
          <a:ln w="9525">
            <a:noFill/>
          </a:ln>
        </p:spPr>
        <p:txBody>
          <a:bodyPr wrap="square" anchor="t">
            <a:spAutoFit/>
          </a:bodyPr>
          <a:lstStyle/>
          <a:p>
            <a:pPr algn="ctr"/>
            <a:r>
              <a:rPr lang="zh-CN" altLang="en-US" sz="4000" b="1">
                <a:solidFill>
                  <a:schemeClr val="bg1"/>
                </a:solidFill>
                <a:latin typeface="微软雅黑" panose="020B0503020204020204" pitchFamily="34" charset="-122"/>
              </a:rPr>
              <a:t>通感</a:t>
            </a:r>
          </a:p>
        </p:txBody>
      </p:sp>
      <p:sp>
        <p:nvSpPr>
          <p:cNvPr id="26" name="文本框 25"/>
          <p:cNvSpPr txBox="1">
            <a:spLocks noChangeArrowheads="1"/>
          </p:cNvSpPr>
          <p:nvPr/>
        </p:nvSpPr>
        <p:spPr bwMode="auto">
          <a:xfrm>
            <a:off x="2533015" y="4615815"/>
            <a:ext cx="8638540" cy="1770380"/>
          </a:xfrm>
          <a:prstGeom prst="rect">
            <a:avLst/>
          </a:prstGeom>
          <a:noFill/>
          <a:ln w="28575">
            <a:solidFill>
              <a:srgbClr val="79614D"/>
            </a:solidFill>
            <a:miter lim="800000"/>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a:lnSpc>
                <a:spcPct val="130000"/>
              </a:lnSpc>
              <a:spcBef>
                <a:spcPct val="0"/>
              </a:spcBef>
              <a:spcAft>
                <a:spcPct val="0"/>
              </a:spcAft>
              <a:buClrTx/>
              <a:buSzTx/>
              <a:buFontTx/>
              <a:buNone/>
              <a:defRPr/>
            </a:pPr>
            <a:r>
              <a:rPr lang="zh-CN" altLang="en-US" sz="2800" b="1" strike="noStrike" noProof="1">
                <a:solidFill>
                  <a:schemeClr val="tx1"/>
                </a:solidFill>
                <a:uFillTx/>
                <a:latin typeface="宋体" panose="02010600030101010101" pitchFamily="2" charset="-122"/>
                <a:ea typeface="宋体" panose="02010600030101010101" pitchFamily="2" charset="-122"/>
                <a:cs typeface="+mn-ea"/>
                <a:sym typeface="+mn-lt"/>
              </a:rPr>
              <a:t>是把不同感官的感觉沟通起来，借联想引起感觉转移。</a:t>
            </a:r>
          </a:p>
          <a:p>
            <a:pPr marL="0" marR="0" lvl="0" indent="0" algn="l" defTabSz="914400" rtl="0">
              <a:lnSpc>
                <a:spcPct val="130000"/>
              </a:lnSpc>
              <a:spcBef>
                <a:spcPct val="0"/>
              </a:spcBef>
              <a:spcAft>
                <a:spcPct val="0"/>
              </a:spcAft>
              <a:buClrTx/>
              <a:buSzTx/>
              <a:buFontTx/>
              <a:buNone/>
              <a:defRPr/>
            </a:pPr>
            <a:r>
              <a:rPr lang="zh-CN" altLang="en-US" sz="2800" b="1" strike="noStrike" noProof="1">
                <a:solidFill>
                  <a:schemeClr val="tx1"/>
                </a:solidFill>
                <a:uFillTx/>
                <a:latin typeface="楷体" panose="02010609060101010101" charset="-122"/>
                <a:ea typeface="楷体" panose="02010609060101010101" charset="-122"/>
                <a:cs typeface="+mn-ea"/>
                <a:sym typeface="+mn-lt"/>
              </a:rPr>
              <a:t>    在通感中，颜色似乎会有温度，声音似乎会有形象，冷暖似乎会有重量。</a:t>
            </a:r>
          </a:p>
        </p:txBody>
      </p:sp>
      <p:grpSp>
        <p:nvGrpSpPr>
          <p:cNvPr id="5" name="组合 4"/>
          <p:cNvGrpSpPr/>
          <p:nvPr/>
        </p:nvGrpSpPr>
        <p:grpSpPr>
          <a:xfrm>
            <a:off x="6698615" y="3366770"/>
            <a:ext cx="4889500" cy="998220"/>
            <a:chOff x="10549" y="5302"/>
            <a:chExt cx="7700" cy="1572"/>
          </a:xfrm>
        </p:grpSpPr>
        <p:sp>
          <p:nvSpPr>
            <p:cNvPr id="11" name="云形标注 10"/>
            <p:cNvSpPr/>
            <p:nvPr/>
          </p:nvSpPr>
          <p:spPr>
            <a:xfrm rot="240000">
              <a:off x="10549" y="5302"/>
              <a:ext cx="7700" cy="1572"/>
            </a:xfrm>
            <a:prstGeom prst="cloudCallout">
              <a:avLst>
                <a:gd name="adj1" fmla="val -55965"/>
                <a:gd name="adj2" fmla="val -51302"/>
              </a:avLst>
            </a:prstGeom>
            <a:solidFill>
              <a:schemeClr val="bg1"/>
            </a:solidFill>
            <a:ln w="19050">
              <a:solidFill>
                <a:srgbClr val="A97E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auto"/>
              <a:endParaRPr lang="zh-CN" altLang="en-US" sz="3400" b="1" strike="noStrike" noProof="1">
                <a:latin typeface="微软雅黑" panose="020B0503020204020204" pitchFamily="34" charset="-122"/>
                <a:ea typeface="微软雅黑" panose="020B0503020204020204" pitchFamily="34" charset="-122"/>
              </a:endParaRPr>
            </a:p>
          </p:txBody>
        </p:sp>
        <p:sp>
          <p:nvSpPr>
            <p:cNvPr id="2" name="文本框 1"/>
            <p:cNvSpPr txBox="1"/>
            <p:nvPr/>
          </p:nvSpPr>
          <p:spPr>
            <a:xfrm>
              <a:off x="11463" y="5537"/>
              <a:ext cx="6586" cy="919"/>
            </a:xfrm>
            <a:prstGeom prst="rect">
              <a:avLst/>
            </a:prstGeom>
            <a:noFill/>
          </p:spPr>
          <p:txBody>
            <a:bodyPr wrap="square" rtlCol="0">
              <a:spAutoFit/>
            </a:bodyPr>
            <a:lstStyle/>
            <a:p>
              <a:pPr algn="just" fontAlgn="auto"/>
              <a:r>
                <a:rPr lang="zh-CN" altLang="en-US" sz="3200" b="1" dirty="0" smtClean="0">
                  <a:solidFill>
                    <a:srgbClr val="79614D"/>
                  </a:solidFill>
                  <a:latin typeface="微软雅黑" panose="020B0503020204020204" pitchFamily="34" charset="-122"/>
                  <a:sym typeface="+mn-ea"/>
                </a:rPr>
                <a:t>希望破灭，无限伤感</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ppt_x</p:attrName>
                                        </p:attrNameLst>
                                      </p:cBhvr>
                                      <p:tavLst>
                                        <p:tav tm="0">
                                          <p:val>
                                            <p:strVal val="0-#ppt_w/2"/>
                                          </p:val>
                                        </p:tav>
                                        <p:tav tm="100000">
                                          <p:val>
                                            <p:strVal val="#ppt_x"/>
                                          </p:val>
                                        </p:tav>
                                      </p:tavLst>
                                    </p:anim>
                                    <p:anim calcmode="lin" valueType="num">
                                      <p:cBhvr>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ppt_x</p:attrName>
                                        </p:attrNameLst>
                                      </p:cBhvr>
                                      <p:tavLst>
                                        <p:tav tm="0">
                                          <p:val>
                                            <p:strVal val="0-#ppt_w/2"/>
                                          </p:val>
                                        </p:tav>
                                        <p:tav tm="100000">
                                          <p:val>
                                            <p:strVal val="#ppt_x"/>
                                          </p:val>
                                        </p:tav>
                                      </p:tavLst>
                                    </p:anim>
                                    <p:anim calcmode="lin" valueType="num">
                                      <p:cBhvr>
                                        <p:cTn id="43" dur="500" fill="hold"/>
                                        <p:tgtEl>
                                          <p:spTgt spid="29"/>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p:cTn id="46" dur="500" fill="hold"/>
                                        <p:tgtEl>
                                          <p:spTgt spid="30"/>
                                        </p:tgtEl>
                                        <p:attrNameLst>
                                          <p:attrName>ppt_x</p:attrName>
                                        </p:attrNameLst>
                                      </p:cBhvr>
                                      <p:tavLst>
                                        <p:tav tm="0">
                                          <p:val>
                                            <p:strVal val="0-#ppt_w/2"/>
                                          </p:val>
                                        </p:tav>
                                        <p:tav tm="100000">
                                          <p:val>
                                            <p:strVal val="#ppt_x"/>
                                          </p:val>
                                        </p:tav>
                                      </p:tavLst>
                                    </p:anim>
                                    <p:anim calcmode="lin" valueType="num">
                                      <p:cBhvr>
                                        <p:cTn id="47" dur="500" fill="hold"/>
                                        <p:tgtEl>
                                          <p:spTgt spid="30"/>
                                        </p:tgtEl>
                                        <p:attrNameLst>
                                          <p:attrName>ppt_y</p:attrName>
                                        </p:attrNameLst>
                                      </p:cBhvr>
                                      <p:tavLst>
                                        <p:tav tm="0">
                                          <p:val>
                                            <p:strVal val="#ppt_y"/>
                                          </p:val>
                                        </p:tav>
                                        <p:tav tm="100000">
                                          <p:val>
                                            <p:strVal val="#ppt_y"/>
                                          </p:val>
                                        </p:tav>
                                      </p:tavLst>
                                    </p:anim>
                                  </p:childTnLst>
                                </p:cTn>
                              </p:par>
                            </p:childTnLst>
                          </p:cTn>
                        </p:par>
                        <p:par>
                          <p:cTn id="48" fill="hold">
                            <p:stCondLst>
                              <p:cond delay="500"/>
                            </p:stCondLst>
                            <p:childTnLst>
                              <p:par>
                                <p:cTn id="49" presetID="1" presetClass="entr" presetSubtype="0"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p:bldP spid="29" grpId="0" bldLvl="0" animBg="1"/>
      <p:bldP spid="30" grpId="0"/>
      <p:bldP spid="26"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29" name="文本框 9"/>
          <p:cNvSpPr txBox="1"/>
          <p:nvPr/>
        </p:nvSpPr>
        <p:spPr>
          <a:xfrm>
            <a:off x="6086475" y="3267075"/>
            <a:ext cx="5437188" cy="645160"/>
          </a:xfrm>
          <a:prstGeom prst="rect">
            <a:avLst/>
          </a:prstGeom>
          <a:noFill/>
          <a:ln w="9525">
            <a:noFill/>
          </a:ln>
        </p:spPr>
        <p:txBody>
          <a:bodyPr wrap="square" anchor="t">
            <a:spAutoFit/>
          </a:bodyPr>
          <a:lstStyle/>
          <a:p>
            <a:pPr algn="ctr"/>
            <a:endParaRPr lang="zh-CN" altLang="en-US" sz="3600" dirty="0">
              <a:latin typeface="汉仪润圆-65W" pitchFamily="18" charset="-122"/>
              <a:ea typeface="汉仪润圆-65W" pitchFamily="18" charset="-122"/>
            </a:endParaRPr>
          </a:p>
        </p:txBody>
      </p:sp>
      <p:sp>
        <p:nvSpPr>
          <p:cNvPr id="48130" name="文本框 0"/>
          <p:cNvSpPr txBox="1"/>
          <p:nvPr/>
        </p:nvSpPr>
        <p:spPr>
          <a:xfrm>
            <a:off x="1387475" y="3059430"/>
            <a:ext cx="9417050" cy="2527935"/>
          </a:xfrm>
          <a:prstGeom prst="rect">
            <a:avLst/>
          </a:prstGeom>
          <a:noFill/>
          <a:ln w="9525">
            <a:noFill/>
          </a:ln>
        </p:spPr>
        <p:txBody>
          <a:bodyPr wrap="square" anchor="t">
            <a:spAutoFit/>
          </a:bodyPr>
          <a:lstStyle/>
          <a:p>
            <a:pPr>
              <a:lnSpc>
                <a:spcPct val="110000"/>
              </a:lnSpc>
            </a:pPr>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我现在还能感觉到那光线</a:t>
            </a:r>
            <a:r>
              <a:rPr lang="zh-CN" altLang="en-US" sz="3600" b="1">
                <a:solidFill>
                  <a:srgbClr val="FF0000"/>
                </a:solidFill>
                <a:latin typeface="楷体" panose="02010609060101010101" charset="-122"/>
                <a:ea typeface="楷体" panose="02010609060101010101" charset="-122"/>
              </a:rPr>
              <a:t>漫长</a:t>
            </a:r>
            <a:r>
              <a:rPr lang="zh-CN" altLang="en-US" sz="3600" b="1">
                <a:latin typeface="楷体" panose="02010609060101010101" charset="-122"/>
                <a:ea typeface="楷体" panose="02010609060101010101" charset="-122"/>
              </a:rPr>
              <a:t>而</a:t>
            </a:r>
            <a:r>
              <a:rPr lang="zh-CN" altLang="en-US" sz="3600" b="1">
                <a:solidFill>
                  <a:srgbClr val="FF0000"/>
                </a:solidFill>
                <a:latin typeface="楷体" panose="02010609060101010101" charset="-122"/>
                <a:ea typeface="楷体" panose="02010609060101010101" charset="-122"/>
              </a:rPr>
              <a:t>急遽</a:t>
            </a:r>
            <a:r>
              <a:rPr lang="zh-CN" altLang="en-US" sz="3600" b="1">
                <a:latin typeface="楷体" panose="02010609060101010101" charset="-122"/>
                <a:ea typeface="楷体" panose="02010609060101010101" charset="-122"/>
              </a:rPr>
              <a:t>的变化，孤独而惆怅的黄昏的到来，并且听得见母亲咔嚓咔嚓搓衣服的声音，那声音永无休止就像时光的脚步。</a:t>
            </a:r>
          </a:p>
        </p:txBody>
      </p:sp>
      <p:sp>
        <p:nvSpPr>
          <p:cNvPr id="2" name="文本框 4"/>
          <p:cNvSpPr txBox="1"/>
          <p:nvPr/>
        </p:nvSpPr>
        <p:spPr>
          <a:xfrm>
            <a:off x="1387475" y="1390015"/>
            <a:ext cx="9591675" cy="1419860"/>
          </a:xfrm>
          <a:prstGeom prst="rect">
            <a:avLst/>
          </a:prstGeom>
          <a:solidFill>
            <a:schemeClr val="bg1">
              <a:alpha val="50194"/>
            </a:schemeClr>
          </a:solidFill>
          <a:ln w="9525">
            <a:noFill/>
          </a:ln>
        </p:spPr>
        <p:txBody>
          <a:bodyPr wrap="square" anchor="t">
            <a:spAutoFit/>
          </a:bodyPr>
          <a:lstStyle/>
          <a:p>
            <a:pPr>
              <a:lnSpc>
                <a:spcPct val="120000"/>
              </a:lnSpc>
            </a:pPr>
            <a:r>
              <a:rPr lang="en-US" altLang="zh-CN" sz="3600" dirty="0">
                <a:solidFill>
                  <a:srgbClr val="79614D"/>
                </a:solidFill>
                <a:latin typeface="微软雅黑" panose="020B0503020204020204" pitchFamily="34" charset="-122"/>
                <a:sym typeface="微软雅黑" panose="020B0503020204020204" pitchFamily="34" charset="-122"/>
              </a:rPr>
              <a:t>       </a:t>
            </a:r>
            <a:r>
              <a:rPr lang="zh-CN" altLang="zh-CN" sz="3600" dirty="0">
                <a:solidFill>
                  <a:srgbClr val="79614D"/>
                </a:solidFill>
                <a:latin typeface="微软雅黑" panose="020B0503020204020204" pitchFamily="34" charset="-122"/>
                <a:sym typeface="微软雅黑" panose="020B0503020204020204" pitchFamily="34" charset="-122"/>
              </a:rPr>
              <a:t>读下面的句子，想想作者是怎样在具体的叙述中，真实自然地表达内心感受的。</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037590" y="3179445"/>
            <a:ext cx="10149840" cy="3044190"/>
          </a:xfrm>
          <a:prstGeom prst="rect">
            <a:avLst/>
          </a:prstGeom>
          <a:noFill/>
          <a:ln w="19050" cap="flat" cmpd="sng">
            <a:solidFill>
              <a:srgbClr val="79614D"/>
            </a:solidFill>
            <a:prstDash val="solid"/>
            <a:round/>
            <a:headEnd type="none" w="med" len="med"/>
            <a:tailEnd type="none" w="med" len="med"/>
          </a:ln>
        </p:spPr>
        <p:txBody>
          <a:bodyPr wrap="square" anchor="t">
            <a:spAutoFit/>
          </a:bodyPr>
          <a:lstStyle/>
          <a:p>
            <a:pPr>
              <a:lnSpc>
                <a:spcPct val="120000"/>
              </a:lnSpc>
            </a:pPr>
            <a:r>
              <a:rPr lang="en-US" altLang="zh-CN" sz="3200" b="1">
                <a:solidFill>
                  <a:srgbClr val="79614D"/>
                </a:solidFill>
                <a:latin typeface="微软雅黑" panose="020B0503020204020204" pitchFamily="34" charset="-122"/>
                <a:cs typeface="微软雅黑" panose="020B0503020204020204" pitchFamily="34" charset="-122"/>
              </a:rPr>
              <a:t>       </a:t>
            </a:r>
            <a:r>
              <a:rPr lang="zh-CN" altLang="en-US" sz="3200" b="1">
                <a:solidFill>
                  <a:srgbClr val="79614D"/>
                </a:solidFill>
                <a:latin typeface="微软雅黑" panose="020B0503020204020204" pitchFamily="34" charset="-122"/>
                <a:cs typeface="微软雅黑" panose="020B0503020204020204" pitchFamily="34" charset="-122"/>
              </a:rPr>
              <a:t>写出</a:t>
            </a:r>
            <a:r>
              <a:rPr lang="en-US" altLang="zh-CN" sz="3200" b="1">
                <a:solidFill>
                  <a:srgbClr val="79614D"/>
                </a:solidFill>
                <a:latin typeface="微软雅黑" panose="020B0503020204020204" pitchFamily="34" charset="-122"/>
                <a:cs typeface="微软雅黑" panose="020B0503020204020204" pitchFamily="34" charset="-122"/>
              </a:rPr>
              <a:t>“</a:t>
            </a:r>
            <a:r>
              <a:rPr lang="zh-CN" altLang="en-US" sz="3200" b="1">
                <a:solidFill>
                  <a:srgbClr val="79614D"/>
                </a:solidFill>
                <a:latin typeface="微软雅黑" panose="020B0503020204020204" pitchFamily="34" charset="-122"/>
                <a:cs typeface="微软雅黑" panose="020B0503020204020204" pitchFamily="34" charset="-122"/>
              </a:rPr>
              <a:t>我</a:t>
            </a:r>
            <a:r>
              <a:rPr lang="en-US" altLang="zh-CN" sz="3200" b="1">
                <a:solidFill>
                  <a:srgbClr val="79614D"/>
                </a:solidFill>
                <a:latin typeface="微软雅黑" panose="020B0503020204020204" pitchFamily="34" charset="-122"/>
                <a:cs typeface="微软雅黑" panose="020B0503020204020204" pitchFamily="34" charset="-122"/>
              </a:rPr>
              <a:t>”</a:t>
            </a:r>
            <a:r>
              <a:rPr lang="zh-CN" altLang="en-US" sz="3200" b="1">
                <a:solidFill>
                  <a:srgbClr val="79614D"/>
                </a:solidFill>
                <a:latin typeface="微软雅黑" panose="020B0503020204020204" pitchFamily="34" charset="-122"/>
                <a:cs typeface="微软雅黑" panose="020B0503020204020204" pitchFamily="34" charset="-122"/>
              </a:rPr>
              <a:t>因为母亲没能带自己出去而感到伤心失望却又无可奈何的心情。用光线的变化和声音的</a:t>
            </a:r>
            <a:r>
              <a:rPr lang="en-US" altLang="zh-CN" sz="3200" b="1">
                <a:solidFill>
                  <a:srgbClr val="79614D"/>
                </a:solidFill>
                <a:latin typeface="微软雅黑" panose="020B0503020204020204" pitchFamily="34" charset="-122"/>
                <a:cs typeface="微软雅黑" panose="020B0503020204020204" pitchFamily="34" charset="-122"/>
              </a:rPr>
              <a:t>“</a:t>
            </a:r>
            <a:r>
              <a:rPr lang="zh-CN" altLang="en-US" sz="3200" b="1">
                <a:solidFill>
                  <a:srgbClr val="79614D"/>
                </a:solidFill>
                <a:latin typeface="微软雅黑" panose="020B0503020204020204" pitchFamily="34" charset="-122"/>
                <a:cs typeface="微软雅黑" panose="020B0503020204020204" pitchFamily="34" charset="-122"/>
              </a:rPr>
              <a:t>永无休止</a:t>
            </a:r>
            <a:r>
              <a:rPr lang="en-US" altLang="zh-CN" sz="3200" b="1">
                <a:solidFill>
                  <a:srgbClr val="79614D"/>
                </a:solidFill>
                <a:latin typeface="微软雅黑" panose="020B0503020204020204" pitchFamily="34" charset="-122"/>
                <a:cs typeface="微软雅黑" panose="020B0503020204020204" pitchFamily="34" charset="-122"/>
              </a:rPr>
              <a:t>”</a:t>
            </a:r>
            <a:r>
              <a:rPr lang="zh-CN" altLang="en-US" sz="3200" b="1">
                <a:solidFill>
                  <a:srgbClr val="79614D"/>
                </a:solidFill>
                <a:latin typeface="微软雅黑" panose="020B0503020204020204" pitchFamily="34" charset="-122"/>
                <a:cs typeface="微软雅黑" panose="020B0503020204020204" pitchFamily="34" charset="-122"/>
              </a:rPr>
              <a:t>，写出了</a:t>
            </a:r>
            <a:r>
              <a:rPr lang="en-US" altLang="zh-CN" sz="3200" b="1">
                <a:solidFill>
                  <a:srgbClr val="79614D"/>
                </a:solidFill>
                <a:latin typeface="微软雅黑" panose="020B0503020204020204" pitchFamily="34" charset="-122"/>
                <a:cs typeface="微软雅黑" panose="020B0503020204020204" pitchFamily="34" charset="-122"/>
              </a:rPr>
              <a:t>“</a:t>
            </a:r>
            <a:r>
              <a:rPr lang="zh-CN" altLang="en-US" sz="3200" b="1">
                <a:solidFill>
                  <a:srgbClr val="79614D"/>
                </a:solidFill>
                <a:latin typeface="微软雅黑" panose="020B0503020204020204" pitchFamily="34" charset="-122"/>
                <a:cs typeface="微软雅黑" panose="020B0503020204020204" pitchFamily="34" charset="-122"/>
              </a:rPr>
              <a:t>我</a:t>
            </a:r>
            <a:r>
              <a:rPr lang="en-US" altLang="zh-CN" sz="3200" b="1">
                <a:solidFill>
                  <a:srgbClr val="79614D"/>
                </a:solidFill>
                <a:latin typeface="微软雅黑" panose="020B0503020204020204" pitchFamily="34" charset="-122"/>
                <a:cs typeface="微软雅黑" panose="020B0503020204020204" pitchFamily="34" charset="-122"/>
              </a:rPr>
              <a:t>”</a:t>
            </a:r>
            <a:r>
              <a:rPr lang="zh-CN" altLang="en-US" sz="3200" b="1">
                <a:solidFill>
                  <a:srgbClr val="79614D"/>
                </a:solidFill>
                <a:latin typeface="微软雅黑" panose="020B0503020204020204" pitchFamily="34" charset="-122"/>
                <a:cs typeface="微软雅黑" panose="020B0503020204020204" pitchFamily="34" charset="-122"/>
              </a:rPr>
              <a:t>在等待过程中的孤独、时间的漫长，以及等待无果后的失望和悲伤。运用夸张和比喻的修辞手法从侧面体现出</a:t>
            </a:r>
            <a:r>
              <a:rPr lang="en-US" altLang="zh-CN" sz="3200" b="1">
                <a:solidFill>
                  <a:srgbClr val="79614D"/>
                </a:solidFill>
                <a:latin typeface="微软雅黑" panose="020B0503020204020204" pitchFamily="34" charset="-122"/>
                <a:cs typeface="微软雅黑" panose="020B0503020204020204" pitchFamily="34" charset="-122"/>
              </a:rPr>
              <a:t>“</a:t>
            </a:r>
            <a:r>
              <a:rPr lang="zh-CN" altLang="en-US" sz="3200" b="1">
                <a:solidFill>
                  <a:srgbClr val="79614D"/>
                </a:solidFill>
                <a:latin typeface="微软雅黑" panose="020B0503020204020204" pitchFamily="34" charset="-122"/>
                <a:cs typeface="微软雅黑" panose="020B0503020204020204" pitchFamily="34" charset="-122"/>
              </a:rPr>
              <a:t>我</a:t>
            </a:r>
            <a:r>
              <a:rPr lang="en-US" altLang="zh-CN" sz="3200" b="1">
                <a:solidFill>
                  <a:srgbClr val="79614D"/>
                </a:solidFill>
                <a:latin typeface="微软雅黑" panose="020B0503020204020204" pitchFamily="34" charset="-122"/>
                <a:cs typeface="微软雅黑" panose="020B0503020204020204" pitchFamily="34" charset="-122"/>
              </a:rPr>
              <a:t>”</a:t>
            </a:r>
            <a:r>
              <a:rPr lang="zh-CN" altLang="en-US" sz="3200" b="1">
                <a:solidFill>
                  <a:srgbClr val="79614D"/>
                </a:solidFill>
                <a:latin typeface="微软雅黑" panose="020B0503020204020204" pitchFamily="34" charset="-122"/>
                <a:cs typeface="微软雅黑" panose="020B0503020204020204" pitchFamily="34" charset="-122"/>
              </a:rPr>
              <a:t>执着盼望的心情。</a:t>
            </a:r>
          </a:p>
        </p:txBody>
      </p:sp>
      <p:sp>
        <p:nvSpPr>
          <p:cNvPr id="48130" name="文本框 0"/>
          <p:cNvSpPr txBox="1"/>
          <p:nvPr/>
        </p:nvSpPr>
        <p:spPr>
          <a:xfrm>
            <a:off x="1375410" y="1325245"/>
            <a:ext cx="9661525" cy="1714500"/>
          </a:xfrm>
          <a:prstGeom prst="rect">
            <a:avLst/>
          </a:prstGeom>
          <a:noFill/>
          <a:ln w="9525">
            <a:noFill/>
          </a:ln>
        </p:spPr>
        <p:txBody>
          <a:bodyPr wrap="square" anchor="t">
            <a:spAutoFit/>
          </a:bodyPr>
          <a:lstStyle/>
          <a:p>
            <a:pPr>
              <a:lnSpc>
                <a:spcPct val="110000"/>
              </a:lnSpc>
            </a:pPr>
            <a:r>
              <a:rPr lang="en-US" altLang="zh-CN" sz="3200" b="1">
                <a:latin typeface="楷体" panose="02010609060101010101" charset="-122"/>
                <a:ea typeface="楷体" panose="02010609060101010101" charset="-122"/>
              </a:rPr>
              <a:t>    </a:t>
            </a:r>
            <a:r>
              <a:rPr lang="zh-CN" altLang="en-US" sz="3200" b="1">
                <a:latin typeface="楷体" panose="02010609060101010101" charset="-122"/>
                <a:ea typeface="楷体" panose="02010609060101010101" charset="-122"/>
              </a:rPr>
              <a:t>我现在还能感觉到那光线</a:t>
            </a:r>
            <a:r>
              <a:rPr lang="zh-CN" altLang="en-US" sz="3200" b="1">
                <a:solidFill>
                  <a:srgbClr val="FF0000"/>
                </a:solidFill>
                <a:latin typeface="楷体" panose="02010609060101010101" charset="-122"/>
                <a:ea typeface="楷体" panose="02010609060101010101" charset="-122"/>
              </a:rPr>
              <a:t>漫长</a:t>
            </a:r>
            <a:r>
              <a:rPr lang="zh-CN" altLang="en-US" sz="3200" b="1">
                <a:latin typeface="楷体" panose="02010609060101010101" charset="-122"/>
                <a:ea typeface="楷体" panose="02010609060101010101" charset="-122"/>
              </a:rPr>
              <a:t>而</a:t>
            </a:r>
            <a:r>
              <a:rPr lang="zh-CN" altLang="en-US" sz="3200" b="1">
                <a:solidFill>
                  <a:srgbClr val="FF0000"/>
                </a:solidFill>
                <a:latin typeface="楷体" panose="02010609060101010101" charset="-122"/>
                <a:ea typeface="楷体" panose="02010609060101010101" charset="-122"/>
              </a:rPr>
              <a:t>急遽</a:t>
            </a:r>
            <a:r>
              <a:rPr lang="zh-CN" altLang="en-US" sz="3200" b="1">
                <a:latin typeface="楷体" panose="02010609060101010101" charset="-122"/>
                <a:ea typeface="楷体" panose="02010609060101010101" charset="-122"/>
              </a:rPr>
              <a:t>的变化，孤独而惆怅的黄昏的到来，并且听得见母亲咔嚓咔嚓搓衣服的声音，那声音永无休止就像时光的脚步。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五边形 3"/>
          <p:cNvSpPr/>
          <p:nvPr/>
        </p:nvSpPr>
        <p:spPr>
          <a:xfrm>
            <a:off x="1582738" y="1277620"/>
            <a:ext cx="7142163" cy="665163"/>
          </a:xfrm>
          <a:prstGeom prst="homePlate">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9154" name="文本框 0"/>
          <p:cNvSpPr txBox="1"/>
          <p:nvPr/>
        </p:nvSpPr>
        <p:spPr>
          <a:xfrm>
            <a:off x="2017078" y="1275080"/>
            <a:ext cx="6394450" cy="645160"/>
          </a:xfrm>
          <a:prstGeom prst="rect">
            <a:avLst/>
          </a:prstGeom>
          <a:noFill/>
          <a:ln w="9525">
            <a:noFill/>
          </a:ln>
        </p:spPr>
        <p:txBody>
          <a:bodyPr wrap="square" anchor="t">
            <a:spAutoFit/>
          </a:bodyPr>
          <a:lstStyle/>
          <a:p>
            <a:pPr algn="just"/>
            <a:r>
              <a:rPr lang="zh-CN" altLang="en-US" sz="3600" b="1">
                <a:solidFill>
                  <a:schemeClr val="bg1"/>
                </a:solidFill>
                <a:latin typeface="微软雅黑" panose="020B0503020204020204" pitchFamily="34" charset="-122"/>
              </a:rPr>
              <a:t>这个句子有什么特色？</a:t>
            </a:r>
          </a:p>
        </p:txBody>
      </p:sp>
      <p:sp>
        <p:nvSpPr>
          <p:cNvPr id="49155" name="文本框 1"/>
          <p:cNvSpPr txBox="1"/>
          <p:nvPr/>
        </p:nvSpPr>
        <p:spPr>
          <a:xfrm>
            <a:off x="1558608" y="2059940"/>
            <a:ext cx="8985250" cy="1309370"/>
          </a:xfrm>
          <a:prstGeom prst="rect">
            <a:avLst/>
          </a:prstGeom>
          <a:noFill/>
          <a:ln w="9525">
            <a:noFill/>
          </a:ln>
        </p:spPr>
        <p:txBody>
          <a:bodyPr wrap="square" anchor="t">
            <a:spAutoFit/>
          </a:bodyPr>
          <a:lstStyle/>
          <a:p>
            <a:pPr>
              <a:lnSpc>
                <a:spcPct val="110000"/>
              </a:lnSpc>
            </a:pPr>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拟人句，融情入景，烘托出了作者希望落空后的忧伤和怅然。</a:t>
            </a:r>
          </a:p>
        </p:txBody>
      </p:sp>
      <p:sp>
        <p:nvSpPr>
          <p:cNvPr id="3" name="五边形 2"/>
          <p:cNvSpPr/>
          <p:nvPr/>
        </p:nvSpPr>
        <p:spPr>
          <a:xfrm>
            <a:off x="1582738" y="3499803"/>
            <a:ext cx="7256463" cy="665163"/>
          </a:xfrm>
          <a:prstGeom prst="homePlate">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9157" name="文本框 4"/>
          <p:cNvSpPr txBox="1"/>
          <p:nvPr/>
        </p:nvSpPr>
        <p:spPr>
          <a:xfrm>
            <a:off x="2017078" y="3486785"/>
            <a:ext cx="5330825" cy="645160"/>
          </a:xfrm>
          <a:prstGeom prst="rect">
            <a:avLst/>
          </a:prstGeom>
          <a:noFill/>
          <a:ln w="9525">
            <a:noFill/>
          </a:ln>
        </p:spPr>
        <p:txBody>
          <a:bodyPr wrap="square" anchor="t">
            <a:spAutoFit/>
          </a:bodyPr>
          <a:lstStyle/>
          <a:p>
            <a:pPr algn="just"/>
            <a:r>
              <a:rPr lang="zh-CN" altLang="en-US" sz="3600" b="1">
                <a:solidFill>
                  <a:schemeClr val="bg1"/>
                </a:solidFill>
                <a:latin typeface="微软雅黑" panose="020B0503020204020204" pitchFamily="34" charset="-122"/>
              </a:rPr>
              <a:t>你是如何理解这句话的？</a:t>
            </a:r>
          </a:p>
        </p:txBody>
      </p:sp>
      <p:sp>
        <p:nvSpPr>
          <p:cNvPr id="49158" name="文本框 6"/>
          <p:cNvSpPr txBox="1"/>
          <p:nvPr/>
        </p:nvSpPr>
        <p:spPr>
          <a:xfrm>
            <a:off x="1582738" y="4244975"/>
            <a:ext cx="8985250" cy="2084070"/>
          </a:xfrm>
          <a:prstGeom prst="rect">
            <a:avLst/>
          </a:prstGeom>
          <a:noFill/>
          <a:ln w="9525">
            <a:noFill/>
          </a:ln>
        </p:spPr>
        <p:txBody>
          <a:bodyPr wrap="square" anchor="t">
            <a:spAutoFit/>
          </a:bodyPr>
          <a:lstStyle/>
          <a:p>
            <a:pPr>
              <a:lnSpc>
                <a:spcPct val="120000"/>
              </a:lnSpc>
            </a:pPr>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第一次盼望的落空给作者留下了难以磨灭的印记，将</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希望越大，失望越深</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的心理落差细致入微地表现出来了。</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7" name="文本框 0"/>
          <p:cNvSpPr txBox="1"/>
          <p:nvPr/>
        </p:nvSpPr>
        <p:spPr>
          <a:xfrm>
            <a:off x="1480820" y="2611120"/>
            <a:ext cx="9184005" cy="2971800"/>
          </a:xfrm>
          <a:prstGeom prst="rect">
            <a:avLst/>
          </a:prstGeom>
          <a:noFill/>
          <a:ln w="9525">
            <a:noFill/>
          </a:ln>
        </p:spPr>
        <p:txBody>
          <a:bodyPr wrap="square" anchor="t">
            <a:spAutoFit/>
          </a:bodyPr>
          <a:lstStyle/>
          <a:p>
            <a:pPr>
              <a:lnSpc>
                <a:spcPct val="130000"/>
              </a:lnSpc>
            </a:pPr>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我感到母亲惊惶地甩了甩手上的水，把我拉过去拉进她的怀里。我听见母亲在说，一边亲吻着我一边不停地说：“噢，对不起，噢，对不起……”</a:t>
            </a:r>
          </a:p>
        </p:txBody>
      </p:sp>
      <p:sp>
        <p:nvSpPr>
          <p:cNvPr id="50178" name="文本框 4"/>
          <p:cNvSpPr txBox="1"/>
          <p:nvPr/>
        </p:nvSpPr>
        <p:spPr>
          <a:xfrm>
            <a:off x="1548130" y="1738313"/>
            <a:ext cx="9150350" cy="645160"/>
          </a:xfrm>
          <a:prstGeom prst="rect">
            <a:avLst/>
          </a:prstGeom>
          <a:solidFill>
            <a:schemeClr val="bg1">
              <a:alpha val="50194"/>
            </a:schemeClr>
          </a:solidFill>
          <a:ln w="9525">
            <a:noFill/>
          </a:ln>
        </p:spPr>
        <p:txBody>
          <a:bodyPr wrap="square" anchor="t">
            <a:spAutoFit/>
          </a:bodyPr>
          <a:lstStyle/>
          <a:p>
            <a:r>
              <a:rPr lang="zh-CN" altLang="en-US" sz="3600" b="1" dirty="0">
                <a:solidFill>
                  <a:srgbClr val="79614D"/>
                </a:solidFill>
                <a:latin typeface="微软雅黑" panose="020B0503020204020204" pitchFamily="34" charset="-122"/>
                <a:sym typeface="微软雅黑" panose="020B0503020204020204" pitchFamily="34" charset="-122"/>
              </a:rPr>
              <a:t>母亲为什么惊惶？从哪里看出她的惊惶？</a:t>
            </a:r>
          </a:p>
        </p:txBody>
      </p:sp>
      <p:sp>
        <p:nvSpPr>
          <p:cNvPr id="2" name="文本框 1"/>
          <p:cNvSpPr txBox="1"/>
          <p:nvPr/>
        </p:nvSpPr>
        <p:spPr>
          <a:xfrm>
            <a:off x="1223010" y="850265"/>
            <a:ext cx="3221355" cy="645160"/>
          </a:xfrm>
          <a:prstGeom prst="rect">
            <a:avLst/>
          </a:prstGeom>
          <a:noFill/>
        </p:spPr>
        <p:txBody>
          <a:bodyPr wrap="square" rtlCol="0">
            <a:spAutoFit/>
          </a:bodyPr>
          <a:lstStyle/>
          <a:p>
            <a:pPr lvl="0" algn="l" fontAlgn="auto"/>
            <a:r>
              <a:rPr lang="zh-CN" altLang="en-US" sz="3600" b="1" spc="400">
                <a:solidFill>
                  <a:srgbClr val="79614D"/>
                </a:solidFill>
                <a:latin typeface="微软雅黑" panose="020B0503020204020204" pitchFamily="34" charset="-122"/>
                <a:sym typeface="+mn-ea"/>
              </a:rPr>
              <a:t>讨论交流</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9" name="文本框 2"/>
          <p:cNvSpPr txBox="1"/>
          <p:nvPr/>
        </p:nvSpPr>
        <p:spPr>
          <a:xfrm>
            <a:off x="975678" y="3123565"/>
            <a:ext cx="10239375" cy="3338195"/>
          </a:xfrm>
          <a:prstGeom prst="rect">
            <a:avLst/>
          </a:prstGeom>
          <a:noFill/>
          <a:ln w="28575" cap="flat" cmpd="sng">
            <a:solidFill>
              <a:srgbClr val="79614D"/>
            </a:solidFill>
            <a:prstDash val="solid"/>
            <a:round/>
            <a:headEnd type="none" w="med" len="med"/>
            <a:tailEnd type="none" w="med" len="med"/>
          </a:ln>
        </p:spPr>
        <p:txBody>
          <a:bodyPr wrap="square" anchor="t">
            <a:spAutoFit/>
          </a:bodyPr>
          <a:lstStyle/>
          <a:p>
            <a:pPr>
              <a:lnSpc>
                <a:spcPct val="110000"/>
              </a:lnSpc>
            </a:pPr>
            <a:r>
              <a:rPr lang="en-US" altLang="zh-CN" sz="3200" b="1">
                <a:solidFill>
                  <a:srgbClr val="79614D"/>
                </a:solidFill>
                <a:latin typeface="微软雅黑" panose="020B0503020204020204" pitchFamily="34" charset="-122"/>
                <a:cs typeface="微软雅黑" panose="020B0503020204020204" pitchFamily="34" charset="-122"/>
              </a:rPr>
              <a:t>       </a:t>
            </a:r>
            <a:r>
              <a:rPr lang="zh-CN" altLang="en-US" sz="3200" b="1">
                <a:solidFill>
                  <a:srgbClr val="79614D"/>
                </a:solidFill>
                <a:latin typeface="微软雅黑" panose="020B0503020204020204" pitchFamily="34" charset="-122"/>
                <a:cs typeface="微软雅黑" panose="020B0503020204020204" pitchFamily="34" charset="-122"/>
              </a:rPr>
              <a:t>因为母亲看到“我”在无声地流泪，她没有想到她也许是敷衍的一句话竟然寄托了孩子这样大的期望，所以她赶紧甩干手上的水，把“我”拉进怀里，边亲吻边道歉。母亲何尝不在乎孩子，疼爱孩子呢？然而生活的压力和重担，往往使她忽略了孩子的需求和对孩子的陪伴。</a:t>
            </a:r>
          </a:p>
        </p:txBody>
      </p:sp>
      <p:sp>
        <p:nvSpPr>
          <p:cNvPr id="50177" name="文本框 0"/>
          <p:cNvSpPr txBox="1"/>
          <p:nvPr/>
        </p:nvSpPr>
        <p:spPr>
          <a:xfrm>
            <a:off x="937895" y="1163320"/>
            <a:ext cx="10026650" cy="1863090"/>
          </a:xfrm>
          <a:prstGeom prst="rect">
            <a:avLst/>
          </a:prstGeom>
          <a:noFill/>
          <a:ln w="9525">
            <a:noFill/>
          </a:ln>
        </p:spPr>
        <p:txBody>
          <a:bodyPr wrap="square" anchor="t">
            <a:spAutoFit/>
          </a:bodyPr>
          <a:lstStyle/>
          <a:p>
            <a:pPr>
              <a:lnSpc>
                <a:spcPct val="120000"/>
              </a:lnSpc>
            </a:pPr>
            <a:r>
              <a:rPr lang="en-US" altLang="zh-CN" sz="3200" b="1">
                <a:latin typeface="楷体" panose="02010609060101010101" charset="-122"/>
                <a:ea typeface="楷体" panose="02010609060101010101" charset="-122"/>
              </a:rPr>
              <a:t>    </a:t>
            </a:r>
            <a:r>
              <a:rPr lang="zh-CN" altLang="en-US" sz="3200" b="1">
                <a:latin typeface="楷体" panose="02010609060101010101" charset="-122"/>
                <a:ea typeface="楷体" panose="02010609060101010101" charset="-122"/>
              </a:rPr>
              <a:t>我感到母亲惊惶地甩了甩手上的水，把我拉过去拉进她的怀里。我听见母亲在说，一边亲吻着我一边不停地说：“噢，对不起，噢，对不起……”</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1" name="文本框 4"/>
          <p:cNvSpPr txBox="1"/>
          <p:nvPr/>
        </p:nvSpPr>
        <p:spPr>
          <a:xfrm>
            <a:off x="1353185" y="1592580"/>
            <a:ext cx="9144000" cy="1531620"/>
          </a:xfrm>
          <a:prstGeom prst="rect">
            <a:avLst/>
          </a:prstGeom>
          <a:solidFill>
            <a:schemeClr val="bg1">
              <a:alpha val="50194"/>
            </a:schemeClr>
          </a:solidFill>
          <a:ln w="9525">
            <a:noFill/>
          </a:ln>
        </p:spPr>
        <p:txBody>
          <a:bodyPr wrap="square" anchor="t">
            <a:spAutoFit/>
          </a:bodyPr>
          <a:lstStyle/>
          <a:p>
            <a:pPr>
              <a:lnSpc>
                <a:spcPct val="130000"/>
              </a:lnSpc>
            </a:pPr>
            <a:r>
              <a:rPr lang="en-US" altLang="zh-CN" sz="3600" b="1" dirty="0">
                <a:solidFill>
                  <a:srgbClr val="79614D"/>
                </a:solidFill>
                <a:latin typeface="微软雅黑" panose="020B0503020204020204" pitchFamily="34" charset="-122"/>
                <a:sym typeface="微软雅黑" panose="020B0503020204020204" pitchFamily="34" charset="-122"/>
              </a:rPr>
              <a:t>       </a:t>
            </a:r>
            <a:r>
              <a:rPr lang="zh-CN" altLang="en-US" sz="3600" b="1" dirty="0">
                <a:solidFill>
                  <a:srgbClr val="79614D"/>
                </a:solidFill>
                <a:latin typeface="微软雅黑" panose="020B0503020204020204" pitchFamily="34" charset="-122"/>
                <a:sym typeface="微软雅黑" panose="020B0503020204020204" pitchFamily="34" charset="-122"/>
              </a:rPr>
              <a:t>你能用词语概括下午</a:t>
            </a:r>
            <a:r>
              <a:rPr lang="en-US" altLang="zh-CN" sz="3600" b="1" dirty="0">
                <a:solidFill>
                  <a:srgbClr val="79614D"/>
                </a:solidFill>
                <a:latin typeface="微软雅黑" panose="020B0503020204020204" pitchFamily="34" charset="-122"/>
                <a:sym typeface="微软雅黑" panose="020B0503020204020204" pitchFamily="34" charset="-122"/>
              </a:rPr>
              <a:t>“</a:t>
            </a:r>
            <a:r>
              <a:rPr lang="zh-CN" altLang="en-US" sz="3600" b="1" dirty="0">
                <a:solidFill>
                  <a:srgbClr val="79614D"/>
                </a:solidFill>
                <a:latin typeface="微软雅黑" panose="020B0503020204020204" pitchFamily="34" charset="-122"/>
                <a:sym typeface="微软雅黑" panose="020B0503020204020204" pitchFamily="34" charset="-122"/>
              </a:rPr>
              <a:t>我</a:t>
            </a:r>
            <a:r>
              <a:rPr lang="en-US" altLang="zh-CN" sz="3600" b="1" dirty="0">
                <a:solidFill>
                  <a:srgbClr val="79614D"/>
                </a:solidFill>
                <a:latin typeface="微软雅黑" panose="020B0503020204020204" pitchFamily="34" charset="-122"/>
                <a:sym typeface="微软雅黑" panose="020B0503020204020204" pitchFamily="34" charset="-122"/>
              </a:rPr>
              <a:t>”</a:t>
            </a:r>
            <a:r>
              <a:rPr lang="zh-CN" altLang="en-US" sz="3600" b="1" dirty="0">
                <a:solidFill>
                  <a:srgbClr val="79614D"/>
                </a:solidFill>
                <a:latin typeface="微软雅黑" panose="020B0503020204020204" pitchFamily="34" charset="-122"/>
                <a:sym typeface="微软雅黑" panose="020B0503020204020204" pitchFamily="34" charset="-122"/>
              </a:rPr>
              <a:t>心情变化的过程吗？</a:t>
            </a:r>
          </a:p>
        </p:txBody>
      </p:sp>
      <p:sp>
        <p:nvSpPr>
          <p:cNvPr id="20" name="Freeform 5"/>
          <p:cNvSpPr/>
          <p:nvPr/>
        </p:nvSpPr>
        <p:spPr bwMode="auto">
          <a:xfrm>
            <a:off x="1844993" y="3337560"/>
            <a:ext cx="2105025" cy="1762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79614D"/>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280" strike="noStrike" noProof="1">
              <a:solidFill>
                <a:srgbClr val="FFFFFF"/>
              </a:solidFill>
              <a:cs typeface="+mn-ea"/>
              <a:sym typeface="+mn-lt"/>
            </a:endParaRPr>
          </a:p>
        </p:txBody>
      </p:sp>
      <p:sp>
        <p:nvSpPr>
          <p:cNvPr id="21" name="Freeform 5"/>
          <p:cNvSpPr/>
          <p:nvPr/>
        </p:nvSpPr>
        <p:spPr bwMode="auto">
          <a:xfrm>
            <a:off x="1992313" y="3460750"/>
            <a:ext cx="1811338" cy="15176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79614D"/>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auto"/>
            <a:endParaRPr lang="zh-CN" altLang="en-US" sz="1280" strike="noStrike" noProof="1">
              <a:solidFill>
                <a:srgbClr val="FFFFFF"/>
              </a:solidFill>
              <a:cs typeface="+mn-ea"/>
              <a:sym typeface="+mn-lt"/>
            </a:endParaRPr>
          </a:p>
        </p:txBody>
      </p:sp>
      <p:sp>
        <p:nvSpPr>
          <p:cNvPr id="22" name="Freeform 5"/>
          <p:cNvSpPr/>
          <p:nvPr/>
        </p:nvSpPr>
        <p:spPr bwMode="auto">
          <a:xfrm>
            <a:off x="8397240" y="4288155"/>
            <a:ext cx="2105025" cy="176371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79614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280" strike="noStrike" noProof="1">
              <a:solidFill>
                <a:srgbClr val="FFFFFF"/>
              </a:solidFill>
              <a:cs typeface="+mn-ea"/>
              <a:sym typeface="+mn-lt"/>
            </a:endParaRPr>
          </a:p>
        </p:txBody>
      </p:sp>
      <p:sp>
        <p:nvSpPr>
          <p:cNvPr id="23" name="Freeform 5"/>
          <p:cNvSpPr/>
          <p:nvPr/>
        </p:nvSpPr>
        <p:spPr bwMode="auto">
          <a:xfrm>
            <a:off x="8544878" y="4399915"/>
            <a:ext cx="1811338" cy="15176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79614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280" strike="noStrike" noProof="1">
              <a:solidFill>
                <a:srgbClr val="FFFFFF"/>
              </a:solidFill>
              <a:cs typeface="+mn-ea"/>
              <a:sym typeface="+mn-lt"/>
            </a:endParaRPr>
          </a:p>
        </p:txBody>
      </p:sp>
      <p:sp>
        <p:nvSpPr>
          <p:cNvPr id="24" name="Freeform 5"/>
          <p:cNvSpPr/>
          <p:nvPr/>
        </p:nvSpPr>
        <p:spPr bwMode="auto">
          <a:xfrm>
            <a:off x="6196965" y="3301048"/>
            <a:ext cx="2106613" cy="18113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79614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280" strike="noStrike" noProof="1">
              <a:solidFill>
                <a:srgbClr val="FFFFFF"/>
              </a:solidFill>
              <a:cs typeface="+mn-ea"/>
              <a:sym typeface="+mn-lt"/>
            </a:endParaRPr>
          </a:p>
        </p:txBody>
      </p:sp>
      <p:sp>
        <p:nvSpPr>
          <p:cNvPr id="2" name="Freeform 5"/>
          <p:cNvSpPr/>
          <p:nvPr/>
        </p:nvSpPr>
        <p:spPr bwMode="auto">
          <a:xfrm>
            <a:off x="6344603" y="3448685"/>
            <a:ext cx="1811338" cy="15176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79614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280" strike="noStrike" noProof="1">
              <a:solidFill>
                <a:srgbClr val="FFFFFF"/>
              </a:solidFill>
              <a:cs typeface="+mn-ea"/>
              <a:sym typeface="+mn-lt"/>
            </a:endParaRPr>
          </a:p>
        </p:txBody>
      </p:sp>
      <p:sp>
        <p:nvSpPr>
          <p:cNvPr id="49" name="Freeform 5"/>
          <p:cNvSpPr/>
          <p:nvPr/>
        </p:nvSpPr>
        <p:spPr bwMode="auto">
          <a:xfrm>
            <a:off x="3987800" y="4264343"/>
            <a:ext cx="2106613" cy="18113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79614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280" strike="noStrike" noProof="1">
              <a:solidFill>
                <a:srgbClr val="FFFFFF"/>
              </a:solidFill>
              <a:cs typeface="+mn-ea"/>
              <a:sym typeface="+mn-lt"/>
            </a:endParaRPr>
          </a:p>
        </p:txBody>
      </p:sp>
      <p:sp>
        <p:nvSpPr>
          <p:cNvPr id="50" name="Freeform 5"/>
          <p:cNvSpPr/>
          <p:nvPr/>
        </p:nvSpPr>
        <p:spPr bwMode="auto">
          <a:xfrm>
            <a:off x="4135438" y="4411980"/>
            <a:ext cx="1811338" cy="15176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79614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280" strike="noStrike" noProof="1">
              <a:solidFill>
                <a:srgbClr val="FFFFFF"/>
              </a:solidFill>
              <a:cs typeface="+mn-ea"/>
              <a:sym typeface="+mn-lt"/>
            </a:endParaRPr>
          </a:p>
        </p:txBody>
      </p:sp>
      <p:sp>
        <p:nvSpPr>
          <p:cNvPr id="52" name="文本框 51"/>
          <p:cNvSpPr txBox="1"/>
          <p:nvPr/>
        </p:nvSpPr>
        <p:spPr>
          <a:xfrm>
            <a:off x="2157413" y="3835400"/>
            <a:ext cx="1479550" cy="768350"/>
          </a:xfrm>
          <a:prstGeom prst="rect">
            <a:avLst/>
          </a:prstGeom>
          <a:noFill/>
          <a:ln w="9525">
            <a:noFill/>
          </a:ln>
        </p:spPr>
        <p:txBody>
          <a:bodyPr wrap="square" anchor="t">
            <a:spAutoFit/>
          </a:bodyPr>
          <a:lstStyle/>
          <a:p>
            <a:pPr algn="ctr"/>
            <a:r>
              <a:rPr lang="zh-CN" altLang="en-US" sz="4400" b="1">
                <a:solidFill>
                  <a:schemeClr val="bg1"/>
                </a:solidFill>
                <a:latin typeface="楷体" panose="02010609060101010101" charset="-122"/>
                <a:ea typeface="楷体" panose="02010609060101010101" charset="-122"/>
              </a:rPr>
              <a:t>懊恼</a:t>
            </a:r>
          </a:p>
        </p:txBody>
      </p:sp>
      <p:sp>
        <p:nvSpPr>
          <p:cNvPr id="53" name="文本框 52"/>
          <p:cNvSpPr txBox="1"/>
          <p:nvPr/>
        </p:nvSpPr>
        <p:spPr>
          <a:xfrm>
            <a:off x="6241415" y="3823335"/>
            <a:ext cx="2019300" cy="768350"/>
          </a:xfrm>
          <a:prstGeom prst="rect">
            <a:avLst/>
          </a:prstGeom>
          <a:noFill/>
          <a:ln w="9525">
            <a:noFill/>
          </a:ln>
        </p:spPr>
        <p:txBody>
          <a:bodyPr wrap="square" anchor="t">
            <a:spAutoFit/>
          </a:bodyPr>
          <a:lstStyle/>
          <a:p>
            <a:pPr algn="ctr"/>
            <a:r>
              <a:rPr lang="zh-CN" altLang="en-US" sz="4400" b="1">
                <a:solidFill>
                  <a:schemeClr val="bg1"/>
                </a:solidFill>
                <a:latin typeface="楷体" panose="02010609060101010101" charset="-122"/>
                <a:ea typeface="楷体" panose="02010609060101010101" charset="-122"/>
              </a:rPr>
              <a:t>失望</a:t>
            </a:r>
          </a:p>
        </p:txBody>
      </p:sp>
      <p:sp>
        <p:nvSpPr>
          <p:cNvPr id="57" name="文本框 56"/>
          <p:cNvSpPr txBox="1"/>
          <p:nvPr/>
        </p:nvSpPr>
        <p:spPr>
          <a:xfrm>
            <a:off x="4098925" y="4786630"/>
            <a:ext cx="1884363" cy="768350"/>
          </a:xfrm>
          <a:prstGeom prst="rect">
            <a:avLst/>
          </a:prstGeom>
          <a:noFill/>
          <a:ln w="9525">
            <a:noFill/>
          </a:ln>
        </p:spPr>
        <p:txBody>
          <a:bodyPr wrap="square" anchor="t">
            <a:spAutoFit/>
          </a:bodyPr>
          <a:lstStyle/>
          <a:p>
            <a:pPr algn="ctr"/>
            <a:r>
              <a:rPr lang="zh-CN" altLang="en-US" sz="4400" b="1">
                <a:solidFill>
                  <a:schemeClr val="bg1"/>
                </a:solidFill>
                <a:latin typeface="楷体" panose="02010609060101010101" charset="-122"/>
                <a:ea typeface="楷体" panose="02010609060101010101" charset="-122"/>
              </a:rPr>
              <a:t>沮丧</a:t>
            </a:r>
          </a:p>
        </p:txBody>
      </p:sp>
      <p:sp>
        <p:nvSpPr>
          <p:cNvPr id="58" name="文本框 57"/>
          <p:cNvSpPr txBox="1"/>
          <p:nvPr/>
        </p:nvSpPr>
        <p:spPr>
          <a:xfrm>
            <a:off x="8562975" y="4774565"/>
            <a:ext cx="1751013" cy="768350"/>
          </a:xfrm>
          <a:prstGeom prst="rect">
            <a:avLst/>
          </a:prstGeom>
          <a:noFill/>
          <a:ln w="9525">
            <a:noFill/>
          </a:ln>
        </p:spPr>
        <p:txBody>
          <a:bodyPr wrap="square" anchor="t">
            <a:spAutoFit/>
          </a:bodyPr>
          <a:lstStyle/>
          <a:p>
            <a:pPr algn="ctr"/>
            <a:r>
              <a:rPr lang="zh-CN" altLang="en-US" sz="4400" b="1">
                <a:solidFill>
                  <a:schemeClr val="bg1"/>
                </a:solidFill>
                <a:latin typeface="楷体" panose="02010609060101010101" charset="-122"/>
                <a:ea typeface="楷体" panose="02010609060101010101" charset="-122"/>
              </a:rPr>
              <a:t>难过</a:t>
            </a:r>
          </a:p>
        </p:txBody>
      </p:sp>
      <p:sp>
        <p:nvSpPr>
          <p:cNvPr id="3" name="文本框 2"/>
          <p:cNvSpPr txBox="1"/>
          <p:nvPr/>
        </p:nvSpPr>
        <p:spPr>
          <a:xfrm>
            <a:off x="1223010" y="850265"/>
            <a:ext cx="3221355" cy="645160"/>
          </a:xfrm>
          <a:prstGeom prst="rect">
            <a:avLst/>
          </a:prstGeom>
          <a:noFill/>
        </p:spPr>
        <p:txBody>
          <a:bodyPr wrap="square" rtlCol="0">
            <a:spAutoFit/>
          </a:bodyPr>
          <a:lstStyle/>
          <a:p>
            <a:pPr lvl="0" algn="l" fontAlgn="auto"/>
            <a:r>
              <a:rPr lang="zh-CN" altLang="en-US" sz="3600" b="1" spc="400">
                <a:solidFill>
                  <a:srgbClr val="79614D"/>
                </a:solidFill>
                <a:latin typeface="微软雅黑" panose="020B0503020204020204" pitchFamily="34" charset="-122"/>
                <a:sym typeface="+mn-ea"/>
              </a:rPr>
              <a:t>归纳小结</a:t>
            </a:r>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1000"/>
                                        <p:tgtEl>
                                          <p:spTgt spid="57"/>
                                        </p:tgtEl>
                                      </p:cBhvr>
                                    </p:animEffect>
                                    <p:anim calcmode="lin" valueType="num">
                                      <p:cBhvr>
                                        <p:cTn id="25" dur="1000" fill="hold"/>
                                        <p:tgtEl>
                                          <p:spTgt spid="57"/>
                                        </p:tgtEl>
                                        <p:attrNameLst>
                                          <p:attrName>ppt_x</p:attrName>
                                        </p:attrNameLst>
                                      </p:cBhvr>
                                      <p:tavLst>
                                        <p:tav tm="0">
                                          <p:val>
                                            <p:strVal val="#ppt_x"/>
                                          </p:val>
                                        </p:tav>
                                        <p:tav tm="100000">
                                          <p:val>
                                            <p:strVal val="#ppt_x"/>
                                          </p:val>
                                        </p:tav>
                                      </p:tavLst>
                                    </p:anim>
                                    <p:anim calcmode="lin" valueType="num">
                                      <p:cBhvr>
                                        <p:cTn id="26" dur="1000" fill="hold"/>
                                        <p:tgtEl>
                                          <p:spTgt spid="5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1000"/>
                                        <p:tgtEl>
                                          <p:spTgt spid="50"/>
                                        </p:tgtEl>
                                      </p:cBhvr>
                                    </p:animEffect>
                                    <p:anim calcmode="lin" valueType="num">
                                      <p:cBhvr>
                                        <p:cTn id="30" dur="1000" fill="hold"/>
                                        <p:tgtEl>
                                          <p:spTgt spid="50"/>
                                        </p:tgtEl>
                                        <p:attrNameLst>
                                          <p:attrName>ppt_x</p:attrName>
                                        </p:attrNameLst>
                                      </p:cBhvr>
                                      <p:tavLst>
                                        <p:tav tm="0">
                                          <p:val>
                                            <p:strVal val="#ppt_x"/>
                                          </p:val>
                                        </p:tav>
                                        <p:tav tm="100000">
                                          <p:val>
                                            <p:strVal val="#ppt_x"/>
                                          </p:val>
                                        </p:tav>
                                      </p:tavLst>
                                    </p:anim>
                                    <p:anim calcmode="lin" valueType="num">
                                      <p:cBhvr>
                                        <p:cTn id="31" dur="1000" fill="hold"/>
                                        <p:tgtEl>
                                          <p:spTgt spid="5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0"/>
                                        <p:tgtEl>
                                          <p:spTgt spid="49"/>
                                        </p:tgtEl>
                                      </p:cBhvr>
                                    </p:animEffect>
                                    <p:anim calcmode="lin" valueType="num">
                                      <p:cBhvr>
                                        <p:cTn id="35" dur="1000" fill="hold"/>
                                        <p:tgtEl>
                                          <p:spTgt spid="49"/>
                                        </p:tgtEl>
                                        <p:attrNameLst>
                                          <p:attrName>ppt_x</p:attrName>
                                        </p:attrNameLst>
                                      </p:cBhvr>
                                      <p:tavLst>
                                        <p:tav tm="0">
                                          <p:val>
                                            <p:strVal val="#ppt_x"/>
                                          </p:val>
                                        </p:tav>
                                        <p:tav tm="100000">
                                          <p:val>
                                            <p:strVal val="#ppt_x"/>
                                          </p:val>
                                        </p:tav>
                                      </p:tavLst>
                                    </p:anim>
                                    <p:anim calcmode="lin" valueType="num">
                                      <p:cBhvr>
                                        <p:cTn id="3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1000"/>
                                        <p:tgtEl>
                                          <p:spTgt spid="53"/>
                                        </p:tgtEl>
                                      </p:cBhvr>
                                    </p:animEffect>
                                    <p:anim calcmode="lin" valueType="num">
                                      <p:cBhvr>
                                        <p:cTn id="42" dur="1000" fill="hold"/>
                                        <p:tgtEl>
                                          <p:spTgt spid="53"/>
                                        </p:tgtEl>
                                        <p:attrNameLst>
                                          <p:attrName>ppt_x</p:attrName>
                                        </p:attrNameLst>
                                      </p:cBhvr>
                                      <p:tavLst>
                                        <p:tav tm="0">
                                          <p:val>
                                            <p:strVal val="#ppt_x"/>
                                          </p:val>
                                        </p:tav>
                                        <p:tav tm="100000">
                                          <p:val>
                                            <p:strVal val="#ppt_x"/>
                                          </p:val>
                                        </p:tav>
                                      </p:tavLst>
                                    </p:anim>
                                    <p:anim calcmode="lin" valueType="num">
                                      <p:cBhvr>
                                        <p:cTn id="43" dur="1000" fill="hold"/>
                                        <p:tgtEl>
                                          <p:spTgt spid="5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1000"/>
                                        <p:tgtEl>
                                          <p:spTgt spid="2"/>
                                        </p:tgtEl>
                                      </p:cBhvr>
                                    </p:animEffect>
                                    <p:anim calcmode="lin" valueType="num">
                                      <p:cBhvr>
                                        <p:cTn id="47" dur="1000" fill="hold"/>
                                        <p:tgtEl>
                                          <p:spTgt spid="2"/>
                                        </p:tgtEl>
                                        <p:attrNameLst>
                                          <p:attrName>ppt_x</p:attrName>
                                        </p:attrNameLst>
                                      </p:cBhvr>
                                      <p:tavLst>
                                        <p:tav tm="0">
                                          <p:val>
                                            <p:strVal val="#ppt_x"/>
                                          </p:val>
                                        </p:tav>
                                        <p:tav tm="100000">
                                          <p:val>
                                            <p:strVal val="#ppt_x"/>
                                          </p:val>
                                        </p:tav>
                                      </p:tavLst>
                                    </p:anim>
                                    <p:anim calcmode="lin" valueType="num">
                                      <p:cBhvr>
                                        <p:cTn id="48" dur="1000" fill="hold"/>
                                        <p:tgtEl>
                                          <p:spTgt spid="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1000"/>
                                        <p:tgtEl>
                                          <p:spTgt spid="24"/>
                                        </p:tgtEl>
                                      </p:cBhvr>
                                    </p:animEffect>
                                    <p:anim calcmode="lin" valueType="num">
                                      <p:cBhvr>
                                        <p:cTn id="52" dur="1000" fill="hold"/>
                                        <p:tgtEl>
                                          <p:spTgt spid="24"/>
                                        </p:tgtEl>
                                        <p:attrNameLst>
                                          <p:attrName>ppt_x</p:attrName>
                                        </p:attrNameLst>
                                      </p:cBhvr>
                                      <p:tavLst>
                                        <p:tav tm="0">
                                          <p:val>
                                            <p:strVal val="#ppt_x"/>
                                          </p:val>
                                        </p:tav>
                                        <p:tav tm="100000">
                                          <p:val>
                                            <p:strVal val="#ppt_x"/>
                                          </p:val>
                                        </p:tav>
                                      </p:tavLst>
                                    </p:anim>
                                    <p:anim calcmode="lin" valueType="num">
                                      <p:cBhvr>
                                        <p:cTn id="5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fade">
                                      <p:cBhvr>
                                        <p:cTn id="58" dur="1000"/>
                                        <p:tgtEl>
                                          <p:spTgt spid="58"/>
                                        </p:tgtEl>
                                      </p:cBhvr>
                                    </p:animEffect>
                                    <p:anim calcmode="lin" valueType="num">
                                      <p:cBhvr>
                                        <p:cTn id="59" dur="1000" fill="hold"/>
                                        <p:tgtEl>
                                          <p:spTgt spid="58"/>
                                        </p:tgtEl>
                                        <p:attrNameLst>
                                          <p:attrName>ppt_x</p:attrName>
                                        </p:attrNameLst>
                                      </p:cBhvr>
                                      <p:tavLst>
                                        <p:tav tm="0">
                                          <p:val>
                                            <p:strVal val="#ppt_x"/>
                                          </p:val>
                                        </p:tav>
                                        <p:tav tm="100000">
                                          <p:val>
                                            <p:strVal val="#ppt_x"/>
                                          </p:val>
                                        </p:tav>
                                      </p:tavLst>
                                    </p:anim>
                                    <p:anim calcmode="lin" valueType="num">
                                      <p:cBhvr>
                                        <p:cTn id="60" dur="1000" fill="hold"/>
                                        <p:tgtEl>
                                          <p:spTgt spid="5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anim calcmode="lin" valueType="num">
                                      <p:cBhvr>
                                        <p:cTn id="64" dur="1000" fill="hold"/>
                                        <p:tgtEl>
                                          <p:spTgt spid="23"/>
                                        </p:tgtEl>
                                        <p:attrNameLst>
                                          <p:attrName>ppt_x</p:attrName>
                                        </p:attrNameLst>
                                      </p:cBhvr>
                                      <p:tavLst>
                                        <p:tav tm="0">
                                          <p:val>
                                            <p:strVal val="#ppt_x"/>
                                          </p:val>
                                        </p:tav>
                                        <p:tav tm="100000">
                                          <p:val>
                                            <p:strVal val="#ppt_x"/>
                                          </p:val>
                                        </p:tav>
                                      </p:tavLst>
                                    </p:anim>
                                    <p:anim calcmode="lin" valueType="num">
                                      <p:cBhvr>
                                        <p:cTn id="65" dur="1000" fill="hold"/>
                                        <p:tgtEl>
                                          <p:spTgt spid="23"/>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1000"/>
                                        <p:tgtEl>
                                          <p:spTgt spid="22"/>
                                        </p:tgtEl>
                                      </p:cBhvr>
                                    </p:animEffect>
                                    <p:anim calcmode="lin" valueType="num">
                                      <p:cBhvr>
                                        <p:cTn id="69" dur="1000" fill="hold"/>
                                        <p:tgtEl>
                                          <p:spTgt spid="22"/>
                                        </p:tgtEl>
                                        <p:attrNameLst>
                                          <p:attrName>ppt_x</p:attrName>
                                        </p:attrNameLst>
                                      </p:cBhvr>
                                      <p:tavLst>
                                        <p:tav tm="0">
                                          <p:val>
                                            <p:strVal val="#ppt_x"/>
                                          </p:val>
                                        </p:tav>
                                        <p:tav tm="100000">
                                          <p:val>
                                            <p:strVal val="#ppt_x"/>
                                          </p:val>
                                        </p:tav>
                                      </p:tavLst>
                                    </p:anim>
                                    <p:anim calcmode="lin" valueType="num">
                                      <p:cBhvr>
                                        <p:cTn id="7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2" grpId="0" bldLvl="0" animBg="1"/>
      <p:bldP spid="23" grpId="0" bldLvl="0" animBg="1"/>
      <p:bldP spid="24" grpId="0" bldLvl="0" animBg="1"/>
      <p:bldP spid="2" grpId="0" bldLvl="0" animBg="1"/>
      <p:bldP spid="49" grpId="0" bldLvl="0" animBg="1"/>
      <p:bldP spid="50" grpId="0" bldLvl="0" animBg="1"/>
      <p:bldP spid="52" grpId="0"/>
      <p:bldP spid="53" grpId="0"/>
      <p:bldP spid="57" grpId="0"/>
      <p:bldP spid="58"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0"/>
          <p:cNvSpPr/>
          <p:nvPr/>
        </p:nvSpPr>
        <p:spPr>
          <a:xfrm>
            <a:off x="3295650" y="2721293"/>
            <a:ext cx="6232525" cy="6445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文本框 3"/>
          <p:cNvSpPr txBox="1"/>
          <p:nvPr/>
        </p:nvSpPr>
        <p:spPr>
          <a:xfrm>
            <a:off x="1228725" y="3041015"/>
            <a:ext cx="1356360" cy="1322070"/>
          </a:xfrm>
          <a:prstGeom prst="rect">
            <a:avLst/>
          </a:prstGeom>
          <a:noFill/>
          <a:ln w="9525">
            <a:noFill/>
          </a:ln>
        </p:spPr>
        <p:txBody>
          <a:bodyPr wrap="square" anchor="t">
            <a:spAutoFit/>
          </a:bodyPr>
          <a:lstStyle/>
          <a:p>
            <a:pPr algn="ctr"/>
            <a:r>
              <a:rPr lang="zh-CN" altLang="en-US" sz="4000" b="1" dirty="0">
                <a:solidFill>
                  <a:srgbClr val="79614D"/>
                </a:solidFill>
                <a:latin typeface="微软雅黑" panose="020B0503020204020204" pitchFamily="34" charset="-122"/>
                <a:sym typeface="Century Gothic" panose="020B0502020202020204" charset="0"/>
              </a:rPr>
              <a:t>自由探究</a:t>
            </a:r>
          </a:p>
        </p:txBody>
      </p:sp>
      <p:sp>
        <p:nvSpPr>
          <p:cNvPr id="1048664" name="椭圆 4"/>
          <p:cNvSpPr/>
          <p:nvPr/>
        </p:nvSpPr>
        <p:spPr>
          <a:xfrm>
            <a:off x="754380" y="2569210"/>
            <a:ext cx="2279650" cy="2279650"/>
          </a:xfrm>
          <a:custGeom>
            <a:avLst/>
            <a:gdLst/>
            <a:ahLst/>
            <a:cxnLst/>
            <a:rect l="l" t="t" r="r" b="b"/>
            <a:pathLst>
              <a:path w="2462552" h="2462552">
                <a:moveTo>
                  <a:pt x="1227568" y="229220"/>
                </a:moveTo>
                <a:cubicBezTo>
                  <a:pt x="682374" y="229220"/>
                  <a:pt x="240407" y="671187"/>
                  <a:pt x="240407" y="1216381"/>
                </a:cubicBezTo>
                <a:cubicBezTo>
                  <a:pt x="240407" y="1761575"/>
                  <a:pt x="682374" y="2203542"/>
                  <a:pt x="1227568" y="2203542"/>
                </a:cubicBezTo>
                <a:cubicBezTo>
                  <a:pt x="1772762" y="2203542"/>
                  <a:pt x="2214729" y="1761575"/>
                  <a:pt x="2214729" y="1216381"/>
                </a:cubicBezTo>
                <a:cubicBezTo>
                  <a:pt x="2214729" y="671187"/>
                  <a:pt x="1772762" y="229220"/>
                  <a:pt x="1227568" y="229220"/>
                </a:cubicBezTo>
                <a:close/>
                <a:moveTo>
                  <a:pt x="1231276" y="0"/>
                </a:moveTo>
                <a:cubicBezTo>
                  <a:pt x="1911291" y="0"/>
                  <a:pt x="2462552" y="551261"/>
                  <a:pt x="2462552" y="1231276"/>
                </a:cubicBezTo>
                <a:cubicBezTo>
                  <a:pt x="2462552" y="1911291"/>
                  <a:pt x="1911291" y="2462552"/>
                  <a:pt x="1231276" y="2462552"/>
                </a:cubicBezTo>
                <a:cubicBezTo>
                  <a:pt x="551261" y="2462552"/>
                  <a:pt x="0" y="1911291"/>
                  <a:pt x="0" y="1231276"/>
                </a:cubicBezTo>
                <a:cubicBezTo>
                  <a:pt x="0" y="551261"/>
                  <a:pt x="551261" y="0"/>
                  <a:pt x="1231276" y="0"/>
                </a:cubicBezTo>
                <a:close/>
              </a:path>
            </a:pathLst>
          </a:custGeom>
          <a:solidFill>
            <a:srgbClr val="79614D"/>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buClrTx/>
              <a:buSzTx/>
              <a:buFontTx/>
              <a:buNone/>
            </a:pPr>
            <a:endParaRPr kumimoji="0" lang="zh-CN" altLang="en-US" sz="2700" b="0" i="0" u="none" strike="noStrike" kern="1200" cap="none" spc="0" normalizeH="0" baseline="0" noProof="0">
              <a:ln>
                <a:noFill/>
              </a:ln>
              <a:solidFill>
                <a:prstClr val="white"/>
              </a:solidFill>
              <a:effectLst/>
              <a:uLnTx/>
              <a:uFillTx/>
              <a:cs typeface="+mn-ea"/>
              <a:sym typeface="+mn-lt"/>
            </a:endParaRPr>
          </a:p>
        </p:txBody>
      </p:sp>
      <p:sp>
        <p:nvSpPr>
          <p:cNvPr id="5" name="文本框 4"/>
          <p:cNvSpPr txBox="1"/>
          <p:nvPr/>
        </p:nvSpPr>
        <p:spPr>
          <a:xfrm>
            <a:off x="4206558" y="1262380"/>
            <a:ext cx="6715125" cy="1272540"/>
          </a:xfrm>
          <a:prstGeom prst="rect">
            <a:avLst/>
          </a:prstGeom>
          <a:noFill/>
          <a:ln w="9525">
            <a:noFill/>
          </a:ln>
        </p:spPr>
        <p:txBody>
          <a:bodyPr wrap="square" anchor="t">
            <a:spAutoFit/>
          </a:bodyPr>
          <a:lstStyle/>
          <a:p>
            <a:pPr>
              <a:lnSpc>
                <a:spcPct val="120000"/>
              </a:lnSpc>
            </a:pPr>
            <a:r>
              <a:rPr lang="zh-CN" altLang="en-US" sz="3200" b="1">
                <a:solidFill>
                  <a:srgbClr val="79614D"/>
                </a:solidFill>
                <a:latin typeface="微软雅黑" panose="020B0503020204020204" pitchFamily="34" charset="-122"/>
                <a:sym typeface="微软雅黑" panose="020B0503020204020204" pitchFamily="34" charset="-122"/>
              </a:rPr>
              <a:t>你如何评价这位母亲？结合文章内容，说说你的看法。</a:t>
            </a:r>
          </a:p>
        </p:txBody>
      </p:sp>
      <p:sp>
        <p:nvSpPr>
          <p:cNvPr id="1048594" name="圆角矩形 25"/>
          <p:cNvSpPr/>
          <p:nvPr/>
        </p:nvSpPr>
        <p:spPr>
          <a:xfrm>
            <a:off x="3293428" y="1293495"/>
            <a:ext cx="682625" cy="757238"/>
          </a:xfrm>
          <a:prstGeom prst="roundRect">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800" b="1" strike="noStrike" noProof="1">
              <a:cs typeface="+mn-ea"/>
              <a:sym typeface="+mn-lt"/>
            </a:endParaRPr>
          </a:p>
        </p:txBody>
      </p:sp>
      <p:sp>
        <p:nvSpPr>
          <p:cNvPr id="1048596" name="矩形 32"/>
          <p:cNvSpPr/>
          <p:nvPr/>
        </p:nvSpPr>
        <p:spPr>
          <a:xfrm>
            <a:off x="3233421" y="1312545"/>
            <a:ext cx="808990" cy="706755"/>
          </a:xfrm>
          <a:prstGeom prst="rect">
            <a:avLst/>
          </a:prstGeom>
          <a:noFill/>
          <a:ln w="9525">
            <a:noFill/>
          </a:ln>
        </p:spPr>
        <p:txBody>
          <a:bodyPr wrap="none" anchor="t">
            <a:spAutoFit/>
          </a:bodyPr>
          <a:lstStyle/>
          <a:p>
            <a:pPr algn="ctr"/>
            <a:r>
              <a:rPr lang="en-US" altLang="zh-CN" sz="4000" b="1" dirty="0">
                <a:solidFill>
                  <a:schemeClr val="bg1"/>
                </a:solidFill>
                <a:latin typeface="微软雅黑" panose="020B0503020204020204" pitchFamily="34" charset="-122"/>
                <a:sym typeface="Century Gothic" panose="020B0502020202020204" charset="0"/>
              </a:rPr>
              <a:t>01</a:t>
            </a:r>
          </a:p>
        </p:txBody>
      </p:sp>
      <p:sp>
        <p:nvSpPr>
          <p:cNvPr id="6" name="文本框 5"/>
          <p:cNvSpPr txBox="1"/>
          <p:nvPr/>
        </p:nvSpPr>
        <p:spPr>
          <a:xfrm>
            <a:off x="3295650" y="2721293"/>
            <a:ext cx="6232525" cy="645160"/>
          </a:xfrm>
          <a:prstGeom prst="rect">
            <a:avLst/>
          </a:prstGeom>
          <a:solidFill>
            <a:srgbClr val="79614D"/>
          </a:solidFill>
          <a:ln w="9525">
            <a:noFill/>
          </a:ln>
        </p:spPr>
        <p:txBody>
          <a:bodyPr wrap="square" anchor="t">
            <a:spAutoFit/>
          </a:bodyPr>
          <a:lstStyle/>
          <a:p>
            <a:r>
              <a:rPr lang="zh-CN" altLang="en-US" sz="3600" b="1">
                <a:solidFill>
                  <a:schemeClr val="bg1"/>
                </a:solidFill>
                <a:latin typeface="微软雅黑" panose="020B0503020204020204" pitchFamily="34" charset="-122"/>
              </a:rPr>
              <a:t>（</a:t>
            </a:r>
            <a:r>
              <a:rPr lang="en-US" altLang="zh-CN" sz="3600" b="1">
                <a:solidFill>
                  <a:schemeClr val="bg1"/>
                </a:solidFill>
                <a:latin typeface="微软雅黑" panose="020B0503020204020204" pitchFamily="34" charset="-122"/>
              </a:rPr>
              <a:t>1</a:t>
            </a:r>
            <a:r>
              <a:rPr lang="zh-CN" altLang="en-US" sz="3600" b="1">
                <a:solidFill>
                  <a:schemeClr val="bg1"/>
                </a:solidFill>
                <a:latin typeface="微软雅黑" panose="020B0503020204020204" pitchFamily="34" charset="-122"/>
              </a:rPr>
              <a:t>）对孩子感受的疏略。</a:t>
            </a:r>
          </a:p>
        </p:txBody>
      </p:sp>
      <p:sp>
        <p:nvSpPr>
          <p:cNvPr id="3" name="文本框 1"/>
          <p:cNvSpPr txBox="1"/>
          <p:nvPr/>
        </p:nvSpPr>
        <p:spPr>
          <a:xfrm>
            <a:off x="3295650" y="3461385"/>
            <a:ext cx="8221663" cy="614045"/>
          </a:xfrm>
          <a:prstGeom prst="rect">
            <a:avLst/>
          </a:prstGeom>
          <a:noFill/>
          <a:ln w="9525">
            <a:noFill/>
          </a:ln>
        </p:spPr>
        <p:txBody>
          <a:bodyPr wrap="square" anchor="t">
            <a:spAutoFit/>
          </a:bodyPr>
          <a:lstStyle/>
          <a:p>
            <a:r>
              <a:rPr lang="zh-CN" altLang="en-US" sz="3400" b="1">
                <a:latin typeface="楷体" panose="02010609060101010101" charset="-122"/>
                <a:ea typeface="楷体" panose="02010609060101010101" charset="-122"/>
              </a:rPr>
              <a:t>母亲用话语敷衍孩子，最终没有遵守承诺。</a:t>
            </a:r>
          </a:p>
        </p:txBody>
      </p:sp>
      <p:sp>
        <p:nvSpPr>
          <p:cNvPr id="7" name="矩形 2"/>
          <p:cNvSpPr/>
          <p:nvPr/>
        </p:nvSpPr>
        <p:spPr>
          <a:xfrm>
            <a:off x="3295650" y="4308475"/>
            <a:ext cx="6232525" cy="6445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 name="文本框 6"/>
          <p:cNvSpPr txBox="1"/>
          <p:nvPr/>
        </p:nvSpPr>
        <p:spPr>
          <a:xfrm>
            <a:off x="3295650" y="4308475"/>
            <a:ext cx="6234113" cy="645160"/>
          </a:xfrm>
          <a:prstGeom prst="rect">
            <a:avLst/>
          </a:prstGeom>
          <a:solidFill>
            <a:srgbClr val="79614D"/>
          </a:solidFill>
          <a:ln w="9525">
            <a:noFill/>
          </a:ln>
        </p:spPr>
        <p:txBody>
          <a:bodyPr wrap="square" anchor="t">
            <a:spAutoFit/>
          </a:bodyPr>
          <a:lstStyle/>
          <a:p>
            <a:r>
              <a:rPr lang="zh-CN" altLang="en-US" sz="3600" b="1">
                <a:solidFill>
                  <a:schemeClr val="bg1"/>
                </a:solidFill>
                <a:latin typeface="微软雅黑" panose="020B0503020204020204" pitchFamily="34" charset="-122"/>
              </a:rPr>
              <a:t>（</a:t>
            </a:r>
            <a:r>
              <a:rPr lang="en-US" altLang="zh-CN" sz="3600" b="1">
                <a:solidFill>
                  <a:schemeClr val="bg1"/>
                </a:solidFill>
                <a:latin typeface="微软雅黑" panose="020B0503020204020204" pitchFamily="34" charset="-122"/>
              </a:rPr>
              <a:t>2</a:t>
            </a:r>
            <a:r>
              <a:rPr lang="zh-CN" altLang="en-US" sz="3600" b="1">
                <a:solidFill>
                  <a:schemeClr val="bg1"/>
                </a:solidFill>
                <a:latin typeface="微软雅黑" panose="020B0503020204020204" pitchFamily="34" charset="-122"/>
              </a:rPr>
              <a:t>）对孩子发自内心的关爱。</a:t>
            </a:r>
          </a:p>
        </p:txBody>
      </p:sp>
      <p:sp>
        <p:nvSpPr>
          <p:cNvPr id="9" name="文本框 7"/>
          <p:cNvSpPr txBox="1"/>
          <p:nvPr/>
        </p:nvSpPr>
        <p:spPr>
          <a:xfrm>
            <a:off x="3295650" y="5024438"/>
            <a:ext cx="8221663" cy="1241425"/>
          </a:xfrm>
          <a:prstGeom prst="rect">
            <a:avLst/>
          </a:prstGeom>
          <a:noFill/>
          <a:ln w="9525">
            <a:noFill/>
          </a:ln>
        </p:spPr>
        <p:txBody>
          <a:bodyPr wrap="square" anchor="t">
            <a:spAutoFit/>
          </a:bodyPr>
          <a:lstStyle/>
          <a:p>
            <a:pPr>
              <a:lnSpc>
                <a:spcPct val="110000"/>
              </a:lnSpc>
            </a:pPr>
            <a:r>
              <a:rPr lang="zh-CN" altLang="en-US" sz="3400" b="1">
                <a:latin typeface="楷体" panose="02010609060101010101" charset="-122"/>
                <a:ea typeface="楷体" panose="02010609060101010101" charset="-122"/>
              </a:rPr>
              <a:t>母亲始终没有拒绝孩子，看到孩子伤心流泪时惊慌失措并道歉。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48664"/>
                                        </p:tgtEl>
                                        <p:attrNameLst>
                                          <p:attrName>style.visibility</p:attrName>
                                        </p:attrNameLst>
                                      </p:cBhvr>
                                      <p:to>
                                        <p:strVal val="visible"/>
                                      </p:to>
                                    </p:set>
                                    <p:animEffect transition="in" filter="wipe(down)">
                                      <p:cBhvr>
                                        <p:cTn id="10" dur="500"/>
                                        <p:tgtEl>
                                          <p:spTgt spid="104866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048596"/>
                                        </p:tgtEl>
                                        <p:attrNameLst>
                                          <p:attrName>style.visibility</p:attrName>
                                        </p:attrNameLst>
                                      </p:cBhvr>
                                      <p:to>
                                        <p:strVal val="visible"/>
                                      </p:to>
                                    </p:set>
                                    <p:animEffect transition="in" filter="fade">
                                      <p:cBhvr>
                                        <p:cTn id="15" dur="1000"/>
                                        <p:tgtEl>
                                          <p:spTgt spid="1048596"/>
                                        </p:tgtEl>
                                      </p:cBhvr>
                                    </p:animEffect>
                                    <p:anim calcmode="lin" valueType="num">
                                      <p:cBhvr>
                                        <p:cTn id="16" dur="1000" fill="hold"/>
                                        <p:tgtEl>
                                          <p:spTgt spid="1048596"/>
                                        </p:tgtEl>
                                        <p:attrNameLst>
                                          <p:attrName>ppt_x</p:attrName>
                                        </p:attrNameLst>
                                      </p:cBhvr>
                                      <p:tavLst>
                                        <p:tav tm="0">
                                          <p:val>
                                            <p:strVal val="#ppt_x"/>
                                          </p:val>
                                        </p:tav>
                                        <p:tav tm="100000">
                                          <p:val>
                                            <p:strVal val="#ppt_x"/>
                                          </p:val>
                                        </p:tav>
                                      </p:tavLst>
                                    </p:anim>
                                    <p:anim calcmode="lin" valueType="num">
                                      <p:cBhvr>
                                        <p:cTn id="17" dur="1000" fill="hold"/>
                                        <p:tgtEl>
                                          <p:spTgt spid="104859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048594"/>
                                        </p:tgtEl>
                                        <p:attrNameLst>
                                          <p:attrName>style.visibility</p:attrName>
                                        </p:attrNameLst>
                                      </p:cBhvr>
                                      <p:to>
                                        <p:strVal val="visible"/>
                                      </p:to>
                                    </p:set>
                                    <p:animEffect transition="in" filter="fade">
                                      <p:cBhvr>
                                        <p:cTn id="20" dur="1000"/>
                                        <p:tgtEl>
                                          <p:spTgt spid="1048594"/>
                                        </p:tgtEl>
                                      </p:cBhvr>
                                    </p:animEffect>
                                    <p:anim calcmode="lin" valueType="num">
                                      <p:cBhvr>
                                        <p:cTn id="21" dur="1000" fill="hold"/>
                                        <p:tgtEl>
                                          <p:spTgt spid="1048594"/>
                                        </p:tgtEl>
                                        <p:attrNameLst>
                                          <p:attrName>ppt_x</p:attrName>
                                        </p:attrNameLst>
                                      </p:cBhvr>
                                      <p:tavLst>
                                        <p:tav tm="0">
                                          <p:val>
                                            <p:strVal val="#ppt_x"/>
                                          </p:val>
                                        </p:tav>
                                        <p:tav tm="100000">
                                          <p:val>
                                            <p:strVal val="#ppt_x"/>
                                          </p:val>
                                        </p:tav>
                                      </p:tavLst>
                                    </p:anim>
                                    <p:anim calcmode="lin" valueType="num">
                                      <p:cBhvr>
                                        <p:cTn id="22" dur="1000" fill="hold"/>
                                        <p:tgtEl>
                                          <p:spTgt spid="104859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1000"/>
                                        <p:tgtEl>
                                          <p:spTgt spid="3"/>
                                        </p:tgtEl>
                                      </p:cBhvr>
                                    </p:animEffect>
                                    <p:anim calcmode="lin" valueType="num">
                                      <p:cBhvr>
                                        <p:cTn id="45" dur="1000" fill="hold"/>
                                        <p:tgtEl>
                                          <p:spTgt spid="3"/>
                                        </p:tgtEl>
                                        <p:attrNameLst>
                                          <p:attrName>ppt_x</p:attrName>
                                        </p:attrNameLst>
                                      </p:cBhvr>
                                      <p:tavLst>
                                        <p:tav tm="0">
                                          <p:val>
                                            <p:strVal val="#ppt_x"/>
                                          </p:val>
                                        </p:tav>
                                        <p:tav tm="100000">
                                          <p:val>
                                            <p:strVal val="#ppt_x"/>
                                          </p:val>
                                        </p:tav>
                                      </p:tavLst>
                                    </p:anim>
                                    <p:anim calcmode="lin" valueType="num">
                                      <p:cBhvr>
                                        <p:cTn id="4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
                                          </p:val>
                                        </p:tav>
                                        <p:tav tm="100000">
                                          <p:val>
                                            <p:strVal val="#ppt_x"/>
                                          </p:val>
                                        </p:tav>
                                      </p:tavLst>
                                    </p:anim>
                                    <p:anim calcmode="lin" valueType="num">
                                      <p:cBhvr>
                                        <p:cTn id="53" dur="1000" fill="hold"/>
                                        <p:tgtEl>
                                          <p:spTgt spid="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1000"/>
                                        <p:tgtEl>
                                          <p:spTgt spid="8"/>
                                        </p:tgtEl>
                                      </p:cBhvr>
                                    </p:animEffect>
                                    <p:anim calcmode="lin" valueType="num">
                                      <p:cBhvr>
                                        <p:cTn id="57" dur="1000" fill="hold"/>
                                        <p:tgtEl>
                                          <p:spTgt spid="8"/>
                                        </p:tgtEl>
                                        <p:attrNameLst>
                                          <p:attrName>ppt_x</p:attrName>
                                        </p:attrNameLst>
                                      </p:cBhvr>
                                      <p:tavLst>
                                        <p:tav tm="0">
                                          <p:val>
                                            <p:strVal val="#ppt_x"/>
                                          </p:val>
                                        </p:tav>
                                        <p:tav tm="100000">
                                          <p:val>
                                            <p:strVal val="#ppt_x"/>
                                          </p:val>
                                        </p:tav>
                                      </p:tavLst>
                                    </p:anim>
                                    <p:anim calcmode="lin" valueType="num">
                                      <p:cBhvr>
                                        <p:cTn id="5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1000"/>
                                        <p:tgtEl>
                                          <p:spTgt spid="9"/>
                                        </p:tgtEl>
                                      </p:cBhvr>
                                    </p:animEffect>
                                    <p:anim calcmode="lin" valueType="num">
                                      <p:cBhvr>
                                        <p:cTn id="64" dur="1000" fill="hold"/>
                                        <p:tgtEl>
                                          <p:spTgt spid="9"/>
                                        </p:tgtEl>
                                        <p:attrNameLst>
                                          <p:attrName>ppt_x</p:attrName>
                                        </p:attrNameLst>
                                      </p:cBhvr>
                                      <p:tavLst>
                                        <p:tav tm="0">
                                          <p:val>
                                            <p:strVal val="#ppt_x"/>
                                          </p:val>
                                        </p:tav>
                                        <p:tav tm="100000">
                                          <p:val>
                                            <p:strVal val="#ppt_x"/>
                                          </p:val>
                                        </p:tav>
                                      </p:tavLst>
                                    </p:anim>
                                    <p:anim calcmode="lin" valueType="num">
                                      <p:cBhvr>
                                        <p:cTn id="6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1"/>
      <p:bldP spid="4" grpId="2"/>
      <p:bldP spid="1048664" grpId="0" bldLvl="0" animBg="1"/>
      <p:bldP spid="5" grpId="0"/>
      <p:bldP spid="1048594" grpId="0" bldLvl="0" animBg="1"/>
      <p:bldP spid="1048596" grpId="0"/>
      <p:bldP spid="6" grpId="0" bldLvl="0" animBg="1"/>
      <p:bldP spid="3" grpId="0"/>
      <p:bldP spid="7" grpId="0" bldLvl="0" animBg="1"/>
      <p:bldP spid="8" grpId="0" bldLvl="0"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文本框 9"/>
          <p:cNvSpPr txBox="1"/>
          <p:nvPr/>
        </p:nvSpPr>
        <p:spPr>
          <a:xfrm>
            <a:off x="6096000" y="3216275"/>
            <a:ext cx="5438775" cy="645160"/>
          </a:xfrm>
          <a:prstGeom prst="rect">
            <a:avLst/>
          </a:prstGeom>
          <a:noFill/>
          <a:ln w="9525">
            <a:noFill/>
          </a:ln>
        </p:spPr>
        <p:txBody>
          <a:bodyPr wrap="square" anchor="t">
            <a:spAutoFit/>
          </a:bodyPr>
          <a:lstStyle/>
          <a:p>
            <a:pPr algn="ctr"/>
            <a:endParaRPr lang="zh-CN" altLang="en-US" sz="3600" dirty="0">
              <a:latin typeface="汉仪润圆-65W" pitchFamily="18" charset="-122"/>
              <a:ea typeface="汉仪润圆-65W" pitchFamily="18" charset="-122"/>
            </a:endParaRPr>
          </a:p>
        </p:txBody>
      </p:sp>
      <p:pic>
        <p:nvPicPr>
          <p:cNvPr id="4" name="图片 3" descr="C:\Users\Administrator\Desktop\20春六语下课件陈晓梦1234 14\第三单元\654e5356dd7ef6f203349bd4517ca72e.jpg654e5356dd7ef6f203349bd4517ca72e"/>
          <p:cNvPicPr>
            <a:picLocks noChangeAspect="1"/>
          </p:cNvPicPr>
          <p:nvPr/>
        </p:nvPicPr>
        <p:blipFill>
          <a:blip r:embed="rId2">
            <a:clrChange>
              <a:clrFrom>
                <a:srgbClr val="FEFEFE">
                  <a:alpha val="100000"/>
                </a:srgbClr>
              </a:clrFrom>
              <a:clrTo>
                <a:srgbClr val="FEFEFE">
                  <a:alpha val="100000"/>
                  <a:alpha val="0"/>
                </a:srgbClr>
              </a:clrTo>
            </a:clrChange>
          </a:blip>
          <a:stretch>
            <a:fillRect/>
          </a:stretch>
        </p:blipFill>
        <p:spPr>
          <a:xfrm>
            <a:off x="893445" y="1990090"/>
            <a:ext cx="5010785" cy="3827145"/>
          </a:xfrm>
          <a:prstGeom prst="roundRect">
            <a:avLst/>
          </a:prstGeom>
          <a:noFill/>
          <a:ln w="9525">
            <a:noFill/>
          </a:ln>
          <a:effectLst/>
        </p:spPr>
      </p:pic>
      <p:sp>
        <p:nvSpPr>
          <p:cNvPr id="37891" name="Rectangle 3"/>
          <p:cNvSpPr/>
          <p:nvPr/>
        </p:nvSpPr>
        <p:spPr>
          <a:xfrm>
            <a:off x="5451475" y="2385060"/>
            <a:ext cx="5758180" cy="2822575"/>
          </a:xfrm>
          <a:prstGeom prst="rect">
            <a:avLst/>
          </a:prstGeom>
          <a:noFill/>
          <a:ln w="9525">
            <a:noFill/>
          </a:ln>
        </p:spPr>
        <p:txBody>
          <a:bodyPr wrap="square" anchor="t">
            <a:spAutoFit/>
          </a:bodyPr>
          <a:lstStyle/>
          <a:p>
            <a:pPr algn="just" defTabSz="914400">
              <a:lnSpc>
                <a:spcPct val="120000"/>
              </a:lnSpc>
              <a:buClr>
                <a:schemeClr val="hlink"/>
              </a:buClr>
              <a:buSzPct val="70000"/>
              <a:tabLst>
                <a:tab pos="2954655" algn="l"/>
              </a:tabLst>
            </a:pPr>
            <a:r>
              <a:rPr lang="en-US" altLang="zh-CN" sz="4000" b="1" dirty="0">
                <a:solidFill>
                  <a:srgbClr val="845222"/>
                </a:solidFill>
                <a:latin typeface="楷体" panose="02010609060101010101" charset="-122"/>
                <a:ea typeface="楷体" panose="02010609060101010101" charset="-122"/>
                <a:cs typeface="楷体" panose="02010609060101010101" charset="-122"/>
                <a:sym typeface="+mn-ea"/>
              </a:rPr>
              <a:t>    </a:t>
            </a:r>
            <a:r>
              <a:rPr lang="zh-CN" altLang="en-US" sz="4000" b="1" dirty="0">
                <a:solidFill>
                  <a:srgbClr val="845222"/>
                </a:solidFill>
                <a:latin typeface="楷体" panose="02010609060101010101" charset="-122"/>
                <a:ea typeface="楷体" panose="02010609060101010101" charset="-122"/>
                <a:cs typeface="楷体" panose="02010609060101010101" charset="-122"/>
                <a:sym typeface="+mn-ea"/>
              </a:rPr>
              <a:t>史铁生</a:t>
            </a:r>
            <a:r>
              <a:rPr sz="3600" b="1" dirty="0">
                <a:latin typeface="楷体" panose="02010609060101010101" charset="-122"/>
                <a:ea typeface="楷体" panose="02010609060101010101" charset="-122"/>
                <a:cs typeface="楷体" panose="02010609060101010101" charset="-122"/>
              </a:rPr>
              <a:t>(1951—2010)，河北涿县（今涿州市）人，著名小说家、文学家、电影编剧。</a:t>
            </a:r>
            <a:r>
              <a:rPr lang="zh-CN" altLang="en-US" sz="3600" b="1" dirty="0">
                <a:latin typeface="楷体" panose="02010609060101010101" charset="-122"/>
                <a:ea typeface="楷体" panose="02010609060101010101" charset="-122"/>
                <a:sym typeface="+mn-ea"/>
              </a:rPr>
              <a:t>  </a:t>
            </a:r>
            <a:endParaRPr sz="3600" b="1" dirty="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258570" y="875665"/>
            <a:ext cx="3221355" cy="645160"/>
          </a:xfrm>
          <a:prstGeom prst="rect">
            <a:avLst/>
          </a:prstGeom>
          <a:noFill/>
        </p:spPr>
        <p:txBody>
          <a:bodyPr wrap="square" rtlCol="0">
            <a:spAutoFit/>
          </a:bodyPr>
          <a:lstStyle/>
          <a:p>
            <a:pPr lvl="0" algn="l" fontAlgn="auto"/>
            <a:r>
              <a:rPr lang="zh-CN" altLang="en-US" sz="3600" b="1" spc="400">
                <a:solidFill>
                  <a:srgbClr val="845222"/>
                </a:solidFill>
                <a:latin typeface="微软雅黑" panose="020B0503020204020204" pitchFamily="34" charset="-122"/>
                <a:sym typeface="+mn-ea"/>
              </a:rPr>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7891"/>
                                        </p:tgtEl>
                                        <p:attrNameLst>
                                          <p:attrName>style.visibility</p:attrName>
                                        </p:attrNameLst>
                                      </p:cBhvr>
                                      <p:to>
                                        <p:strVal val="visible"/>
                                      </p:to>
                                    </p:set>
                                    <p:anim calcmode="lin" valueType="num">
                                      <p:cBhvr additive="base">
                                        <p:cTn id="15" dur="500" fill="hold"/>
                                        <p:tgtEl>
                                          <p:spTgt spid="37891"/>
                                        </p:tgtEl>
                                        <p:attrNameLst>
                                          <p:attrName>ppt_x</p:attrName>
                                        </p:attrNameLst>
                                      </p:cBhvr>
                                      <p:tavLst>
                                        <p:tav tm="0">
                                          <p:val>
                                            <p:strVal val="#ppt_x"/>
                                          </p:val>
                                        </p:tav>
                                        <p:tav tm="100000">
                                          <p:val>
                                            <p:strVal val="#ppt_x"/>
                                          </p:val>
                                        </p:tav>
                                      </p:tavLst>
                                    </p:anim>
                                    <p:anim calcmode="lin" valueType="num">
                                      <p:cBhvr additive="base">
                                        <p:cTn id="16" dur="500" fill="hold"/>
                                        <p:tgtEl>
                                          <p:spTgt spid="378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0"/>
          <p:cNvSpPr txBox="1"/>
          <p:nvPr/>
        </p:nvSpPr>
        <p:spPr>
          <a:xfrm>
            <a:off x="4503420" y="1665605"/>
            <a:ext cx="7475538" cy="583565"/>
          </a:xfrm>
          <a:prstGeom prst="rect">
            <a:avLst/>
          </a:prstGeom>
          <a:noFill/>
          <a:ln w="9525">
            <a:noFill/>
          </a:ln>
        </p:spPr>
        <p:txBody>
          <a:bodyPr wrap="square" anchor="t">
            <a:spAutoFit/>
          </a:bodyPr>
          <a:lstStyle/>
          <a:p>
            <a:r>
              <a:rPr lang="zh-CN" altLang="en-US" sz="3200" b="1">
                <a:solidFill>
                  <a:srgbClr val="79614D"/>
                </a:solidFill>
                <a:latin typeface="微软雅黑" panose="020B0503020204020204" pitchFamily="34" charset="-122"/>
                <a:sym typeface="微软雅黑" panose="020B0503020204020204" pitchFamily="34" charset="-122"/>
              </a:rPr>
              <a:t>文章表达了作者对母亲怎样的情感</a:t>
            </a:r>
            <a:r>
              <a:rPr lang="zh-CN" altLang="en-US" sz="3200">
                <a:solidFill>
                  <a:srgbClr val="79614D"/>
                </a:solidFill>
                <a:latin typeface="微软雅黑" panose="020B0503020204020204" pitchFamily="34" charset="-122"/>
                <a:sym typeface="微软雅黑" panose="020B0503020204020204" pitchFamily="34" charset="-122"/>
              </a:rPr>
              <a:t>？</a:t>
            </a:r>
          </a:p>
        </p:txBody>
      </p:sp>
      <p:sp>
        <p:nvSpPr>
          <p:cNvPr id="3" name="圆角矩形 25"/>
          <p:cNvSpPr/>
          <p:nvPr/>
        </p:nvSpPr>
        <p:spPr>
          <a:xfrm>
            <a:off x="3667125" y="1598613"/>
            <a:ext cx="684213" cy="755650"/>
          </a:xfrm>
          <a:prstGeom prst="roundRect">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800" b="1" strike="noStrike" noProof="1">
              <a:cs typeface="+mn-ea"/>
              <a:sym typeface="+mn-lt"/>
            </a:endParaRPr>
          </a:p>
        </p:txBody>
      </p:sp>
      <p:sp>
        <p:nvSpPr>
          <p:cNvPr id="5" name="矩形 32"/>
          <p:cNvSpPr/>
          <p:nvPr/>
        </p:nvSpPr>
        <p:spPr>
          <a:xfrm>
            <a:off x="3654108" y="1624013"/>
            <a:ext cx="695960" cy="706755"/>
          </a:xfrm>
          <a:prstGeom prst="rect">
            <a:avLst/>
          </a:prstGeom>
          <a:noFill/>
          <a:ln w="9525">
            <a:noFill/>
          </a:ln>
        </p:spPr>
        <p:txBody>
          <a:bodyPr wrap="none" anchor="t">
            <a:spAutoFit/>
          </a:bodyPr>
          <a:lstStyle/>
          <a:p>
            <a:pPr algn="ctr"/>
            <a:r>
              <a:rPr lang="en-US" altLang="zh-CN" sz="4000" b="1" dirty="0">
                <a:solidFill>
                  <a:schemeClr val="bg1"/>
                </a:solidFill>
                <a:latin typeface="微软雅黑" panose="020B0503020204020204" pitchFamily="34" charset="-122"/>
                <a:sym typeface="Century Gothic" panose="020B0502020202020204" charset="0"/>
              </a:rPr>
              <a:t>02</a:t>
            </a:r>
          </a:p>
        </p:txBody>
      </p:sp>
      <p:sp>
        <p:nvSpPr>
          <p:cNvPr id="7" name="文本框 6"/>
          <p:cNvSpPr txBox="1"/>
          <p:nvPr/>
        </p:nvSpPr>
        <p:spPr>
          <a:xfrm>
            <a:off x="3519805" y="2529523"/>
            <a:ext cx="7578725" cy="3412490"/>
          </a:xfrm>
          <a:prstGeom prst="rect">
            <a:avLst/>
          </a:prstGeom>
          <a:noFill/>
          <a:ln w="9525">
            <a:noFill/>
          </a:ln>
        </p:spPr>
        <p:txBody>
          <a:bodyPr wrap="square" anchor="t">
            <a:spAutoFit/>
          </a:bodyPr>
          <a:lstStyle/>
          <a:p>
            <a:pPr>
              <a:lnSpc>
                <a:spcPct val="120000"/>
              </a:lnSpc>
            </a:pPr>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文章通过追忆</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我</a:t>
            </a:r>
            <a:r>
              <a:rPr lang="en-US" altLang="zh-CN" sz="3600" b="1">
                <a:latin typeface="楷体" panose="02010609060101010101" charset="-122"/>
                <a:ea typeface="楷体" panose="02010609060101010101" charset="-122"/>
              </a:rPr>
              <a:t>”在某个星期天等待母亲带</a:t>
            </a:r>
            <a:r>
              <a:rPr lang="zh-CN" altLang="en-US" sz="3600" b="1">
                <a:latin typeface="楷体" panose="02010609060101010101" charset="-122"/>
                <a:ea typeface="楷体" panose="02010609060101010101" charset="-122"/>
              </a:rPr>
              <a:t>自己</a:t>
            </a:r>
            <a:r>
              <a:rPr lang="en-US" altLang="zh-CN" sz="3600" b="1">
                <a:latin typeface="楷体" panose="02010609060101010101" charset="-122"/>
                <a:ea typeface="楷体" panose="02010609060101010101" charset="-122"/>
              </a:rPr>
              <a:t>出去玩的经历，表现了人生第一次盼望留给“我”的深刻印象，同时也表达了“我”对母亲的深切缅怀。</a:t>
            </a:r>
          </a:p>
        </p:txBody>
      </p:sp>
      <p:sp>
        <p:nvSpPr>
          <p:cNvPr id="8" name="文本框 7"/>
          <p:cNvSpPr txBox="1"/>
          <p:nvPr/>
        </p:nvSpPr>
        <p:spPr>
          <a:xfrm>
            <a:off x="1434465" y="2892425"/>
            <a:ext cx="1356360" cy="1322070"/>
          </a:xfrm>
          <a:prstGeom prst="rect">
            <a:avLst/>
          </a:prstGeom>
          <a:noFill/>
          <a:ln w="9525">
            <a:noFill/>
          </a:ln>
        </p:spPr>
        <p:txBody>
          <a:bodyPr wrap="square" anchor="t">
            <a:spAutoFit/>
          </a:bodyPr>
          <a:lstStyle/>
          <a:p>
            <a:pPr algn="ctr"/>
            <a:r>
              <a:rPr lang="zh-CN" altLang="en-US" sz="4000" b="1" dirty="0">
                <a:solidFill>
                  <a:srgbClr val="79614D"/>
                </a:solidFill>
                <a:latin typeface="微软雅黑" panose="020B0503020204020204" pitchFamily="34" charset="-122"/>
                <a:sym typeface="Century Gothic" panose="020B0502020202020204" charset="0"/>
              </a:rPr>
              <a:t>自由探究</a:t>
            </a:r>
          </a:p>
        </p:txBody>
      </p:sp>
      <p:sp>
        <p:nvSpPr>
          <p:cNvPr id="9" name="椭圆 4"/>
          <p:cNvSpPr/>
          <p:nvPr/>
        </p:nvSpPr>
        <p:spPr>
          <a:xfrm>
            <a:off x="960120" y="2420620"/>
            <a:ext cx="2279650" cy="2279650"/>
          </a:xfrm>
          <a:custGeom>
            <a:avLst/>
            <a:gdLst/>
            <a:ahLst/>
            <a:cxnLst/>
            <a:rect l="l" t="t" r="r" b="b"/>
            <a:pathLst>
              <a:path w="2462552" h="2462552">
                <a:moveTo>
                  <a:pt x="1227568" y="229220"/>
                </a:moveTo>
                <a:cubicBezTo>
                  <a:pt x="682374" y="229220"/>
                  <a:pt x="240407" y="671187"/>
                  <a:pt x="240407" y="1216381"/>
                </a:cubicBezTo>
                <a:cubicBezTo>
                  <a:pt x="240407" y="1761575"/>
                  <a:pt x="682374" y="2203542"/>
                  <a:pt x="1227568" y="2203542"/>
                </a:cubicBezTo>
                <a:cubicBezTo>
                  <a:pt x="1772762" y="2203542"/>
                  <a:pt x="2214729" y="1761575"/>
                  <a:pt x="2214729" y="1216381"/>
                </a:cubicBezTo>
                <a:cubicBezTo>
                  <a:pt x="2214729" y="671187"/>
                  <a:pt x="1772762" y="229220"/>
                  <a:pt x="1227568" y="229220"/>
                </a:cubicBezTo>
                <a:close/>
                <a:moveTo>
                  <a:pt x="1231276" y="0"/>
                </a:moveTo>
                <a:cubicBezTo>
                  <a:pt x="1911291" y="0"/>
                  <a:pt x="2462552" y="551261"/>
                  <a:pt x="2462552" y="1231276"/>
                </a:cubicBezTo>
                <a:cubicBezTo>
                  <a:pt x="2462552" y="1911291"/>
                  <a:pt x="1911291" y="2462552"/>
                  <a:pt x="1231276" y="2462552"/>
                </a:cubicBezTo>
                <a:cubicBezTo>
                  <a:pt x="551261" y="2462552"/>
                  <a:pt x="0" y="1911291"/>
                  <a:pt x="0" y="1231276"/>
                </a:cubicBezTo>
                <a:cubicBezTo>
                  <a:pt x="0" y="551261"/>
                  <a:pt x="551261" y="0"/>
                  <a:pt x="1231276" y="0"/>
                </a:cubicBezTo>
                <a:close/>
              </a:path>
            </a:pathLst>
          </a:custGeom>
          <a:solidFill>
            <a:srgbClr val="79614D"/>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buClrTx/>
              <a:buSzTx/>
              <a:buFontTx/>
              <a:buNone/>
            </a:pPr>
            <a:endParaRPr kumimoji="0" lang="zh-CN" altLang="en-US" sz="2700" b="0" i="0" u="none" strike="noStrike" kern="1200" cap="none" spc="0" normalizeH="0" baseline="0" noProof="0">
              <a:ln>
                <a:noFill/>
              </a:ln>
              <a:solidFill>
                <a:prstClr val="white"/>
              </a:solidFill>
              <a:effectLst/>
              <a:uLnTx/>
              <a:uFillTx/>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2"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5" grpId="0"/>
      <p:bldP spid="7" grpId="0"/>
      <p:bldP spid="8" grpId="1"/>
      <p:bldP spid="8" grpId="2"/>
      <p:bldP spid="9"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0"/>
          <p:cNvSpPr txBox="1"/>
          <p:nvPr/>
        </p:nvSpPr>
        <p:spPr>
          <a:xfrm>
            <a:off x="1044575" y="1636395"/>
            <a:ext cx="6442075" cy="2676525"/>
          </a:xfrm>
          <a:prstGeom prst="rect">
            <a:avLst/>
          </a:prstGeom>
          <a:noFill/>
          <a:ln w="9525">
            <a:noFill/>
          </a:ln>
        </p:spPr>
        <p:txBody>
          <a:bodyPr wrap="square" anchor="t">
            <a:spAutoFit/>
          </a:bodyPr>
          <a:lstStyle/>
          <a:p>
            <a:pPr>
              <a:lnSpc>
                <a:spcPct val="140000"/>
              </a:lnSpc>
            </a:pPr>
            <a:r>
              <a:rPr lang="en-US" altLang="zh-CN" sz="4000" b="1">
                <a:solidFill>
                  <a:srgbClr val="79614D"/>
                </a:solidFill>
                <a:latin typeface="微软雅黑" panose="020B0503020204020204" pitchFamily="34" charset="-122"/>
                <a:sym typeface="微软雅黑" panose="020B0503020204020204" pitchFamily="34" charset="-122"/>
              </a:rPr>
              <a:t>       </a:t>
            </a:r>
            <a:r>
              <a:rPr lang="zh-CN" altLang="en-US" sz="4000" b="1">
                <a:solidFill>
                  <a:srgbClr val="79614D"/>
                </a:solidFill>
                <a:latin typeface="微软雅黑" panose="020B0503020204020204" pitchFamily="34" charset="-122"/>
                <a:sym typeface="微软雅黑" panose="020B0503020204020204" pitchFamily="34" charset="-122"/>
              </a:rPr>
              <a:t>在日常生活中，你有与作者相似的经历吗？说说你当时的感受。</a:t>
            </a:r>
          </a:p>
        </p:txBody>
      </p:sp>
      <p:pic>
        <p:nvPicPr>
          <p:cNvPr id="3" name="图片 0"/>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639685" y="3140710"/>
            <a:ext cx="3490595" cy="2787015"/>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0"/>
          <p:cNvSpPr txBox="1"/>
          <p:nvPr/>
        </p:nvSpPr>
        <p:spPr>
          <a:xfrm>
            <a:off x="1423035" y="1565275"/>
            <a:ext cx="9220835" cy="2011045"/>
          </a:xfrm>
          <a:prstGeom prst="rect">
            <a:avLst/>
          </a:prstGeom>
          <a:noFill/>
          <a:ln w="9525">
            <a:noFill/>
          </a:ln>
        </p:spPr>
        <p:txBody>
          <a:bodyPr wrap="square" anchor="t">
            <a:spAutoFit/>
          </a:bodyPr>
          <a:lstStyle/>
          <a:p>
            <a:pPr algn="just">
              <a:lnSpc>
                <a:spcPct val="130000"/>
              </a:lnSpc>
            </a:pPr>
            <a:r>
              <a:rPr lang="en-US" altLang="zh-CN" sz="3200" b="1">
                <a:solidFill>
                  <a:srgbClr val="79614D"/>
                </a:solidFill>
                <a:latin typeface="微软雅黑" panose="020B0503020204020204" pitchFamily="34" charset="-122"/>
              </a:rPr>
              <a:t>       </a:t>
            </a:r>
            <a:r>
              <a:rPr lang="zh-CN" altLang="en-US" sz="3200" b="1">
                <a:solidFill>
                  <a:srgbClr val="79614D"/>
                </a:solidFill>
                <a:latin typeface="微软雅黑" panose="020B0503020204020204" pitchFamily="34" charset="-122"/>
              </a:rPr>
              <a:t>本文有着强烈的感染力，这主要得益于心理描写。值得注意的是，文中如“焦急又兴奋”之类的直接描写并不多，更多的是间接表现人物心理。</a:t>
            </a:r>
          </a:p>
        </p:txBody>
      </p:sp>
      <p:sp>
        <p:nvSpPr>
          <p:cNvPr id="46" name="文本框 45"/>
          <p:cNvSpPr txBox="1"/>
          <p:nvPr/>
        </p:nvSpPr>
        <p:spPr>
          <a:xfrm>
            <a:off x="1331595" y="3648710"/>
            <a:ext cx="9461500" cy="2748280"/>
          </a:xfrm>
          <a:prstGeom prst="rect">
            <a:avLst/>
          </a:prstGeom>
          <a:noFill/>
          <a:ln w="9525">
            <a:noFill/>
          </a:ln>
        </p:spPr>
        <p:txBody>
          <a:bodyPr wrap="square" anchor="t">
            <a:spAutoFit/>
          </a:bodyPr>
          <a:lstStyle/>
          <a:p>
            <a:pPr>
              <a:lnSpc>
                <a:spcPct val="120000"/>
              </a:lnSpc>
            </a:pPr>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我</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在等待中的孤寂、落寞、痛苦，以及母亲想带</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我</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出去玩却又分身乏术的无奈、焦急、惶恐，就是在这些真切而细腻的心理刻画中让我们感同身受。</a:t>
            </a:r>
          </a:p>
        </p:txBody>
      </p:sp>
      <p:sp>
        <p:nvSpPr>
          <p:cNvPr id="4" name="文本框 3"/>
          <p:cNvSpPr txBox="1"/>
          <p:nvPr/>
        </p:nvSpPr>
        <p:spPr>
          <a:xfrm>
            <a:off x="1223010" y="850265"/>
            <a:ext cx="3221355" cy="645160"/>
          </a:xfrm>
          <a:prstGeom prst="rect">
            <a:avLst/>
          </a:prstGeom>
          <a:noFill/>
        </p:spPr>
        <p:txBody>
          <a:bodyPr wrap="square" rtlCol="0">
            <a:spAutoFit/>
          </a:bodyPr>
          <a:lstStyle/>
          <a:p>
            <a:pPr lvl="0" algn="l" fontAlgn="auto"/>
            <a:r>
              <a:rPr lang="zh-CN" altLang="en-US" sz="3600" b="1" spc="400">
                <a:solidFill>
                  <a:srgbClr val="79614D"/>
                </a:solidFill>
                <a:latin typeface="微软雅黑" panose="020B0503020204020204" pitchFamily="34" charset="-122"/>
                <a:sym typeface="+mn-ea"/>
              </a:rPr>
              <a:t>写作特色</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p:cTn id="16" dur="500" fill="hold"/>
                                        <p:tgtEl>
                                          <p:spTgt spid="46"/>
                                        </p:tgtEl>
                                        <p:attrNameLst>
                                          <p:attrName>ppt_x</p:attrName>
                                        </p:attrNameLst>
                                      </p:cBhvr>
                                      <p:tavLst>
                                        <p:tav tm="0">
                                          <p:val>
                                            <p:strVal val="#ppt_x"/>
                                          </p:val>
                                        </p:tav>
                                        <p:tav tm="100000">
                                          <p:val>
                                            <p:strVal val="#ppt_x"/>
                                          </p:val>
                                        </p:tav>
                                      </p:tavLst>
                                    </p:anim>
                                    <p:anim calcmode="lin" valueType="num">
                                      <p:cBhvr>
                                        <p:cTn id="1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6"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9" name="组合 33"/>
          <p:cNvGrpSpPr/>
          <p:nvPr/>
        </p:nvGrpSpPr>
        <p:grpSpPr>
          <a:xfrm>
            <a:off x="999173" y="1008698"/>
            <a:ext cx="8787769" cy="717550"/>
            <a:chOff x="2822788" y="2236801"/>
            <a:chExt cx="8787132" cy="717938"/>
          </a:xfrm>
        </p:grpSpPr>
        <p:sp>
          <p:nvSpPr>
            <p:cNvPr id="1048594" name="圆角矩形 25"/>
            <p:cNvSpPr/>
            <p:nvPr/>
          </p:nvSpPr>
          <p:spPr>
            <a:xfrm>
              <a:off x="2843531" y="2236980"/>
              <a:ext cx="655320" cy="717759"/>
            </a:xfrm>
            <a:prstGeom prst="roundRect">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800" b="1" strike="noStrike" noProof="1">
                <a:cs typeface="+mn-ea"/>
                <a:sym typeface="+mn-lt"/>
              </a:endParaRPr>
            </a:p>
          </p:txBody>
        </p:sp>
        <p:sp>
          <p:nvSpPr>
            <p:cNvPr id="56324" name="矩形 32"/>
            <p:cNvSpPr/>
            <p:nvPr/>
          </p:nvSpPr>
          <p:spPr>
            <a:xfrm>
              <a:off x="2822788" y="2236801"/>
              <a:ext cx="695960" cy="706755"/>
            </a:xfrm>
            <a:prstGeom prst="rect">
              <a:avLst/>
            </a:prstGeom>
            <a:noFill/>
            <a:ln w="9525">
              <a:noFill/>
            </a:ln>
          </p:spPr>
          <p:txBody>
            <a:bodyPr wrap="none" anchor="t">
              <a:spAutoFit/>
            </a:bodyPr>
            <a:lstStyle/>
            <a:p>
              <a:pPr algn="ctr"/>
              <a:r>
                <a:rPr lang="en-US" altLang="zh-CN" sz="4000" b="1" dirty="0">
                  <a:solidFill>
                    <a:schemeClr val="bg1"/>
                  </a:solidFill>
                  <a:latin typeface="微软雅黑" panose="020B0503020204020204" pitchFamily="34" charset="-122"/>
                  <a:sym typeface="Century Gothic" panose="020B0502020202020204" charset="0"/>
                </a:rPr>
                <a:t>01</a:t>
              </a:r>
            </a:p>
          </p:txBody>
        </p:sp>
        <p:sp>
          <p:nvSpPr>
            <p:cNvPr id="56322" name="文本框 24"/>
            <p:cNvSpPr txBox="1"/>
            <p:nvPr/>
          </p:nvSpPr>
          <p:spPr>
            <a:xfrm>
              <a:off x="3674960" y="2287804"/>
              <a:ext cx="7934960" cy="645509"/>
            </a:xfrm>
            <a:prstGeom prst="rect">
              <a:avLst/>
            </a:prstGeom>
            <a:noFill/>
            <a:ln w="9525">
              <a:noFill/>
            </a:ln>
          </p:spPr>
          <p:txBody>
            <a:bodyPr wrap="square" anchor="t">
              <a:spAutoFit/>
            </a:bodyPr>
            <a:lstStyle/>
            <a:p>
              <a:r>
                <a:rPr lang="zh-CN" altLang="en-US" sz="3600" b="1" dirty="0">
                  <a:solidFill>
                    <a:srgbClr val="79614D"/>
                  </a:solidFill>
                  <a:latin typeface="微软雅黑" panose="020B0503020204020204" pitchFamily="34" charset="-122"/>
                  <a:sym typeface="Century Gothic" panose="020B0502020202020204" charset="0"/>
                </a:rPr>
                <a:t>运用</a:t>
              </a:r>
              <a:r>
                <a:rPr lang="en-US" altLang="zh-CN" sz="3600" b="1" dirty="0">
                  <a:solidFill>
                    <a:srgbClr val="79614D"/>
                  </a:solidFill>
                  <a:latin typeface="微软雅黑" panose="020B0503020204020204" pitchFamily="34" charset="-122"/>
                  <a:sym typeface="Century Gothic" panose="020B0502020202020204" charset="0"/>
                </a:rPr>
                <a:t>“</a:t>
              </a:r>
              <a:r>
                <a:rPr lang="zh-CN" altLang="en-US" sz="3600" b="1" dirty="0">
                  <a:solidFill>
                    <a:srgbClr val="79614D"/>
                  </a:solidFill>
                  <a:latin typeface="微软雅黑" panose="020B0503020204020204" pitchFamily="34" charset="-122"/>
                  <a:sym typeface="Century Gothic" panose="020B0502020202020204" charset="0"/>
                </a:rPr>
                <a:t>繁笔</a:t>
              </a:r>
              <a:r>
                <a:rPr lang="en-US" altLang="zh-CN" sz="3600" b="1" dirty="0">
                  <a:solidFill>
                    <a:srgbClr val="79614D"/>
                  </a:solidFill>
                  <a:latin typeface="微软雅黑" panose="020B0503020204020204" pitchFamily="34" charset="-122"/>
                  <a:sym typeface="Century Gothic" panose="020B0502020202020204" charset="0"/>
                </a:rPr>
                <a:t>”</a:t>
              </a:r>
              <a:r>
                <a:rPr lang="zh-CN" altLang="en-US" sz="3600" b="1" dirty="0">
                  <a:solidFill>
                    <a:srgbClr val="79614D"/>
                  </a:solidFill>
                  <a:latin typeface="微软雅黑" panose="020B0503020204020204" pitchFamily="34" charset="-122"/>
                  <a:sym typeface="Century Gothic" panose="020B0502020202020204" charset="0"/>
                </a:rPr>
                <a:t>表现人物心理。</a:t>
              </a:r>
            </a:p>
          </p:txBody>
        </p:sp>
      </p:grpSp>
      <p:sp>
        <p:nvSpPr>
          <p:cNvPr id="2" name="文本框 1"/>
          <p:cNvSpPr txBox="1"/>
          <p:nvPr/>
        </p:nvSpPr>
        <p:spPr>
          <a:xfrm>
            <a:off x="1218565" y="1968500"/>
            <a:ext cx="6396355" cy="4225290"/>
          </a:xfrm>
          <a:prstGeom prst="rect">
            <a:avLst/>
          </a:prstGeom>
          <a:noFill/>
          <a:ln w="9525">
            <a:noFill/>
          </a:ln>
        </p:spPr>
        <p:txBody>
          <a:bodyPr wrap="square" anchor="t">
            <a:spAutoFit/>
          </a:bodyPr>
          <a:lstStyle/>
          <a:p>
            <a:pPr>
              <a:lnSpc>
                <a:spcPct val="120000"/>
              </a:lnSpc>
            </a:pPr>
            <a:r>
              <a:rPr lang="en-US" altLang="zh-CN" sz="3200" b="1">
                <a:latin typeface="楷体" panose="02010609060101010101" charset="-122"/>
                <a:ea typeface="楷体" panose="02010609060101010101" charset="-122"/>
              </a:rPr>
              <a:t>    “</a:t>
            </a:r>
            <a:r>
              <a:rPr lang="zh-CN" altLang="en-US" sz="3200" b="1">
                <a:latin typeface="楷体" panose="02010609060101010101" charset="-122"/>
                <a:ea typeface="楷体" panose="02010609060101010101" charset="-122"/>
              </a:rPr>
              <a:t>繁笔</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是相对于</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简笔</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而言，如</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从早晨到下午，一直到天色昏暗下去</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，换成</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简笔</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可以是</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从早晨到天黑</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几个字，但这样一来，</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我</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等待的焦急以及母亲忙前忙后的劳碌情形又如何能深深烙进读者心里呢？</a:t>
            </a:r>
          </a:p>
        </p:txBody>
      </p:sp>
      <p:pic>
        <p:nvPicPr>
          <p:cNvPr id="56326" name="图片 2"/>
          <p:cNvPicPr>
            <a:picLocks noChangeAspect="1"/>
          </p:cNvPicPr>
          <p:nvPr/>
        </p:nvPicPr>
        <p:blipFill>
          <a:blip r:embed="rId2">
            <a:clrChange>
              <a:clrFrom>
                <a:srgbClr val="FFFFFF"/>
              </a:clrFrom>
              <a:clrTo>
                <a:srgbClr val="FFFFFF">
                  <a:alpha val="0"/>
                </a:srgbClr>
              </a:clrTo>
            </a:clrChange>
          </a:blip>
          <a:srcRect l="11897" t="14854" r="6979"/>
          <a:stretch>
            <a:fillRect/>
          </a:stretch>
        </p:blipFill>
        <p:spPr>
          <a:xfrm>
            <a:off x="7663180" y="2248535"/>
            <a:ext cx="3816350" cy="3433763"/>
          </a:xfrm>
          <a:prstGeom prst="rect">
            <a:avLst/>
          </a:prstGeom>
          <a:noFill/>
          <a:ln w="9525">
            <a:noFill/>
          </a:ln>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100000">
                                          <p:val>
                                            <p:strVal val="#ppt_x"/>
                                          </p:val>
                                        </p:tav>
                                      </p:tavLst>
                                    </p:anim>
                                    <p:anim calcmode="lin" valueType="num">
                                      <p:cBhvr>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0" name="组合 34"/>
          <p:cNvGrpSpPr/>
          <p:nvPr/>
        </p:nvGrpSpPr>
        <p:grpSpPr>
          <a:xfrm>
            <a:off x="1228725" y="1230630"/>
            <a:ext cx="5719132" cy="717550"/>
            <a:chOff x="3255857" y="3145030"/>
            <a:chExt cx="5719885" cy="717759"/>
          </a:xfrm>
        </p:grpSpPr>
        <p:sp>
          <p:nvSpPr>
            <p:cNvPr id="1048598" name="圆角矩形 36"/>
            <p:cNvSpPr/>
            <p:nvPr/>
          </p:nvSpPr>
          <p:spPr>
            <a:xfrm>
              <a:off x="3276601" y="3145030"/>
              <a:ext cx="655320" cy="717759"/>
            </a:xfrm>
            <a:prstGeom prst="roundRect">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800" b="1" strike="noStrike" noProof="1">
                <a:cs typeface="+mn-ea"/>
                <a:sym typeface="+mn-lt"/>
              </a:endParaRPr>
            </a:p>
          </p:txBody>
        </p:sp>
        <p:sp>
          <p:nvSpPr>
            <p:cNvPr id="57348" name="矩形 38"/>
            <p:cNvSpPr/>
            <p:nvPr/>
          </p:nvSpPr>
          <p:spPr>
            <a:xfrm>
              <a:off x="3255857" y="3155646"/>
              <a:ext cx="695960" cy="706755"/>
            </a:xfrm>
            <a:prstGeom prst="rect">
              <a:avLst/>
            </a:prstGeom>
            <a:noFill/>
            <a:ln w="9525">
              <a:noFill/>
            </a:ln>
          </p:spPr>
          <p:txBody>
            <a:bodyPr wrap="none" anchor="t">
              <a:spAutoFit/>
            </a:bodyPr>
            <a:lstStyle/>
            <a:p>
              <a:pPr algn="ctr"/>
              <a:r>
                <a:rPr lang="en-US" altLang="zh-CN" sz="4000" b="1" dirty="0">
                  <a:solidFill>
                    <a:schemeClr val="bg1"/>
                  </a:solidFill>
                  <a:latin typeface="微软雅黑" panose="020B0503020204020204" pitchFamily="34" charset="-122"/>
                  <a:sym typeface="Century Gothic" panose="020B0502020202020204" charset="0"/>
                </a:rPr>
                <a:t>02</a:t>
              </a:r>
            </a:p>
          </p:txBody>
        </p:sp>
        <p:sp>
          <p:nvSpPr>
            <p:cNvPr id="57346" name="文本框 35"/>
            <p:cNvSpPr txBox="1"/>
            <p:nvPr/>
          </p:nvSpPr>
          <p:spPr>
            <a:xfrm>
              <a:off x="4143392" y="3190766"/>
              <a:ext cx="4832350" cy="645348"/>
            </a:xfrm>
            <a:prstGeom prst="rect">
              <a:avLst/>
            </a:prstGeom>
            <a:noFill/>
            <a:ln w="9525">
              <a:noFill/>
            </a:ln>
          </p:spPr>
          <p:txBody>
            <a:bodyPr wrap="square" anchor="t">
              <a:spAutoFit/>
            </a:bodyPr>
            <a:lstStyle/>
            <a:p>
              <a:r>
                <a:rPr lang="zh-CN" altLang="en-US" sz="3600" b="1" dirty="0">
                  <a:solidFill>
                    <a:srgbClr val="79614D"/>
                  </a:solidFill>
                  <a:latin typeface="微软雅黑" panose="020B0503020204020204" pitchFamily="34" charset="-122"/>
                  <a:sym typeface="Century Gothic" panose="020B0502020202020204" charset="0"/>
                </a:rPr>
                <a:t>借助行动表现心理。</a:t>
              </a:r>
            </a:p>
          </p:txBody>
        </p:sp>
      </p:grpSp>
      <p:sp>
        <p:nvSpPr>
          <p:cNvPr id="2" name="文本框 1"/>
          <p:cNvSpPr txBox="1"/>
          <p:nvPr/>
        </p:nvSpPr>
        <p:spPr>
          <a:xfrm>
            <a:off x="1228725" y="2066925"/>
            <a:ext cx="6617335" cy="3691890"/>
          </a:xfrm>
          <a:prstGeom prst="rect">
            <a:avLst/>
          </a:prstGeom>
          <a:noFill/>
          <a:ln w="9525">
            <a:noFill/>
          </a:ln>
        </p:spPr>
        <p:txBody>
          <a:bodyPr wrap="square" anchor="t">
            <a:spAutoFit/>
          </a:bodyPr>
          <a:lstStyle/>
          <a:p>
            <a:pPr>
              <a:lnSpc>
                <a:spcPct val="130000"/>
              </a:lnSpc>
            </a:pPr>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我跑出去，站在街门口</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写的是</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我</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的急切；</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我踏着一块块方砖跳，跳房子</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看着云彩走</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，表现的是等待的落寞、孤寂。</a:t>
            </a:r>
          </a:p>
        </p:txBody>
      </p:sp>
      <p:pic>
        <p:nvPicPr>
          <p:cNvPr id="57350" name="图片 3"/>
          <p:cNvPicPr>
            <a:picLocks noChangeAspect="1"/>
          </p:cNvPicPr>
          <p:nvPr/>
        </p:nvPicPr>
        <p:blipFill>
          <a:blip r:embed="rId2">
            <a:clrChange>
              <a:clrFrom>
                <a:srgbClr val="FFFFFF"/>
              </a:clrFrom>
              <a:clrTo>
                <a:srgbClr val="FFFFFF">
                  <a:alpha val="0"/>
                </a:srgbClr>
              </a:clrTo>
            </a:clrChange>
          </a:blip>
          <a:stretch>
            <a:fillRect/>
          </a:stretch>
        </p:blipFill>
        <p:spPr>
          <a:xfrm>
            <a:off x="7538720" y="3399790"/>
            <a:ext cx="3983038" cy="30670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100000">
                                          <p:val>
                                            <p:strVal val="#ppt_x"/>
                                          </p:val>
                                        </p:tav>
                                      </p:tavLst>
                                    </p:anim>
                                    <p:anim calcmode="lin" valueType="num">
                                      <p:cBhvr>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1" name="组合 39"/>
          <p:cNvGrpSpPr/>
          <p:nvPr/>
        </p:nvGrpSpPr>
        <p:grpSpPr>
          <a:xfrm>
            <a:off x="1093153" y="1685608"/>
            <a:ext cx="6605268" cy="717550"/>
            <a:chOff x="3255857" y="3144851"/>
            <a:chExt cx="6606558" cy="717938"/>
          </a:xfrm>
        </p:grpSpPr>
        <p:sp>
          <p:nvSpPr>
            <p:cNvPr id="1048602" name="圆角矩形 41"/>
            <p:cNvSpPr/>
            <p:nvPr/>
          </p:nvSpPr>
          <p:spPr>
            <a:xfrm>
              <a:off x="3276601" y="3145030"/>
              <a:ext cx="655320" cy="717759"/>
            </a:xfrm>
            <a:prstGeom prst="roundRect">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800" b="1" strike="noStrike" noProof="1">
                <a:cs typeface="+mn-ea"/>
                <a:sym typeface="+mn-lt"/>
              </a:endParaRPr>
            </a:p>
          </p:txBody>
        </p:sp>
        <p:sp>
          <p:nvSpPr>
            <p:cNvPr id="58372" name="矩形 43"/>
            <p:cNvSpPr/>
            <p:nvPr/>
          </p:nvSpPr>
          <p:spPr>
            <a:xfrm>
              <a:off x="3255857" y="3144851"/>
              <a:ext cx="695960" cy="706755"/>
            </a:xfrm>
            <a:prstGeom prst="rect">
              <a:avLst/>
            </a:prstGeom>
            <a:noFill/>
            <a:ln w="9525">
              <a:noFill/>
            </a:ln>
          </p:spPr>
          <p:txBody>
            <a:bodyPr wrap="none" anchor="t">
              <a:spAutoFit/>
            </a:bodyPr>
            <a:lstStyle/>
            <a:p>
              <a:pPr algn="ctr"/>
              <a:r>
                <a:rPr lang="en-US" altLang="zh-CN" sz="4000" b="1" dirty="0">
                  <a:solidFill>
                    <a:schemeClr val="bg1"/>
                  </a:solidFill>
                  <a:latin typeface="微软雅黑" panose="020B0503020204020204" pitchFamily="34" charset="-122"/>
                  <a:sym typeface="Century Gothic" panose="020B0502020202020204" charset="0"/>
                </a:rPr>
                <a:t>03</a:t>
              </a:r>
            </a:p>
          </p:txBody>
        </p:sp>
        <p:sp>
          <p:nvSpPr>
            <p:cNvPr id="58370" name="文本框 40"/>
            <p:cNvSpPr txBox="1"/>
            <p:nvPr/>
          </p:nvSpPr>
          <p:spPr>
            <a:xfrm>
              <a:off x="4134715" y="3202031"/>
              <a:ext cx="5727700" cy="645509"/>
            </a:xfrm>
            <a:prstGeom prst="rect">
              <a:avLst/>
            </a:prstGeom>
            <a:noFill/>
            <a:ln w="9525">
              <a:noFill/>
            </a:ln>
          </p:spPr>
          <p:txBody>
            <a:bodyPr wrap="square" anchor="t">
              <a:spAutoFit/>
            </a:bodyPr>
            <a:lstStyle/>
            <a:p>
              <a:r>
                <a:rPr lang="zh-CN" altLang="en-US" sz="3600" b="1" dirty="0">
                  <a:solidFill>
                    <a:srgbClr val="79614D"/>
                  </a:solidFill>
                  <a:latin typeface="微软雅黑" panose="020B0503020204020204" pitchFamily="34" charset="-122"/>
                  <a:sym typeface="Century Gothic" panose="020B0502020202020204" charset="0"/>
                </a:rPr>
                <a:t>通过景物描写映衬心理。</a:t>
              </a:r>
            </a:p>
          </p:txBody>
        </p:sp>
      </p:grpSp>
      <p:sp>
        <p:nvSpPr>
          <p:cNvPr id="2" name="文本框 1"/>
          <p:cNvSpPr txBox="1"/>
          <p:nvPr/>
        </p:nvSpPr>
        <p:spPr>
          <a:xfrm>
            <a:off x="944880" y="2561590"/>
            <a:ext cx="7125970" cy="2748280"/>
          </a:xfrm>
          <a:prstGeom prst="rect">
            <a:avLst/>
          </a:prstGeom>
          <a:noFill/>
          <a:ln w="9525">
            <a:noFill/>
          </a:ln>
        </p:spPr>
        <p:txBody>
          <a:bodyPr wrap="square" anchor="t">
            <a:spAutoFit/>
          </a:bodyPr>
          <a:lstStyle/>
          <a:p>
            <a:pPr>
              <a:lnSpc>
                <a:spcPct val="120000"/>
              </a:lnSpc>
            </a:pPr>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周围的光线渐渐暗下去</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越来越远越来越缥缈</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，这不仅是为了交代一天的结束，主要是表现自己的希望眼看就要破灭的失望。</a:t>
            </a:r>
          </a:p>
        </p:txBody>
      </p:sp>
      <p:pic>
        <p:nvPicPr>
          <p:cNvPr id="58374" name="图片 2"/>
          <p:cNvPicPr>
            <a:picLocks noChangeAspect="1"/>
          </p:cNvPicPr>
          <p:nvPr/>
        </p:nvPicPr>
        <p:blipFill>
          <a:blip r:embed="rId2">
            <a:clrChange>
              <a:clrFrom>
                <a:srgbClr val="FFFFFF">
                  <a:alpha val="100000"/>
                </a:srgbClr>
              </a:clrFrom>
              <a:clrTo>
                <a:srgbClr val="FFFFFF">
                  <a:alpha val="100000"/>
                  <a:alpha val="0"/>
                </a:srgbClr>
              </a:clrTo>
            </a:clrChange>
          </a:blip>
          <a:srcRect b="9648"/>
          <a:stretch>
            <a:fillRect/>
          </a:stretch>
        </p:blipFill>
        <p:spPr>
          <a:xfrm>
            <a:off x="8136255" y="2668905"/>
            <a:ext cx="3275330" cy="2702560"/>
          </a:xfrm>
          <a:prstGeom prst="rect">
            <a:avLst/>
          </a:prstGeom>
          <a:noFill/>
          <a:ln w="9525">
            <a:noFill/>
          </a:ln>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100000">
                                          <p:val>
                                            <p:strVal val="#ppt_x"/>
                                          </p:val>
                                        </p:tav>
                                      </p:tavLst>
                                    </p:anim>
                                    <p:anim calcmode="lin" valueType="num">
                                      <p:cBhvr>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 name="组合 33"/>
          <p:cNvGrpSpPr/>
          <p:nvPr/>
        </p:nvGrpSpPr>
        <p:grpSpPr>
          <a:xfrm>
            <a:off x="1277938" y="1383983"/>
            <a:ext cx="6633845" cy="719137"/>
            <a:chOff x="3235539" y="3144851"/>
            <a:chExt cx="6633206" cy="717938"/>
          </a:xfrm>
        </p:grpSpPr>
        <p:sp>
          <p:nvSpPr>
            <p:cNvPr id="15" name="圆角矩形 25"/>
            <p:cNvSpPr/>
            <p:nvPr/>
          </p:nvSpPr>
          <p:spPr>
            <a:xfrm>
              <a:off x="3276601" y="3145030"/>
              <a:ext cx="655320" cy="717759"/>
            </a:xfrm>
            <a:prstGeom prst="roundRect">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800" b="1" strike="noStrike" noProof="1">
                <a:cs typeface="+mn-ea"/>
                <a:sym typeface="+mn-lt"/>
              </a:endParaRPr>
            </a:p>
          </p:txBody>
        </p:sp>
        <p:sp>
          <p:nvSpPr>
            <p:cNvPr id="59396" name="矩形 32"/>
            <p:cNvSpPr/>
            <p:nvPr/>
          </p:nvSpPr>
          <p:spPr>
            <a:xfrm>
              <a:off x="3235539" y="3144851"/>
              <a:ext cx="695960" cy="706755"/>
            </a:xfrm>
            <a:prstGeom prst="rect">
              <a:avLst/>
            </a:prstGeom>
            <a:noFill/>
            <a:ln w="9525">
              <a:noFill/>
            </a:ln>
          </p:spPr>
          <p:txBody>
            <a:bodyPr wrap="none" anchor="t">
              <a:spAutoFit/>
            </a:bodyPr>
            <a:lstStyle/>
            <a:p>
              <a:pPr algn="ctr"/>
              <a:r>
                <a:rPr lang="en-US" altLang="zh-CN" sz="4000" b="1" dirty="0">
                  <a:solidFill>
                    <a:schemeClr val="bg1"/>
                  </a:solidFill>
                  <a:latin typeface="微软雅黑" panose="020B0503020204020204" pitchFamily="34" charset="-122"/>
                  <a:sym typeface="Century Gothic" panose="020B0502020202020204" charset="0"/>
                </a:rPr>
                <a:t>04</a:t>
              </a:r>
              <a:endParaRPr lang="zh-CN" altLang="en-US" sz="4000" b="1" dirty="0">
                <a:solidFill>
                  <a:schemeClr val="bg1"/>
                </a:solidFill>
                <a:latin typeface="微软雅黑" panose="020B0503020204020204" pitchFamily="34" charset="-122"/>
                <a:sym typeface="Century Gothic" panose="020B0502020202020204" charset="0"/>
              </a:endParaRPr>
            </a:p>
          </p:txBody>
        </p:sp>
        <p:sp>
          <p:nvSpPr>
            <p:cNvPr id="59394" name="文本框 24"/>
            <p:cNvSpPr txBox="1"/>
            <p:nvPr/>
          </p:nvSpPr>
          <p:spPr>
            <a:xfrm>
              <a:off x="4108025" y="3190495"/>
              <a:ext cx="5760720" cy="644084"/>
            </a:xfrm>
            <a:prstGeom prst="rect">
              <a:avLst/>
            </a:prstGeom>
            <a:noFill/>
            <a:ln w="9525">
              <a:noFill/>
            </a:ln>
          </p:spPr>
          <p:txBody>
            <a:bodyPr wrap="square" anchor="t">
              <a:spAutoFit/>
            </a:bodyPr>
            <a:lstStyle/>
            <a:p>
              <a:r>
                <a:rPr lang="zh-CN" altLang="en-US" sz="3600" b="1" dirty="0">
                  <a:solidFill>
                    <a:srgbClr val="79614D"/>
                  </a:solidFill>
                  <a:latin typeface="微软雅黑" panose="020B0503020204020204" pitchFamily="34" charset="-122"/>
                  <a:sym typeface="Century Gothic" panose="020B0502020202020204" charset="0"/>
                </a:rPr>
                <a:t>通过人物描写传达心理。</a:t>
              </a:r>
            </a:p>
          </p:txBody>
        </p:sp>
      </p:grpSp>
      <p:sp>
        <p:nvSpPr>
          <p:cNvPr id="2" name="文本框 1"/>
          <p:cNvSpPr txBox="1"/>
          <p:nvPr/>
        </p:nvSpPr>
        <p:spPr>
          <a:xfrm>
            <a:off x="1163955" y="2422525"/>
            <a:ext cx="7378065" cy="2971800"/>
          </a:xfrm>
          <a:prstGeom prst="rect">
            <a:avLst/>
          </a:prstGeom>
          <a:noFill/>
          <a:ln w="9525">
            <a:noFill/>
          </a:ln>
        </p:spPr>
        <p:txBody>
          <a:bodyPr wrap="square" anchor="t">
            <a:spAutoFit/>
          </a:bodyPr>
          <a:lstStyle/>
          <a:p>
            <a:pPr>
              <a:lnSpc>
                <a:spcPct val="130000"/>
              </a:lnSpc>
            </a:pPr>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文中</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您说了去！</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走吧，您不是说买菜回来就走吗？</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怎么还不走啊？走吧</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等等，俨然就是</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我</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等待中的心理轨迹图。</a:t>
            </a:r>
          </a:p>
        </p:txBody>
      </p:sp>
      <p:pic>
        <p:nvPicPr>
          <p:cNvPr id="59398" name="图片 2"/>
          <p:cNvPicPr>
            <a:picLocks noChangeAspect="1"/>
          </p:cNvPicPr>
          <p:nvPr/>
        </p:nvPicPr>
        <p:blipFill>
          <a:blip r:embed="rId2">
            <a:clrChange>
              <a:clrFrom>
                <a:srgbClr val="F6F6F6"/>
              </a:clrFrom>
              <a:clrTo>
                <a:srgbClr val="F6F6F6">
                  <a:alpha val="0"/>
                </a:srgbClr>
              </a:clrTo>
            </a:clrChange>
          </a:blip>
          <a:srcRect l="16879" t="4527" r="17635"/>
          <a:stretch>
            <a:fillRect/>
          </a:stretch>
        </p:blipFill>
        <p:spPr>
          <a:xfrm>
            <a:off x="8615680" y="1960880"/>
            <a:ext cx="2640013" cy="38560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100000">
                                          <p:val>
                                            <p:strVal val="#ppt_x"/>
                                          </p:val>
                                        </p:tav>
                                      </p:tavLst>
                                    </p:anim>
                                    <p:anim calcmode="lin" valueType="num">
                                      <p:cBhvr>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34"/>
          <p:cNvGrpSpPr/>
          <p:nvPr/>
        </p:nvGrpSpPr>
        <p:grpSpPr>
          <a:xfrm>
            <a:off x="1163003" y="1355408"/>
            <a:ext cx="6609080" cy="717550"/>
            <a:chOff x="3255858" y="4416121"/>
            <a:chExt cx="6609080" cy="717938"/>
          </a:xfrm>
        </p:grpSpPr>
        <p:sp>
          <p:nvSpPr>
            <p:cNvPr id="19" name="圆角矩形 36"/>
            <p:cNvSpPr/>
            <p:nvPr/>
          </p:nvSpPr>
          <p:spPr>
            <a:xfrm>
              <a:off x="3276601" y="4416300"/>
              <a:ext cx="655320" cy="717759"/>
            </a:xfrm>
            <a:prstGeom prst="roundRect">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800" b="1" strike="noStrike" noProof="1">
                <a:cs typeface="+mn-ea"/>
                <a:sym typeface="+mn-lt"/>
              </a:endParaRPr>
            </a:p>
          </p:txBody>
        </p:sp>
        <p:sp>
          <p:nvSpPr>
            <p:cNvPr id="60420" name="矩形 38"/>
            <p:cNvSpPr/>
            <p:nvPr/>
          </p:nvSpPr>
          <p:spPr>
            <a:xfrm>
              <a:off x="3255858" y="4416121"/>
              <a:ext cx="695960" cy="706755"/>
            </a:xfrm>
            <a:prstGeom prst="rect">
              <a:avLst/>
            </a:prstGeom>
            <a:noFill/>
            <a:ln w="9525">
              <a:noFill/>
            </a:ln>
          </p:spPr>
          <p:txBody>
            <a:bodyPr wrap="none" anchor="t">
              <a:spAutoFit/>
            </a:bodyPr>
            <a:lstStyle/>
            <a:p>
              <a:pPr algn="ctr"/>
              <a:r>
                <a:rPr lang="en-US" altLang="zh-CN" sz="4000" b="1" dirty="0">
                  <a:solidFill>
                    <a:schemeClr val="bg1"/>
                  </a:solidFill>
                  <a:latin typeface="微软雅黑" panose="020B0503020204020204" pitchFamily="34" charset="-122"/>
                  <a:sym typeface="Century Gothic" panose="020B0502020202020204" charset="0"/>
                </a:rPr>
                <a:t>05</a:t>
              </a:r>
              <a:endParaRPr lang="zh-CN" altLang="en-US" sz="4000" b="1" dirty="0">
                <a:solidFill>
                  <a:schemeClr val="bg1"/>
                </a:solidFill>
                <a:latin typeface="微软雅黑" panose="020B0503020204020204" pitchFamily="34" charset="-122"/>
                <a:sym typeface="Century Gothic" panose="020B0502020202020204" charset="0"/>
              </a:endParaRPr>
            </a:p>
          </p:txBody>
        </p:sp>
        <p:sp>
          <p:nvSpPr>
            <p:cNvPr id="60418" name="文本框 35"/>
            <p:cNvSpPr txBox="1"/>
            <p:nvPr/>
          </p:nvSpPr>
          <p:spPr>
            <a:xfrm>
              <a:off x="4153748" y="4457411"/>
              <a:ext cx="5711190" cy="645509"/>
            </a:xfrm>
            <a:prstGeom prst="rect">
              <a:avLst/>
            </a:prstGeom>
            <a:noFill/>
            <a:ln w="9525">
              <a:noFill/>
            </a:ln>
          </p:spPr>
          <p:txBody>
            <a:bodyPr wrap="square" anchor="t">
              <a:spAutoFit/>
            </a:bodyPr>
            <a:lstStyle/>
            <a:p>
              <a:r>
                <a:rPr lang="zh-CN" altLang="en-US" sz="3600" b="1" dirty="0">
                  <a:solidFill>
                    <a:srgbClr val="79614D"/>
                  </a:solidFill>
                  <a:latin typeface="微软雅黑" panose="020B0503020204020204" pitchFamily="34" charset="-122"/>
                  <a:sym typeface="Century Gothic" panose="020B0502020202020204" charset="0"/>
                </a:rPr>
                <a:t>运用细节描写凸显心理。</a:t>
              </a:r>
            </a:p>
          </p:txBody>
        </p:sp>
      </p:grpSp>
      <p:sp>
        <p:nvSpPr>
          <p:cNvPr id="2" name="文本框 1"/>
          <p:cNvSpPr txBox="1"/>
          <p:nvPr/>
        </p:nvSpPr>
        <p:spPr>
          <a:xfrm>
            <a:off x="1049973" y="2278380"/>
            <a:ext cx="6996112" cy="3412490"/>
          </a:xfrm>
          <a:prstGeom prst="rect">
            <a:avLst/>
          </a:prstGeom>
          <a:noFill/>
          <a:ln w="9525">
            <a:noFill/>
          </a:ln>
        </p:spPr>
        <p:txBody>
          <a:bodyPr wrap="square" anchor="t">
            <a:spAutoFit/>
          </a:bodyPr>
          <a:lstStyle/>
          <a:p>
            <a:pPr>
              <a:lnSpc>
                <a:spcPct val="120000"/>
              </a:lnSpc>
            </a:pPr>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我蹲在院子的地上，用树枝拨弄着一个蚁穴</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我坐在草丛里翻看一本画报，那是一本看了多少回的</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这无疑是在表现一种无聊、孤独。</a:t>
            </a:r>
          </a:p>
        </p:txBody>
      </p:sp>
      <p:pic>
        <p:nvPicPr>
          <p:cNvPr id="60422"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635365" y="1926590"/>
            <a:ext cx="2397125" cy="370776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100000">
                                          <p:val>
                                            <p:strVal val="#ppt_x"/>
                                          </p:val>
                                        </p:tav>
                                      </p:tavLst>
                                    </p:anim>
                                    <p:anim calcmode="lin" valueType="num">
                                      <p:cBhvr>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1362710" y="1722120"/>
            <a:ext cx="9311005" cy="2011045"/>
          </a:xfrm>
          <a:prstGeom prst="rect">
            <a:avLst/>
          </a:prstGeom>
          <a:noFill/>
          <a:ln w="9525">
            <a:noFill/>
          </a:ln>
        </p:spPr>
        <p:txBody>
          <a:bodyPr wrap="square" anchor="t">
            <a:spAutoFit/>
          </a:bodyPr>
          <a:lstStyle/>
          <a:p>
            <a:pPr algn="just">
              <a:lnSpc>
                <a:spcPct val="130000"/>
              </a:lnSpc>
            </a:pPr>
            <a:r>
              <a:rPr lang="en-US" altLang="zh-CN" sz="3200" b="1">
                <a:solidFill>
                  <a:srgbClr val="79614D"/>
                </a:solidFill>
                <a:latin typeface="微软雅黑" panose="020B0503020204020204" pitchFamily="34" charset="-122"/>
                <a:sym typeface="微软雅黑" panose="020B0503020204020204" pitchFamily="34" charset="-122"/>
              </a:rPr>
              <a:t>      </a:t>
            </a:r>
            <a:r>
              <a:rPr lang="zh-CN" altLang="en-US" sz="3200" b="1">
                <a:solidFill>
                  <a:srgbClr val="79614D"/>
                </a:solidFill>
                <a:latin typeface="微软雅黑" panose="020B0503020204020204" pitchFamily="34" charset="-122"/>
                <a:sym typeface="微软雅黑" panose="020B0503020204020204" pitchFamily="34" charset="-122"/>
              </a:rPr>
              <a:t>《那个星期天》与《匆匆》都写了时间的流逝，读读看，两篇文章在表达情感的方式上，有哪些相同点和不同点？</a:t>
            </a:r>
          </a:p>
        </p:txBody>
      </p:sp>
      <p:sp>
        <p:nvSpPr>
          <p:cNvPr id="9" name="燕尾形箭头 8"/>
          <p:cNvSpPr/>
          <p:nvPr/>
        </p:nvSpPr>
        <p:spPr>
          <a:xfrm>
            <a:off x="1479233" y="4065905"/>
            <a:ext cx="2279650" cy="1169988"/>
          </a:xfrm>
          <a:prstGeom prst="notchedRightArrow">
            <a:avLst/>
          </a:prstGeom>
          <a:solidFill>
            <a:srgbClr val="79614D"/>
          </a:solidFill>
          <a:ln>
            <a:solidFill>
              <a:srgbClr val="7961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文本框 112"/>
          <p:cNvSpPr txBox="1"/>
          <p:nvPr/>
        </p:nvSpPr>
        <p:spPr>
          <a:xfrm>
            <a:off x="1652269" y="4331970"/>
            <a:ext cx="1818006" cy="583565"/>
          </a:xfrm>
          <a:prstGeom prst="rect">
            <a:avLst/>
          </a:prstGeom>
          <a:noFill/>
        </p:spPr>
        <p:txBody>
          <a:bodyPr wrap="square" rtlCol="0">
            <a:spAutoFit/>
            <a:scene3d>
              <a:camera prst="orthographicFront"/>
              <a:lightRig rig="threePt" dir="t"/>
            </a:scene3d>
            <a:sp3d contourW="12700"/>
          </a:bodyPr>
          <a:lstStyle/>
          <a:p>
            <a:pPr algn="ctr" defTabSz="457200" fontAlgn="auto"/>
            <a:r>
              <a:rPr lang="zh-CN" altLang="en-US" sz="3200" b="1" noProof="1">
                <a:solidFill>
                  <a:schemeClr val="bg1"/>
                </a:solidFill>
                <a:latin typeface="微软雅黑" panose="020B0503020204020204" pitchFamily="34" charset="-122"/>
                <a:cs typeface="+mn-ea"/>
                <a:sym typeface="+mn-lt"/>
              </a:rPr>
              <a:t>相同点</a:t>
            </a:r>
          </a:p>
        </p:txBody>
      </p:sp>
      <p:sp>
        <p:nvSpPr>
          <p:cNvPr id="11" name="文本框 10"/>
          <p:cNvSpPr txBox="1"/>
          <p:nvPr/>
        </p:nvSpPr>
        <p:spPr>
          <a:xfrm>
            <a:off x="4046220" y="3747770"/>
            <a:ext cx="7266305" cy="1918335"/>
          </a:xfrm>
          <a:prstGeom prst="rect">
            <a:avLst/>
          </a:prstGeom>
          <a:noFill/>
          <a:ln w="9525">
            <a:noFill/>
          </a:ln>
        </p:spPr>
        <p:txBody>
          <a:bodyPr wrap="square" anchor="t">
            <a:spAutoFit/>
          </a:bodyPr>
          <a:lstStyle/>
          <a:p>
            <a:pPr>
              <a:lnSpc>
                <a:spcPct val="110000"/>
              </a:lnSpc>
            </a:pPr>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两篇文章都通过细腻的笔触写到了时间的流逝，都运用了内心独白的方法来表达心里的感受。</a:t>
            </a:r>
          </a:p>
        </p:txBody>
      </p:sp>
      <p:sp>
        <p:nvSpPr>
          <p:cNvPr id="4" name="文本框 3"/>
          <p:cNvSpPr txBox="1"/>
          <p:nvPr/>
        </p:nvSpPr>
        <p:spPr>
          <a:xfrm>
            <a:off x="1223010" y="850265"/>
            <a:ext cx="3221355" cy="645160"/>
          </a:xfrm>
          <a:prstGeom prst="rect">
            <a:avLst/>
          </a:prstGeom>
          <a:noFill/>
        </p:spPr>
        <p:txBody>
          <a:bodyPr wrap="square" rtlCol="0">
            <a:spAutoFit/>
          </a:bodyPr>
          <a:lstStyle/>
          <a:p>
            <a:pPr lvl="0" algn="l" fontAlgn="auto"/>
            <a:r>
              <a:rPr lang="zh-CN" altLang="en-US" sz="3600" b="1" spc="400">
                <a:solidFill>
                  <a:srgbClr val="79614D"/>
                </a:solidFill>
                <a:latin typeface="微软雅黑" panose="020B0503020204020204" pitchFamily="34" charset="-122"/>
                <a:sym typeface="+mn-ea"/>
              </a:rPr>
              <a:t>回顾全文</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0-#ppt_w/2"/>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ldLvl="0" animBg="1"/>
      <p:bldP spid="11"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燕尾形箭头 0"/>
          <p:cNvSpPr/>
          <p:nvPr/>
        </p:nvSpPr>
        <p:spPr>
          <a:xfrm>
            <a:off x="794068" y="500698"/>
            <a:ext cx="2097088" cy="985838"/>
          </a:xfrm>
          <a:prstGeom prst="notchedRightArrow">
            <a:avLst/>
          </a:prstGeom>
          <a:solidFill>
            <a:srgbClr val="79614D"/>
          </a:solidFill>
          <a:ln>
            <a:solidFill>
              <a:srgbClr val="7961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 name="文本框 112"/>
          <p:cNvSpPr txBox="1"/>
          <p:nvPr/>
        </p:nvSpPr>
        <p:spPr>
          <a:xfrm>
            <a:off x="941705" y="701675"/>
            <a:ext cx="1627492" cy="583565"/>
          </a:xfrm>
          <a:prstGeom prst="rect">
            <a:avLst/>
          </a:prstGeom>
          <a:noFill/>
        </p:spPr>
        <p:txBody>
          <a:bodyPr wrap="square" rtlCol="0">
            <a:spAutoFit/>
            <a:scene3d>
              <a:camera prst="orthographicFront"/>
              <a:lightRig rig="threePt" dir="t"/>
            </a:scene3d>
            <a:sp3d contourW="12700"/>
          </a:bodyPr>
          <a:lstStyle/>
          <a:p>
            <a:pPr algn="ctr" defTabSz="457200" fontAlgn="auto"/>
            <a:r>
              <a:rPr lang="zh-CN" altLang="en-US" sz="3200" b="1" noProof="1">
                <a:solidFill>
                  <a:schemeClr val="bg1"/>
                </a:solidFill>
                <a:latin typeface="微软雅黑" panose="020B0503020204020204" pitchFamily="34" charset="-122"/>
                <a:cs typeface="+mn-ea"/>
                <a:sym typeface="+mn-lt"/>
              </a:rPr>
              <a:t>不同点</a:t>
            </a:r>
          </a:p>
        </p:txBody>
      </p:sp>
      <p:sp>
        <p:nvSpPr>
          <p:cNvPr id="6" name="文本框 5"/>
          <p:cNvSpPr txBox="1"/>
          <p:nvPr/>
        </p:nvSpPr>
        <p:spPr>
          <a:xfrm>
            <a:off x="988378" y="1486535"/>
            <a:ext cx="8058150" cy="1986280"/>
          </a:xfrm>
          <a:prstGeom prst="rect">
            <a:avLst/>
          </a:prstGeom>
          <a:noFill/>
          <a:ln w="9525">
            <a:noFill/>
          </a:ln>
        </p:spPr>
        <p:txBody>
          <a:bodyPr wrap="square" anchor="t">
            <a:spAutoFit/>
          </a:bodyPr>
          <a:lstStyle/>
          <a:p>
            <a:pPr>
              <a:lnSpc>
                <a:spcPct val="110000"/>
              </a:lnSpc>
            </a:pPr>
            <a:r>
              <a:rPr lang="en-US" altLang="zh-CN" sz="2800" b="1">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《匆匆》一文围绕着</a:t>
            </a:r>
            <a:r>
              <a:rPr lang="en-US" altLang="zh-CN" sz="2800" b="1">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匆匆</a:t>
            </a:r>
            <a:r>
              <a:rPr lang="en-US" altLang="zh-CN" sz="2800" b="1">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二字展开叙述，先写日子一去不复返的特点，再写自己八千多日子来去匆匆和稍纵即逝，作者思绪万千，由景及人，叹息不已。</a:t>
            </a:r>
          </a:p>
        </p:txBody>
      </p:sp>
      <p:sp>
        <p:nvSpPr>
          <p:cNvPr id="7" name="文本框 6"/>
          <p:cNvSpPr txBox="1"/>
          <p:nvPr/>
        </p:nvSpPr>
        <p:spPr>
          <a:xfrm>
            <a:off x="988378" y="3474085"/>
            <a:ext cx="8058150" cy="2934335"/>
          </a:xfrm>
          <a:prstGeom prst="rect">
            <a:avLst/>
          </a:prstGeom>
          <a:noFill/>
          <a:ln w="9525">
            <a:noFill/>
          </a:ln>
        </p:spPr>
        <p:txBody>
          <a:bodyPr wrap="square" anchor="t">
            <a:spAutoFit/>
          </a:bodyPr>
          <a:lstStyle/>
          <a:p>
            <a:pPr>
              <a:lnSpc>
                <a:spcPct val="110000"/>
              </a:lnSpc>
            </a:pPr>
            <a:r>
              <a:rPr lang="en-US" altLang="zh-CN" sz="2800" b="1">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《那个星期天》则将所有的等待和盼望浓缩在一天的时间里叙述，通过一个个场景的转换（街门口、院子里、家里、母亲腿下、洗衣盆边），一件件事情（街门口</a:t>
            </a:r>
            <a:r>
              <a:rPr lang="en-US" altLang="zh-CN" sz="2800" b="1">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等母亲，跳房子</a:t>
            </a:r>
            <a:r>
              <a:rPr lang="en-US" altLang="zh-CN" sz="2800" b="1">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等母亲，拨弄蚁穴</a:t>
            </a:r>
            <a:r>
              <a:rPr lang="en-US" altLang="zh-CN" sz="2800" b="1">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等母亲，看母亲洗衣服</a:t>
            </a:r>
            <a:r>
              <a:rPr lang="en-US" altLang="zh-CN" sz="2800" b="1">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等母亲）的行进表现时间的流逝，心情的跌宕。</a:t>
            </a:r>
          </a:p>
        </p:txBody>
      </p:sp>
      <p:pic>
        <p:nvPicPr>
          <p:cNvPr id="62469" name="图片 7"/>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123045" y="2025015"/>
            <a:ext cx="2186940" cy="378333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ounded Rectangle 43"/>
          <p:cNvSpPr/>
          <p:nvPr/>
        </p:nvSpPr>
        <p:spPr>
          <a:xfrm>
            <a:off x="1520825" y="1192848"/>
            <a:ext cx="581025" cy="581025"/>
          </a:xfrm>
          <a:prstGeom prst="roundRect">
            <a:avLst>
              <a:gd name="adj" fmla="val 31735"/>
            </a:avLst>
          </a:prstGeom>
          <a:solidFill>
            <a:srgbClr val="DAA27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fontAlgn="auto"/>
            <a:endParaRPr lang="en-US" strike="noStrike" noProof="1">
              <a:solidFill>
                <a:schemeClr val="bg1"/>
              </a:solidFill>
            </a:endParaRPr>
          </a:p>
        </p:txBody>
      </p:sp>
      <p:sp>
        <p:nvSpPr>
          <p:cNvPr id="3" name="Rounded Rectangle 47"/>
          <p:cNvSpPr/>
          <p:nvPr/>
        </p:nvSpPr>
        <p:spPr>
          <a:xfrm>
            <a:off x="1520825" y="2013268"/>
            <a:ext cx="581025" cy="581025"/>
          </a:xfrm>
          <a:prstGeom prst="roundRect">
            <a:avLst>
              <a:gd name="adj" fmla="val 31735"/>
            </a:avLst>
          </a:prstGeom>
          <a:solidFill>
            <a:srgbClr val="845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trike="noStrike" noProof="1">
              <a:solidFill>
                <a:schemeClr val="bg1"/>
              </a:solidFill>
            </a:endParaRPr>
          </a:p>
        </p:txBody>
      </p:sp>
      <p:sp>
        <p:nvSpPr>
          <p:cNvPr id="4" name="TextBox 13"/>
          <p:cNvSpPr txBox="1"/>
          <p:nvPr/>
        </p:nvSpPr>
        <p:spPr>
          <a:xfrm>
            <a:off x="2646680" y="1188085"/>
            <a:ext cx="6835775" cy="590550"/>
          </a:xfrm>
          <a:prstGeom prst="rect">
            <a:avLst/>
          </a:prstGeom>
          <a:noFill/>
          <a:ln w="9525">
            <a:noFill/>
          </a:ln>
        </p:spPr>
        <p:txBody>
          <a:bodyPr wrap="square" lIns="0" tIns="0" rIns="0" bIns="0" anchor="t">
            <a:spAutoFit/>
          </a:bodyPr>
          <a:lstStyle/>
          <a:p>
            <a:pPr defTabSz="1216025">
              <a:lnSpc>
                <a:spcPct val="120000"/>
              </a:lnSpc>
              <a:spcBef>
                <a:spcPct val="20000"/>
              </a:spcBef>
            </a:pPr>
            <a:r>
              <a:rPr lang="zh-CN" altLang="en-US" sz="3200" b="1" dirty="0">
                <a:solidFill>
                  <a:srgbClr val="000000"/>
                </a:solidFill>
                <a:latin typeface="楷体" panose="02010609060101010101" charset="-122"/>
                <a:ea typeface="楷体" panose="02010609060101010101" charset="-122"/>
                <a:sym typeface="Arial" panose="020B0604020202020204" pitchFamily="34" charset="0"/>
              </a:rPr>
              <a:t>1967年毕业于清华大学附属中学。</a:t>
            </a:r>
          </a:p>
        </p:txBody>
      </p:sp>
      <p:sp>
        <p:nvSpPr>
          <p:cNvPr id="10" name="TextBox 13"/>
          <p:cNvSpPr txBox="1"/>
          <p:nvPr/>
        </p:nvSpPr>
        <p:spPr>
          <a:xfrm>
            <a:off x="2646680" y="2008505"/>
            <a:ext cx="3656013" cy="590550"/>
          </a:xfrm>
          <a:prstGeom prst="rect">
            <a:avLst/>
          </a:prstGeom>
          <a:noFill/>
          <a:ln w="9525">
            <a:noFill/>
          </a:ln>
        </p:spPr>
        <p:txBody>
          <a:bodyPr wrap="square" lIns="0" tIns="0" rIns="0" bIns="0" anchor="t">
            <a:spAutoFit/>
          </a:bodyPr>
          <a:lstStyle/>
          <a:p>
            <a:pPr defTabSz="1216025">
              <a:lnSpc>
                <a:spcPct val="120000"/>
              </a:lnSpc>
              <a:spcBef>
                <a:spcPct val="20000"/>
              </a:spcBef>
            </a:pPr>
            <a:r>
              <a:rPr lang="zh-CN" altLang="en-US" sz="3200" b="1" dirty="0">
                <a:solidFill>
                  <a:srgbClr val="000000"/>
                </a:solidFill>
                <a:latin typeface="楷体" panose="02010609060101010101" charset="-122"/>
                <a:ea typeface="楷体" panose="02010609060101010101" charset="-122"/>
                <a:sym typeface="Arial" panose="020B0604020202020204" pitchFamily="34" charset="0"/>
              </a:rPr>
              <a:t>1969年去延安插队。</a:t>
            </a:r>
          </a:p>
        </p:txBody>
      </p:sp>
      <p:sp>
        <p:nvSpPr>
          <p:cNvPr id="5" name="Rounded Rectangle 43"/>
          <p:cNvSpPr/>
          <p:nvPr/>
        </p:nvSpPr>
        <p:spPr>
          <a:xfrm>
            <a:off x="1520825" y="2799398"/>
            <a:ext cx="581025" cy="581025"/>
          </a:xfrm>
          <a:prstGeom prst="roundRect">
            <a:avLst>
              <a:gd name="adj" fmla="val 31735"/>
            </a:avLst>
          </a:prstGeom>
          <a:solidFill>
            <a:srgbClr val="DAA27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fontAlgn="auto"/>
            <a:endParaRPr lang="en-US" strike="noStrike" noProof="1">
              <a:solidFill>
                <a:schemeClr val="bg1"/>
              </a:solidFill>
            </a:endParaRPr>
          </a:p>
        </p:txBody>
      </p:sp>
      <p:sp>
        <p:nvSpPr>
          <p:cNvPr id="6" name="TextBox 13"/>
          <p:cNvSpPr txBox="1"/>
          <p:nvPr/>
        </p:nvSpPr>
        <p:spPr>
          <a:xfrm>
            <a:off x="2646680" y="2794635"/>
            <a:ext cx="6835775" cy="590550"/>
          </a:xfrm>
          <a:prstGeom prst="rect">
            <a:avLst/>
          </a:prstGeom>
          <a:noFill/>
          <a:ln w="9525">
            <a:noFill/>
          </a:ln>
        </p:spPr>
        <p:txBody>
          <a:bodyPr wrap="square" lIns="0" tIns="0" rIns="0" bIns="0" anchor="t">
            <a:spAutoFit/>
          </a:bodyPr>
          <a:lstStyle/>
          <a:p>
            <a:pPr defTabSz="1216025">
              <a:lnSpc>
                <a:spcPct val="120000"/>
              </a:lnSpc>
              <a:spcBef>
                <a:spcPct val="20000"/>
              </a:spcBef>
            </a:pPr>
            <a:r>
              <a:rPr lang="zh-CN" altLang="en-US" sz="3200" b="1" dirty="0">
                <a:solidFill>
                  <a:srgbClr val="000000"/>
                </a:solidFill>
                <a:latin typeface="楷体" panose="02010609060101010101" charset="-122"/>
                <a:ea typeface="楷体" panose="02010609060101010101" charset="-122"/>
                <a:sym typeface="Arial" panose="020B0604020202020204" pitchFamily="34" charset="0"/>
              </a:rPr>
              <a:t>因双腿瘫痪于1972年回到北京。</a:t>
            </a:r>
          </a:p>
        </p:txBody>
      </p:sp>
      <p:sp>
        <p:nvSpPr>
          <p:cNvPr id="7" name="Rounded Rectangle 47"/>
          <p:cNvSpPr/>
          <p:nvPr/>
        </p:nvSpPr>
        <p:spPr>
          <a:xfrm>
            <a:off x="1520825" y="3688398"/>
            <a:ext cx="581025" cy="581025"/>
          </a:xfrm>
          <a:prstGeom prst="roundRect">
            <a:avLst>
              <a:gd name="adj" fmla="val 31735"/>
            </a:avLst>
          </a:prstGeom>
          <a:solidFill>
            <a:srgbClr val="845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trike="noStrike" noProof="1">
              <a:solidFill>
                <a:schemeClr val="bg1"/>
              </a:solidFill>
            </a:endParaRPr>
          </a:p>
        </p:txBody>
      </p:sp>
      <p:sp>
        <p:nvSpPr>
          <p:cNvPr id="8" name="TextBox 13"/>
          <p:cNvSpPr txBox="1"/>
          <p:nvPr/>
        </p:nvSpPr>
        <p:spPr>
          <a:xfrm>
            <a:off x="2646680" y="3486468"/>
            <a:ext cx="8408670" cy="984885"/>
          </a:xfrm>
          <a:prstGeom prst="rect">
            <a:avLst/>
          </a:prstGeom>
          <a:noFill/>
          <a:ln w="9525">
            <a:noFill/>
          </a:ln>
        </p:spPr>
        <p:txBody>
          <a:bodyPr wrap="square" lIns="0" tIns="0" rIns="0" bIns="0" anchor="t">
            <a:spAutoFit/>
          </a:bodyPr>
          <a:lstStyle/>
          <a:p>
            <a:pPr defTabSz="1216025"/>
            <a:r>
              <a:rPr lang="zh-CN" altLang="en-US" sz="3200" b="1" dirty="0">
                <a:solidFill>
                  <a:srgbClr val="000000"/>
                </a:solidFill>
                <a:latin typeface="楷体" panose="02010609060101010101" charset="-122"/>
                <a:ea typeface="楷体" panose="02010609060101010101" charset="-122"/>
                <a:sym typeface="Arial" panose="020B0604020202020204" pitchFamily="34" charset="0"/>
              </a:rPr>
              <a:t>后来又患肾病并发展到尿毒症，靠着每周3次透析维持生命。</a:t>
            </a:r>
          </a:p>
        </p:txBody>
      </p:sp>
      <p:sp>
        <p:nvSpPr>
          <p:cNvPr id="9" name="Rounded Rectangle 43"/>
          <p:cNvSpPr/>
          <p:nvPr/>
        </p:nvSpPr>
        <p:spPr>
          <a:xfrm>
            <a:off x="1520825" y="4588828"/>
            <a:ext cx="581025" cy="581025"/>
          </a:xfrm>
          <a:prstGeom prst="roundRect">
            <a:avLst>
              <a:gd name="adj" fmla="val 31735"/>
            </a:avLst>
          </a:prstGeom>
          <a:solidFill>
            <a:srgbClr val="DAA27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fontAlgn="auto"/>
            <a:endParaRPr lang="en-US" strike="noStrike" noProof="1">
              <a:solidFill>
                <a:schemeClr val="bg1"/>
              </a:solidFill>
            </a:endParaRPr>
          </a:p>
        </p:txBody>
      </p:sp>
      <p:sp>
        <p:nvSpPr>
          <p:cNvPr id="11" name="TextBox 13"/>
          <p:cNvSpPr txBox="1"/>
          <p:nvPr/>
        </p:nvSpPr>
        <p:spPr>
          <a:xfrm>
            <a:off x="2646680" y="4584065"/>
            <a:ext cx="8610600" cy="590550"/>
          </a:xfrm>
          <a:prstGeom prst="rect">
            <a:avLst/>
          </a:prstGeom>
          <a:noFill/>
          <a:ln w="9525">
            <a:noFill/>
          </a:ln>
        </p:spPr>
        <p:txBody>
          <a:bodyPr wrap="square" lIns="0" tIns="0" rIns="0" bIns="0" anchor="t">
            <a:spAutoFit/>
          </a:bodyPr>
          <a:lstStyle/>
          <a:p>
            <a:pPr defTabSz="1216025">
              <a:lnSpc>
                <a:spcPct val="120000"/>
              </a:lnSpc>
              <a:spcBef>
                <a:spcPct val="20000"/>
              </a:spcBef>
            </a:pPr>
            <a:r>
              <a:rPr lang="zh-CN" altLang="en-US" sz="3200" b="1" dirty="0">
                <a:solidFill>
                  <a:srgbClr val="000000"/>
                </a:solidFill>
                <a:latin typeface="楷体" panose="02010609060101010101" charset="-122"/>
                <a:ea typeface="楷体" panose="02010609060101010101" charset="-122"/>
                <a:sym typeface="Arial" panose="020B0604020202020204" pitchFamily="34" charset="0"/>
              </a:rPr>
              <a:t>2002年获华语文学传媒大奖年度杰出成就奖。</a:t>
            </a:r>
          </a:p>
        </p:txBody>
      </p:sp>
      <p:sp>
        <p:nvSpPr>
          <p:cNvPr id="12" name="Rounded Rectangle 47"/>
          <p:cNvSpPr/>
          <p:nvPr/>
        </p:nvSpPr>
        <p:spPr>
          <a:xfrm>
            <a:off x="1520825" y="5592128"/>
            <a:ext cx="581025" cy="581025"/>
          </a:xfrm>
          <a:prstGeom prst="roundRect">
            <a:avLst>
              <a:gd name="adj" fmla="val 31735"/>
            </a:avLst>
          </a:prstGeom>
          <a:solidFill>
            <a:srgbClr val="845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trike="noStrike" noProof="1">
              <a:solidFill>
                <a:schemeClr val="bg1"/>
              </a:solidFill>
            </a:endParaRPr>
          </a:p>
        </p:txBody>
      </p:sp>
      <p:sp>
        <p:nvSpPr>
          <p:cNvPr id="13" name="TextBox 13"/>
          <p:cNvSpPr txBox="1"/>
          <p:nvPr/>
        </p:nvSpPr>
        <p:spPr>
          <a:xfrm>
            <a:off x="2646680" y="5390198"/>
            <a:ext cx="8610600" cy="984885"/>
          </a:xfrm>
          <a:prstGeom prst="rect">
            <a:avLst/>
          </a:prstGeom>
          <a:noFill/>
          <a:ln w="9525">
            <a:noFill/>
          </a:ln>
        </p:spPr>
        <p:txBody>
          <a:bodyPr wrap="square" lIns="0" tIns="0" rIns="0" bIns="0" anchor="t">
            <a:spAutoFit/>
          </a:bodyPr>
          <a:lstStyle/>
          <a:p>
            <a:pPr defTabSz="1216025"/>
            <a:r>
              <a:rPr lang="zh-CN" altLang="en-US" sz="3200" b="1" dirty="0">
                <a:solidFill>
                  <a:srgbClr val="000000"/>
                </a:solidFill>
                <a:latin typeface="楷体" panose="02010609060101010101" charset="-122"/>
                <a:ea typeface="楷体" panose="02010609060101010101" charset="-122"/>
                <a:sym typeface="Arial" panose="020B0604020202020204" pitchFamily="34" charset="0"/>
              </a:rPr>
              <a:t>曾任中国作家协会全国委员会委员，北京作家</a:t>
            </a:r>
          </a:p>
          <a:p>
            <a:pPr defTabSz="1216025"/>
            <a:r>
              <a:rPr lang="zh-CN" altLang="en-US" sz="3200" b="1" dirty="0">
                <a:solidFill>
                  <a:srgbClr val="000000"/>
                </a:solidFill>
                <a:latin typeface="楷体" panose="02010609060101010101" charset="-122"/>
                <a:ea typeface="楷体" panose="02010609060101010101" charset="-122"/>
                <a:sym typeface="Arial" panose="020B0604020202020204" pitchFamily="34" charset="0"/>
              </a:rPr>
              <a:t>协会副主席，中国残疾人协会评议委员会委员。</a:t>
            </a:r>
          </a:p>
        </p:txBody>
      </p:sp>
    </p:spTree>
    <p:custDataLst>
      <p:tags r:id="rId1"/>
    </p:custDataLst>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ppt_x</p:attrName>
                                        </p:attrNameLst>
                                      </p:cBhvr>
                                      <p:tavLst>
                                        <p:tav tm="0">
                                          <p:val>
                                            <p:strVal val="#ppt_x"/>
                                          </p:val>
                                        </p:tav>
                                        <p:tav tm="100000">
                                          <p:val>
                                            <p:strVal val="#ppt_x"/>
                                          </p:val>
                                        </p:tav>
                                      </p:tavLst>
                                    </p:anim>
                                    <p:anim calcmode="lin" valueType="num">
                                      <p:cBhvr>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ppt_x</p:attrName>
                                        </p:attrNameLst>
                                      </p:cBhvr>
                                      <p:tavLst>
                                        <p:tav tm="0">
                                          <p:val>
                                            <p:strVal val="#ppt_x"/>
                                          </p:val>
                                        </p:tav>
                                        <p:tav tm="100000">
                                          <p:val>
                                            <p:strVal val="#ppt_x"/>
                                          </p:val>
                                        </p:tav>
                                      </p:tavLst>
                                    </p:anim>
                                    <p:anim calcmode="lin" valueType="num">
                                      <p:cBhvr>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ppt_x</p:attrName>
                                        </p:attrNameLst>
                                      </p:cBhvr>
                                      <p:tavLst>
                                        <p:tav tm="0">
                                          <p:val>
                                            <p:strVal val="#ppt_x"/>
                                          </p:val>
                                        </p:tav>
                                        <p:tav tm="100000">
                                          <p:val>
                                            <p:strVal val="#ppt_x"/>
                                          </p:val>
                                        </p:tav>
                                      </p:tavLst>
                                    </p:anim>
                                    <p:anim calcmode="lin" valueType="num">
                                      <p:cBhvr>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ppt_x</p:attrName>
                                        </p:attrNameLst>
                                      </p:cBhvr>
                                      <p:tavLst>
                                        <p:tav tm="0">
                                          <p:val>
                                            <p:strVal val="#ppt_x"/>
                                          </p:val>
                                        </p:tav>
                                        <p:tav tm="100000">
                                          <p:val>
                                            <p:strVal val="#ppt_x"/>
                                          </p:val>
                                        </p:tav>
                                      </p:tavLst>
                                    </p:anim>
                                    <p:anim calcmode="lin" valueType="num">
                                      <p:cBhvr>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ppt_x</p:attrName>
                                        </p:attrNameLst>
                                      </p:cBhvr>
                                      <p:tavLst>
                                        <p:tav tm="0">
                                          <p:val>
                                            <p:strVal val="#ppt_x"/>
                                          </p:val>
                                        </p:tav>
                                        <p:tav tm="100000">
                                          <p:val>
                                            <p:strVal val="#ppt_x"/>
                                          </p:val>
                                        </p:tav>
                                      </p:tavLst>
                                    </p:anim>
                                    <p:anim calcmode="lin" valueType="num">
                                      <p:cBhvr>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ppt_x</p:attrName>
                                        </p:attrNameLst>
                                      </p:cBhvr>
                                      <p:tavLst>
                                        <p:tav tm="0">
                                          <p:val>
                                            <p:strVal val="#ppt_x"/>
                                          </p:val>
                                        </p:tav>
                                        <p:tav tm="100000">
                                          <p:val>
                                            <p:strVal val="#ppt_x"/>
                                          </p:val>
                                        </p:tav>
                                      </p:tavLst>
                                    </p:anim>
                                    <p:anim calcmode="lin" valueType="num">
                                      <p:cBhvr>
                                        <p:cTn id="38" dur="500" fill="hold"/>
                                        <p:tgtEl>
                                          <p:spTgt spid="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ppt_x</p:attrName>
                                        </p:attrNameLst>
                                      </p:cBhvr>
                                      <p:tavLst>
                                        <p:tav tm="0">
                                          <p:val>
                                            <p:strVal val="#ppt_x"/>
                                          </p:val>
                                        </p:tav>
                                        <p:tav tm="100000">
                                          <p:val>
                                            <p:strVal val="#ppt_x"/>
                                          </p:val>
                                        </p:tav>
                                      </p:tavLst>
                                    </p:anim>
                                    <p:anim calcmode="lin" valueType="num">
                                      <p:cBhvr>
                                        <p:cTn id="48" dur="500" fill="hold"/>
                                        <p:tgtEl>
                                          <p:spTgt spid="1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500" fill="hold"/>
                                        <p:tgtEl>
                                          <p:spTgt spid="9"/>
                                        </p:tgtEl>
                                        <p:attrNameLst>
                                          <p:attrName>ppt_x</p:attrName>
                                        </p:attrNameLst>
                                      </p:cBhvr>
                                      <p:tavLst>
                                        <p:tav tm="0">
                                          <p:val>
                                            <p:strVal val="#ppt_x"/>
                                          </p:val>
                                        </p:tav>
                                        <p:tav tm="100000">
                                          <p:val>
                                            <p:strVal val="#ppt_x"/>
                                          </p:val>
                                        </p:tav>
                                      </p:tavLst>
                                    </p:anim>
                                    <p:anim calcmode="lin" valueType="num">
                                      <p:cBhvr>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ppt_x</p:attrName>
                                        </p:attrNameLst>
                                      </p:cBhvr>
                                      <p:tavLst>
                                        <p:tav tm="0">
                                          <p:val>
                                            <p:strVal val="#ppt_x"/>
                                          </p:val>
                                        </p:tav>
                                        <p:tav tm="100000">
                                          <p:val>
                                            <p:strVal val="#ppt_x"/>
                                          </p:val>
                                        </p:tav>
                                      </p:tavLst>
                                    </p:anim>
                                    <p:anim calcmode="lin" valueType="num">
                                      <p:cBhvr>
                                        <p:cTn id="58" dur="500" fill="hold"/>
                                        <p:tgtEl>
                                          <p:spTgt spid="13"/>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ppt_x</p:attrName>
                                        </p:attrNameLst>
                                      </p:cBhvr>
                                      <p:tavLst>
                                        <p:tav tm="0">
                                          <p:val>
                                            <p:strVal val="#ppt_x"/>
                                          </p:val>
                                        </p:tav>
                                        <p:tav tm="100000">
                                          <p:val>
                                            <p:strVal val="#ppt_x"/>
                                          </p:val>
                                        </p:tav>
                                      </p:tavLst>
                                    </p:anim>
                                    <p:anim calcmode="lin" valueType="num">
                                      <p:cBhvr>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p:bldP spid="10" grpId="0"/>
      <p:bldP spid="5" grpId="0" bldLvl="0" animBg="1"/>
      <p:bldP spid="6" grpId="0"/>
      <p:bldP spid="7" grpId="0" bldLvl="0" animBg="1"/>
      <p:bldP spid="8" grpId="0"/>
      <p:bldP spid="9" grpId="0" bldLvl="0" animBg="1"/>
      <p:bldP spid="11" grpId="0"/>
      <p:bldP spid="12" grpId="0" bldLvl="0" animBg="1"/>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2" name="矩形 4"/>
          <p:cNvSpPr/>
          <p:nvPr/>
        </p:nvSpPr>
        <p:spPr>
          <a:xfrm>
            <a:off x="758825" y="1650048"/>
            <a:ext cx="9174163" cy="4570730"/>
          </a:xfrm>
          <a:prstGeom prst="rect">
            <a:avLst/>
          </a:prstGeom>
          <a:noFill/>
          <a:ln w="9525">
            <a:noFill/>
          </a:ln>
        </p:spPr>
        <p:txBody>
          <a:bodyPr wrap="square" lIns="91440" tIns="45720" rIns="91440" bIns="45720" anchor="t">
            <a:spAutoFit/>
          </a:bodyPr>
          <a:lstStyle/>
          <a:p>
            <a:pPr algn="ctr">
              <a:lnSpc>
                <a:spcPct val="130000"/>
              </a:lnSpc>
            </a:pPr>
            <a:r>
              <a:rPr lang="zh-CN" altLang="en-US" sz="3200" b="1" dirty="0">
                <a:solidFill>
                  <a:srgbClr val="79614D"/>
                </a:solidFill>
                <a:latin typeface="微软雅黑" panose="020B0503020204020204" pitchFamily="34" charset="-122"/>
              </a:rPr>
              <a:t>可爱的（冰心）</a:t>
            </a:r>
          </a:p>
          <a:p>
            <a:pPr algn="ctr">
              <a:lnSpc>
                <a:spcPct val="130000"/>
              </a:lnSpc>
            </a:pPr>
            <a:r>
              <a:rPr lang="zh-CN" altLang="en-US" sz="3200" b="1" dirty="0">
                <a:latin typeface="楷体" panose="02010609060101010101" charset="-122"/>
                <a:ea typeface="楷体" panose="02010609060101010101" charset="-122"/>
              </a:rPr>
              <a:t>除了宇宙，</a:t>
            </a:r>
          </a:p>
          <a:p>
            <a:pPr algn="ctr">
              <a:lnSpc>
                <a:spcPct val="130000"/>
              </a:lnSpc>
            </a:pPr>
            <a:r>
              <a:rPr lang="zh-CN" altLang="en-US" sz="3200" b="1" dirty="0">
                <a:latin typeface="楷体" panose="02010609060101010101" charset="-122"/>
                <a:ea typeface="楷体" panose="02010609060101010101" charset="-122"/>
              </a:rPr>
              <a:t>最可爱的只有孩子。</a:t>
            </a:r>
          </a:p>
          <a:p>
            <a:pPr algn="ctr">
              <a:lnSpc>
                <a:spcPct val="130000"/>
              </a:lnSpc>
            </a:pPr>
            <a:r>
              <a:rPr lang="zh-CN" altLang="en-US" sz="3200" b="1" dirty="0">
                <a:latin typeface="楷体" panose="02010609060101010101" charset="-122"/>
                <a:ea typeface="楷体" panose="02010609060101010101" charset="-122"/>
              </a:rPr>
              <a:t>和他说话不必思索，</a:t>
            </a:r>
          </a:p>
          <a:p>
            <a:pPr algn="ctr">
              <a:lnSpc>
                <a:spcPct val="130000"/>
              </a:lnSpc>
            </a:pPr>
            <a:r>
              <a:rPr lang="zh-CN" altLang="en-US" sz="3200" b="1" dirty="0">
                <a:latin typeface="楷体" panose="02010609060101010101" charset="-122"/>
                <a:ea typeface="楷体" panose="02010609060101010101" charset="-122"/>
              </a:rPr>
              <a:t>态度不必矜持。</a:t>
            </a:r>
          </a:p>
          <a:p>
            <a:pPr algn="ctr">
              <a:lnSpc>
                <a:spcPct val="130000"/>
              </a:lnSpc>
            </a:pPr>
            <a:r>
              <a:rPr lang="zh-CN" altLang="en-US" sz="3200" b="1" dirty="0">
                <a:latin typeface="楷体" panose="02010609060101010101" charset="-122"/>
                <a:ea typeface="楷体" panose="02010609060101010101" charset="-122"/>
              </a:rPr>
              <a:t>抬起头来说笑，</a:t>
            </a:r>
          </a:p>
          <a:p>
            <a:pPr algn="ctr">
              <a:lnSpc>
                <a:spcPct val="130000"/>
              </a:lnSpc>
            </a:pPr>
            <a:r>
              <a:rPr lang="zh-CN" altLang="en-US" sz="3200" b="1" dirty="0">
                <a:latin typeface="楷体" panose="02010609060101010101" charset="-122"/>
                <a:ea typeface="楷体" panose="02010609060101010101" charset="-122"/>
              </a:rPr>
              <a:t>低下头去弄水。</a:t>
            </a:r>
          </a:p>
        </p:txBody>
      </p:sp>
      <p:pic>
        <p:nvPicPr>
          <p:cNvPr id="63493" name="图片 2" descr="14681096-262c-4492-8717-130e58da711c_size113_w400_h583[1]"/>
          <p:cNvPicPr>
            <a:picLocks noChangeAspect="1"/>
          </p:cNvPicPr>
          <p:nvPr/>
        </p:nvPicPr>
        <p:blipFill>
          <a:blip r:embed="rId2">
            <a:clrChange>
              <a:clrFrom>
                <a:srgbClr val="FEFEFE">
                  <a:alpha val="100000"/>
                </a:srgbClr>
              </a:clrFrom>
              <a:clrTo>
                <a:srgbClr val="FEFEFE">
                  <a:alpha val="100000"/>
                  <a:alpha val="0"/>
                </a:srgbClr>
              </a:clrTo>
            </a:clrChange>
          </a:blip>
          <a:stretch>
            <a:fillRect/>
          </a:stretch>
        </p:blipFill>
        <p:spPr>
          <a:xfrm>
            <a:off x="906145" y="2350770"/>
            <a:ext cx="2227580" cy="3245485"/>
          </a:xfrm>
          <a:prstGeom prst="rect">
            <a:avLst/>
          </a:prstGeom>
          <a:noFill/>
          <a:ln w="9525">
            <a:noFill/>
          </a:ln>
        </p:spPr>
      </p:pic>
      <p:sp>
        <p:nvSpPr>
          <p:cNvPr id="4" name="文本框 3"/>
          <p:cNvSpPr txBox="1"/>
          <p:nvPr/>
        </p:nvSpPr>
        <p:spPr>
          <a:xfrm>
            <a:off x="1223010" y="850265"/>
            <a:ext cx="3221355" cy="645160"/>
          </a:xfrm>
          <a:prstGeom prst="rect">
            <a:avLst/>
          </a:prstGeom>
          <a:noFill/>
        </p:spPr>
        <p:txBody>
          <a:bodyPr wrap="square" rtlCol="0">
            <a:spAutoFit/>
          </a:bodyPr>
          <a:lstStyle/>
          <a:p>
            <a:pPr lvl="0" algn="l" fontAlgn="auto"/>
            <a:r>
              <a:rPr lang="zh-CN" altLang="en-US" sz="3600" b="1" spc="400">
                <a:solidFill>
                  <a:srgbClr val="79614D"/>
                </a:solidFill>
                <a:latin typeface="微软雅黑" panose="020B0503020204020204" pitchFamily="34" charset="-122"/>
                <a:sym typeface="+mn-ea"/>
              </a:rPr>
              <a:t>拓展延伸</a:t>
            </a:r>
          </a:p>
        </p:txBody>
      </p:sp>
      <p:sp>
        <p:nvSpPr>
          <p:cNvPr id="2" name="矩形 4"/>
          <p:cNvSpPr/>
          <p:nvPr/>
        </p:nvSpPr>
        <p:spPr>
          <a:xfrm>
            <a:off x="5070475" y="2267268"/>
            <a:ext cx="9174163" cy="3930650"/>
          </a:xfrm>
          <a:prstGeom prst="rect">
            <a:avLst/>
          </a:prstGeom>
          <a:noFill/>
          <a:ln w="9525">
            <a:noFill/>
          </a:ln>
        </p:spPr>
        <p:txBody>
          <a:bodyPr wrap="square" lIns="91440" tIns="45720" rIns="91440" bIns="45720" anchor="t">
            <a:spAutoFit/>
          </a:bodyPr>
          <a:lstStyle/>
          <a:p>
            <a:pPr algn="ctr">
              <a:lnSpc>
                <a:spcPct val="130000"/>
              </a:lnSpc>
            </a:pPr>
            <a:r>
              <a:rPr lang="zh-CN" altLang="en-US" sz="3200" b="1" dirty="0">
                <a:latin typeface="楷体" panose="02010609060101010101" charset="-122"/>
                <a:ea typeface="楷体" panose="02010609060101010101" charset="-122"/>
                <a:cs typeface="楷体" panose="02010609060101010101" charset="-122"/>
              </a:rPr>
              <a:t>任你深思也好，</a:t>
            </a:r>
          </a:p>
          <a:p>
            <a:pPr algn="ctr">
              <a:lnSpc>
                <a:spcPct val="130000"/>
              </a:lnSpc>
            </a:pPr>
            <a:r>
              <a:rPr lang="zh-CN" altLang="en-US" sz="3200" b="1" dirty="0">
                <a:latin typeface="楷体" panose="02010609060101010101" charset="-122"/>
                <a:ea typeface="楷体" panose="02010609060101010101" charset="-122"/>
                <a:cs typeface="楷体" panose="02010609060101010101" charset="-122"/>
              </a:rPr>
              <a:t>微讴也好;</a:t>
            </a:r>
          </a:p>
          <a:p>
            <a:pPr algn="ctr">
              <a:lnSpc>
                <a:spcPct val="130000"/>
              </a:lnSpc>
            </a:pPr>
            <a:r>
              <a:rPr lang="zh-CN" altLang="en-US" sz="3200" b="1" dirty="0">
                <a:latin typeface="楷体" panose="02010609060101010101" charset="-122"/>
                <a:ea typeface="楷体" panose="02010609060101010101" charset="-122"/>
                <a:cs typeface="楷体" panose="02010609060101010101" charset="-122"/>
              </a:rPr>
              <a:t>驴背山,山门下，</a:t>
            </a:r>
          </a:p>
          <a:p>
            <a:pPr algn="ctr">
              <a:lnSpc>
                <a:spcPct val="130000"/>
              </a:lnSpc>
            </a:pPr>
            <a:r>
              <a:rPr lang="zh-CN" altLang="en-US" sz="3200" b="1" dirty="0">
                <a:latin typeface="楷体" panose="02010609060101010101" charset="-122"/>
                <a:ea typeface="楷体" panose="02010609060101010101" charset="-122"/>
                <a:cs typeface="楷体" panose="02010609060101010101" charset="-122"/>
              </a:rPr>
              <a:t>偶一回头望时，</a:t>
            </a:r>
          </a:p>
          <a:p>
            <a:pPr algn="ctr">
              <a:lnSpc>
                <a:spcPct val="130000"/>
              </a:lnSpc>
            </a:pPr>
            <a:r>
              <a:rPr lang="zh-CN" altLang="en-US" sz="3200" b="1" dirty="0">
                <a:latin typeface="楷体" panose="02010609060101010101" charset="-122"/>
                <a:ea typeface="楷体" panose="02010609060101010101" charset="-122"/>
                <a:cs typeface="楷体" panose="02010609060101010101" charset="-122"/>
              </a:rPr>
              <a:t>总是活泼泼地，</a:t>
            </a:r>
          </a:p>
          <a:p>
            <a:pPr algn="ctr">
              <a:lnSpc>
                <a:spcPct val="130000"/>
              </a:lnSpc>
            </a:pPr>
            <a:r>
              <a:rPr lang="zh-CN" altLang="en-US" sz="3200" b="1" dirty="0">
                <a:latin typeface="楷体" panose="02010609060101010101" charset="-122"/>
                <a:ea typeface="楷体" panose="02010609060101010101" charset="-122"/>
                <a:cs typeface="楷体" panose="02010609060101010101" charset="-122"/>
              </a:rPr>
              <a:t>笑嘻嘻地。</a:t>
            </a:r>
          </a:p>
        </p:txBody>
      </p:sp>
      <p:cxnSp>
        <p:nvCxnSpPr>
          <p:cNvPr id="5" name="直接连接符 4"/>
          <p:cNvCxnSpPr/>
          <p:nvPr/>
        </p:nvCxnSpPr>
        <p:spPr>
          <a:xfrm>
            <a:off x="7543165" y="1771015"/>
            <a:ext cx="0" cy="4006215"/>
          </a:xfrm>
          <a:prstGeom prst="line">
            <a:avLst/>
          </a:prstGeom>
          <a:ln w="38100">
            <a:solidFill>
              <a:srgbClr val="79614D"/>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24660" y="1886585"/>
            <a:ext cx="9305925" cy="2893060"/>
          </a:xfrm>
          <a:prstGeom prst="rect">
            <a:avLst/>
          </a:prstGeom>
        </p:spPr>
        <p:txBody>
          <a:bodyPr wrap="square">
            <a:spAutoFit/>
          </a:bodyPr>
          <a:lstStyle/>
          <a:p>
            <a:pPr algn="l" fontAlgn="auto">
              <a:lnSpc>
                <a:spcPct val="150000"/>
              </a:lnSpc>
            </a:pPr>
            <a:r>
              <a:rPr lang="zh-CN" altLang="en-US" sz="3600" strike="noStrike" noProof="1">
                <a:latin typeface="微软雅黑" panose="020B0503020204020204" pitchFamily="34" charset="-122"/>
                <a:cs typeface="宋体" panose="02010600030101010101" pitchFamily="2" charset="-122"/>
              </a:rPr>
              <a:t>一、仿写词语。</a:t>
            </a:r>
          </a:p>
          <a:p>
            <a:pPr algn="l" fontAlgn="auto">
              <a:lnSpc>
                <a:spcPct val="150000"/>
              </a:lnSpc>
            </a:pPr>
            <a:r>
              <a:rPr lang="zh-CN" altLang="en-US" sz="4000" b="1" strike="noStrike" noProof="1">
                <a:latin typeface="楷体" panose="02010609060101010101" charset="-122"/>
                <a:ea typeface="楷体" panose="02010609060101010101" charset="-122"/>
                <a:cs typeface="宋体" panose="02010600030101010101" pitchFamily="2" charset="-122"/>
              </a:rPr>
              <a:t>空空落落</a:t>
            </a:r>
            <a:r>
              <a:rPr lang="zh-CN" altLang="en-US" sz="4265" b="1" strike="noStrike" noProof="1">
                <a:latin typeface="宋体" panose="02010600030101010101" pitchFamily="2" charset="-122"/>
                <a:ea typeface="宋体" panose="02010600030101010101" pitchFamily="2" charset="-122"/>
                <a:cs typeface="宋体" panose="02010600030101010101" pitchFamily="2" charset="-122"/>
              </a:rPr>
              <a:t>  (        )  (        ) </a:t>
            </a:r>
          </a:p>
          <a:p>
            <a:pPr algn="l" fontAlgn="auto">
              <a:lnSpc>
                <a:spcPct val="150000"/>
              </a:lnSpc>
            </a:pPr>
            <a:r>
              <a:rPr lang="zh-CN" altLang="en-US" sz="4000" b="1" strike="noStrike" noProof="1">
                <a:latin typeface="楷体" panose="02010609060101010101" charset="-122"/>
                <a:ea typeface="楷体" panose="02010609060101010101" charset="-122"/>
                <a:cs typeface="宋体" panose="02010600030101010101" pitchFamily="2" charset="-122"/>
              </a:rPr>
              <a:t>翻箱倒柜</a:t>
            </a:r>
            <a:r>
              <a:rPr lang="zh-CN" altLang="en-US" sz="4265" b="1" strike="noStrike" noProof="1">
                <a:latin typeface="宋体" panose="02010600030101010101" pitchFamily="2" charset="-122"/>
                <a:ea typeface="宋体" panose="02010600030101010101" pitchFamily="2" charset="-122"/>
                <a:cs typeface="宋体" panose="02010600030101010101" pitchFamily="2" charset="-122"/>
              </a:rPr>
              <a:t>  (        )  (        )    </a:t>
            </a:r>
          </a:p>
        </p:txBody>
      </p:sp>
      <p:sp>
        <p:nvSpPr>
          <p:cNvPr id="3" name="文本框 2"/>
          <p:cNvSpPr txBox="1"/>
          <p:nvPr/>
        </p:nvSpPr>
        <p:spPr>
          <a:xfrm>
            <a:off x="4793298" y="3034030"/>
            <a:ext cx="2019300" cy="645160"/>
          </a:xfrm>
          <a:prstGeom prst="rect">
            <a:avLst/>
          </a:prstGeom>
          <a:noFill/>
        </p:spPr>
        <p:txBody>
          <a:bodyPr wrap="none" rtlCol="0">
            <a:spAutoFit/>
          </a:bodyPr>
          <a:lstStyle/>
          <a:p>
            <a:r>
              <a:rPr lang="zh-CN" altLang="en-US" sz="3600" b="1" noProof="1">
                <a:solidFill>
                  <a:srgbClr val="FF0000"/>
                </a:solidFill>
                <a:latin typeface="楷体" panose="02010609060101010101" charset="-122"/>
                <a:ea typeface="楷体" panose="02010609060101010101" charset="-122"/>
                <a:cs typeface="+mn-cs"/>
                <a:sym typeface="+mn-ea"/>
              </a:rPr>
              <a:t>整整齐齐 </a:t>
            </a:r>
            <a:endParaRPr lang="zh-CN" altLang="en-US" sz="3600" b="1" noProof="1">
              <a:solidFill>
                <a:srgbClr val="FF0000"/>
              </a:solidFill>
              <a:latin typeface="楷体" panose="02010609060101010101" charset="-122"/>
              <a:ea typeface="楷体" panose="02010609060101010101" charset="-122"/>
              <a:sym typeface="+mn-ea"/>
            </a:endParaRPr>
          </a:p>
        </p:txBody>
      </p:sp>
      <p:sp>
        <p:nvSpPr>
          <p:cNvPr id="4" name="文本框 3"/>
          <p:cNvSpPr txBox="1"/>
          <p:nvPr/>
        </p:nvSpPr>
        <p:spPr>
          <a:xfrm>
            <a:off x="1659573" y="4413568"/>
            <a:ext cx="1819910" cy="748030"/>
          </a:xfrm>
          <a:prstGeom prst="rect">
            <a:avLst/>
          </a:prstGeom>
          <a:noFill/>
        </p:spPr>
        <p:txBody>
          <a:bodyPr wrap="none" rtlCol="0">
            <a:spAutoFit/>
          </a:bodyPr>
          <a:lstStyle/>
          <a:p>
            <a:r>
              <a:rPr lang="en-US" altLang="zh-CN" sz="4265" b="1" noProof="1">
                <a:solidFill>
                  <a:srgbClr val="FF0000"/>
                </a:solidFill>
                <a:latin typeface="楷体" panose="02010609060101010101" charset="-122"/>
                <a:ea typeface="楷体" panose="02010609060101010101" charset="-122"/>
                <a:cs typeface="+mn-cs"/>
                <a:sym typeface="+mn-ea"/>
              </a:rPr>
              <a:t>·  ·</a:t>
            </a:r>
            <a:endParaRPr lang="zh-CN" altLang="en-US" sz="4265" b="1" noProof="1">
              <a:solidFill>
                <a:srgbClr val="FF0000"/>
              </a:solidFill>
              <a:latin typeface="楷体" panose="02010609060101010101" charset="-122"/>
              <a:ea typeface="楷体" panose="02010609060101010101" charset="-122"/>
              <a:sym typeface="+mn-ea"/>
            </a:endParaRPr>
          </a:p>
        </p:txBody>
      </p:sp>
      <p:sp>
        <p:nvSpPr>
          <p:cNvPr id="5" name="文本框 4"/>
          <p:cNvSpPr txBox="1"/>
          <p:nvPr/>
        </p:nvSpPr>
        <p:spPr>
          <a:xfrm>
            <a:off x="8077200" y="3034030"/>
            <a:ext cx="2019300" cy="645160"/>
          </a:xfrm>
          <a:prstGeom prst="rect">
            <a:avLst/>
          </a:prstGeom>
          <a:noFill/>
        </p:spPr>
        <p:txBody>
          <a:bodyPr wrap="none" rtlCol="0">
            <a:spAutoFit/>
          </a:bodyPr>
          <a:lstStyle/>
          <a:p>
            <a:r>
              <a:rPr lang="zh-CN" altLang="en-US" sz="3600" b="1" noProof="1">
                <a:solidFill>
                  <a:srgbClr val="FF0000"/>
                </a:solidFill>
                <a:latin typeface="楷体" panose="02010609060101010101" charset="-122"/>
                <a:ea typeface="楷体" panose="02010609060101010101" charset="-122"/>
                <a:cs typeface="+mn-cs"/>
                <a:sym typeface="+mn-ea"/>
              </a:rPr>
              <a:t>纷纷扰扰</a:t>
            </a:r>
            <a:endParaRPr lang="zh-CN" altLang="en-US" sz="3600" b="1" noProof="1">
              <a:solidFill>
                <a:srgbClr val="FF0000"/>
              </a:solidFill>
              <a:latin typeface="楷体" panose="02010609060101010101" charset="-122"/>
              <a:ea typeface="楷体" panose="02010609060101010101" charset="-122"/>
              <a:sym typeface="+mn-ea"/>
            </a:endParaRPr>
          </a:p>
        </p:txBody>
      </p:sp>
      <p:sp>
        <p:nvSpPr>
          <p:cNvPr id="7" name="文本框 6"/>
          <p:cNvSpPr txBox="1"/>
          <p:nvPr/>
        </p:nvSpPr>
        <p:spPr>
          <a:xfrm>
            <a:off x="4793298" y="4019550"/>
            <a:ext cx="2019300" cy="645160"/>
          </a:xfrm>
          <a:prstGeom prst="rect">
            <a:avLst/>
          </a:prstGeom>
          <a:noFill/>
        </p:spPr>
        <p:txBody>
          <a:bodyPr wrap="none" rtlCol="0">
            <a:spAutoFit/>
          </a:bodyPr>
          <a:lstStyle/>
          <a:p>
            <a:r>
              <a:rPr lang="zh-CN" altLang="en-US" sz="3600" b="1" noProof="1">
                <a:solidFill>
                  <a:srgbClr val="FF0000"/>
                </a:solidFill>
                <a:latin typeface="楷体" panose="02010609060101010101" charset="-122"/>
                <a:ea typeface="楷体" panose="02010609060101010101" charset="-122"/>
                <a:cs typeface="+mn-cs"/>
                <a:sym typeface="+mn-ea"/>
              </a:rPr>
              <a:t>翻天覆地</a:t>
            </a:r>
            <a:endParaRPr lang="zh-CN" altLang="en-US" sz="3600" b="1" noProof="1">
              <a:solidFill>
                <a:srgbClr val="FF0000"/>
              </a:solidFill>
              <a:latin typeface="楷体" panose="02010609060101010101" charset="-122"/>
              <a:ea typeface="楷体" panose="02010609060101010101" charset="-122"/>
              <a:sym typeface="+mn-ea"/>
            </a:endParaRPr>
          </a:p>
        </p:txBody>
      </p:sp>
      <p:sp>
        <p:nvSpPr>
          <p:cNvPr id="12" name="文本框 6"/>
          <p:cNvSpPr txBox="1"/>
          <p:nvPr/>
        </p:nvSpPr>
        <p:spPr>
          <a:xfrm>
            <a:off x="8054340" y="4019550"/>
            <a:ext cx="2019300" cy="645160"/>
          </a:xfrm>
          <a:prstGeom prst="rect">
            <a:avLst/>
          </a:prstGeom>
          <a:noFill/>
        </p:spPr>
        <p:txBody>
          <a:bodyPr wrap="none" rtlCol="0">
            <a:spAutoFit/>
          </a:bodyPr>
          <a:lstStyle/>
          <a:p>
            <a:r>
              <a:rPr lang="zh-CN" altLang="en-US" sz="3600" b="1" noProof="1">
                <a:solidFill>
                  <a:srgbClr val="FF0000"/>
                </a:solidFill>
                <a:latin typeface="楷体" panose="02010609060101010101" charset="-122"/>
                <a:ea typeface="楷体" panose="02010609060101010101" charset="-122"/>
                <a:cs typeface="+mn-cs"/>
                <a:sym typeface="+mn-ea"/>
              </a:rPr>
              <a:t>摇头晃脑</a:t>
            </a:r>
            <a:endParaRPr lang="zh-CN" altLang="en-US" sz="3600" b="1" noProof="1">
              <a:solidFill>
                <a:srgbClr val="FF0000"/>
              </a:solidFill>
              <a:latin typeface="楷体" panose="02010609060101010101" charset="-122"/>
              <a:ea typeface="楷体" panose="02010609060101010101" charset="-122"/>
              <a:sym typeface="+mn-ea"/>
            </a:endParaRPr>
          </a:p>
        </p:txBody>
      </p:sp>
      <p:sp>
        <p:nvSpPr>
          <p:cNvPr id="6" name="文本框 5"/>
          <p:cNvSpPr txBox="1"/>
          <p:nvPr/>
        </p:nvSpPr>
        <p:spPr>
          <a:xfrm>
            <a:off x="1202055" y="875665"/>
            <a:ext cx="3221355" cy="645160"/>
          </a:xfrm>
          <a:prstGeom prst="rect">
            <a:avLst/>
          </a:prstGeom>
          <a:noFill/>
        </p:spPr>
        <p:txBody>
          <a:bodyPr wrap="square" rtlCol="0">
            <a:spAutoFit/>
          </a:bodyPr>
          <a:lstStyle/>
          <a:p>
            <a:pPr lvl="0" algn="l" fontAlgn="auto"/>
            <a:r>
              <a:rPr lang="zh-CN" altLang="en-US" sz="3600" b="1" spc="400">
                <a:solidFill>
                  <a:srgbClr val="79614D"/>
                </a:solidFill>
                <a:latin typeface="微软雅黑" panose="020B0503020204020204" pitchFamily="34" charset="-122"/>
                <a:sym typeface="+mn-ea"/>
              </a:rPr>
              <a:t>随堂检测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6"/>
          <p:cNvSpPr txBox="1"/>
          <p:nvPr/>
        </p:nvSpPr>
        <p:spPr>
          <a:xfrm>
            <a:off x="1278255" y="1068705"/>
            <a:ext cx="9642475" cy="2411730"/>
          </a:xfrm>
          <a:prstGeom prst="rect">
            <a:avLst/>
          </a:prstGeom>
          <a:noFill/>
        </p:spPr>
        <p:txBody>
          <a:bodyPr wrap="square" rtlCol="0" anchor="t">
            <a:spAutoFit/>
          </a:bodyPr>
          <a:lstStyle/>
          <a:p>
            <a:pPr>
              <a:lnSpc>
                <a:spcPct val="130000"/>
              </a:lnSpc>
            </a:pPr>
            <a:r>
              <a:rPr lang="zh-CN" altLang="en-US" sz="4000" noProof="1">
                <a:latin typeface="+mn-ea"/>
                <a:ea typeface="微软雅黑" panose="020B0503020204020204" pitchFamily="34" charset="-122"/>
                <a:cs typeface="+mn-cs"/>
              </a:rPr>
              <a:t>二、仿写句子。</a:t>
            </a:r>
            <a:endParaRPr lang="zh-CN" altLang="en-US" sz="4000" noProof="1">
              <a:latin typeface="+mn-ea"/>
            </a:endParaRPr>
          </a:p>
          <a:p>
            <a:pPr>
              <a:lnSpc>
                <a:spcPct val="130000"/>
              </a:lnSpc>
            </a:pPr>
            <a:r>
              <a:rPr lang="en-US" sz="4000" noProof="1">
                <a:latin typeface="+mn-ea"/>
                <a:ea typeface="微软雅黑" panose="020B0503020204020204" pitchFamily="34" charset="-122"/>
                <a:cs typeface="+mn-cs"/>
              </a:rPr>
              <a:t>    </a:t>
            </a:r>
            <a:r>
              <a:rPr sz="3600" noProof="1">
                <a:latin typeface="+mn-ea"/>
                <a:ea typeface="微软雅黑" panose="020B0503020204020204" pitchFamily="34" charset="-122"/>
                <a:cs typeface="+mn-cs"/>
              </a:rPr>
              <a:t>我感觉到周围的光线</a:t>
            </a:r>
            <a:r>
              <a:rPr sz="3600" noProof="1">
                <a:solidFill>
                  <a:srgbClr val="FF0000"/>
                </a:solidFill>
                <a:latin typeface="+mn-ea"/>
                <a:ea typeface="微软雅黑" panose="020B0503020204020204" pitchFamily="34" charset="-122"/>
                <a:cs typeface="+mn-cs"/>
              </a:rPr>
              <a:t>渐渐</a:t>
            </a:r>
            <a:r>
              <a:rPr sz="3600" noProof="1">
                <a:latin typeface="+mn-ea"/>
                <a:ea typeface="微软雅黑" panose="020B0503020204020204" pitchFamily="34" charset="-122"/>
                <a:cs typeface="+mn-cs"/>
              </a:rPr>
              <a:t>暗下去，</a:t>
            </a:r>
            <a:r>
              <a:rPr sz="3600" noProof="1">
                <a:solidFill>
                  <a:srgbClr val="FF0000"/>
                </a:solidFill>
                <a:latin typeface="+mn-ea"/>
                <a:ea typeface="微软雅黑" panose="020B0503020204020204" pitchFamily="34" charset="-122"/>
                <a:cs typeface="+mn-cs"/>
              </a:rPr>
              <a:t>渐渐</a:t>
            </a:r>
            <a:r>
              <a:rPr sz="3600" noProof="1">
                <a:latin typeface="+mn-ea"/>
                <a:ea typeface="微软雅黑" panose="020B0503020204020204" pitchFamily="34" charset="-122"/>
                <a:cs typeface="+mn-cs"/>
              </a:rPr>
              <a:t>地凉下去沉郁下去，</a:t>
            </a:r>
            <a:r>
              <a:rPr sz="3600" noProof="1">
                <a:solidFill>
                  <a:srgbClr val="FF0000"/>
                </a:solidFill>
                <a:latin typeface="+mn-ea"/>
                <a:ea typeface="微软雅黑" panose="020B0503020204020204" pitchFamily="34" charset="-122"/>
                <a:cs typeface="+mn-cs"/>
              </a:rPr>
              <a:t>越来越</a:t>
            </a:r>
            <a:r>
              <a:rPr sz="3600" noProof="1">
                <a:latin typeface="+mn-ea"/>
                <a:ea typeface="微软雅黑" panose="020B0503020204020204" pitchFamily="34" charset="-122"/>
                <a:cs typeface="+mn-cs"/>
              </a:rPr>
              <a:t>远</a:t>
            </a:r>
            <a:r>
              <a:rPr sz="3600" noProof="1">
                <a:solidFill>
                  <a:srgbClr val="FF0000"/>
                </a:solidFill>
                <a:latin typeface="+mn-ea"/>
                <a:ea typeface="微软雅黑" panose="020B0503020204020204" pitchFamily="34" charset="-122"/>
                <a:cs typeface="+mn-cs"/>
              </a:rPr>
              <a:t>越来越</a:t>
            </a:r>
            <a:r>
              <a:rPr sz="3600" noProof="1">
                <a:latin typeface="+mn-ea"/>
                <a:ea typeface="微软雅黑" panose="020B0503020204020204" pitchFamily="34" charset="-122"/>
                <a:cs typeface="+mn-cs"/>
              </a:rPr>
              <a:t>缥缈</a:t>
            </a:r>
            <a:r>
              <a:rPr lang="zh-CN" altLang="en-US" sz="3600" noProof="1">
                <a:latin typeface="+mn-ea"/>
                <a:ea typeface="微软雅黑" panose="020B0503020204020204" pitchFamily="34" charset="-122"/>
                <a:cs typeface="+mn-cs"/>
              </a:rPr>
              <a:t>。</a:t>
            </a:r>
            <a:endParaRPr lang="en-US" altLang="zh-CN" sz="3600" noProof="1">
              <a:latin typeface="+mj-ea"/>
              <a:ea typeface="+mj-ea"/>
            </a:endParaRPr>
          </a:p>
        </p:txBody>
      </p:sp>
      <p:sp>
        <p:nvSpPr>
          <p:cNvPr id="2" name="文本框 6"/>
          <p:cNvSpPr txBox="1"/>
          <p:nvPr/>
        </p:nvSpPr>
        <p:spPr>
          <a:xfrm>
            <a:off x="1233488" y="3713163"/>
            <a:ext cx="10047288" cy="1586230"/>
          </a:xfrm>
          <a:prstGeom prst="rect">
            <a:avLst/>
          </a:prstGeom>
          <a:noFill/>
        </p:spPr>
        <p:txBody>
          <a:bodyPr wrap="square" rtlCol="0" anchor="t">
            <a:spAutoFit/>
          </a:bodyPr>
          <a:lstStyle/>
          <a:p>
            <a:pPr>
              <a:lnSpc>
                <a:spcPct val="130000"/>
              </a:lnSpc>
            </a:pPr>
            <a:r>
              <a:rPr lang="zh-CN" altLang="en-US" sz="3735" b="1" noProof="1">
                <a:solidFill>
                  <a:srgbClr val="FF0000"/>
                </a:solidFill>
                <a:latin typeface="楷体" panose="02010609060101010101" charset="-122"/>
                <a:ea typeface="楷体" panose="02010609060101010101" charset="-122"/>
                <a:cs typeface="楷体" panose="02010609060101010101" charset="-122"/>
                <a:sym typeface="+mn-ea"/>
              </a:rPr>
              <a:t>    我感觉到会场里的气氛渐渐热起来，渐渐地活跃起来愉快起来，越来越热闹越来越欢腾</a:t>
            </a:r>
            <a:r>
              <a:rPr lang="en-US" altLang="zh-CN" sz="3735" b="1" noProof="1">
                <a:solidFill>
                  <a:srgbClr val="FF0000"/>
                </a:solidFill>
                <a:latin typeface="楷体" panose="02010609060101010101" charset="-122"/>
                <a:ea typeface="楷体" panose="02010609060101010101" charset="-122"/>
                <a:cs typeface="楷体" panose="02010609060101010101" charset="-122"/>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0"/>
          <p:cNvSpPr txBox="1"/>
          <p:nvPr/>
        </p:nvSpPr>
        <p:spPr>
          <a:xfrm>
            <a:off x="3446145" y="1882775"/>
            <a:ext cx="5522913" cy="768350"/>
          </a:xfrm>
          <a:prstGeom prst="rect">
            <a:avLst/>
          </a:prstGeom>
          <a:noFill/>
          <a:ln w="9525">
            <a:noFill/>
          </a:ln>
        </p:spPr>
        <p:txBody>
          <a:bodyPr wrap="square" anchor="t">
            <a:spAutoFit/>
          </a:bodyPr>
          <a:lstStyle/>
          <a:p>
            <a:pPr algn="ctr"/>
            <a:r>
              <a:rPr lang="en-US" altLang="zh-CN" sz="4400" b="1">
                <a:solidFill>
                  <a:srgbClr val="79614D"/>
                </a:solidFill>
                <a:latin typeface="微软雅黑" panose="020B0503020204020204" pitchFamily="34" charset="-122"/>
              </a:rPr>
              <a:t>9  </a:t>
            </a:r>
            <a:r>
              <a:rPr lang="zh-CN" altLang="en-US" sz="4400" b="1">
                <a:solidFill>
                  <a:srgbClr val="79614D"/>
                </a:solidFill>
                <a:latin typeface="微软雅黑" panose="020B0503020204020204" pitchFamily="34" charset="-122"/>
              </a:rPr>
              <a:t>那个星期天</a:t>
            </a:r>
          </a:p>
        </p:txBody>
      </p:sp>
      <p:sp>
        <p:nvSpPr>
          <p:cNvPr id="3" name="文本框 1"/>
          <p:cNvSpPr txBox="1"/>
          <p:nvPr/>
        </p:nvSpPr>
        <p:spPr>
          <a:xfrm>
            <a:off x="3083243" y="3064193"/>
            <a:ext cx="1138237" cy="645160"/>
          </a:xfrm>
          <a:prstGeom prst="rect">
            <a:avLst/>
          </a:prstGeom>
          <a:noFill/>
          <a:ln w="9525">
            <a:noFill/>
          </a:ln>
        </p:spPr>
        <p:txBody>
          <a:bodyPr wrap="square" anchor="t">
            <a:spAutoFit/>
          </a:bodyPr>
          <a:lstStyle/>
          <a:p>
            <a:r>
              <a:rPr lang="zh-CN" altLang="en-US" sz="3600" b="1">
                <a:solidFill>
                  <a:srgbClr val="845222"/>
                </a:solidFill>
                <a:uFillTx/>
                <a:latin typeface="楷体" panose="02010609060101010101" charset="-122"/>
                <a:ea typeface="楷体" panose="02010609060101010101" charset="-122"/>
              </a:rPr>
              <a:t>期盼</a:t>
            </a:r>
          </a:p>
        </p:txBody>
      </p:sp>
      <p:sp>
        <p:nvSpPr>
          <p:cNvPr id="4" name="文本框 2"/>
          <p:cNvSpPr txBox="1"/>
          <p:nvPr/>
        </p:nvSpPr>
        <p:spPr>
          <a:xfrm>
            <a:off x="5158105" y="3064193"/>
            <a:ext cx="1139825" cy="645160"/>
          </a:xfrm>
          <a:prstGeom prst="rect">
            <a:avLst/>
          </a:prstGeom>
          <a:noFill/>
          <a:ln w="9525">
            <a:noFill/>
          </a:ln>
        </p:spPr>
        <p:txBody>
          <a:bodyPr wrap="square" anchor="t">
            <a:spAutoFit/>
          </a:bodyPr>
          <a:lstStyle/>
          <a:p>
            <a:r>
              <a:rPr lang="zh-CN" altLang="en-US" sz="3600" b="1">
                <a:solidFill>
                  <a:srgbClr val="845222"/>
                </a:solidFill>
                <a:uFillTx/>
                <a:latin typeface="楷体" panose="02010609060101010101" charset="-122"/>
                <a:ea typeface="楷体" panose="02010609060101010101" charset="-122"/>
              </a:rPr>
              <a:t>雀跃</a:t>
            </a:r>
          </a:p>
        </p:txBody>
      </p:sp>
      <p:sp>
        <p:nvSpPr>
          <p:cNvPr id="5" name="文本框 3"/>
          <p:cNvSpPr txBox="1"/>
          <p:nvPr/>
        </p:nvSpPr>
        <p:spPr>
          <a:xfrm>
            <a:off x="7245668" y="3064193"/>
            <a:ext cx="1139825" cy="645160"/>
          </a:xfrm>
          <a:prstGeom prst="rect">
            <a:avLst/>
          </a:prstGeom>
          <a:noFill/>
          <a:ln w="9525">
            <a:noFill/>
          </a:ln>
        </p:spPr>
        <p:txBody>
          <a:bodyPr wrap="square" anchor="t">
            <a:spAutoFit/>
          </a:bodyPr>
          <a:lstStyle/>
          <a:p>
            <a:r>
              <a:rPr lang="zh-CN" altLang="en-US" sz="3600" b="1">
                <a:solidFill>
                  <a:srgbClr val="845222"/>
                </a:solidFill>
                <a:uFillTx/>
                <a:latin typeface="楷体" panose="02010609060101010101" charset="-122"/>
                <a:ea typeface="楷体" panose="02010609060101010101" charset="-122"/>
              </a:rPr>
              <a:t>无奈</a:t>
            </a:r>
          </a:p>
        </p:txBody>
      </p:sp>
      <p:sp>
        <p:nvSpPr>
          <p:cNvPr id="6" name="文本框 4"/>
          <p:cNvSpPr txBox="1"/>
          <p:nvPr/>
        </p:nvSpPr>
        <p:spPr>
          <a:xfrm>
            <a:off x="9433878" y="3064193"/>
            <a:ext cx="1301750" cy="645160"/>
          </a:xfrm>
          <a:prstGeom prst="rect">
            <a:avLst/>
          </a:prstGeom>
          <a:noFill/>
          <a:ln w="9525">
            <a:noFill/>
          </a:ln>
        </p:spPr>
        <p:txBody>
          <a:bodyPr wrap="square" anchor="t">
            <a:spAutoFit/>
          </a:bodyPr>
          <a:lstStyle/>
          <a:p>
            <a:r>
              <a:rPr lang="zh-CN" altLang="en-US" sz="3600" b="1">
                <a:solidFill>
                  <a:srgbClr val="845222"/>
                </a:solidFill>
                <a:uFillTx/>
                <a:latin typeface="楷体" panose="02010609060101010101" charset="-122"/>
                <a:ea typeface="楷体" panose="02010609060101010101" charset="-122"/>
              </a:rPr>
              <a:t>急切</a:t>
            </a:r>
          </a:p>
        </p:txBody>
      </p:sp>
      <p:sp>
        <p:nvSpPr>
          <p:cNvPr id="7" name="文本框 5"/>
          <p:cNvSpPr txBox="1"/>
          <p:nvPr/>
        </p:nvSpPr>
        <p:spPr>
          <a:xfrm>
            <a:off x="3083243" y="4709795"/>
            <a:ext cx="1138237" cy="645160"/>
          </a:xfrm>
          <a:prstGeom prst="rect">
            <a:avLst/>
          </a:prstGeom>
          <a:noFill/>
          <a:ln w="9525">
            <a:noFill/>
          </a:ln>
        </p:spPr>
        <p:txBody>
          <a:bodyPr wrap="square" anchor="t">
            <a:spAutoFit/>
          </a:bodyPr>
          <a:lstStyle/>
          <a:p>
            <a:r>
              <a:rPr lang="zh-CN" altLang="en-US" sz="3600" b="1">
                <a:solidFill>
                  <a:srgbClr val="845222"/>
                </a:solidFill>
                <a:uFillTx/>
                <a:latin typeface="楷体" panose="02010609060101010101" charset="-122"/>
                <a:ea typeface="楷体" panose="02010609060101010101" charset="-122"/>
              </a:rPr>
              <a:t>懊恼</a:t>
            </a:r>
          </a:p>
        </p:txBody>
      </p:sp>
      <p:sp>
        <p:nvSpPr>
          <p:cNvPr id="8" name="文本框 6"/>
          <p:cNvSpPr txBox="1"/>
          <p:nvPr/>
        </p:nvSpPr>
        <p:spPr>
          <a:xfrm>
            <a:off x="5158105" y="4712970"/>
            <a:ext cx="1139825" cy="645160"/>
          </a:xfrm>
          <a:prstGeom prst="rect">
            <a:avLst/>
          </a:prstGeom>
          <a:noFill/>
          <a:ln w="9525">
            <a:noFill/>
          </a:ln>
        </p:spPr>
        <p:txBody>
          <a:bodyPr wrap="square" anchor="t">
            <a:spAutoFit/>
          </a:bodyPr>
          <a:lstStyle/>
          <a:p>
            <a:r>
              <a:rPr lang="zh-CN" altLang="en-US" sz="3600" b="1">
                <a:solidFill>
                  <a:srgbClr val="845222"/>
                </a:solidFill>
                <a:uFillTx/>
                <a:latin typeface="楷体" panose="02010609060101010101" charset="-122"/>
                <a:ea typeface="楷体" panose="02010609060101010101" charset="-122"/>
              </a:rPr>
              <a:t>沮丧</a:t>
            </a:r>
          </a:p>
        </p:txBody>
      </p:sp>
      <p:sp>
        <p:nvSpPr>
          <p:cNvPr id="9" name="文本框 7"/>
          <p:cNvSpPr txBox="1"/>
          <p:nvPr/>
        </p:nvSpPr>
        <p:spPr>
          <a:xfrm>
            <a:off x="7245668" y="4433570"/>
            <a:ext cx="1139825" cy="1198880"/>
          </a:xfrm>
          <a:prstGeom prst="rect">
            <a:avLst/>
          </a:prstGeom>
          <a:noFill/>
          <a:ln w="9525" cap="flat" cmpd="sng">
            <a:noFill/>
            <a:prstDash val="solid"/>
            <a:round/>
            <a:headEnd type="none" w="med" len="med"/>
            <a:tailEnd type="none" w="med" len="med"/>
          </a:ln>
        </p:spPr>
        <p:txBody>
          <a:bodyPr wrap="square" anchor="t">
            <a:spAutoFit/>
          </a:bodyPr>
          <a:lstStyle/>
          <a:p>
            <a:r>
              <a:rPr lang="zh-CN" altLang="en-US" sz="3600" b="1">
                <a:solidFill>
                  <a:srgbClr val="845222"/>
                </a:solidFill>
                <a:uFillTx/>
                <a:latin typeface="楷体" panose="02010609060101010101" charset="-122"/>
                <a:ea typeface="楷体" panose="02010609060101010101" charset="-122"/>
              </a:rPr>
              <a:t>失望</a:t>
            </a:r>
          </a:p>
          <a:p>
            <a:r>
              <a:rPr lang="zh-CN" altLang="en-US" sz="3600" b="1">
                <a:solidFill>
                  <a:srgbClr val="845222"/>
                </a:solidFill>
                <a:uFillTx/>
                <a:latin typeface="楷体" panose="02010609060101010101" charset="-122"/>
                <a:ea typeface="楷体" panose="02010609060101010101" charset="-122"/>
              </a:rPr>
              <a:t>委屈</a:t>
            </a:r>
          </a:p>
        </p:txBody>
      </p:sp>
      <p:sp>
        <p:nvSpPr>
          <p:cNvPr id="10" name="文本框 8"/>
          <p:cNvSpPr txBox="1"/>
          <p:nvPr/>
        </p:nvSpPr>
        <p:spPr>
          <a:xfrm>
            <a:off x="9445943" y="4712970"/>
            <a:ext cx="1301750" cy="645160"/>
          </a:xfrm>
          <a:prstGeom prst="rect">
            <a:avLst/>
          </a:prstGeom>
          <a:noFill/>
          <a:ln w="9525">
            <a:noFill/>
          </a:ln>
        </p:spPr>
        <p:txBody>
          <a:bodyPr wrap="square" anchor="t">
            <a:spAutoFit/>
          </a:bodyPr>
          <a:lstStyle/>
          <a:p>
            <a:r>
              <a:rPr lang="zh-CN" altLang="en-US" sz="3600" b="1">
                <a:solidFill>
                  <a:srgbClr val="845222"/>
                </a:solidFill>
                <a:uFillTx/>
                <a:latin typeface="楷体" panose="02010609060101010101" charset="-122"/>
                <a:ea typeface="楷体" panose="02010609060101010101" charset="-122"/>
              </a:rPr>
              <a:t>难过</a:t>
            </a:r>
          </a:p>
        </p:txBody>
      </p:sp>
      <p:sp>
        <p:nvSpPr>
          <p:cNvPr id="11" name="右箭头 10"/>
          <p:cNvSpPr/>
          <p:nvPr/>
        </p:nvSpPr>
        <p:spPr>
          <a:xfrm>
            <a:off x="4398010" y="3251835"/>
            <a:ext cx="604520" cy="243205"/>
          </a:xfrm>
          <a:prstGeom prst="rightArrow">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右箭头 11"/>
          <p:cNvSpPr/>
          <p:nvPr/>
        </p:nvSpPr>
        <p:spPr>
          <a:xfrm>
            <a:off x="4398010" y="4947920"/>
            <a:ext cx="604800" cy="244800"/>
          </a:xfrm>
          <a:prstGeom prst="rightArrow">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3" name="右箭头 12"/>
          <p:cNvSpPr/>
          <p:nvPr/>
        </p:nvSpPr>
        <p:spPr>
          <a:xfrm>
            <a:off x="6466840" y="3250240"/>
            <a:ext cx="601200" cy="244800"/>
          </a:xfrm>
          <a:prstGeom prst="rightArrow">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4" name="右箭头 13"/>
          <p:cNvSpPr/>
          <p:nvPr/>
        </p:nvSpPr>
        <p:spPr>
          <a:xfrm>
            <a:off x="6466840" y="4947920"/>
            <a:ext cx="604800" cy="244800"/>
          </a:xfrm>
          <a:prstGeom prst="rightArrow">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5" name="右箭头 14"/>
          <p:cNvSpPr/>
          <p:nvPr/>
        </p:nvSpPr>
        <p:spPr>
          <a:xfrm>
            <a:off x="8629650" y="3250240"/>
            <a:ext cx="604800" cy="244800"/>
          </a:xfrm>
          <a:prstGeom prst="rightArrow">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6" name="右箭头 15"/>
          <p:cNvSpPr/>
          <p:nvPr/>
        </p:nvSpPr>
        <p:spPr>
          <a:xfrm>
            <a:off x="8629650" y="4947920"/>
            <a:ext cx="604800" cy="244800"/>
          </a:xfrm>
          <a:prstGeom prst="rightArrow">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8" name="左大括号 17"/>
          <p:cNvSpPr/>
          <p:nvPr/>
        </p:nvSpPr>
        <p:spPr>
          <a:xfrm>
            <a:off x="2558415" y="3206115"/>
            <a:ext cx="240030" cy="1978025"/>
          </a:xfrm>
          <a:prstGeom prst="leftBrace">
            <a:avLst/>
          </a:prstGeom>
          <a:ln w="38100">
            <a:solidFill>
              <a:srgbClr val="79614D"/>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auto"/>
            <a:endParaRPr lang="zh-CN" altLang="en-US" strike="noStrike" noProof="1"/>
          </a:p>
        </p:txBody>
      </p:sp>
      <p:sp>
        <p:nvSpPr>
          <p:cNvPr id="19" name="文本框 18"/>
          <p:cNvSpPr txBox="1"/>
          <p:nvPr/>
        </p:nvSpPr>
        <p:spPr>
          <a:xfrm>
            <a:off x="1591628" y="3052445"/>
            <a:ext cx="623887" cy="2306955"/>
          </a:xfrm>
          <a:prstGeom prst="rect">
            <a:avLst/>
          </a:prstGeom>
          <a:noFill/>
          <a:ln w="25400" cap="flat" cmpd="sng">
            <a:solidFill>
              <a:srgbClr val="79614D"/>
            </a:solidFill>
            <a:prstDash val="solid"/>
            <a:round/>
            <a:headEnd type="none" w="med" len="med"/>
            <a:tailEnd type="none" w="med" len="med"/>
          </a:ln>
        </p:spPr>
        <p:txBody>
          <a:bodyPr wrap="square" anchor="t">
            <a:spAutoFit/>
          </a:bodyPr>
          <a:lstStyle/>
          <a:p>
            <a:r>
              <a:rPr lang="zh-CN" altLang="en-US" sz="3600" b="1">
                <a:solidFill>
                  <a:srgbClr val="79614D"/>
                </a:solidFill>
                <a:latin typeface="微软雅黑" panose="020B0503020204020204" pitchFamily="34" charset="-122"/>
              </a:rPr>
              <a:t>心理描写</a:t>
            </a:r>
          </a:p>
        </p:txBody>
      </p:sp>
      <p:sp>
        <p:nvSpPr>
          <p:cNvPr id="20" name="文本框 19"/>
          <p:cNvSpPr txBox="1"/>
          <p:nvPr/>
        </p:nvSpPr>
        <p:spPr>
          <a:xfrm>
            <a:off x="1236345" y="852805"/>
            <a:ext cx="3221355" cy="645160"/>
          </a:xfrm>
          <a:prstGeom prst="rect">
            <a:avLst/>
          </a:prstGeom>
          <a:noFill/>
        </p:spPr>
        <p:txBody>
          <a:bodyPr wrap="square" rtlCol="0">
            <a:spAutoFit/>
          </a:bodyPr>
          <a:lstStyle/>
          <a:p>
            <a:pPr lvl="0" algn="l" fontAlgn="auto"/>
            <a:r>
              <a:rPr lang="zh-CN" altLang="en-US" sz="3600" b="1" spc="400">
                <a:solidFill>
                  <a:srgbClr val="79614D"/>
                </a:solidFill>
                <a:latin typeface="微软雅黑" panose="020B0503020204020204" pitchFamily="34" charset="-122"/>
                <a:sym typeface="+mn-ea"/>
              </a:rPr>
              <a:t>板书设计</a:t>
            </a: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3" presetClass="entr" presetSubtype="16"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5">
                                            <p:txEl>
                                              <p:pRg st="0" end="0"/>
                                            </p:txEl>
                                          </p:spTgt>
                                        </p:tgtEl>
                                        <p:attrNameLst>
                                          <p:attrName>style.visibility</p:attrName>
                                        </p:attrNameLst>
                                      </p:cBhvr>
                                      <p:to>
                                        <p:strVal val="visible"/>
                                      </p:to>
                                    </p:set>
                                    <p:animEffect transition="in" filter="fade">
                                      <p:cBhvr>
                                        <p:cTn id="40" dur="1000"/>
                                        <p:tgtEl>
                                          <p:spTgt spid="5">
                                            <p:txEl>
                                              <p:pRg st="0" end="0"/>
                                            </p:txEl>
                                          </p:spTgt>
                                        </p:tgtEl>
                                      </p:cBhvr>
                                    </p:animEffect>
                                    <p:anim calcmode="lin" valueType="num">
                                      <p:cBhvr>
                                        <p:cTn id="41"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42"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3" presetClass="entr" presetSubtype="16"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1000"/>
                                        <p:tgtEl>
                                          <p:spTgt spid="6"/>
                                        </p:tgtEl>
                                      </p:cBhvr>
                                    </p:animEffect>
                                    <p:anim calcmode="lin" valueType="num">
                                      <p:cBhvr>
                                        <p:cTn id="54" dur="1000" fill="hold"/>
                                        <p:tgtEl>
                                          <p:spTgt spid="6"/>
                                        </p:tgtEl>
                                        <p:attrNameLst>
                                          <p:attrName>ppt_x</p:attrName>
                                        </p:attrNameLst>
                                      </p:cBhvr>
                                      <p:tavLst>
                                        <p:tav tm="0">
                                          <p:val>
                                            <p:strVal val="#ppt_x"/>
                                          </p:val>
                                        </p:tav>
                                        <p:tav tm="100000">
                                          <p:val>
                                            <p:strVal val="#ppt_x"/>
                                          </p:val>
                                        </p:tav>
                                      </p:tavLst>
                                    </p:anim>
                                    <p:anim calcmode="lin" valueType="num">
                                      <p:cBhvr>
                                        <p:cTn id="5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1000"/>
                                        <p:tgtEl>
                                          <p:spTgt spid="7"/>
                                        </p:tgtEl>
                                      </p:cBhvr>
                                    </p:animEffect>
                                    <p:anim calcmode="lin" valueType="num">
                                      <p:cBhvr>
                                        <p:cTn id="61" dur="1000" fill="hold"/>
                                        <p:tgtEl>
                                          <p:spTgt spid="7"/>
                                        </p:tgtEl>
                                        <p:attrNameLst>
                                          <p:attrName>ppt_x</p:attrName>
                                        </p:attrNameLst>
                                      </p:cBhvr>
                                      <p:tavLst>
                                        <p:tav tm="0">
                                          <p:val>
                                            <p:strVal val="#ppt_x"/>
                                          </p:val>
                                        </p:tav>
                                        <p:tav tm="100000">
                                          <p:val>
                                            <p:strVal val="#ppt_x"/>
                                          </p:val>
                                        </p:tav>
                                      </p:tavLst>
                                    </p:anim>
                                    <p:anim calcmode="lin" valueType="num">
                                      <p:cBhvr>
                                        <p:cTn id="6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3" presetClass="entr" presetSubtype="16"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fade">
                                      <p:cBhvr>
                                        <p:cTn id="73" dur="1000"/>
                                        <p:tgtEl>
                                          <p:spTgt spid="8"/>
                                        </p:tgtEl>
                                      </p:cBhvr>
                                    </p:animEffect>
                                    <p:anim calcmode="lin" valueType="num">
                                      <p:cBhvr>
                                        <p:cTn id="74" dur="1000" fill="hold"/>
                                        <p:tgtEl>
                                          <p:spTgt spid="8"/>
                                        </p:tgtEl>
                                        <p:attrNameLst>
                                          <p:attrName>ppt_x</p:attrName>
                                        </p:attrNameLst>
                                      </p:cBhvr>
                                      <p:tavLst>
                                        <p:tav tm="0">
                                          <p:val>
                                            <p:strVal val="#ppt_x"/>
                                          </p:val>
                                        </p:tav>
                                        <p:tav tm="100000">
                                          <p:val>
                                            <p:strVal val="#ppt_x"/>
                                          </p:val>
                                        </p:tav>
                                      </p:tavLst>
                                    </p:anim>
                                    <p:anim calcmode="lin" valueType="num">
                                      <p:cBhvr>
                                        <p:cTn id="7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3" presetClass="entr" presetSubtype="16" fill="hold" grpId="0" nodeType="click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fade">
                                      <p:cBhvr>
                                        <p:cTn id="86" dur="1000"/>
                                        <p:tgtEl>
                                          <p:spTgt spid="9"/>
                                        </p:tgtEl>
                                      </p:cBhvr>
                                    </p:animEffect>
                                    <p:anim calcmode="lin" valueType="num">
                                      <p:cBhvr>
                                        <p:cTn id="87" dur="1000" fill="hold"/>
                                        <p:tgtEl>
                                          <p:spTgt spid="9"/>
                                        </p:tgtEl>
                                        <p:attrNameLst>
                                          <p:attrName>ppt_x</p:attrName>
                                        </p:attrNameLst>
                                      </p:cBhvr>
                                      <p:tavLst>
                                        <p:tav tm="0">
                                          <p:val>
                                            <p:strVal val="#ppt_x"/>
                                          </p:val>
                                        </p:tav>
                                        <p:tav tm="100000">
                                          <p:val>
                                            <p:strVal val="#ppt_x"/>
                                          </p:val>
                                        </p:tav>
                                      </p:tavLst>
                                    </p:anim>
                                    <p:anim calcmode="lin" valueType="num">
                                      <p:cBhvr>
                                        <p:cTn id="8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3" presetClass="entr" presetSubtype="16" fill="hold" grpId="0" nodeType="clickEffect">
                                  <p:stCondLst>
                                    <p:cond delay="0"/>
                                  </p:stCondLst>
                                  <p:childTnLst>
                                    <p:set>
                                      <p:cBhvr>
                                        <p:cTn id="92" dur="1" fill="hold">
                                          <p:stCondLst>
                                            <p:cond delay="0"/>
                                          </p:stCondLst>
                                        </p:cTn>
                                        <p:tgtEl>
                                          <p:spTgt spid="16"/>
                                        </p:tgtEl>
                                        <p:attrNameLst>
                                          <p:attrName>style.visibility</p:attrName>
                                        </p:attrNameLst>
                                      </p:cBhvr>
                                      <p:to>
                                        <p:strVal val="visible"/>
                                      </p:to>
                                    </p:set>
                                    <p:anim calcmode="lin" valueType="num">
                                      <p:cBhvr>
                                        <p:cTn id="93" dur="500" fill="hold"/>
                                        <p:tgtEl>
                                          <p:spTgt spid="16"/>
                                        </p:tgtEl>
                                        <p:attrNameLst>
                                          <p:attrName>ppt_w</p:attrName>
                                        </p:attrNameLst>
                                      </p:cBhvr>
                                      <p:tavLst>
                                        <p:tav tm="0">
                                          <p:val>
                                            <p:fltVal val="0"/>
                                          </p:val>
                                        </p:tav>
                                        <p:tav tm="100000">
                                          <p:val>
                                            <p:strVal val="#ppt_w"/>
                                          </p:val>
                                        </p:tav>
                                      </p:tavLst>
                                    </p:anim>
                                    <p:anim calcmode="lin" valueType="num">
                                      <p:cBhvr>
                                        <p:cTn id="94"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grpId="0" nodeType="clickEffect">
                                  <p:stCondLst>
                                    <p:cond delay="0"/>
                                  </p:stCondLst>
                                  <p:childTnLst>
                                    <p:set>
                                      <p:cBhvr>
                                        <p:cTn id="98" dur="1" fill="hold">
                                          <p:stCondLst>
                                            <p:cond delay="0"/>
                                          </p:stCondLst>
                                        </p:cTn>
                                        <p:tgtEl>
                                          <p:spTgt spid="10"/>
                                        </p:tgtEl>
                                        <p:attrNameLst>
                                          <p:attrName>style.visibility</p:attrName>
                                        </p:attrNameLst>
                                      </p:cBhvr>
                                      <p:to>
                                        <p:strVal val="visible"/>
                                      </p:to>
                                    </p:set>
                                    <p:animEffect transition="in" filter="fade">
                                      <p:cBhvr>
                                        <p:cTn id="99" dur="1000"/>
                                        <p:tgtEl>
                                          <p:spTgt spid="10"/>
                                        </p:tgtEl>
                                      </p:cBhvr>
                                    </p:animEffect>
                                    <p:anim calcmode="lin" valueType="num">
                                      <p:cBhvr>
                                        <p:cTn id="100" dur="1000" fill="hold"/>
                                        <p:tgtEl>
                                          <p:spTgt spid="10"/>
                                        </p:tgtEl>
                                        <p:attrNameLst>
                                          <p:attrName>ppt_x</p:attrName>
                                        </p:attrNameLst>
                                      </p:cBhvr>
                                      <p:tavLst>
                                        <p:tav tm="0">
                                          <p:val>
                                            <p:strVal val="#ppt_x"/>
                                          </p:val>
                                        </p:tav>
                                        <p:tav tm="100000">
                                          <p:val>
                                            <p:strVal val="#ppt_x"/>
                                          </p:val>
                                        </p:tav>
                                      </p:tavLst>
                                    </p:anim>
                                    <p:anim calcmode="lin" valueType="num">
                                      <p:cBhvr>
                                        <p:cTn id="10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3" presetClass="entr" presetSubtype="16" fill="hold" grpId="0" nodeType="clickEffect">
                                  <p:stCondLst>
                                    <p:cond delay="0"/>
                                  </p:stCondLst>
                                  <p:childTnLst>
                                    <p:set>
                                      <p:cBhvr>
                                        <p:cTn id="105" dur="1" fill="hold">
                                          <p:stCondLst>
                                            <p:cond delay="0"/>
                                          </p:stCondLst>
                                        </p:cTn>
                                        <p:tgtEl>
                                          <p:spTgt spid="18"/>
                                        </p:tgtEl>
                                        <p:attrNameLst>
                                          <p:attrName>style.visibility</p:attrName>
                                        </p:attrNameLst>
                                      </p:cBhvr>
                                      <p:to>
                                        <p:strVal val="visible"/>
                                      </p:to>
                                    </p:set>
                                    <p:anim calcmode="lin" valueType="num">
                                      <p:cBhvr>
                                        <p:cTn id="106" dur="500" fill="hold"/>
                                        <p:tgtEl>
                                          <p:spTgt spid="18"/>
                                        </p:tgtEl>
                                        <p:attrNameLst>
                                          <p:attrName>ppt_w</p:attrName>
                                        </p:attrNameLst>
                                      </p:cBhvr>
                                      <p:tavLst>
                                        <p:tav tm="0">
                                          <p:val>
                                            <p:fltVal val="0"/>
                                          </p:val>
                                        </p:tav>
                                        <p:tav tm="100000">
                                          <p:val>
                                            <p:strVal val="#ppt_w"/>
                                          </p:val>
                                        </p:tav>
                                      </p:tavLst>
                                    </p:anim>
                                    <p:anim calcmode="lin" valueType="num">
                                      <p:cBhvr>
                                        <p:cTn id="107"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19"/>
                                        </p:tgtEl>
                                        <p:attrNameLst>
                                          <p:attrName>style.visibility</p:attrName>
                                        </p:attrNameLst>
                                      </p:cBhvr>
                                      <p:to>
                                        <p:strVal val="visible"/>
                                      </p:to>
                                    </p:set>
                                    <p:animEffect transition="in" filter="fade">
                                      <p:cBhvr>
                                        <p:cTn id="112" dur="1000"/>
                                        <p:tgtEl>
                                          <p:spTgt spid="19"/>
                                        </p:tgtEl>
                                      </p:cBhvr>
                                    </p:animEffect>
                                    <p:anim calcmode="lin" valueType="num">
                                      <p:cBhvr>
                                        <p:cTn id="113" dur="1000" fill="hold"/>
                                        <p:tgtEl>
                                          <p:spTgt spid="19"/>
                                        </p:tgtEl>
                                        <p:attrNameLst>
                                          <p:attrName>ppt_x</p:attrName>
                                        </p:attrNameLst>
                                      </p:cBhvr>
                                      <p:tavLst>
                                        <p:tav tm="0">
                                          <p:val>
                                            <p:strVal val="#ppt_x"/>
                                          </p:val>
                                        </p:tav>
                                        <p:tav tm="100000">
                                          <p:val>
                                            <p:strVal val="#ppt_x"/>
                                          </p:val>
                                        </p:tav>
                                      </p:tavLst>
                                    </p:anim>
                                    <p:anim calcmode="lin" valueType="num">
                                      <p:cBhvr>
                                        <p:cTn id="1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8" grpId="0"/>
      <p:bldP spid="9" grpId="0" bldLvl="0" animBg="1"/>
      <p:bldP spid="10" grpId="0"/>
      <p:bldP spid="11" grpId="0" bldLvl="0" animBg="1"/>
      <p:bldP spid="12" grpId="0" bldLvl="0" animBg="1"/>
      <p:bldP spid="13" grpId="0" bldLvl="0" animBg="1"/>
      <p:bldP spid="14" grpId="0" bldLvl="0" animBg="1"/>
      <p:bldP spid="15" grpId="0" bldLvl="0" animBg="1"/>
      <p:bldP spid="16" grpId="0" bldLvl="0" animBg="1"/>
      <p:bldP spid="18" grpId="0" bldLvl="0" animBg="1"/>
      <p:bldP spid="1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249" name="组合 11"/>
          <p:cNvGrpSpPr/>
          <p:nvPr/>
        </p:nvGrpSpPr>
        <p:grpSpPr>
          <a:xfrm>
            <a:off x="1116330" y="1383232"/>
            <a:ext cx="7329805" cy="1124584"/>
            <a:chOff x="843763" y="1623986"/>
            <a:chExt cx="7119251" cy="407755"/>
          </a:xfrm>
        </p:grpSpPr>
        <p:sp>
          <p:nvSpPr>
            <p:cNvPr id="2" name="圆角矩形 0"/>
            <p:cNvSpPr/>
            <p:nvPr/>
          </p:nvSpPr>
          <p:spPr bwMode="auto">
            <a:xfrm>
              <a:off x="843763" y="1628172"/>
              <a:ext cx="7119251" cy="378285"/>
            </a:xfrm>
            <a:prstGeom prst="roundRect">
              <a:avLst/>
            </a:prstGeom>
            <a:solidFill>
              <a:srgbClr val="E6F2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6" name="文本框 25"/>
            <p:cNvSpPr txBox="1">
              <a:spLocks noChangeArrowheads="1"/>
            </p:cNvSpPr>
            <p:nvPr/>
          </p:nvSpPr>
          <p:spPr bwMode="auto">
            <a:xfrm>
              <a:off x="859798" y="1623986"/>
              <a:ext cx="7087071" cy="407755"/>
            </a:xfrm>
            <a:prstGeom prst="rect">
              <a:avLst/>
            </a:prstGeom>
            <a:solidFill>
              <a:srgbClr val="F2E8E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《灵魂的事》《答自己问》</a:t>
              </a:r>
            </a:p>
            <a:p>
              <a:pPr marL="0" marR="0" lvl="0" indent="0" algn="l" defTabSz="914400" rtl="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《我与地坛》《病隙碎笔》《扶轮问路》</a:t>
              </a:r>
            </a:p>
          </p:txBody>
        </p:sp>
      </p:grpSp>
      <p:grpSp>
        <p:nvGrpSpPr>
          <p:cNvPr id="10245" name="组合 4"/>
          <p:cNvGrpSpPr/>
          <p:nvPr/>
        </p:nvGrpSpPr>
        <p:grpSpPr>
          <a:xfrm>
            <a:off x="3517265" y="2745740"/>
            <a:ext cx="7525385" cy="1703070"/>
            <a:chOff x="1711799" y="2385584"/>
            <a:chExt cx="4789283" cy="1054015"/>
          </a:xfrm>
        </p:grpSpPr>
        <p:sp>
          <p:nvSpPr>
            <p:cNvPr id="27" name="圆角矩形 26"/>
            <p:cNvSpPr/>
            <p:nvPr/>
          </p:nvSpPr>
          <p:spPr>
            <a:xfrm>
              <a:off x="1711799" y="2385584"/>
              <a:ext cx="4789283" cy="1054015"/>
            </a:xfrm>
            <a:prstGeom prst="roundRect">
              <a:avLst/>
            </a:prstGeom>
            <a:solidFill>
              <a:srgbClr val="F2E8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8" name="文本框 4"/>
            <p:cNvSpPr txBox="1">
              <a:spLocks noChangeArrowheads="1"/>
            </p:cNvSpPr>
            <p:nvPr/>
          </p:nvSpPr>
          <p:spPr bwMode="auto">
            <a:xfrm>
              <a:off x="1957902" y="2398160"/>
              <a:ext cx="4164102" cy="1015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hangingPunct="0">
                <a:lnSpc>
                  <a:spcPct val="120000"/>
                </a:lnSpc>
                <a:spcBef>
                  <a:spcPct val="0"/>
                </a:spcBef>
                <a:spcAft>
                  <a:spcPct val="0"/>
                </a:spcAft>
                <a:buClrTx/>
                <a:buSzTx/>
                <a:buFontTx/>
                <a:buNone/>
                <a:defRPr/>
              </a:pPr>
              <a:r>
                <a:rPr kumimoji="0" sz="2800" b="1" i="0" u="none" strike="noStrike" kern="1200" cap="none" spc="0" normalizeH="0" baseline="0" noProof="0" dirty="0">
                  <a:ln>
                    <a:noFill/>
                  </a:ln>
                  <a:effectLst/>
                  <a:uLnTx/>
                  <a:uFillTx/>
                  <a:latin typeface="楷体" panose="02010609060101010101" charset="-122"/>
                  <a:ea typeface="楷体" panose="02010609060101010101" charset="-122"/>
                  <a:cs typeface="+mn-cs"/>
                </a:rPr>
                <a:t>长篇小说：《务虚笔记》</a:t>
              </a:r>
            </a:p>
            <a:p>
              <a:pPr marL="0" marR="0" lvl="0" indent="0" algn="l" defTabSz="914400" rtl="0" eaLnBrk="0" hangingPunct="0">
                <a:lnSpc>
                  <a:spcPct val="120000"/>
                </a:lnSpc>
                <a:spcBef>
                  <a:spcPct val="0"/>
                </a:spcBef>
                <a:spcAft>
                  <a:spcPct val="0"/>
                </a:spcAft>
                <a:buClrTx/>
                <a:buSzTx/>
                <a:buFontTx/>
                <a:buNone/>
                <a:defRPr/>
              </a:pPr>
              <a:r>
                <a:rPr kumimoji="0" sz="2800" b="1" i="0" u="none" strike="noStrike" kern="1200" cap="none" spc="0" normalizeH="0" baseline="0" noProof="0" dirty="0">
                  <a:ln>
                    <a:noFill/>
                  </a:ln>
                  <a:effectLst/>
                  <a:uLnTx/>
                  <a:uFillTx/>
                  <a:latin typeface="楷体" panose="02010609060101010101" charset="-122"/>
                  <a:ea typeface="楷体" panose="02010609060101010101" charset="-122"/>
                  <a:cs typeface="+mn-cs"/>
                </a:rPr>
                <a:t>短篇小说：《我的遥远的清平湾》</a:t>
              </a:r>
            </a:p>
            <a:p>
              <a:pPr marL="0" marR="0" lvl="0" indent="0" algn="l" defTabSz="914400" rtl="0" eaLnBrk="0" hangingPunct="0">
                <a:lnSpc>
                  <a:spcPct val="120000"/>
                </a:lnSpc>
                <a:spcBef>
                  <a:spcPct val="0"/>
                </a:spcBef>
                <a:spcAft>
                  <a:spcPct val="0"/>
                </a:spcAft>
                <a:buClrTx/>
                <a:buSzTx/>
                <a:buFontTx/>
                <a:buNone/>
                <a:defRPr/>
              </a:pPr>
              <a:r>
                <a:rPr kumimoji="0" sz="2800" b="1" i="0" u="none" strike="noStrike" kern="1200" cap="none" spc="0" normalizeH="0" baseline="0" noProof="0" dirty="0">
                  <a:ln>
                    <a:noFill/>
                  </a:ln>
                  <a:effectLst/>
                  <a:uLnTx/>
                  <a:uFillTx/>
                  <a:latin typeface="楷体" panose="02010609060101010101" charset="-122"/>
                  <a:ea typeface="楷体" panose="02010609060101010101" charset="-122"/>
                  <a:cs typeface="+mn-cs"/>
                </a:rPr>
                <a:t>          《命若琴弦》</a:t>
              </a:r>
            </a:p>
          </p:txBody>
        </p:sp>
      </p:grpSp>
      <p:sp>
        <p:nvSpPr>
          <p:cNvPr id="29" name="椭圆 28"/>
          <p:cNvSpPr/>
          <p:nvPr/>
        </p:nvSpPr>
        <p:spPr>
          <a:xfrm>
            <a:off x="9001760" y="1578610"/>
            <a:ext cx="2006600" cy="828040"/>
          </a:xfrm>
          <a:prstGeom prst="ellipse">
            <a:avLst/>
          </a:prstGeom>
          <a:solidFill>
            <a:srgbClr val="73493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fontAlgn="auto"/>
            <a:endParaRPr lang="zh-CN" altLang="en-US" strike="noStrike" noProof="1"/>
          </a:p>
        </p:txBody>
      </p:sp>
      <p:sp>
        <p:nvSpPr>
          <p:cNvPr id="30" name="文本框 29"/>
          <p:cNvSpPr txBox="1"/>
          <p:nvPr/>
        </p:nvSpPr>
        <p:spPr>
          <a:xfrm>
            <a:off x="9158923" y="1651000"/>
            <a:ext cx="1730375" cy="645160"/>
          </a:xfrm>
          <a:prstGeom prst="rect">
            <a:avLst/>
          </a:prstGeom>
          <a:noFill/>
          <a:ln w="9525">
            <a:noFill/>
          </a:ln>
        </p:spPr>
        <p:txBody>
          <a:bodyPr wrap="square" anchor="t">
            <a:spAutoFit/>
          </a:bodyPr>
          <a:lstStyle/>
          <a:p>
            <a:pPr algn="ctr"/>
            <a:r>
              <a:rPr lang="zh-CN" altLang="en-US" sz="3600" b="1">
                <a:solidFill>
                  <a:schemeClr val="bg1"/>
                </a:solidFill>
                <a:latin typeface="微软雅黑" panose="020B0503020204020204" pitchFamily="34" charset="-122"/>
              </a:rPr>
              <a:t>散文</a:t>
            </a:r>
          </a:p>
        </p:txBody>
      </p:sp>
      <p:sp>
        <p:nvSpPr>
          <p:cNvPr id="31" name="椭圆 30"/>
          <p:cNvSpPr/>
          <p:nvPr/>
        </p:nvSpPr>
        <p:spPr>
          <a:xfrm>
            <a:off x="1143635" y="3120390"/>
            <a:ext cx="1800225" cy="859790"/>
          </a:xfrm>
          <a:prstGeom prst="ellipse">
            <a:avLst/>
          </a:prstGeom>
          <a:solidFill>
            <a:srgbClr val="7961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2" name="文本框 31"/>
          <p:cNvSpPr txBox="1"/>
          <p:nvPr/>
        </p:nvSpPr>
        <p:spPr>
          <a:xfrm>
            <a:off x="1256983" y="3211195"/>
            <a:ext cx="1641475" cy="645160"/>
          </a:xfrm>
          <a:prstGeom prst="rect">
            <a:avLst/>
          </a:prstGeom>
          <a:noFill/>
          <a:ln w="9525">
            <a:noFill/>
          </a:ln>
        </p:spPr>
        <p:txBody>
          <a:bodyPr wrap="square" anchor="t">
            <a:spAutoFit/>
          </a:bodyPr>
          <a:lstStyle/>
          <a:p>
            <a:r>
              <a:rPr lang="en-US" altLang="zh-CN" sz="3600" b="1">
                <a:solidFill>
                  <a:schemeClr val="bg1"/>
                </a:solidFill>
                <a:latin typeface="微软雅黑" panose="020B0503020204020204" pitchFamily="34" charset="-122"/>
              </a:rPr>
              <a:t> </a:t>
            </a:r>
            <a:r>
              <a:rPr lang="zh-CN" altLang="en-US" sz="3600" b="1">
                <a:solidFill>
                  <a:schemeClr val="bg1"/>
                </a:solidFill>
                <a:latin typeface="微软雅黑" panose="020B0503020204020204" pitchFamily="34" charset="-122"/>
              </a:rPr>
              <a:t>小 说</a:t>
            </a:r>
          </a:p>
        </p:txBody>
      </p:sp>
      <p:sp>
        <p:nvSpPr>
          <p:cNvPr id="3" name="文本框 2"/>
          <p:cNvSpPr txBox="1"/>
          <p:nvPr/>
        </p:nvSpPr>
        <p:spPr>
          <a:xfrm>
            <a:off x="885825" y="4751705"/>
            <a:ext cx="10306050" cy="1641475"/>
          </a:xfrm>
          <a:prstGeom prst="rect">
            <a:avLst/>
          </a:prstGeom>
          <a:noFill/>
          <a:ln w="28575" cmpd="sng">
            <a:solidFill>
              <a:srgbClr val="A97E58"/>
            </a:solidFill>
            <a:prstDash val="sysDash"/>
          </a:ln>
        </p:spPr>
        <p:txBody>
          <a:bodyPr wrap="square" anchor="t">
            <a:spAutoFit/>
          </a:bodyPr>
          <a:lstStyle/>
          <a:p>
            <a:pPr>
              <a:lnSpc>
                <a:spcPct val="120000"/>
              </a:lnSpc>
            </a:pPr>
            <a:r>
              <a:rPr lang="zh-CN" altLang="en-US" sz="2800" b="1">
                <a:solidFill>
                  <a:srgbClr val="8E482B"/>
                </a:solidFill>
                <a:latin typeface="楷体" panose="02010609060101010101" charset="-122"/>
                <a:ea typeface="楷体" panose="02010609060101010101" charset="-122"/>
              </a:rPr>
              <a:t>《我与地坛》是他的散文代表作，激励了无数人。</a:t>
            </a:r>
          </a:p>
          <a:p>
            <a:pPr>
              <a:lnSpc>
                <a:spcPct val="120000"/>
              </a:lnSpc>
            </a:pPr>
            <a:endParaRPr lang="zh-CN" altLang="en-US" sz="2800" b="1">
              <a:solidFill>
                <a:srgbClr val="8E482B"/>
              </a:solidFill>
              <a:latin typeface="楷体" panose="02010609060101010101" charset="-122"/>
              <a:ea typeface="楷体" panose="02010609060101010101" charset="-122"/>
            </a:endParaRPr>
          </a:p>
          <a:p>
            <a:pPr>
              <a:lnSpc>
                <a:spcPct val="120000"/>
              </a:lnSpc>
            </a:pPr>
            <a:endParaRPr lang="zh-CN" altLang="en-US" sz="2800" b="1">
              <a:solidFill>
                <a:srgbClr val="8E482B"/>
              </a:solidFill>
              <a:latin typeface="楷体" panose="02010609060101010101" charset="-122"/>
              <a:ea typeface="楷体" panose="02010609060101010101" charset="-122"/>
            </a:endParaRPr>
          </a:p>
        </p:txBody>
      </p:sp>
      <p:sp>
        <p:nvSpPr>
          <p:cNvPr id="5" name="文本框 4"/>
          <p:cNvSpPr txBox="1"/>
          <p:nvPr/>
        </p:nvSpPr>
        <p:spPr>
          <a:xfrm>
            <a:off x="885825" y="5724525"/>
            <a:ext cx="9511030" cy="607695"/>
          </a:xfrm>
          <a:prstGeom prst="rect">
            <a:avLst/>
          </a:prstGeom>
          <a:noFill/>
        </p:spPr>
        <p:txBody>
          <a:bodyPr wrap="square" rtlCol="0" anchor="t">
            <a:spAutoFit/>
          </a:bodyPr>
          <a:lstStyle/>
          <a:p>
            <a:pPr algn="l">
              <a:lnSpc>
                <a:spcPct val="120000"/>
              </a:lnSpc>
            </a:pPr>
            <a:r>
              <a:rPr lang="zh-CN" altLang="en-US" sz="2800" b="1">
                <a:solidFill>
                  <a:srgbClr val="8E482B"/>
                </a:solidFill>
                <a:latin typeface="楷体" panose="02010609060101010101" charset="-122"/>
                <a:ea typeface="楷体" panose="02010609060101010101" charset="-122"/>
                <a:sym typeface="+mn-ea"/>
              </a:rPr>
              <a:t>《那个星期天》选自他的长篇小说《务虚笔记》。</a:t>
            </a:r>
            <a:endParaRPr lang="zh-CN" altLang="en-US" b="1"/>
          </a:p>
        </p:txBody>
      </p:sp>
      <p:sp>
        <p:nvSpPr>
          <p:cNvPr id="6" name="文本框 5"/>
          <p:cNvSpPr txBox="1"/>
          <p:nvPr/>
        </p:nvSpPr>
        <p:spPr>
          <a:xfrm>
            <a:off x="885825" y="5311140"/>
            <a:ext cx="10936605" cy="521970"/>
          </a:xfrm>
          <a:prstGeom prst="rect">
            <a:avLst/>
          </a:prstGeom>
          <a:noFill/>
        </p:spPr>
        <p:txBody>
          <a:bodyPr wrap="square" rtlCol="0" anchor="t">
            <a:spAutoFit/>
          </a:bodyPr>
          <a:lstStyle/>
          <a:p>
            <a:r>
              <a:rPr lang="zh-CN" altLang="en-US" sz="2800" b="1">
                <a:solidFill>
                  <a:srgbClr val="8E482B"/>
                </a:solidFill>
                <a:latin typeface="楷体" panose="02010609060101010101" charset="-122"/>
                <a:ea typeface="楷体" panose="02010609060101010101" charset="-122"/>
                <a:sym typeface="+mn-ea"/>
              </a:rPr>
              <a:t>《秋天的怀念》《我与地坛》等文章，多写到对母亲的无尽思念。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ppt_x</p:attrName>
                                        </p:attrNameLst>
                                      </p:cBhvr>
                                      <p:tavLst>
                                        <p:tav tm="0">
                                          <p:val>
                                            <p:strVal val="0-#ppt_w/2"/>
                                          </p:val>
                                        </p:tav>
                                        <p:tav tm="100000">
                                          <p:val>
                                            <p:strVal val="#ppt_x"/>
                                          </p:val>
                                        </p:tav>
                                      </p:tavLst>
                                    </p:anim>
                                    <p:anim calcmode="lin" valueType="num">
                                      <p:cBhvr>
                                        <p:cTn id="12"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0249"/>
                                        </p:tgtEl>
                                        <p:attrNameLst>
                                          <p:attrName>style.visibility</p:attrName>
                                        </p:attrNameLst>
                                      </p:cBhvr>
                                      <p:to>
                                        <p:strVal val="visible"/>
                                      </p:to>
                                    </p:set>
                                    <p:anim calcmode="lin" valueType="num">
                                      <p:cBhvr>
                                        <p:cTn id="17" dur="500" fill="hold"/>
                                        <p:tgtEl>
                                          <p:spTgt spid="10249"/>
                                        </p:tgtEl>
                                        <p:attrNameLst>
                                          <p:attrName>ppt_x</p:attrName>
                                        </p:attrNameLst>
                                      </p:cBhvr>
                                      <p:tavLst>
                                        <p:tav tm="0">
                                          <p:val>
                                            <p:strVal val="0-#ppt_w/2"/>
                                          </p:val>
                                        </p:tav>
                                        <p:tav tm="100000">
                                          <p:val>
                                            <p:strVal val="#ppt_x"/>
                                          </p:val>
                                        </p:tav>
                                      </p:tavLst>
                                    </p:anim>
                                    <p:anim calcmode="lin" valueType="num">
                                      <p:cBhvr>
                                        <p:cTn id="18" dur="500" fill="hold"/>
                                        <p:tgtEl>
                                          <p:spTgt spid="1024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ppt_x</p:attrName>
                                        </p:attrNameLst>
                                      </p:cBhvr>
                                      <p:tavLst>
                                        <p:tav tm="0">
                                          <p:val>
                                            <p:strVal val="1+#ppt_w/2"/>
                                          </p:val>
                                        </p:tav>
                                        <p:tav tm="100000">
                                          <p:val>
                                            <p:strVal val="#ppt_x"/>
                                          </p:val>
                                        </p:tav>
                                      </p:tavLst>
                                    </p:anim>
                                    <p:anim calcmode="lin" valueType="num">
                                      <p:cBhvr>
                                        <p:cTn id="24" dur="500" fill="hold"/>
                                        <p:tgtEl>
                                          <p:spTgt spid="3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ppt_x</p:attrName>
                                        </p:attrNameLst>
                                      </p:cBhvr>
                                      <p:tavLst>
                                        <p:tav tm="0">
                                          <p:val>
                                            <p:strVal val="1+#ppt_w/2"/>
                                          </p:val>
                                        </p:tav>
                                        <p:tav tm="100000">
                                          <p:val>
                                            <p:strVal val="#ppt_x"/>
                                          </p:val>
                                        </p:tav>
                                      </p:tavLst>
                                    </p:anim>
                                    <p:anim calcmode="lin" valueType="num">
                                      <p:cBhvr>
                                        <p:cTn id="28"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10245"/>
                                        </p:tgtEl>
                                        <p:attrNameLst>
                                          <p:attrName>style.visibility</p:attrName>
                                        </p:attrNameLst>
                                      </p:cBhvr>
                                      <p:to>
                                        <p:strVal val="visible"/>
                                      </p:to>
                                    </p:set>
                                    <p:anim calcmode="lin" valueType="num">
                                      <p:cBhvr>
                                        <p:cTn id="33" dur="500" fill="hold"/>
                                        <p:tgtEl>
                                          <p:spTgt spid="10245"/>
                                        </p:tgtEl>
                                        <p:attrNameLst>
                                          <p:attrName>ppt_x</p:attrName>
                                        </p:attrNameLst>
                                      </p:cBhvr>
                                      <p:tavLst>
                                        <p:tav tm="0">
                                          <p:val>
                                            <p:strVal val="1+#ppt_w/2"/>
                                          </p:val>
                                        </p:tav>
                                        <p:tav tm="100000">
                                          <p:val>
                                            <p:strVal val="#ppt_x"/>
                                          </p:val>
                                        </p:tav>
                                      </p:tavLst>
                                    </p:anim>
                                    <p:anim calcmode="lin" valueType="num">
                                      <p:cBhvr>
                                        <p:cTn id="34" dur="500" fill="hold"/>
                                        <p:tgtEl>
                                          <p:spTgt spid="1024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ppt_x"/>
                                          </p:val>
                                        </p:tav>
                                        <p:tav tm="100000">
                                          <p:val>
                                            <p:strVal val="#ppt_x"/>
                                          </p:val>
                                        </p:tav>
                                      </p:tavLst>
                                    </p:anim>
                                    <p:anim calcmode="lin" valueType="num">
                                      <p:cBhvr additive="base">
                                        <p:cTn id="4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500" fill="hold"/>
                                        <p:tgtEl>
                                          <p:spTgt spid="6"/>
                                        </p:tgtEl>
                                        <p:attrNameLst>
                                          <p:attrName>ppt_x</p:attrName>
                                        </p:attrNameLst>
                                      </p:cBhvr>
                                      <p:tavLst>
                                        <p:tav tm="0">
                                          <p:val>
                                            <p:strVal val="#ppt_x"/>
                                          </p:val>
                                        </p:tav>
                                        <p:tav tm="100000">
                                          <p:val>
                                            <p:strVal val="#ppt_x"/>
                                          </p:val>
                                        </p:tav>
                                      </p:tavLst>
                                    </p:anim>
                                    <p:anim calcmode="lin" valueType="num">
                                      <p:cBhvr additive="base">
                                        <p:cTn id="4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p:bldP spid="31" grpId="0" bldLvl="0" animBg="1"/>
      <p:bldP spid="32" grpId="0"/>
      <p:bldP spid="3" grpId="0" bldLvl="0" animBg="1"/>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1334770" y="1958340"/>
            <a:ext cx="9314815" cy="3267710"/>
          </a:xfrm>
          <a:prstGeom prst="rect">
            <a:avLst/>
          </a:prstGeom>
          <a:solidFill>
            <a:srgbClr val="F2E8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1" name="文本框 9"/>
          <p:cNvSpPr txBox="1"/>
          <p:nvPr/>
        </p:nvSpPr>
        <p:spPr>
          <a:xfrm>
            <a:off x="6096000" y="3216275"/>
            <a:ext cx="5438775" cy="645160"/>
          </a:xfrm>
          <a:prstGeom prst="rect">
            <a:avLst/>
          </a:prstGeom>
          <a:noFill/>
          <a:ln w="9525">
            <a:noFill/>
          </a:ln>
        </p:spPr>
        <p:txBody>
          <a:bodyPr wrap="square" anchor="t">
            <a:spAutoFit/>
          </a:bodyPr>
          <a:lstStyle/>
          <a:p>
            <a:pPr algn="ctr"/>
            <a:endParaRPr lang="zh-CN" altLang="en-US" sz="3600" dirty="0">
              <a:latin typeface="汉仪润圆-65W" pitchFamily="18" charset="-122"/>
              <a:ea typeface="汉仪润圆-65W" pitchFamily="18" charset="-122"/>
            </a:endParaRPr>
          </a:p>
        </p:txBody>
      </p:sp>
      <p:sp>
        <p:nvSpPr>
          <p:cNvPr id="2" name="文本框 1"/>
          <p:cNvSpPr txBox="1"/>
          <p:nvPr/>
        </p:nvSpPr>
        <p:spPr>
          <a:xfrm>
            <a:off x="1235710" y="852805"/>
            <a:ext cx="4884420" cy="645160"/>
          </a:xfrm>
          <a:prstGeom prst="rect">
            <a:avLst/>
          </a:prstGeom>
          <a:noFill/>
        </p:spPr>
        <p:txBody>
          <a:bodyPr wrap="square" rtlCol="0">
            <a:spAutoFit/>
          </a:bodyPr>
          <a:lstStyle/>
          <a:p>
            <a:pPr lvl="0" algn="l" fontAlgn="auto"/>
            <a:r>
              <a:rPr lang="zh-CN" altLang="en-US" sz="3600" b="1" spc="400">
                <a:solidFill>
                  <a:srgbClr val="845222"/>
                </a:solidFill>
                <a:latin typeface="微软雅黑" panose="020B0503020204020204" pitchFamily="34" charset="-122"/>
                <a:sym typeface="+mn-ea"/>
              </a:rPr>
              <a:t>有感情地朗读课文</a:t>
            </a:r>
          </a:p>
        </p:txBody>
      </p:sp>
      <p:cxnSp>
        <p:nvCxnSpPr>
          <p:cNvPr id="7" name="直接连接符 6"/>
          <p:cNvCxnSpPr/>
          <p:nvPr/>
        </p:nvCxnSpPr>
        <p:spPr>
          <a:xfrm>
            <a:off x="979805" y="908050"/>
            <a:ext cx="0" cy="551815"/>
          </a:xfrm>
          <a:prstGeom prst="line">
            <a:avLst/>
          </a:prstGeom>
          <a:ln w="57150">
            <a:solidFill>
              <a:srgbClr val="A97E58"/>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617345" y="4069715"/>
            <a:ext cx="6920865" cy="780415"/>
          </a:xfrm>
          <a:prstGeom prst="rect">
            <a:avLst/>
          </a:prstGeom>
          <a:noFill/>
        </p:spPr>
        <p:txBody>
          <a:bodyPr wrap="none" rtlCol="0" anchor="t">
            <a:spAutoFit/>
          </a:bodyPr>
          <a:lstStyle/>
          <a:p>
            <a:pPr algn="l">
              <a:lnSpc>
                <a:spcPct val="140000"/>
              </a:lnSpc>
            </a:pPr>
            <a:r>
              <a:rPr lang="zh-CN" altLang="en-US" sz="3200" b="1">
                <a:latin typeface="楷体" panose="02010609060101010101" charset="-122"/>
                <a:ea typeface="楷体" panose="02010609060101010101" charset="-122"/>
                <a:sym typeface="+mn-ea"/>
              </a:rPr>
              <a:t>（</a:t>
            </a:r>
            <a:r>
              <a:rPr lang="en-US" altLang="zh-CN" sz="3200" b="1">
                <a:latin typeface="楷体" panose="02010609060101010101" charset="-122"/>
                <a:ea typeface="楷体" panose="02010609060101010101" charset="-122"/>
                <a:sym typeface="+mn-ea"/>
              </a:rPr>
              <a:t>2</a:t>
            </a:r>
            <a:r>
              <a:rPr lang="zh-CN" altLang="en-US" sz="3200" b="1">
                <a:latin typeface="楷体" panose="02010609060101010101" charset="-122"/>
                <a:ea typeface="楷体" panose="02010609060101010101" charset="-122"/>
                <a:sym typeface="+mn-ea"/>
              </a:rPr>
              <a:t>）标出自然段序号，画出生字词。</a:t>
            </a:r>
            <a:endParaRPr lang="zh-CN" altLang="en-US"/>
          </a:p>
        </p:txBody>
      </p:sp>
      <p:sp>
        <p:nvSpPr>
          <p:cNvPr id="4" name="文本框 3"/>
          <p:cNvSpPr txBox="1"/>
          <p:nvPr/>
        </p:nvSpPr>
        <p:spPr>
          <a:xfrm>
            <a:off x="1617345" y="3214370"/>
            <a:ext cx="8145780" cy="583565"/>
          </a:xfrm>
          <a:prstGeom prst="rect">
            <a:avLst/>
          </a:prstGeom>
          <a:noFill/>
        </p:spPr>
        <p:txBody>
          <a:bodyPr wrap="none" rtlCol="0" anchor="t">
            <a:spAutoFit/>
          </a:bodyPr>
          <a:lstStyle/>
          <a:p>
            <a:r>
              <a:rPr lang="zh-CN" altLang="en-US" sz="3200" b="1">
                <a:latin typeface="楷体" panose="02010609060101010101" charset="-122"/>
                <a:ea typeface="楷体" panose="02010609060101010101" charset="-122"/>
                <a:sym typeface="+mn-ea"/>
              </a:rPr>
              <a:t>（</a:t>
            </a:r>
            <a:r>
              <a:rPr lang="en-US" altLang="zh-CN" sz="3200" b="1">
                <a:latin typeface="楷体" panose="02010609060101010101" charset="-122"/>
                <a:ea typeface="楷体" panose="02010609060101010101" charset="-122"/>
                <a:sym typeface="+mn-ea"/>
              </a:rPr>
              <a:t>1</a:t>
            </a:r>
            <a:r>
              <a:rPr lang="zh-CN" altLang="en-US" sz="3200" b="1">
                <a:latin typeface="楷体" panose="02010609060101010101" charset="-122"/>
                <a:ea typeface="楷体" panose="02010609060101010101" charset="-122"/>
                <a:sym typeface="+mn-ea"/>
              </a:rPr>
              <a:t>）读准字音，读不通顺的语句多读几遍。</a:t>
            </a:r>
            <a:endParaRPr lang="zh-CN" altLang="en-US"/>
          </a:p>
        </p:txBody>
      </p:sp>
      <p:sp>
        <p:nvSpPr>
          <p:cNvPr id="5" name="文本框 4"/>
          <p:cNvSpPr txBox="1"/>
          <p:nvPr/>
        </p:nvSpPr>
        <p:spPr>
          <a:xfrm>
            <a:off x="1784985" y="2359025"/>
            <a:ext cx="2224405" cy="583565"/>
          </a:xfrm>
          <a:prstGeom prst="rect">
            <a:avLst/>
          </a:prstGeom>
          <a:noFill/>
        </p:spPr>
        <p:txBody>
          <a:bodyPr wrap="none" rtlCol="0" anchor="t">
            <a:spAutoFit/>
          </a:bodyPr>
          <a:lstStyle/>
          <a:p>
            <a:r>
              <a:rPr lang="zh-CN" altLang="en-US" sz="3200" b="1">
                <a:solidFill>
                  <a:srgbClr val="845222"/>
                </a:solidFill>
                <a:latin typeface="微软雅黑" panose="020B0503020204020204" pitchFamily="34" charset="-122"/>
                <a:sym typeface="+mn-ea"/>
              </a:rPr>
              <a:t>自读提示：</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5" name="文本框 1"/>
          <p:cNvSpPr txBox="1"/>
          <p:nvPr/>
        </p:nvSpPr>
        <p:spPr>
          <a:xfrm>
            <a:off x="799783" y="2418715"/>
            <a:ext cx="10664825" cy="706755"/>
          </a:xfrm>
          <a:prstGeom prst="rect">
            <a:avLst/>
          </a:prstGeom>
          <a:noFill/>
          <a:ln w="9525">
            <a:noFill/>
          </a:ln>
        </p:spPr>
        <p:txBody>
          <a:bodyPr wrap="square" anchor="t">
            <a:spAutoFit/>
          </a:bodyPr>
          <a:lstStyle/>
          <a:p>
            <a:r>
              <a:rPr lang="zh-CN" altLang="en-US" sz="4000" b="1">
                <a:latin typeface="楷体" panose="02010609060101010101" charset="-122"/>
                <a:ea typeface="楷体" panose="02010609060101010101" charset="-122"/>
              </a:rPr>
              <a:t>明媚   </a:t>
            </a:r>
            <a:r>
              <a:rPr lang="zh-CN" altLang="en-US" sz="4000" b="1">
                <a:latin typeface="楷体" panose="02010609060101010101" charset="-122"/>
                <a:ea typeface="楷体" panose="02010609060101010101" charset="-122"/>
                <a:sym typeface="微软雅黑" panose="020B0503020204020204" pitchFamily="34" charset="-122"/>
              </a:rPr>
              <a:t>蚁穴</a:t>
            </a:r>
            <a:r>
              <a:rPr lang="zh-CN" altLang="en-US" sz="4000" b="1">
                <a:latin typeface="楷体" panose="02010609060101010101" charset="-122"/>
                <a:ea typeface="楷体" panose="02010609060101010101" charset="-122"/>
              </a:rPr>
              <a:t>   念叨</a:t>
            </a:r>
            <a:r>
              <a:rPr lang="zh-CN" altLang="en-US" sz="4000" b="1">
                <a:latin typeface="楷体" panose="02010609060101010101" charset="-122"/>
                <a:ea typeface="楷体" panose="02010609060101010101" charset="-122"/>
                <a:sym typeface="微软雅黑" panose="020B0503020204020204" pitchFamily="34" charset="-122"/>
              </a:rPr>
              <a:t>   绊倒   原谅</a:t>
            </a:r>
            <a:r>
              <a:rPr lang="zh-CN" altLang="en-US" sz="4000" b="1">
                <a:latin typeface="楷体" panose="02010609060101010101" charset="-122"/>
                <a:ea typeface="楷体" panose="02010609060101010101" charset="-122"/>
              </a:rPr>
              <a:t>   绞碎      </a:t>
            </a:r>
          </a:p>
        </p:txBody>
      </p:sp>
      <p:sp>
        <p:nvSpPr>
          <p:cNvPr id="11266" name="文本框 5"/>
          <p:cNvSpPr txBox="1"/>
          <p:nvPr/>
        </p:nvSpPr>
        <p:spPr>
          <a:xfrm>
            <a:off x="763588" y="5091430"/>
            <a:ext cx="10664825" cy="737235"/>
          </a:xfrm>
          <a:prstGeom prst="rect">
            <a:avLst/>
          </a:prstGeom>
          <a:noFill/>
          <a:ln w="9525">
            <a:noFill/>
          </a:ln>
        </p:spPr>
        <p:txBody>
          <a:bodyPr wrap="square" anchor="t">
            <a:spAutoFit/>
          </a:bodyPr>
          <a:lstStyle/>
          <a:p>
            <a:r>
              <a:rPr lang="zh-CN" altLang="en-US" sz="4200" b="1">
                <a:latin typeface="楷体" panose="02010609060101010101" charset="-122"/>
                <a:ea typeface="楷体" panose="02010609060101010101" charset="-122"/>
                <a:sym typeface="微软雅黑" panose="020B0503020204020204" pitchFamily="34" charset="-122"/>
              </a:rPr>
              <a:t>空空落落   急遽   一声不吭   永无休止     </a:t>
            </a:r>
          </a:p>
        </p:txBody>
      </p:sp>
      <p:sp>
        <p:nvSpPr>
          <p:cNvPr id="11267" name="文本框 6"/>
          <p:cNvSpPr txBox="1"/>
          <p:nvPr/>
        </p:nvSpPr>
        <p:spPr>
          <a:xfrm>
            <a:off x="799783" y="3712845"/>
            <a:ext cx="10666412" cy="706755"/>
          </a:xfrm>
          <a:prstGeom prst="rect">
            <a:avLst/>
          </a:prstGeom>
          <a:noFill/>
          <a:ln w="9525">
            <a:noFill/>
          </a:ln>
        </p:spPr>
        <p:txBody>
          <a:bodyPr wrap="square" anchor="t">
            <a:spAutoFit/>
          </a:bodyPr>
          <a:lstStyle/>
          <a:p>
            <a:r>
              <a:rPr lang="zh-CN" altLang="en-US" sz="4000" b="1">
                <a:latin typeface="楷体" panose="02010609060101010101" charset="-122"/>
                <a:ea typeface="楷体" panose="02010609060101010101" charset="-122"/>
                <a:sym typeface="微软雅黑" panose="020B0503020204020204" pitchFamily="34" charset="-122"/>
              </a:rPr>
              <a:t>耽搁   揉搓   绽开   惆怅   惊惶   依偎  </a:t>
            </a:r>
          </a:p>
        </p:txBody>
      </p:sp>
      <p:sp>
        <p:nvSpPr>
          <p:cNvPr id="8" name="文本框 7"/>
          <p:cNvSpPr txBox="1"/>
          <p:nvPr/>
        </p:nvSpPr>
        <p:spPr>
          <a:xfrm>
            <a:off x="2935288" y="1992313"/>
            <a:ext cx="1628775" cy="583565"/>
          </a:xfrm>
          <a:prstGeom prst="rect">
            <a:avLst/>
          </a:prstGeom>
          <a:noFill/>
          <a:ln w="9525">
            <a:noFill/>
          </a:ln>
        </p:spPr>
        <p:txBody>
          <a:bodyPr wrap="square" anchor="t">
            <a:spAutoFit/>
          </a:bodyPr>
          <a:lstStyle/>
          <a:p>
            <a:r>
              <a:rPr lang="en-US" altLang="zh-CN" sz="3200" b="1" dirty="0">
                <a:solidFill>
                  <a:srgbClr val="C66742"/>
                </a:solidFill>
                <a:latin typeface="GB Pinyinok-D" panose="02010601030101010101" charset="-122"/>
                <a:ea typeface="GB Pinyinok-D" panose="02010601030101010101" charset="-122"/>
                <a:sym typeface="微软雅黑" panose="020B0503020204020204" pitchFamily="34" charset="-122"/>
              </a:rPr>
              <a:t> </a:t>
            </a:r>
            <a:r>
              <a:rPr lang="en-US" altLang="zh-CN" sz="3200" b="1" dirty="0" err="1">
                <a:solidFill>
                  <a:srgbClr val="C66742"/>
                </a:solidFill>
                <a:latin typeface="GB Pinyinok-D" panose="02010601030101010101" charset="-122"/>
                <a:ea typeface="GB Pinyinok-D" panose="02010601030101010101" charset="-122"/>
                <a:sym typeface="微软雅黑" panose="020B0503020204020204" pitchFamily="34" charset="-122"/>
              </a:rPr>
              <a:t>xué</a:t>
            </a:r>
          </a:p>
        </p:txBody>
      </p:sp>
      <p:sp>
        <p:nvSpPr>
          <p:cNvPr id="10" name="文本框 9"/>
          <p:cNvSpPr txBox="1"/>
          <p:nvPr/>
        </p:nvSpPr>
        <p:spPr>
          <a:xfrm>
            <a:off x="4141788" y="1992313"/>
            <a:ext cx="2052637" cy="583565"/>
          </a:xfrm>
          <a:prstGeom prst="rect">
            <a:avLst/>
          </a:prstGeom>
          <a:noFill/>
          <a:ln w="9525">
            <a:noFill/>
          </a:ln>
        </p:spPr>
        <p:txBody>
          <a:bodyPr wrap="square" anchor="t">
            <a:spAutoFit/>
          </a:bodyPr>
          <a:lstStyle/>
          <a:p>
            <a:r>
              <a:rPr lang="en-US" altLang="zh-CN" sz="3200" b="1">
                <a:solidFill>
                  <a:srgbClr val="C66742"/>
                </a:solidFill>
                <a:latin typeface="GB Pinyinok-D" panose="02010601030101010101" charset="-122"/>
                <a:ea typeface="GB Pinyinok-D" panose="02010601030101010101" charset="-122"/>
              </a:rPr>
              <a:t>niàn dao</a:t>
            </a:r>
          </a:p>
        </p:txBody>
      </p:sp>
      <p:sp>
        <p:nvSpPr>
          <p:cNvPr id="11" name="文本框 10"/>
          <p:cNvSpPr txBox="1"/>
          <p:nvPr/>
        </p:nvSpPr>
        <p:spPr>
          <a:xfrm>
            <a:off x="6096635" y="1992630"/>
            <a:ext cx="1125855" cy="583565"/>
          </a:xfrm>
          <a:prstGeom prst="rect">
            <a:avLst/>
          </a:prstGeom>
          <a:noFill/>
          <a:ln w="9525">
            <a:noFill/>
          </a:ln>
        </p:spPr>
        <p:txBody>
          <a:bodyPr wrap="square" anchor="t">
            <a:spAutoFit/>
          </a:bodyPr>
          <a:lstStyle/>
          <a:p>
            <a:r>
              <a:rPr lang="en-US" altLang="zh-CN" sz="3200" b="1">
                <a:solidFill>
                  <a:srgbClr val="C66742"/>
                </a:solidFill>
                <a:latin typeface="GB Pinyinok-D" panose="02010601030101010101" charset="-122"/>
                <a:ea typeface="GB Pinyinok-D" panose="02010601030101010101" charset="-122"/>
              </a:rPr>
              <a:t>bàn </a:t>
            </a:r>
          </a:p>
        </p:txBody>
      </p:sp>
      <p:sp>
        <p:nvSpPr>
          <p:cNvPr id="12" name="文本框 11"/>
          <p:cNvSpPr txBox="1"/>
          <p:nvPr/>
        </p:nvSpPr>
        <p:spPr>
          <a:xfrm>
            <a:off x="5771198" y="3253423"/>
            <a:ext cx="2773362" cy="583565"/>
          </a:xfrm>
          <a:prstGeom prst="rect">
            <a:avLst/>
          </a:prstGeom>
          <a:noFill/>
          <a:ln w="9525">
            <a:noFill/>
          </a:ln>
        </p:spPr>
        <p:txBody>
          <a:bodyPr wrap="square" anchor="t">
            <a:spAutoFit/>
          </a:bodyPr>
          <a:lstStyle/>
          <a:p>
            <a:r>
              <a:rPr lang="en-US" altLang="zh-CN" sz="3200" b="1">
                <a:solidFill>
                  <a:srgbClr val="C66742"/>
                </a:solidFill>
                <a:latin typeface="GB Pinyinok-D" panose="02010601030101010101" charset="-122"/>
                <a:ea typeface="GB Pinyinok-D" panose="02010601030101010101" charset="-122"/>
              </a:rPr>
              <a:t>chóu chàng</a:t>
            </a:r>
          </a:p>
        </p:txBody>
      </p:sp>
      <p:sp>
        <p:nvSpPr>
          <p:cNvPr id="13" name="文本框 12"/>
          <p:cNvSpPr txBox="1"/>
          <p:nvPr/>
        </p:nvSpPr>
        <p:spPr>
          <a:xfrm>
            <a:off x="9694545" y="1992313"/>
            <a:ext cx="992188" cy="583565"/>
          </a:xfrm>
          <a:prstGeom prst="rect">
            <a:avLst/>
          </a:prstGeom>
          <a:noFill/>
          <a:ln w="9525">
            <a:noFill/>
          </a:ln>
        </p:spPr>
        <p:txBody>
          <a:bodyPr wrap="square" anchor="t">
            <a:spAutoFit/>
          </a:bodyPr>
          <a:lstStyle/>
          <a:p>
            <a:r>
              <a:rPr lang="en-US" altLang="zh-CN" sz="3200" b="1">
                <a:solidFill>
                  <a:srgbClr val="C66742"/>
                </a:solidFill>
                <a:latin typeface="GB Pinyinok-D" panose="02010601030101010101" charset="-122"/>
                <a:ea typeface="GB Pinyinok-D" panose="02010601030101010101" charset="-122"/>
              </a:rPr>
              <a:t>jiǎo</a:t>
            </a:r>
          </a:p>
        </p:txBody>
      </p:sp>
      <p:sp>
        <p:nvSpPr>
          <p:cNvPr id="14" name="文本框 13"/>
          <p:cNvSpPr txBox="1"/>
          <p:nvPr/>
        </p:nvSpPr>
        <p:spPr>
          <a:xfrm>
            <a:off x="1395730" y="3253740"/>
            <a:ext cx="1084580" cy="583565"/>
          </a:xfrm>
          <a:prstGeom prst="rect">
            <a:avLst/>
          </a:prstGeom>
          <a:noFill/>
          <a:ln w="9525">
            <a:noFill/>
          </a:ln>
        </p:spPr>
        <p:txBody>
          <a:bodyPr wrap="square" anchor="t">
            <a:spAutoFit/>
          </a:bodyPr>
          <a:lstStyle/>
          <a:p>
            <a:r>
              <a:rPr lang="en-US" altLang="zh-CN" sz="3200" b="1">
                <a:solidFill>
                  <a:srgbClr val="C66742"/>
                </a:solidFill>
                <a:latin typeface="GB Pinyinok-D" panose="02010601030101010101" charset="-122"/>
                <a:ea typeface="GB Pinyinok-D" panose="02010601030101010101" charset="-122"/>
              </a:rPr>
              <a:t>ɡ</a:t>
            </a:r>
            <a:r>
              <a:rPr lang="en-US" altLang="zh-CN" sz="3200" b="1">
                <a:solidFill>
                  <a:srgbClr val="C66742"/>
                </a:solidFill>
                <a:latin typeface="GB Pinyinok-D" panose="02010601030101010101" charset="-122"/>
                <a:ea typeface="GB Pinyinok-D" panose="02010601030101010101" charset="-122"/>
                <a:sym typeface="+mn-ea"/>
              </a:rPr>
              <a:t>ē</a:t>
            </a:r>
            <a:endParaRPr lang="en-US" altLang="zh-CN" sz="3200" b="1">
              <a:solidFill>
                <a:srgbClr val="C66742"/>
              </a:solidFill>
              <a:latin typeface="GB Pinyinok-D" panose="02010601030101010101" charset="-122"/>
              <a:ea typeface="GB Pinyinok-D" panose="02010601030101010101" charset="-122"/>
            </a:endParaRPr>
          </a:p>
        </p:txBody>
      </p:sp>
      <p:sp>
        <p:nvSpPr>
          <p:cNvPr id="15" name="文本框 14"/>
          <p:cNvSpPr txBox="1"/>
          <p:nvPr/>
        </p:nvSpPr>
        <p:spPr>
          <a:xfrm>
            <a:off x="8206740" y="3253423"/>
            <a:ext cx="2263775" cy="583565"/>
          </a:xfrm>
          <a:prstGeom prst="rect">
            <a:avLst/>
          </a:prstGeom>
          <a:noFill/>
          <a:ln w="9525">
            <a:noFill/>
          </a:ln>
        </p:spPr>
        <p:txBody>
          <a:bodyPr wrap="square" anchor="t">
            <a:spAutoFit/>
          </a:bodyPr>
          <a:lstStyle/>
          <a:p>
            <a:r>
              <a:rPr lang="en-US" altLang="zh-CN" sz="3200" b="1">
                <a:solidFill>
                  <a:srgbClr val="C66742"/>
                </a:solidFill>
                <a:latin typeface="GB Pinyinok-D" panose="02010601030101010101" charset="-122"/>
                <a:ea typeface="GB Pinyinok-D" panose="02010601030101010101" charset="-122"/>
              </a:rPr>
              <a:t>huánɡ</a:t>
            </a:r>
          </a:p>
        </p:txBody>
      </p:sp>
      <p:sp>
        <p:nvSpPr>
          <p:cNvPr id="16" name="文本框 15"/>
          <p:cNvSpPr txBox="1"/>
          <p:nvPr/>
        </p:nvSpPr>
        <p:spPr>
          <a:xfrm>
            <a:off x="10212388" y="3253423"/>
            <a:ext cx="933450" cy="583565"/>
          </a:xfrm>
          <a:prstGeom prst="rect">
            <a:avLst/>
          </a:prstGeom>
          <a:noFill/>
          <a:ln w="9525">
            <a:noFill/>
          </a:ln>
        </p:spPr>
        <p:txBody>
          <a:bodyPr wrap="square" anchor="t">
            <a:spAutoFit/>
          </a:bodyPr>
          <a:lstStyle/>
          <a:p>
            <a:r>
              <a:rPr lang="en-US" altLang="zh-CN" sz="3200" b="1">
                <a:solidFill>
                  <a:srgbClr val="C66742"/>
                </a:solidFill>
                <a:latin typeface="GB Pinyinok-D" panose="02010601030101010101" charset="-122"/>
                <a:ea typeface="GB Pinyinok-D" panose="02010601030101010101" charset="-122"/>
              </a:rPr>
              <a:t>wēi</a:t>
            </a:r>
          </a:p>
        </p:txBody>
      </p:sp>
      <p:sp>
        <p:nvSpPr>
          <p:cNvPr id="2" name="文本框 0"/>
          <p:cNvSpPr txBox="1"/>
          <p:nvPr/>
        </p:nvSpPr>
        <p:spPr>
          <a:xfrm>
            <a:off x="2397125" y="4627880"/>
            <a:ext cx="876300" cy="583565"/>
          </a:xfrm>
          <a:prstGeom prst="rect">
            <a:avLst/>
          </a:prstGeom>
          <a:noFill/>
          <a:ln w="9525">
            <a:noFill/>
          </a:ln>
        </p:spPr>
        <p:txBody>
          <a:bodyPr wrap="square" anchor="t">
            <a:spAutoFit/>
          </a:bodyPr>
          <a:lstStyle/>
          <a:p>
            <a:r>
              <a:rPr lang="en-US" altLang="zh-CN" sz="3200" b="1">
                <a:solidFill>
                  <a:srgbClr val="C66742"/>
                </a:solidFill>
                <a:latin typeface="GB Pinyinok-D" panose="02010601030101010101" charset="-122"/>
                <a:ea typeface="GB Pinyinok-D" panose="02010601030101010101" charset="-122"/>
              </a:rPr>
              <a:t>luò</a:t>
            </a:r>
          </a:p>
        </p:txBody>
      </p:sp>
      <p:sp>
        <p:nvSpPr>
          <p:cNvPr id="3" name="文本框 2"/>
          <p:cNvSpPr txBox="1"/>
          <p:nvPr/>
        </p:nvSpPr>
        <p:spPr>
          <a:xfrm>
            <a:off x="4349750" y="4627880"/>
            <a:ext cx="644525" cy="583565"/>
          </a:xfrm>
          <a:prstGeom prst="rect">
            <a:avLst/>
          </a:prstGeom>
          <a:noFill/>
          <a:ln w="9525">
            <a:noFill/>
          </a:ln>
        </p:spPr>
        <p:txBody>
          <a:bodyPr wrap="square" anchor="t">
            <a:spAutoFit/>
          </a:bodyPr>
          <a:lstStyle/>
          <a:p>
            <a:r>
              <a:rPr lang="en-US" altLang="zh-CN" sz="3200" b="1">
                <a:solidFill>
                  <a:srgbClr val="C66742"/>
                </a:solidFill>
                <a:latin typeface="GB Pinyinok-D" panose="02010601030101010101" charset="-122"/>
                <a:ea typeface="GB Pinyinok-D" panose="02010601030101010101" charset="-122"/>
              </a:rPr>
              <a:t>jù</a:t>
            </a:r>
          </a:p>
        </p:txBody>
      </p:sp>
      <p:sp>
        <p:nvSpPr>
          <p:cNvPr id="4" name="文本框 3"/>
          <p:cNvSpPr txBox="1"/>
          <p:nvPr/>
        </p:nvSpPr>
        <p:spPr>
          <a:xfrm>
            <a:off x="2526348" y="3253423"/>
            <a:ext cx="1809750" cy="583565"/>
          </a:xfrm>
          <a:prstGeom prst="rect">
            <a:avLst/>
          </a:prstGeom>
          <a:noFill/>
          <a:ln w="9525">
            <a:noFill/>
          </a:ln>
        </p:spPr>
        <p:txBody>
          <a:bodyPr wrap="square" anchor="t">
            <a:spAutoFit/>
          </a:bodyPr>
          <a:lstStyle/>
          <a:p>
            <a:r>
              <a:rPr lang="en-US" altLang="zh-CN" sz="3200" b="1" dirty="0" err="1">
                <a:solidFill>
                  <a:srgbClr val="C66742"/>
                </a:solidFill>
                <a:latin typeface="GB Pinyinok-D" panose="02010601030101010101" charset="-122"/>
                <a:ea typeface="GB Pinyinok-D" panose="02010601030101010101" charset="-122"/>
                <a:sym typeface="微软雅黑" panose="020B0503020204020204" pitchFamily="34" charset="-122"/>
              </a:rPr>
              <a:t>róu cuō </a:t>
            </a:r>
          </a:p>
        </p:txBody>
      </p:sp>
      <p:sp>
        <p:nvSpPr>
          <p:cNvPr id="5" name="文本框 4"/>
          <p:cNvSpPr txBox="1"/>
          <p:nvPr/>
        </p:nvSpPr>
        <p:spPr>
          <a:xfrm>
            <a:off x="1340485" y="862965"/>
            <a:ext cx="3221355" cy="645160"/>
          </a:xfrm>
          <a:prstGeom prst="rect">
            <a:avLst/>
          </a:prstGeom>
          <a:noFill/>
        </p:spPr>
        <p:txBody>
          <a:bodyPr wrap="square" rtlCol="0">
            <a:spAutoFit/>
          </a:bodyPr>
          <a:lstStyle/>
          <a:p>
            <a:pPr lvl="0" algn="l" fontAlgn="auto"/>
            <a:r>
              <a:rPr lang="zh-CN" altLang="en-US" sz="3600" b="1">
                <a:solidFill>
                  <a:srgbClr val="845222"/>
                </a:solidFill>
                <a:uFillTx/>
                <a:latin typeface="微软雅黑" panose="020B0503020204020204" pitchFamily="34" charset="-122"/>
                <a:sym typeface="+mn-ea"/>
              </a:rPr>
              <a:t>词语认读</a:t>
            </a:r>
          </a:p>
        </p:txBody>
      </p:sp>
      <p:sp>
        <p:nvSpPr>
          <p:cNvPr id="6" name="文本框 5"/>
          <p:cNvSpPr txBox="1"/>
          <p:nvPr/>
        </p:nvSpPr>
        <p:spPr>
          <a:xfrm>
            <a:off x="8375650" y="1931670"/>
            <a:ext cx="1057275" cy="583565"/>
          </a:xfrm>
          <a:prstGeom prst="rect">
            <a:avLst/>
          </a:prstGeom>
          <a:noFill/>
          <a:ln w="9525">
            <a:noFill/>
          </a:ln>
        </p:spPr>
        <p:txBody>
          <a:bodyPr wrap="square" anchor="t">
            <a:spAutoFit/>
          </a:bodyPr>
          <a:lstStyle/>
          <a:p>
            <a:r>
              <a:rPr lang="en-US" altLang="zh-CN" sz="3200" b="1">
                <a:solidFill>
                  <a:srgbClr val="C66742"/>
                </a:solidFill>
                <a:latin typeface="GB Pinyinok-D" panose="02010601030101010101" charset="-122"/>
                <a:ea typeface="GB Pinyinok-D" panose="02010601030101010101" charset="-122"/>
              </a:rPr>
              <a:t>liàn</a:t>
            </a:r>
            <a:r>
              <a:rPr lang="en-US" altLang="zh-CN" sz="3200" b="1">
                <a:solidFill>
                  <a:srgbClr val="C66742"/>
                </a:solidFill>
                <a:latin typeface="GB Pinyinok-D" panose="02010601030101010101" charset="-122"/>
                <a:ea typeface="GB Pinyinok-D" panose="02010601030101010101" charset="-122"/>
                <a:sym typeface="+mn-ea"/>
              </a:rPr>
              <a:t>g</a:t>
            </a:r>
            <a:endParaRPr lang="en-US" altLang="zh-CN" sz="3200" b="1">
              <a:solidFill>
                <a:srgbClr val="C66742"/>
              </a:solidFill>
              <a:latin typeface="GB Pinyinok-D" panose="02010601030101010101" charset="-122"/>
              <a:ea typeface="GB Pinyinok-D" panose="02010601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
                                        </p:tgtEl>
                                        <p:attrNameLst>
                                          <p:attrName>style.visibility</p:attrName>
                                        </p:attrNameLst>
                                      </p:cBhvr>
                                      <p:to>
                                        <p:strVal val="visible"/>
                                      </p:to>
                                    </p:set>
                                    <p:animEffect transition="in" filter="fade">
                                      <p:cBhvr>
                                        <p:cTn id="70" dur="1000"/>
                                        <p:tgtEl>
                                          <p:spTgt spid="2"/>
                                        </p:tgtEl>
                                      </p:cBhvr>
                                    </p:animEffect>
                                    <p:anim calcmode="lin" valueType="num">
                                      <p:cBhvr>
                                        <p:cTn id="71" dur="1000" fill="hold"/>
                                        <p:tgtEl>
                                          <p:spTgt spid="2"/>
                                        </p:tgtEl>
                                        <p:attrNameLst>
                                          <p:attrName>ppt_x</p:attrName>
                                        </p:attrNameLst>
                                      </p:cBhvr>
                                      <p:tavLst>
                                        <p:tav tm="0">
                                          <p:val>
                                            <p:strVal val="#ppt_x"/>
                                          </p:val>
                                        </p:tav>
                                        <p:tav tm="100000">
                                          <p:val>
                                            <p:strVal val="#ppt_x"/>
                                          </p:val>
                                        </p:tav>
                                      </p:tavLst>
                                    </p:anim>
                                    <p:anim calcmode="lin" valueType="num">
                                      <p:cBhvr>
                                        <p:cTn id="7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fade">
                                      <p:cBhvr>
                                        <p:cTn id="77" dur="1000"/>
                                        <p:tgtEl>
                                          <p:spTgt spid="3"/>
                                        </p:tgtEl>
                                      </p:cBhvr>
                                    </p:animEffect>
                                    <p:anim calcmode="lin" valueType="num">
                                      <p:cBhvr>
                                        <p:cTn id="78" dur="1000" fill="hold"/>
                                        <p:tgtEl>
                                          <p:spTgt spid="3"/>
                                        </p:tgtEl>
                                        <p:attrNameLst>
                                          <p:attrName>ppt_x</p:attrName>
                                        </p:attrNameLst>
                                      </p:cBhvr>
                                      <p:tavLst>
                                        <p:tav tm="0">
                                          <p:val>
                                            <p:strVal val="#ppt_x"/>
                                          </p:val>
                                        </p:tav>
                                        <p:tav tm="100000">
                                          <p:val>
                                            <p:strVal val="#ppt_x"/>
                                          </p:val>
                                        </p:tav>
                                      </p:tavLst>
                                    </p:anim>
                                    <p:anim calcmode="lin" valueType="num">
                                      <p:cBhvr>
                                        <p:cTn id="7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fade">
                                      <p:cBhvr>
                                        <p:cTn id="84" dur="1000"/>
                                        <p:tgtEl>
                                          <p:spTgt spid="6"/>
                                        </p:tgtEl>
                                      </p:cBhvr>
                                    </p:animEffect>
                                    <p:anim calcmode="lin" valueType="num">
                                      <p:cBhvr>
                                        <p:cTn id="85" dur="1000" fill="hold"/>
                                        <p:tgtEl>
                                          <p:spTgt spid="6"/>
                                        </p:tgtEl>
                                        <p:attrNameLst>
                                          <p:attrName>ppt_x</p:attrName>
                                        </p:attrNameLst>
                                      </p:cBhvr>
                                      <p:tavLst>
                                        <p:tav tm="0">
                                          <p:val>
                                            <p:strVal val="#ppt_x"/>
                                          </p:val>
                                        </p:tav>
                                        <p:tav tm="100000">
                                          <p:val>
                                            <p:strVal val="#ppt_x"/>
                                          </p:val>
                                        </p:tav>
                                      </p:tavLst>
                                    </p:anim>
                                    <p:anim calcmode="lin" valueType="num">
                                      <p:cBhvr>
                                        <p:cTn id="8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P spid="14" grpId="0"/>
      <p:bldP spid="15" grpId="0"/>
      <p:bldP spid="16" grpId="0"/>
      <p:bldP spid="2" grpId="0"/>
      <p:bldP spid="3" grpId="0"/>
      <p:bldP spid="4"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heme/theme1.xml><?xml version="1.0" encoding="utf-8"?>
<a:theme xmlns:a="http://schemas.openxmlformats.org/drawingml/2006/main" name="2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3306</Words>
  <Application>WPS 演示</Application>
  <PresentationFormat>自定义</PresentationFormat>
  <Paragraphs>304</Paragraphs>
  <Slides>63</Slides>
  <Notes>3</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63</vt:i4>
      </vt:variant>
    </vt:vector>
  </HeadingPairs>
  <TitlesOfParts>
    <vt:vector size="74" baseType="lpstr">
      <vt:lpstr>Arial</vt:lpstr>
      <vt:lpstr>宋体</vt:lpstr>
      <vt:lpstr>微软雅黑</vt:lpstr>
      <vt:lpstr>汉仪润圆-65W</vt:lpstr>
      <vt:lpstr>楷体</vt:lpstr>
      <vt:lpstr>Century Gothic</vt:lpstr>
      <vt:lpstr>GB Pinyinok-D</vt:lpstr>
      <vt:lpstr>Times New Roman</vt:lpstr>
      <vt:lpstr>等线</vt:lpstr>
      <vt:lpstr>2_默认设计模板</vt:lpstr>
      <vt:lpstr>1_默认设计模板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dell</cp:lastModifiedBy>
  <cp:revision>376</cp:revision>
  <dcterms:created xsi:type="dcterms:W3CDTF">2019-11-07T05:42:00Z</dcterms:created>
  <dcterms:modified xsi:type="dcterms:W3CDTF">2022-05-03T11:57:04Z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ICV">
    <vt:lpwstr>8811CC4445D84860BFEFA76D216C2814</vt:lpwstr>
  </property>
</Properties>
</file>