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sldIdLst>
    <p:sldId id="256" r:id="rId2"/>
    <p:sldId id="271" r:id="rId3"/>
    <p:sldId id="264" r:id="rId4"/>
    <p:sldId id="322" r:id="rId5"/>
    <p:sldId id="263" r:id="rId6"/>
    <p:sldId id="257" r:id="rId7"/>
    <p:sldId id="274" r:id="rId8"/>
    <p:sldId id="289" r:id="rId9"/>
    <p:sldId id="287" r:id="rId10"/>
    <p:sldId id="315" r:id="rId11"/>
    <p:sldId id="320" r:id="rId12"/>
    <p:sldId id="275" r:id="rId13"/>
    <p:sldId id="321" r:id="rId14"/>
    <p:sldId id="276" r:id="rId15"/>
    <p:sldId id="281" r:id="rId16"/>
    <p:sldId id="277" r:id="rId17"/>
    <p:sldId id="282" r:id="rId18"/>
    <p:sldId id="316" r:id="rId19"/>
    <p:sldId id="279" r:id="rId20"/>
    <p:sldId id="269" r:id="rId21"/>
    <p:sldId id="259" r:id="rId22"/>
    <p:sldId id="260" r:id="rId23"/>
    <p:sldId id="261" r:id="rId24"/>
    <p:sldId id="266" r:id="rId25"/>
    <p:sldId id="267" r:id="rId26"/>
    <p:sldId id="324" r:id="rId27"/>
    <p:sldId id="288" r:id="rId28"/>
    <p:sldId id="262" r:id="rId29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BB"/>
    <a:srgbClr val="6DFF44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5621" autoAdjust="0"/>
    <p:restoredTop sz="94614" autoAdjust="0"/>
  </p:normalViewPr>
  <p:slideViewPr>
    <p:cSldViewPr>
      <p:cViewPr varScale="1">
        <p:scale>
          <a:sx n="87" d="100"/>
          <a:sy n="87" d="100"/>
        </p:scale>
        <p:origin x="-852" y="-84"/>
      </p:cViewPr>
      <p:guideLst>
        <p:guide orient="horz" pos="218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B3A72F74-5217-4106-AD83-07E3E2A2A136}" type="datetimeFigureOut">
              <a:rPr lang="zh-CN" altLang="en-US"/>
              <a:pPr>
                <a:defRPr/>
              </a:pPr>
              <a:t>2016/10/30 Sunday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2C73F02A-EF48-4B75-8021-2209E1113E3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0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8435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>
              <a:spcBef>
                <a:spcPct val="0"/>
              </a:spcBef>
              <a:spcAft>
                <a:spcPct val="0"/>
              </a:spcAft>
              <a:defRPr/>
            </a:pPr>
            <a:fld id="{81D21990-1DCB-4DED-94F0-B9CC52C2A11E}" type="slidenum">
              <a:rPr lang="zh-CN" altLang="en-US"/>
              <a:pPr>
                <a:spcBef>
                  <a:spcPct val="0"/>
                </a:spcBef>
                <a:spcAft>
                  <a:spcPct val="0"/>
                </a:spcAft>
                <a:defRPr/>
              </a:pPr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58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8435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>
              <a:spcBef>
                <a:spcPct val="0"/>
              </a:spcBef>
              <a:spcAft>
                <a:spcPct val="0"/>
              </a:spcAft>
              <a:defRPr/>
            </a:pPr>
            <a:fld id="{6A2D4F1D-8C81-4C7A-90D9-4621D543A761}" type="slidenum">
              <a:rPr lang="zh-CN" altLang="en-US"/>
              <a:pPr>
                <a:spcBef>
                  <a:spcPct val="0"/>
                </a:spcBef>
                <a:spcAft>
                  <a:spcPct val="0"/>
                </a:spcAft>
                <a:defRPr/>
              </a:pPr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B7C7B58-4450-43B0-8ACB-23CE96440674}" type="slidenum">
              <a:rPr lang="zh-CN" altLang="en-US" smtClean="0"/>
              <a:pPr>
                <a:defRPr/>
              </a:pPr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幻灯片图像占位符 1"/>
          <p:cNvSpPr>
            <a:spLocks noGrp="1" noRot="1" noChangeAspect="1"/>
          </p:cNvSpPr>
          <p:nvPr>
            <p:ph type="sldImg" idx="2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3010" name="文本占位符 2"/>
          <p:cNvSpPr>
            <a:spLocks noGrp="1"/>
          </p:cNvSpPr>
          <p:nvPr>
            <p:ph type="body" idx="3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7380798-C835-4279-AB8A-C98E03D9A4A5}" type="slidenum">
              <a:rPr lang="zh-CN" altLang="en-US"/>
              <a:pPr>
                <a:defRPr/>
              </a:pPr>
              <a:t>25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4AD5D3F-C8C8-4EAE-BDF8-9CB5CE18C7EC}" type="datetimeFigureOut">
              <a:rPr lang="zh-CN" altLang="en-US"/>
              <a:pPr>
                <a:defRPr/>
              </a:pPr>
              <a:t>2016/10/30 Sunday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3F4D64F5-1696-41F3-B162-93F6B71BBEB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00628" y="142852"/>
            <a:ext cx="3143272" cy="500066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8EC18287-E3F9-48EE-9B71-25DC3070945A}" type="datetimeFigureOut">
              <a:rPr lang="zh-CN" altLang="en-US"/>
              <a:pPr>
                <a:defRPr/>
              </a:pPr>
              <a:t>2016/10/30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A1D669DA-55D8-498E-B88A-5C1136E9FA9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67742858-7F62-4256-80F6-6A127CDF4012}" type="datetimeFigureOut">
              <a:rPr lang="zh-CN" altLang="en-US"/>
              <a:pPr>
                <a:defRPr/>
              </a:pPr>
              <a:t>2016/10/30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FC97E032-F2A6-4765-9A31-E093BC1BA1D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6"/>
          <p:cNvSpPr txBox="1"/>
          <p:nvPr userDrawn="1"/>
        </p:nvSpPr>
        <p:spPr>
          <a:xfrm>
            <a:off x="7429500" y="357188"/>
            <a:ext cx="1214438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zh-CN" altLang="en-US" sz="2000" b="1" dirty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</a:rPr>
              <a:t>课件</a:t>
            </a:r>
            <a:r>
              <a:rPr kumimoji="1" lang="en-US" altLang="zh-CN" sz="2000" dirty="0">
                <a:solidFill>
                  <a:srgbClr val="00B0F0"/>
                </a:solidFill>
                <a:latin typeface="Candara" pitchFamily="34" charset="0"/>
                <a:ea typeface="华文楷体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itchFamily="2" charset="-122"/>
            </a:endParaRP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6648E2E6-132D-4252-84CE-4713AF5AE18E}" type="datetimeFigureOut">
              <a:rPr lang="zh-CN" altLang="en-US"/>
              <a:pPr>
                <a:defRPr/>
              </a:pPr>
              <a:t>2016/10/30 Sunday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C59AD99B-759F-4F1F-B822-4B73367C6A2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BE40B86F-4402-4C18-B95D-F2102745A926}" type="datetimeFigureOut">
              <a:rPr lang="zh-CN" altLang="en-US"/>
              <a:pPr>
                <a:defRPr/>
              </a:pPr>
              <a:t>2016/10/30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5B22B4DC-5953-436D-A7D8-BB4ABEB4D05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00628" y="142852"/>
            <a:ext cx="3143272" cy="500066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09B9DE3E-C337-40F5-B02F-7B2CA4DFB46B}" type="datetimeFigureOut">
              <a:rPr lang="zh-CN" altLang="en-US"/>
              <a:pPr>
                <a:defRPr/>
              </a:pPr>
              <a:t>2016/10/30 Sunday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FD69545-4F1A-4D92-AA2E-37D39F21E71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00628" y="142852"/>
            <a:ext cx="3143272" cy="500066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A0A38D8F-6440-4FEC-83CA-02551E20C002}" type="datetimeFigureOut">
              <a:rPr lang="zh-CN" altLang="en-US"/>
              <a:pPr>
                <a:defRPr/>
              </a:pPr>
              <a:t>2016/10/30 Sunday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6568B9BB-DFCF-46A5-B02C-D75EB9EB07E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00628" y="142852"/>
            <a:ext cx="3143272" cy="500066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7913512F-8E31-42B8-8969-D385FF62C144}" type="datetimeFigureOut">
              <a:rPr lang="zh-CN" altLang="en-US"/>
              <a:pPr>
                <a:defRPr/>
              </a:pPr>
              <a:t>2016/10/30 Sunday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4D8E693B-19EF-4A08-A437-7CCE868AF00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B64AFBEB-8C34-4DDE-9DEC-FBEC2D1AAB42}" type="datetimeFigureOut">
              <a:rPr lang="zh-CN" altLang="en-US"/>
              <a:pPr>
                <a:defRPr/>
              </a:pPr>
              <a:t>2016/10/30 Sunday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5E09807-2315-48B4-866C-0ECF71524DA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32027BEB-9E3C-4548-A365-2DA95528D261}" type="datetimeFigureOut">
              <a:rPr lang="zh-CN" altLang="en-US"/>
              <a:pPr>
                <a:defRPr/>
              </a:pPr>
              <a:t>2016/10/30 Sunday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82494928-1099-4C26-9621-AC296EFE307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5EE3B6E1-2FF1-4B88-A951-72E2E9934E29}" type="datetimeFigureOut">
              <a:rPr lang="zh-CN" altLang="en-US"/>
              <a:pPr>
                <a:defRPr/>
              </a:pPr>
              <a:t>2016/10/30 Sunday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E038FAAF-E794-43E9-A400-CE474A80524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 userDrawn="1"/>
        </p:nvCxnSpPr>
        <p:spPr>
          <a:xfrm>
            <a:off x="428625" y="714375"/>
            <a:ext cx="8286750" cy="1588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 userDrawn="1"/>
        </p:nvCxnSpPr>
        <p:spPr>
          <a:xfrm>
            <a:off x="428625" y="6356350"/>
            <a:ext cx="8286750" cy="1588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5"/>
          <p:cNvSpPr txBox="1">
            <a:spLocks noChangeArrowheads="1"/>
          </p:cNvSpPr>
          <p:nvPr/>
        </p:nvSpPr>
        <p:spPr bwMode="auto">
          <a:xfrm>
            <a:off x="1908175" y="2947988"/>
            <a:ext cx="5724525" cy="815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4400">
                <a:latin typeface="方正大标宋简体"/>
                <a:ea typeface="方正大标宋简体"/>
                <a:cs typeface="方正大标宋简体"/>
              </a:rPr>
              <a:t>一年级</a:t>
            </a:r>
            <a:r>
              <a:rPr lang="en-US" altLang="zh-CN" sz="4400">
                <a:latin typeface="方正大标宋简体"/>
                <a:ea typeface="方正大标宋简体"/>
                <a:cs typeface="方正大标宋简体"/>
              </a:rPr>
              <a:t>  </a:t>
            </a:r>
            <a:r>
              <a:rPr lang="zh-CN" altLang="en-US" sz="4400">
                <a:latin typeface="方正大标宋简体"/>
                <a:ea typeface="方正大标宋简体"/>
                <a:cs typeface="方正大标宋简体"/>
              </a:rPr>
              <a:t>语文 </a:t>
            </a:r>
            <a:r>
              <a:rPr lang="en-US" altLang="zh-CN" sz="4400">
                <a:latin typeface="方正大标宋简体"/>
                <a:ea typeface="方正大标宋简体"/>
                <a:cs typeface="方正大标宋简体"/>
              </a:rPr>
              <a:t> </a:t>
            </a:r>
            <a:r>
              <a:rPr lang="zh-CN" altLang="en-US" sz="4400">
                <a:latin typeface="方正大标宋简体"/>
                <a:ea typeface="方正大标宋简体"/>
                <a:cs typeface="方正大标宋简体"/>
              </a:rPr>
              <a:t>上册</a:t>
            </a:r>
          </a:p>
        </p:txBody>
      </p:sp>
      <p:sp>
        <p:nvSpPr>
          <p:cNvPr id="8" name="TextBox 5"/>
          <p:cNvSpPr txBox="1">
            <a:spLocks noChangeArrowheads="1"/>
          </p:cNvSpPr>
          <p:nvPr/>
        </p:nvSpPr>
        <p:spPr bwMode="auto">
          <a:xfrm>
            <a:off x="3348038" y="1844675"/>
            <a:ext cx="22860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5400" b="1">
                <a:latin typeface="黑体" pitchFamily="49" charset="-122"/>
                <a:ea typeface="黑体" pitchFamily="49" charset="-122"/>
              </a:rPr>
              <a:t>苏教版</a:t>
            </a:r>
          </a:p>
        </p:txBody>
      </p:sp>
      <p:cxnSp>
        <p:nvCxnSpPr>
          <p:cNvPr id="9" name="直线连接符 8"/>
          <p:cNvCxnSpPr/>
          <p:nvPr/>
        </p:nvCxnSpPr>
        <p:spPr>
          <a:xfrm>
            <a:off x="1511300" y="2852738"/>
            <a:ext cx="6121400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同侧圆角矩形 4"/>
          <p:cNvSpPr/>
          <p:nvPr/>
        </p:nvSpPr>
        <p:spPr>
          <a:xfrm>
            <a:off x="428625" y="1214438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dirty="0">
                <a:latin typeface="华文新魏" pitchFamily="2" charset="-122"/>
                <a:ea typeface="华文新魏" pitchFamily="2" charset="-122"/>
                <a:cs typeface="黑体"/>
              </a:rPr>
              <a:t>课文详解</a:t>
            </a:r>
          </a:p>
        </p:txBody>
      </p:sp>
      <p:cxnSp>
        <p:nvCxnSpPr>
          <p:cNvPr id="6" name="直线连接符 21"/>
          <p:cNvCxnSpPr/>
          <p:nvPr/>
        </p:nvCxnSpPr>
        <p:spPr>
          <a:xfrm flipV="1">
            <a:off x="428625" y="1857375"/>
            <a:ext cx="20716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5603" name="Picture 2" descr="F:\七彩课堂插图板式封面\排版用图标、页眉页脚\标题图（终-排版用）共29个\语文大课堂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25" y="5143500"/>
            <a:ext cx="1547813" cy="108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矩形 11"/>
          <p:cNvSpPr/>
          <p:nvPr/>
        </p:nvSpPr>
        <p:spPr>
          <a:xfrm>
            <a:off x="1000125" y="2286000"/>
            <a:ext cx="7215188" cy="286226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dirty="0"/>
              <a:t>       小朋友，上次老师带领你们到野外去寻找秋天，秋天在田野上，秋天在小河边，秋天在我们小朋友的眼睛里，你能把你看到的秋天告诉大家吗？</a:t>
            </a:r>
            <a:endParaRPr lang="zh-CN" altLang="en-US" sz="3600" dirty="0">
              <a:latin typeface="+mn-ea"/>
              <a:ea typeface="+mn-ea"/>
            </a:endParaRPr>
          </a:p>
        </p:txBody>
      </p:sp>
      <p:sp>
        <p:nvSpPr>
          <p:cNvPr id="25605" name="TextBox 13"/>
          <p:cNvSpPr txBox="1">
            <a:spLocks noChangeArrowheads="1"/>
          </p:cNvSpPr>
          <p:nvPr/>
        </p:nvSpPr>
        <p:spPr bwMode="auto">
          <a:xfrm>
            <a:off x="3000375" y="1143000"/>
            <a:ext cx="2954338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latin typeface="Calibri" pitchFamily="34" charset="0"/>
              </a:rPr>
              <a:t>一、导入新课</a:t>
            </a:r>
          </a:p>
        </p:txBody>
      </p:sp>
      <p:pic>
        <p:nvPicPr>
          <p:cNvPr id="5123" name="Picture 3" descr="G:\苏教版一年级课件\第二单元\秋姑娘的信图片\t01db2a3dc555cac9d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40350" y="4767263"/>
            <a:ext cx="2828925" cy="14017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同侧圆角矩形 4"/>
          <p:cNvSpPr/>
          <p:nvPr/>
        </p:nvSpPr>
        <p:spPr>
          <a:xfrm>
            <a:off x="428625" y="1214438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dirty="0">
                <a:latin typeface="华文新魏" pitchFamily="2" charset="-122"/>
                <a:ea typeface="华文新魏" pitchFamily="2" charset="-122"/>
                <a:cs typeface="黑体"/>
              </a:rPr>
              <a:t>课文详解</a:t>
            </a:r>
          </a:p>
        </p:txBody>
      </p:sp>
      <p:cxnSp>
        <p:nvCxnSpPr>
          <p:cNvPr id="6" name="直线连接符 21"/>
          <p:cNvCxnSpPr/>
          <p:nvPr/>
        </p:nvCxnSpPr>
        <p:spPr>
          <a:xfrm flipV="1">
            <a:off x="428625" y="1857375"/>
            <a:ext cx="20716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6627" name="Picture 2" descr="F:\七彩课堂插图板式封面\排版用图标、页眉页脚\标题图（终-排版用）共29个\语文大课堂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38" y="4929188"/>
            <a:ext cx="1547812" cy="108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矩形 11"/>
          <p:cNvSpPr/>
          <p:nvPr/>
        </p:nvSpPr>
        <p:spPr>
          <a:xfrm>
            <a:off x="1071563" y="2428875"/>
            <a:ext cx="7143750" cy="230822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dirty="0"/>
              <a:t>       小朋友说得真好。在这美好的季节里，秋姑娘和我们玩起了捉迷藏，你们能知道秋姑娘藏在哪儿，在做什么？一起读</a:t>
            </a:r>
            <a:r>
              <a:rPr lang="en-US" sz="3600" dirty="0"/>
              <a:t>——</a:t>
            </a:r>
            <a:r>
              <a:rPr lang="en-US" altLang="zh-CN" sz="3600" dirty="0"/>
              <a:t>《</a:t>
            </a:r>
            <a:r>
              <a:rPr lang="zh-CN" altLang="en-US" sz="3600" dirty="0"/>
              <a:t>秋姑娘</a:t>
            </a:r>
            <a:r>
              <a:rPr lang="en-US" altLang="zh-CN" sz="3600" dirty="0"/>
              <a:t>》</a:t>
            </a:r>
            <a:r>
              <a:rPr lang="zh-CN" altLang="en-US" sz="3600" dirty="0"/>
              <a:t>。</a:t>
            </a:r>
            <a:endParaRPr lang="zh-CN" altLang="en-US" sz="3600" dirty="0">
              <a:latin typeface="+mn-ea"/>
              <a:ea typeface="+mn-ea"/>
            </a:endParaRPr>
          </a:p>
        </p:txBody>
      </p:sp>
      <p:sp>
        <p:nvSpPr>
          <p:cNvPr id="26629" name="TextBox 13"/>
          <p:cNvSpPr txBox="1">
            <a:spLocks noChangeArrowheads="1"/>
          </p:cNvSpPr>
          <p:nvPr/>
        </p:nvSpPr>
        <p:spPr bwMode="auto">
          <a:xfrm>
            <a:off x="2928938" y="1214438"/>
            <a:ext cx="2954337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latin typeface="Calibri" pitchFamily="34" charset="0"/>
              </a:rPr>
              <a:t>一、导入新课</a:t>
            </a:r>
          </a:p>
        </p:txBody>
      </p:sp>
      <p:pic>
        <p:nvPicPr>
          <p:cNvPr id="1026" name="Picture 2" descr="G:\苏教版一年级课件\第二单元\秋姑娘的信图片\t01ede13b9cbcc89b8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78438" y="4705350"/>
            <a:ext cx="2732087" cy="15192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同侧圆角矩形 4"/>
          <p:cNvSpPr/>
          <p:nvPr/>
        </p:nvSpPr>
        <p:spPr>
          <a:xfrm>
            <a:off x="468313" y="12684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dirty="0">
                <a:latin typeface="华文新魏" pitchFamily="2" charset="-122"/>
                <a:ea typeface="华文新魏" pitchFamily="2" charset="-122"/>
                <a:cs typeface="黑体"/>
              </a:rPr>
              <a:t>课文详解</a:t>
            </a:r>
          </a:p>
        </p:txBody>
      </p:sp>
      <p:cxnSp>
        <p:nvCxnSpPr>
          <p:cNvPr id="6" name="直线连接符 21"/>
          <p:cNvCxnSpPr/>
          <p:nvPr/>
        </p:nvCxnSpPr>
        <p:spPr>
          <a:xfrm flipV="1">
            <a:off x="468313" y="1844675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7651" name="Picture 2" descr="F:\七彩课堂插图板式封面\排版用图标、页眉页脚\标题图（终-排版用）共29个\语文大课堂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88" y="5072063"/>
            <a:ext cx="1547812" cy="108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2" name="TextBox 13"/>
          <p:cNvSpPr txBox="1">
            <a:spLocks noChangeArrowheads="1"/>
          </p:cNvSpPr>
          <p:nvPr/>
        </p:nvSpPr>
        <p:spPr bwMode="auto">
          <a:xfrm>
            <a:off x="2786063" y="1214438"/>
            <a:ext cx="2954337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latin typeface="Calibri" pitchFamily="34" charset="0"/>
              </a:rPr>
              <a:t>二、课文理解</a:t>
            </a: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1500188" y="2143125"/>
            <a:ext cx="614362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/>
              <a:t>让我们找找秋姑娘在做什么吧。</a:t>
            </a: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1071563" y="2928938"/>
            <a:ext cx="7072312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/>
              <a:t>       </a:t>
            </a:r>
            <a:r>
              <a:rPr lang="en-US" altLang="zh-CN" sz="3600">
                <a:latin typeface="宋体" charset="-122"/>
              </a:rPr>
              <a:t>1</a:t>
            </a:r>
            <a:r>
              <a:rPr lang="zh-CN" altLang="en-US" sz="3600">
                <a:latin typeface="宋体" charset="-122"/>
              </a:rPr>
              <a:t>、她在拥抱风儿，给我们送来秋天的凉爽</a:t>
            </a:r>
            <a:r>
              <a:rPr lang="zh-CN" altLang="en-US" sz="3600"/>
              <a:t>。</a:t>
            </a:r>
            <a:endParaRPr lang="zh-CN" altLang="en-US" sz="3600">
              <a:latin typeface="宋体" charset="-122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2571750" y="4286250"/>
            <a:ext cx="357187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</a:rPr>
              <a:t>抱抱凉爽的风儿</a:t>
            </a:r>
            <a:endParaRPr lang="zh-CN" altLang="en-US" sz="3600" b="1">
              <a:solidFill>
                <a:srgbClr val="FF0000"/>
              </a:solidFill>
              <a:latin typeface="宋体" charset="-122"/>
            </a:endParaRPr>
          </a:p>
        </p:txBody>
      </p:sp>
      <p:pic>
        <p:nvPicPr>
          <p:cNvPr id="1026" name="Picture 2" descr="C:\Users\Administrator\Desktop\t0123fd214a3caef2e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65838" y="4852988"/>
            <a:ext cx="2297112" cy="1371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7" grpId="0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同侧圆角矩形 4"/>
          <p:cNvSpPr/>
          <p:nvPr/>
        </p:nvSpPr>
        <p:spPr>
          <a:xfrm>
            <a:off x="468313" y="12684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dirty="0">
                <a:latin typeface="华文新魏" pitchFamily="2" charset="-122"/>
                <a:ea typeface="华文新魏" pitchFamily="2" charset="-122"/>
                <a:cs typeface="黑体"/>
              </a:rPr>
              <a:t>课文详解</a:t>
            </a:r>
          </a:p>
        </p:txBody>
      </p:sp>
      <p:cxnSp>
        <p:nvCxnSpPr>
          <p:cNvPr id="6" name="直线连接符 21"/>
          <p:cNvCxnSpPr/>
          <p:nvPr/>
        </p:nvCxnSpPr>
        <p:spPr>
          <a:xfrm flipV="1">
            <a:off x="468313" y="1844675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8675" name="Picture 2" descr="F:\七彩课堂插图板式封面\排版用图标、页眉页脚\标题图（终-排版用）共29个\语文大课堂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72250" y="1071563"/>
            <a:ext cx="1547813" cy="108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6" name="TextBox 13"/>
          <p:cNvSpPr txBox="1">
            <a:spLocks noChangeArrowheads="1"/>
          </p:cNvSpPr>
          <p:nvPr/>
        </p:nvSpPr>
        <p:spPr bwMode="auto">
          <a:xfrm>
            <a:off x="2500313" y="1214438"/>
            <a:ext cx="2954337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latin typeface="Calibri" pitchFamily="34" charset="0"/>
              </a:rPr>
              <a:t>二、课文理解</a:t>
            </a: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928688" y="2500313"/>
            <a:ext cx="721518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>
                <a:latin typeface="宋体" charset="-122"/>
              </a:rPr>
              <a:t>   2</a:t>
            </a:r>
            <a:r>
              <a:rPr lang="zh-CN" altLang="en-US" sz="3600"/>
              <a:t>、她在绽放的桂花旁，轻嗅着迷人的清香。</a:t>
            </a:r>
            <a:endParaRPr lang="zh-CN" altLang="en-US" sz="3600">
              <a:latin typeface="宋体" charset="-122"/>
            </a:endParaRPr>
          </a:p>
        </p:txBody>
      </p:sp>
      <p:pic>
        <p:nvPicPr>
          <p:cNvPr id="2" name="Picture 2" descr="C:\Users\Administrator\Desktop\t01e168fe4076e3d69d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84763" y="3943350"/>
            <a:ext cx="3236912" cy="2865438"/>
          </a:xfrm>
          <a:prstGeom prst="rect">
            <a:avLst/>
          </a:prstGeom>
          <a:noFill/>
        </p:spPr>
      </p:pic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1143000" y="4357688"/>
            <a:ext cx="357187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宋体" charset="-122"/>
              </a:rPr>
              <a:t>闻闻桂花的清香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同侧圆角矩形 4"/>
          <p:cNvSpPr/>
          <p:nvPr/>
        </p:nvSpPr>
        <p:spPr>
          <a:xfrm>
            <a:off x="468313" y="12684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dirty="0">
                <a:latin typeface="华文新魏" pitchFamily="2" charset="-122"/>
                <a:ea typeface="华文新魏" pitchFamily="2" charset="-122"/>
                <a:cs typeface="黑体"/>
              </a:rPr>
              <a:t>课文详解</a:t>
            </a:r>
          </a:p>
        </p:txBody>
      </p:sp>
      <p:cxnSp>
        <p:nvCxnSpPr>
          <p:cNvPr id="6" name="直线连接符 21"/>
          <p:cNvCxnSpPr/>
          <p:nvPr/>
        </p:nvCxnSpPr>
        <p:spPr>
          <a:xfrm flipV="1">
            <a:off x="468313" y="1844675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9699" name="Picture 2" descr="F:\七彩课堂插图板式封面\排版用图标、页眉页脚\标题图（终-排版用）共29个\语文大课堂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1563" y="4643438"/>
            <a:ext cx="1690687" cy="1214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700" name="TextBox 13"/>
          <p:cNvSpPr txBox="1">
            <a:spLocks noChangeArrowheads="1"/>
          </p:cNvSpPr>
          <p:nvPr/>
        </p:nvSpPr>
        <p:spPr bwMode="auto">
          <a:xfrm>
            <a:off x="2786063" y="1285875"/>
            <a:ext cx="2954337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latin typeface="Calibri" pitchFamily="34" charset="0"/>
              </a:rPr>
              <a:t>二、课文理解</a:t>
            </a: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1143000" y="2286000"/>
            <a:ext cx="714375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>
                <a:latin typeface="宋体" charset="-122"/>
              </a:rPr>
              <a:t>    3</a:t>
            </a:r>
            <a:r>
              <a:rPr lang="zh-CN" altLang="en-US" sz="3600"/>
              <a:t>、她在一片成熟的果林里，品尝到累累硕果的甘甜。</a:t>
            </a:r>
            <a:endParaRPr lang="zh-CN" altLang="en-US" sz="3600" b="1">
              <a:latin typeface="Calibri" pitchFamily="34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643188" y="3786188"/>
            <a:ext cx="3643312" cy="6461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>
                <a:solidFill>
                  <a:srgbClr val="FF0000"/>
                </a:solidFill>
                <a:latin typeface="+mn-ea"/>
                <a:ea typeface="+mn-ea"/>
              </a:rPr>
              <a:t>尝尝甘甜的果实</a:t>
            </a:r>
            <a:endParaRPr lang="zh-CN" altLang="en-US" sz="36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pic>
        <p:nvPicPr>
          <p:cNvPr id="2" name="Picture 2" descr="C:\Users\Administrator\Desktop\t01bb2b7c8b12348d24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38738" y="4565650"/>
            <a:ext cx="3328987" cy="14636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1"/>
      <p:bldP spid="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同侧圆角矩形 4"/>
          <p:cNvSpPr/>
          <p:nvPr/>
        </p:nvSpPr>
        <p:spPr>
          <a:xfrm>
            <a:off x="468313" y="12684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dirty="0">
                <a:latin typeface="华文新魏" pitchFamily="2" charset="-122"/>
                <a:ea typeface="华文新魏" pitchFamily="2" charset="-122"/>
                <a:cs typeface="黑体"/>
              </a:rPr>
              <a:t>课文详解</a:t>
            </a:r>
          </a:p>
        </p:txBody>
      </p:sp>
      <p:cxnSp>
        <p:nvCxnSpPr>
          <p:cNvPr id="6" name="直线连接符 21"/>
          <p:cNvCxnSpPr/>
          <p:nvPr/>
        </p:nvCxnSpPr>
        <p:spPr>
          <a:xfrm flipV="1">
            <a:off x="468313" y="1844675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31747" name="Picture 2" descr="F:\七彩课堂插图板式封面\排版用图标、页眉页脚\标题图（终-排版用）共29个\语文大课堂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00813" y="1000125"/>
            <a:ext cx="1547812" cy="108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8" name="TextBox 13"/>
          <p:cNvSpPr txBox="1">
            <a:spLocks noChangeArrowheads="1"/>
          </p:cNvSpPr>
          <p:nvPr/>
        </p:nvSpPr>
        <p:spPr bwMode="auto">
          <a:xfrm>
            <a:off x="2500313" y="1285875"/>
            <a:ext cx="2954337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latin typeface="Calibri" pitchFamily="34" charset="0"/>
              </a:rPr>
              <a:t>二、课文理解</a:t>
            </a:r>
          </a:p>
        </p:txBody>
      </p:sp>
      <p:sp>
        <p:nvSpPr>
          <p:cNvPr id="12" name="矩形 11"/>
          <p:cNvSpPr/>
          <p:nvPr/>
        </p:nvSpPr>
        <p:spPr>
          <a:xfrm>
            <a:off x="1071563" y="2357438"/>
            <a:ext cx="7000875" cy="12001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dirty="0"/>
              <a:t>      </a:t>
            </a:r>
            <a:r>
              <a:rPr lang="en-US" altLang="zh-CN" sz="3600" dirty="0">
                <a:latin typeface="宋体" pitchFamily="2" charset="-122"/>
                <a:ea typeface="宋体" pitchFamily="2" charset="-122"/>
              </a:rPr>
              <a:t>4</a:t>
            </a:r>
            <a:r>
              <a:rPr lang="zh-CN" altLang="en-US" sz="3600" dirty="0"/>
              <a:t>、她在静静的聆听小虫子甜美的歌唱。</a:t>
            </a:r>
            <a:endParaRPr lang="zh-CN" altLang="en-US" sz="3600" dirty="0">
              <a:latin typeface="+mn-ea"/>
              <a:ea typeface="+mn-ea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1357313" y="4286250"/>
            <a:ext cx="371475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宋体" charset="-122"/>
              </a:rPr>
              <a:t>听听小虫的歌唱</a:t>
            </a:r>
          </a:p>
        </p:txBody>
      </p:sp>
      <p:pic>
        <p:nvPicPr>
          <p:cNvPr id="31751" name="Picture 2" descr="C:\Users\Administrator\Desktop\t014116144950bf6dc6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500688" y="3929063"/>
            <a:ext cx="2214562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同侧圆角矩形 4"/>
          <p:cNvSpPr/>
          <p:nvPr/>
        </p:nvSpPr>
        <p:spPr>
          <a:xfrm>
            <a:off x="468313" y="12684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dirty="0">
                <a:latin typeface="华文新魏" pitchFamily="2" charset="-122"/>
                <a:ea typeface="华文新魏" pitchFamily="2" charset="-122"/>
                <a:cs typeface="黑体"/>
              </a:rPr>
              <a:t>课文详解</a:t>
            </a:r>
          </a:p>
        </p:txBody>
      </p:sp>
      <p:cxnSp>
        <p:nvCxnSpPr>
          <p:cNvPr id="6" name="直线连接符 21"/>
          <p:cNvCxnSpPr/>
          <p:nvPr/>
        </p:nvCxnSpPr>
        <p:spPr>
          <a:xfrm flipV="1">
            <a:off x="468313" y="1844675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32771" name="Picture 2" descr="F:\七彩课堂插图板式封面\排版用图标、页眉页脚\标题图（终-排版用）共29个\语文大课堂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72250" y="1071563"/>
            <a:ext cx="1547813" cy="108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矩形 11"/>
          <p:cNvSpPr/>
          <p:nvPr/>
        </p:nvSpPr>
        <p:spPr>
          <a:xfrm>
            <a:off x="857250" y="2286000"/>
            <a:ext cx="7286625" cy="12001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dirty="0">
                <a:latin typeface="宋体" pitchFamily="2" charset="-122"/>
                <a:ea typeface="宋体" pitchFamily="2" charset="-122"/>
              </a:rPr>
              <a:t>    那你们知道秋姑娘是什么模样吗？</a:t>
            </a:r>
            <a:endParaRPr lang="zh-CN" altLang="en-US" sz="3600" dirty="0">
              <a:latin typeface="+mn-ea"/>
              <a:ea typeface="+mn-ea"/>
            </a:endParaRPr>
          </a:p>
        </p:txBody>
      </p:sp>
      <p:sp>
        <p:nvSpPr>
          <p:cNvPr id="32773" name="TextBox 7"/>
          <p:cNvSpPr txBox="1">
            <a:spLocks noChangeArrowheads="1"/>
          </p:cNvSpPr>
          <p:nvPr/>
        </p:nvSpPr>
        <p:spPr bwMode="auto">
          <a:xfrm>
            <a:off x="2500313" y="1285875"/>
            <a:ext cx="2954337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latin typeface="Calibri" pitchFamily="34" charset="0"/>
              </a:rPr>
              <a:t>二、课文理解</a:t>
            </a:r>
          </a:p>
        </p:txBody>
      </p:sp>
      <p:sp>
        <p:nvSpPr>
          <p:cNvPr id="8" name="矩形 7"/>
          <p:cNvSpPr/>
          <p:nvPr/>
        </p:nvSpPr>
        <p:spPr>
          <a:xfrm>
            <a:off x="4286250" y="4000500"/>
            <a:ext cx="4143375" cy="12001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>
                <a:solidFill>
                  <a:srgbClr val="FF0000"/>
                </a:solidFill>
              </a:rPr>
              <a:t>圆圆的月亮，</a:t>
            </a:r>
            <a:endParaRPr lang="en-US" altLang="zh-CN" sz="3600" b="1" dirty="0">
              <a:solidFill>
                <a:srgbClr val="FF0000"/>
              </a:solidFill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>
                <a:solidFill>
                  <a:srgbClr val="FF0000"/>
                </a:solidFill>
              </a:rPr>
              <a:t>是她美丽的面庞</a:t>
            </a:r>
            <a:endParaRPr lang="zh-CN" altLang="en-US" sz="36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pic>
        <p:nvPicPr>
          <p:cNvPr id="5122" name="Picture 2" descr="C:\Users\Administrator\Desktop\t01c6019e96554c8df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81075" y="3767138"/>
            <a:ext cx="2974975" cy="17621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同侧圆角矩形 4"/>
          <p:cNvSpPr/>
          <p:nvPr/>
        </p:nvSpPr>
        <p:spPr>
          <a:xfrm>
            <a:off x="468313" y="12684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dirty="0">
                <a:latin typeface="华文新魏" pitchFamily="2" charset="-122"/>
                <a:ea typeface="华文新魏" pitchFamily="2" charset="-122"/>
                <a:cs typeface="黑体"/>
              </a:rPr>
              <a:t>课文详解</a:t>
            </a:r>
          </a:p>
        </p:txBody>
      </p:sp>
      <p:cxnSp>
        <p:nvCxnSpPr>
          <p:cNvPr id="6" name="直线连接符 21"/>
          <p:cNvCxnSpPr/>
          <p:nvPr/>
        </p:nvCxnSpPr>
        <p:spPr>
          <a:xfrm flipV="1">
            <a:off x="468313" y="1844675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33795" name="Picture 2" descr="F:\七彩课堂插图板式封面\排版用图标、页眉页脚\标题图（终-排版用）共29个\语文大课堂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43688" y="1143000"/>
            <a:ext cx="1547812" cy="108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6" name="TextBox 13"/>
          <p:cNvSpPr txBox="1">
            <a:spLocks noChangeArrowheads="1"/>
          </p:cNvSpPr>
          <p:nvPr/>
        </p:nvSpPr>
        <p:spPr bwMode="auto">
          <a:xfrm>
            <a:off x="2928938" y="1285875"/>
            <a:ext cx="2954337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latin typeface="Calibri" pitchFamily="34" charset="0"/>
              </a:rPr>
              <a:t>二、课文理解</a:t>
            </a:r>
          </a:p>
        </p:txBody>
      </p:sp>
      <p:sp>
        <p:nvSpPr>
          <p:cNvPr id="7" name="矩形 6"/>
          <p:cNvSpPr/>
          <p:nvPr/>
        </p:nvSpPr>
        <p:spPr>
          <a:xfrm>
            <a:off x="1214438" y="3857625"/>
            <a:ext cx="4000500" cy="12001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>
                <a:solidFill>
                  <a:srgbClr val="FF0000"/>
                </a:solidFill>
              </a:rPr>
              <a:t>火红的枫叶，</a:t>
            </a:r>
            <a:endParaRPr lang="en-US" altLang="zh-CN" sz="3600" b="1" dirty="0">
              <a:solidFill>
                <a:srgbClr val="FF0000"/>
              </a:solidFill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>
                <a:solidFill>
                  <a:srgbClr val="FF0000"/>
                </a:solidFill>
              </a:rPr>
              <a:t>是她漂亮的衣裳。</a:t>
            </a:r>
            <a:endParaRPr lang="zh-CN" altLang="en-US" sz="36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pic>
        <p:nvPicPr>
          <p:cNvPr id="8" name="Picture 2" descr="G:\苏教版一年级课件\第二单元\秋姑娘的信图片\t01ede13b9cbcc89b8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78438" y="3706813"/>
            <a:ext cx="2798762" cy="1798637"/>
          </a:xfrm>
          <a:prstGeom prst="rect">
            <a:avLst/>
          </a:prstGeom>
          <a:noFill/>
        </p:spPr>
      </p:pic>
      <p:sp>
        <p:nvSpPr>
          <p:cNvPr id="9" name="矩形 8"/>
          <p:cNvSpPr/>
          <p:nvPr/>
        </p:nvSpPr>
        <p:spPr>
          <a:xfrm>
            <a:off x="1428750" y="2428875"/>
            <a:ext cx="6072188" cy="6461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dirty="0">
                <a:latin typeface="宋体" pitchFamily="2" charset="-122"/>
                <a:ea typeface="宋体" pitchFamily="2" charset="-122"/>
              </a:rPr>
              <a:t>知道秋姑娘穿着什么衣服吗？</a:t>
            </a:r>
            <a:endParaRPr lang="zh-CN" altLang="en-US" sz="3600" dirty="0"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同侧圆角矩形 4"/>
          <p:cNvSpPr/>
          <p:nvPr/>
        </p:nvSpPr>
        <p:spPr>
          <a:xfrm>
            <a:off x="468313" y="12684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dirty="0">
                <a:latin typeface="华文新魏" pitchFamily="2" charset="-122"/>
                <a:ea typeface="华文新魏" pitchFamily="2" charset="-122"/>
                <a:cs typeface="黑体"/>
              </a:rPr>
              <a:t>课文详解</a:t>
            </a:r>
          </a:p>
        </p:txBody>
      </p:sp>
      <p:cxnSp>
        <p:nvCxnSpPr>
          <p:cNvPr id="6" name="直线连接符 21"/>
          <p:cNvCxnSpPr/>
          <p:nvPr/>
        </p:nvCxnSpPr>
        <p:spPr>
          <a:xfrm flipV="1">
            <a:off x="468313" y="1844675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34819" name="Picture 2" descr="F:\七彩课堂插图板式封面\排版用图标、页眉页脚\标题图（终-排版用）共29个\语文大课堂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86563" y="1214438"/>
            <a:ext cx="1547812" cy="108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20" name="TextBox 7"/>
          <p:cNvSpPr txBox="1">
            <a:spLocks noChangeArrowheads="1"/>
          </p:cNvSpPr>
          <p:nvPr/>
        </p:nvSpPr>
        <p:spPr bwMode="auto">
          <a:xfrm>
            <a:off x="2643188" y="1285875"/>
            <a:ext cx="2954337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latin typeface="Calibri" pitchFamily="34" charset="0"/>
              </a:rPr>
              <a:t>二、课文理解</a:t>
            </a: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3929063" y="3929063"/>
            <a:ext cx="40719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宋体" charset="-122"/>
              </a:rPr>
              <a:t>秋姑娘来了，</a:t>
            </a:r>
            <a:endParaRPr lang="en-US" altLang="zh-CN" sz="3600" b="1">
              <a:solidFill>
                <a:srgbClr val="FF0000"/>
              </a:solidFill>
              <a:latin typeface="宋体" charset="-122"/>
            </a:endParaRPr>
          </a:p>
          <a:p>
            <a:r>
              <a:rPr lang="zh-CN" altLang="en-US" sz="3600" b="1">
                <a:solidFill>
                  <a:srgbClr val="FF0000"/>
                </a:solidFill>
                <a:latin typeface="宋体" charset="-122"/>
              </a:rPr>
              <a:t>她走遍每一个地方。</a:t>
            </a:r>
          </a:p>
        </p:txBody>
      </p:sp>
      <p:sp>
        <p:nvSpPr>
          <p:cNvPr id="10" name="矩形 9"/>
          <p:cNvSpPr/>
          <p:nvPr/>
        </p:nvSpPr>
        <p:spPr>
          <a:xfrm>
            <a:off x="1285875" y="2428875"/>
            <a:ext cx="6715125" cy="6461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dirty="0">
                <a:latin typeface="宋体" pitchFamily="2" charset="-122"/>
                <a:ea typeface="宋体" pitchFamily="2" charset="-122"/>
              </a:rPr>
              <a:t>知道秋姑娘究竟藏在什么地方吗？</a:t>
            </a:r>
            <a:endParaRPr lang="zh-CN" altLang="en-US" sz="3600" dirty="0">
              <a:latin typeface="+mn-ea"/>
              <a:ea typeface="+mn-ea"/>
            </a:endParaRPr>
          </a:p>
        </p:txBody>
      </p:sp>
      <p:pic>
        <p:nvPicPr>
          <p:cNvPr id="34823" name="Picture 2" descr="C:\Users\Administrator\Desktop\t01e969a9fac1cf405d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EFFFF"/>
              </a:clrFrom>
              <a:clrTo>
                <a:srgbClr val="FE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71563" y="3500438"/>
            <a:ext cx="2500312" cy="204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同侧圆角矩形 4"/>
          <p:cNvSpPr/>
          <p:nvPr/>
        </p:nvSpPr>
        <p:spPr>
          <a:xfrm>
            <a:off x="468313" y="12684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dirty="0">
                <a:latin typeface="华文新魏" pitchFamily="2" charset="-122"/>
                <a:ea typeface="华文新魏" pitchFamily="2" charset="-122"/>
                <a:cs typeface="黑体"/>
              </a:rPr>
              <a:t>课文详解</a:t>
            </a:r>
          </a:p>
        </p:txBody>
      </p:sp>
      <p:cxnSp>
        <p:nvCxnSpPr>
          <p:cNvPr id="6" name="直线连接符 21"/>
          <p:cNvCxnSpPr/>
          <p:nvPr/>
        </p:nvCxnSpPr>
        <p:spPr>
          <a:xfrm flipV="1">
            <a:off x="468313" y="1857375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35843" name="Picture 2" descr="F:\七彩课堂插图板式封面\排版用图标、页眉页脚\标题图（终-排版用）共29个\语文大课堂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25" y="5143500"/>
            <a:ext cx="1547813" cy="108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矩形 8"/>
          <p:cNvSpPr/>
          <p:nvPr/>
        </p:nvSpPr>
        <p:spPr>
          <a:xfrm>
            <a:off x="1071563" y="2143125"/>
            <a:ext cx="4643437" cy="6461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dirty="0"/>
              <a:t>朗读全文，感受意境。</a:t>
            </a:r>
            <a:endParaRPr lang="zh-CN" altLang="en-US" sz="3600" dirty="0">
              <a:latin typeface="+mn-ea"/>
              <a:ea typeface="+mn-ea"/>
            </a:endParaRPr>
          </a:p>
        </p:txBody>
      </p:sp>
      <p:sp>
        <p:nvSpPr>
          <p:cNvPr id="35845" name="TextBox 12"/>
          <p:cNvSpPr txBox="1">
            <a:spLocks noChangeArrowheads="1"/>
          </p:cNvSpPr>
          <p:nvPr/>
        </p:nvSpPr>
        <p:spPr bwMode="auto">
          <a:xfrm>
            <a:off x="2500313" y="1285875"/>
            <a:ext cx="2954337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latin typeface="Calibri" pitchFamily="34" charset="0"/>
              </a:rPr>
              <a:t>二、课文理解</a:t>
            </a: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1071563" y="2928938"/>
            <a:ext cx="7072312" cy="175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宋体" charset="-122"/>
              </a:rPr>
              <a:t>     秋姑娘来了，给我们带来了凉爽，带来了收获，带来了美景，带给我们一个多姿多彩的大自然。</a:t>
            </a:r>
          </a:p>
        </p:txBody>
      </p:sp>
      <p:pic>
        <p:nvPicPr>
          <p:cNvPr id="7170" name="Picture 2" descr="C:\Users\Administrator\Desktop\t01104935f06d3299d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00688" y="4857750"/>
            <a:ext cx="2690812" cy="1350963"/>
          </a:xfrm>
          <a:prstGeom prst="rect">
            <a:avLst/>
          </a:prstGeom>
          <a:noFill/>
          <a:ln w="38100" cap="sq">
            <a:solidFill>
              <a:srgbClr val="000000"/>
            </a:solidFill>
            <a:miter lim="800000"/>
            <a:headEnd/>
            <a:tailEnd/>
          </a:ln>
          <a:effectLst>
            <a:outerShdw dist="38100" dir="2700000" algn="tl" rotWithShape="0">
              <a:srgbClr val="000000">
                <a:alpha val="42999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71750" y="1143000"/>
            <a:ext cx="3357563" cy="8302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en-US" altLang="zh-CN" sz="4800" b="1" dirty="0">
                <a:solidFill>
                  <a:srgbClr val="00B0F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+mn-ea"/>
                <a:ea typeface="+mn-ea"/>
              </a:rPr>
              <a:t>5</a:t>
            </a:r>
            <a:r>
              <a:rPr kumimoji="1" lang="zh-CN" altLang="en-US" sz="4800" b="1" dirty="0">
                <a:solidFill>
                  <a:srgbClr val="00B0F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+mn-ea"/>
                <a:ea typeface="+mn-ea"/>
              </a:rPr>
              <a:t>、</a:t>
            </a:r>
            <a:r>
              <a:rPr kumimoji="1" lang="zh-CN" altLang="en-US" sz="4800" b="1" dirty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+mn-ea"/>
                <a:ea typeface="+mn-ea"/>
              </a:rPr>
              <a:t>秋姑娘</a:t>
            </a:r>
          </a:p>
        </p:txBody>
      </p:sp>
      <p:cxnSp>
        <p:nvCxnSpPr>
          <p:cNvPr id="3" name="直线连接符 21"/>
          <p:cNvCxnSpPr/>
          <p:nvPr/>
        </p:nvCxnSpPr>
        <p:spPr>
          <a:xfrm>
            <a:off x="2411413" y="1989138"/>
            <a:ext cx="4105275" cy="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026" name="Picture 2" descr="G:\苏教版一年级课件\第二单元\秋姑娘的信图片\t01bc200cce593c786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95450" y="2693988"/>
            <a:ext cx="5973763" cy="333533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同侧圆角矩形 4"/>
          <p:cNvSpPr/>
          <p:nvPr/>
        </p:nvSpPr>
        <p:spPr>
          <a:xfrm>
            <a:off x="468313" y="12684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dirty="0">
                <a:latin typeface="华文新魏" pitchFamily="2" charset="-122"/>
                <a:ea typeface="华文新魏" pitchFamily="2" charset="-122"/>
                <a:cs typeface="黑体"/>
              </a:rPr>
              <a:t>图解结构</a:t>
            </a:r>
          </a:p>
        </p:txBody>
      </p:sp>
      <p:cxnSp>
        <p:nvCxnSpPr>
          <p:cNvPr id="6" name="直线连接符 21"/>
          <p:cNvCxnSpPr/>
          <p:nvPr/>
        </p:nvCxnSpPr>
        <p:spPr>
          <a:xfrm flipV="1">
            <a:off x="468313" y="1844675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36867" name="Picture 2" descr="F:\七彩课堂插图板式封面\排版用图标、页眉页脚\标题图（终-排版用）共29个\图解结构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27763" y="836613"/>
            <a:ext cx="2386012" cy="146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8" name="TextBox 7"/>
          <p:cNvSpPr txBox="1">
            <a:spLocks noChangeArrowheads="1"/>
          </p:cNvSpPr>
          <p:nvPr/>
        </p:nvSpPr>
        <p:spPr bwMode="auto">
          <a:xfrm>
            <a:off x="1285875" y="2786063"/>
            <a:ext cx="581025" cy="175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>
                <a:latin typeface="Calibri" pitchFamily="34" charset="0"/>
              </a:rPr>
              <a:t>秋姑娘</a:t>
            </a:r>
          </a:p>
        </p:txBody>
      </p:sp>
      <p:sp>
        <p:nvSpPr>
          <p:cNvPr id="36869" name="TextBox 8"/>
          <p:cNvSpPr txBox="1">
            <a:spLocks noChangeArrowheads="1"/>
          </p:cNvSpPr>
          <p:nvPr/>
        </p:nvSpPr>
        <p:spPr bwMode="auto">
          <a:xfrm>
            <a:off x="2643188" y="2071688"/>
            <a:ext cx="40005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>
                <a:latin typeface="Calibri" pitchFamily="34" charset="0"/>
              </a:rPr>
              <a:t>抱抱： 凉爽的风儿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358063" y="2786063"/>
            <a:ext cx="642937" cy="2308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dirty="0">
                <a:latin typeface="+mn-ea"/>
                <a:ea typeface="+mn-ea"/>
              </a:rPr>
              <a:t>秋天的美</a:t>
            </a:r>
            <a:endParaRPr lang="zh-CN" altLang="en-US" sz="3600" dirty="0">
              <a:latin typeface="+mn-ea"/>
              <a:ea typeface="+mn-ea"/>
            </a:endParaRPr>
          </a:p>
        </p:txBody>
      </p:sp>
      <p:sp>
        <p:nvSpPr>
          <p:cNvPr id="13" name="左大括号 12"/>
          <p:cNvSpPr/>
          <p:nvPr/>
        </p:nvSpPr>
        <p:spPr>
          <a:xfrm>
            <a:off x="2071688" y="2357438"/>
            <a:ext cx="285750" cy="3000375"/>
          </a:xfrm>
          <a:prstGeom prst="leftBrace">
            <a:avLst>
              <a:gd name="adj1" fmla="val 8430"/>
              <a:gd name="adj2" fmla="val 50000"/>
            </a:avLst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左大括号 13"/>
          <p:cNvSpPr/>
          <p:nvPr/>
        </p:nvSpPr>
        <p:spPr>
          <a:xfrm flipH="1">
            <a:off x="6643688" y="2357438"/>
            <a:ext cx="595312" cy="2840037"/>
          </a:xfrm>
          <a:prstGeom prst="leftBrace">
            <a:avLst>
              <a:gd name="adj1" fmla="val 8333"/>
              <a:gd name="adj2" fmla="val 50899"/>
            </a:avLst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6873" name="TextBox 9"/>
          <p:cNvSpPr txBox="1">
            <a:spLocks noChangeArrowheads="1"/>
          </p:cNvSpPr>
          <p:nvPr/>
        </p:nvSpPr>
        <p:spPr bwMode="auto">
          <a:xfrm>
            <a:off x="2643188" y="2714625"/>
            <a:ext cx="40005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>
                <a:latin typeface="Calibri" pitchFamily="34" charset="0"/>
              </a:rPr>
              <a:t>闻闻：桂花的清香</a:t>
            </a:r>
          </a:p>
        </p:txBody>
      </p:sp>
      <p:sp>
        <p:nvSpPr>
          <p:cNvPr id="36874" name="TextBox 9"/>
          <p:cNvSpPr txBox="1">
            <a:spLocks noChangeArrowheads="1"/>
          </p:cNvSpPr>
          <p:nvPr/>
        </p:nvSpPr>
        <p:spPr bwMode="auto">
          <a:xfrm>
            <a:off x="2571750" y="3357563"/>
            <a:ext cx="4214813" cy="64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>
                <a:latin typeface="Calibri" pitchFamily="34" charset="0"/>
              </a:rPr>
              <a:t>尝尝：  甘甜的果实</a:t>
            </a:r>
          </a:p>
        </p:txBody>
      </p:sp>
      <p:sp>
        <p:nvSpPr>
          <p:cNvPr id="36875" name="TextBox 9"/>
          <p:cNvSpPr txBox="1">
            <a:spLocks noChangeArrowheads="1"/>
          </p:cNvSpPr>
          <p:nvPr/>
        </p:nvSpPr>
        <p:spPr bwMode="auto">
          <a:xfrm>
            <a:off x="2643188" y="4071938"/>
            <a:ext cx="428625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>
                <a:latin typeface="Calibri" pitchFamily="34" charset="0"/>
              </a:rPr>
              <a:t>听听：小虫的歌唱</a:t>
            </a:r>
          </a:p>
        </p:txBody>
      </p:sp>
      <p:sp>
        <p:nvSpPr>
          <p:cNvPr id="36876" name="TextBox 9"/>
          <p:cNvSpPr txBox="1">
            <a:spLocks noChangeArrowheads="1"/>
          </p:cNvSpPr>
          <p:nvPr/>
        </p:nvSpPr>
        <p:spPr bwMode="auto">
          <a:xfrm>
            <a:off x="2643188" y="4714875"/>
            <a:ext cx="428625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>
                <a:latin typeface="Calibri" pitchFamily="34" charset="0"/>
              </a:rPr>
              <a:t>模样：月亮、枫叶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同侧圆角矩形 2"/>
          <p:cNvSpPr/>
          <p:nvPr/>
        </p:nvSpPr>
        <p:spPr>
          <a:xfrm>
            <a:off x="468313" y="12684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dirty="0">
                <a:latin typeface="华文新魏" pitchFamily="2" charset="-122"/>
                <a:ea typeface="华文新魏" pitchFamily="2" charset="-122"/>
                <a:cs typeface="黑体"/>
              </a:rPr>
              <a:t>概括主题</a:t>
            </a:r>
          </a:p>
        </p:txBody>
      </p:sp>
      <p:cxnSp>
        <p:nvCxnSpPr>
          <p:cNvPr id="5" name="直线连接符 21"/>
          <p:cNvCxnSpPr/>
          <p:nvPr/>
        </p:nvCxnSpPr>
        <p:spPr>
          <a:xfrm flipV="1">
            <a:off x="468313" y="1844675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37891" name="Picture 2" descr="F:\七彩课堂插图板式封面\排版用图标、页眉页脚\标题图（终-排版用）共29个\概括主题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29313" y="4643438"/>
            <a:ext cx="2030412" cy="141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1071563" y="2214563"/>
            <a:ext cx="7319962" cy="2308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dirty="0">
                <a:latin typeface="+mn-ea"/>
                <a:ea typeface="+mn-ea"/>
              </a:rPr>
              <a:t>   </a:t>
            </a:r>
            <a:r>
              <a:rPr lang="zh-CN" altLang="en-US" sz="3600" dirty="0">
                <a:latin typeface="+mn-ea"/>
                <a:ea typeface="+mn-ea"/>
              </a:rPr>
              <a:t> 本文通过秋姑娘和风儿、桂花、果实、小虫的交流，介绍了秋天的一些特征，让我们看到秋姑娘带给我们一个多姿多彩的秋天。</a:t>
            </a:r>
            <a:endParaRPr lang="zh-CN" altLang="en-US" sz="3600" dirty="0">
              <a:latin typeface="+mn-ea"/>
              <a:ea typeface="+mn-ea"/>
            </a:endParaRPr>
          </a:p>
        </p:txBody>
      </p:sp>
      <p:pic>
        <p:nvPicPr>
          <p:cNvPr id="4098" name="Picture 2" descr="G:\苏教版一年级课件\第二单元\秋姑娘的信图片\t014acd46f09098df3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93838" y="4779963"/>
            <a:ext cx="2511425" cy="129698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同侧圆角矩形 2"/>
          <p:cNvSpPr/>
          <p:nvPr/>
        </p:nvSpPr>
        <p:spPr>
          <a:xfrm>
            <a:off x="468313" y="12684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dirty="0">
                <a:latin typeface="华文新魏" pitchFamily="2" charset="-122"/>
                <a:ea typeface="华文新魏" pitchFamily="2" charset="-122"/>
                <a:cs typeface="黑体"/>
              </a:rPr>
              <a:t>写法点拨</a:t>
            </a:r>
          </a:p>
        </p:txBody>
      </p:sp>
      <p:cxnSp>
        <p:nvCxnSpPr>
          <p:cNvPr id="5" name="直线连接符 21"/>
          <p:cNvCxnSpPr/>
          <p:nvPr/>
        </p:nvCxnSpPr>
        <p:spPr>
          <a:xfrm flipV="1">
            <a:off x="468313" y="1844675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38915" name="Picture 2" descr="F:\七彩课堂插图板式封面\排版用图标、页眉页脚\标题图（终-排版用）共29个\写法宝典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16688" y="822325"/>
            <a:ext cx="2087562" cy="146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17" name="矩形 7"/>
          <p:cNvSpPr>
            <a:spLocks noChangeArrowheads="1"/>
          </p:cNvSpPr>
          <p:nvPr/>
        </p:nvSpPr>
        <p:spPr bwMode="auto">
          <a:xfrm>
            <a:off x="1071563" y="2286000"/>
            <a:ext cx="7459662" cy="2862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/>
              <a:t>       拟人，为修辞方法，指把事物像人一样来写，把本来不具备人的一些动作和感情的事物变成和人一样的。就像童话里的动物、植物能说话，能大笑。</a:t>
            </a:r>
            <a:endParaRPr lang="zh-CN" altLang="en-US" sz="3600">
              <a:latin typeface="Calibri" pitchFamily="34" charset="0"/>
            </a:endParaRPr>
          </a:p>
        </p:txBody>
      </p:sp>
      <p:pic>
        <p:nvPicPr>
          <p:cNvPr id="3074" name="Picture 2" descr="G:\苏教版一年级课件\第二单元\秋姑娘的信图片\t01354a57b3db0f627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92688" y="4852988"/>
            <a:ext cx="3060700" cy="12985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89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同侧圆角矩形 2"/>
          <p:cNvSpPr/>
          <p:nvPr/>
        </p:nvSpPr>
        <p:spPr>
          <a:xfrm>
            <a:off x="468313" y="12684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dirty="0">
                <a:latin typeface="华文新魏" pitchFamily="2" charset="-122"/>
                <a:ea typeface="华文新魏" pitchFamily="2" charset="-122"/>
                <a:cs typeface="黑体"/>
              </a:rPr>
              <a:t>拓展提升</a:t>
            </a:r>
          </a:p>
        </p:txBody>
      </p:sp>
      <p:cxnSp>
        <p:nvCxnSpPr>
          <p:cNvPr id="5" name="直线连接符 21"/>
          <p:cNvCxnSpPr/>
          <p:nvPr/>
        </p:nvCxnSpPr>
        <p:spPr>
          <a:xfrm flipV="1">
            <a:off x="468313" y="1844675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39939" name="Picture 2" descr="F:\七彩课堂插图板式封面\排版用图标、页眉页脚\标题图（终-排版用）共29个\拓展延伸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375" y="928688"/>
            <a:ext cx="2154238" cy="158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矩形 8"/>
          <p:cNvSpPr/>
          <p:nvPr/>
        </p:nvSpPr>
        <p:spPr>
          <a:xfrm>
            <a:off x="1071563" y="2071688"/>
            <a:ext cx="4000500" cy="6461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dirty="0"/>
              <a:t>有关秋天的诗句：</a:t>
            </a:r>
            <a:endParaRPr lang="zh-CN" altLang="en-US" sz="3600" dirty="0">
              <a:latin typeface="+mn-ea"/>
              <a:ea typeface="+mn-ea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857250" y="3000375"/>
            <a:ext cx="792956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>
                <a:latin typeface="宋体" charset="-122"/>
              </a:rPr>
              <a:t>1</a:t>
            </a:r>
            <a:r>
              <a:rPr lang="zh-CN" altLang="en-US" sz="3600">
                <a:latin typeface="宋体" charset="-122"/>
              </a:rPr>
              <a:t>、停车坐爱枫林晚，霜叶红于二月花。</a:t>
            </a: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857250" y="3714750"/>
            <a:ext cx="792956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>
                <a:latin typeface="宋体" charset="-122"/>
              </a:rPr>
              <a:t>2</a:t>
            </a:r>
            <a:r>
              <a:rPr lang="zh-CN" altLang="en-US" sz="3600">
                <a:latin typeface="宋体" charset="-122"/>
              </a:rPr>
              <a:t>、</a:t>
            </a:r>
            <a:r>
              <a:rPr lang="zh-CN" altLang="en-US" sz="3600"/>
              <a:t>君问归期未有期，巴山夜雨涨秋池。</a:t>
            </a:r>
            <a:endParaRPr lang="zh-CN" altLang="en-US" sz="3600">
              <a:latin typeface="宋体" charset="-122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785813" y="4429125"/>
            <a:ext cx="6215062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>
                <a:latin typeface="宋体" charset="-122"/>
              </a:rPr>
              <a:t>3</a:t>
            </a:r>
            <a:r>
              <a:rPr lang="zh-CN" altLang="en-US" sz="3600">
                <a:latin typeface="宋体" charset="-122"/>
              </a:rPr>
              <a:t>、</a:t>
            </a:r>
            <a:r>
              <a:rPr lang="zh-CN" altLang="en-US" sz="3600"/>
              <a:t>空山新雨后，天气晚来秋。</a:t>
            </a:r>
          </a:p>
          <a:p>
            <a:r>
              <a:rPr lang="zh-CN" altLang="en-US" sz="3600"/>
              <a:t>　  明月松间照，清泉石上流。</a:t>
            </a:r>
            <a:endParaRPr lang="zh-CN" altLang="en-US" sz="3600">
              <a:latin typeface="宋体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6" grpId="0"/>
      <p:bldP spid="7" grpId="0"/>
      <p:bldP spid="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同侧圆角矩形 2"/>
          <p:cNvSpPr/>
          <p:nvPr/>
        </p:nvSpPr>
        <p:spPr>
          <a:xfrm>
            <a:off x="468313" y="12684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dirty="0">
                <a:latin typeface="华文新魏" pitchFamily="2" charset="-122"/>
                <a:ea typeface="华文新魏" pitchFamily="2" charset="-122"/>
                <a:cs typeface="黑体"/>
              </a:rPr>
              <a:t>心灵感悟</a:t>
            </a:r>
          </a:p>
        </p:txBody>
      </p:sp>
      <p:cxnSp>
        <p:nvCxnSpPr>
          <p:cNvPr id="5" name="直线连接符 21"/>
          <p:cNvCxnSpPr/>
          <p:nvPr/>
        </p:nvCxnSpPr>
        <p:spPr>
          <a:xfrm flipV="1">
            <a:off x="468313" y="1844675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40963" name="Picture 2" descr="F:\七彩课堂插图板式封面\排版用图标、页眉页脚\标题图（终-排版用）共29个\我会说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28688" y="4714875"/>
            <a:ext cx="2232025" cy="165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64" name="矩形 5"/>
          <p:cNvSpPr>
            <a:spLocks noChangeArrowheads="1"/>
          </p:cNvSpPr>
          <p:nvPr/>
        </p:nvSpPr>
        <p:spPr bwMode="auto">
          <a:xfrm>
            <a:off x="928688" y="2286000"/>
            <a:ext cx="7643812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>
                <a:latin typeface="Calibri" pitchFamily="34" charset="0"/>
              </a:rPr>
              <a:t>         读了大自然的美无处不在，我们应该学会观察生活，感受生活；同时，感受大自然之美，这样我们的生活才会更美好。</a:t>
            </a:r>
          </a:p>
        </p:txBody>
      </p:sp>
      <p:pic>
        <p:nvPicPr>
          <p:cNvPr id="5122" name="Picture 2" descr="G:\苏教版一年级课件\第二单元\秋姑娘的信图片\t018a8ba6676eaf988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02288" y="4548188"/>
            <a:ext cx="2840037" cy="15843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0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同侧圆角矩形 2"/>
          <p:cNvSpPr/>
          <p:nvPr/>
        </p:nvSpPr>
        <p:spPr>
          <a:xfrm>
            <a:off x="468313" y="12684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dirty="0">
                <a:latin typeface="华文新魏" pitchFamily="2" charset="-122"/>
                <a:ea typeface="华文新魏" pitchFamily="2" charset="-122"/>
                <a:cs typeface="黑体"/>
              </a:rPr>
              <a:t>随堂练习</a:t>
            </a:r>
          </a:p>
        </p:txBody>
      </p:sp>
      <p:cxnSp>
        <p:nvCxnSpPr>
          <p:cNvPr id="5" name="直线连接符 21"/>
          <p:cNvCxnSpPr/>
          <p:nvPr/>
        </p:nvCxnSpPr>
        <p:spPr>
          <a:xfrm flipV="1">
            <a:off x="468313" y="1844675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41987" name="Picture 2" descr="F:\七彩课堂插图板式封面\排版用图标、页眉页脚\标题图（终-排版用）共29个\作业要完成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58000" y="1000125"/>
            <a:ext cx="2090738" cy="1662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1571625" y="3214688"/>
            <a:ext cx="53022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  <a:latin typeface="Calibri" pitchFamily="34" charset="0"/>
              </a:rPr>
              <a:t>le</a:t>
            </a:r>
            <a:endParaRPr lang="zh-CN" altLang="en-US" sz="3600" b="1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2357438" y="3214688"/>
            <a:ext cx="102235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  <a:latin typeface="Calibri" pitchFamily="34" charset="0"/>
              </a:rPr>
              <a:t>fēng</a:t>
            </a:r>
            <a:endParaRPr lang="zh-CN" altLang="en-US" sz="3600" b="1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3429000" y="3214688"/>
            <a:ext cx="134302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  <a:latin typeface="Calibri" pitchFamily="34" charset="0"/>
              </a:rPr>
              <a:t>chóng</a:t>
            </a:r>
            <a:endParaRPr lang="zh-CN" altLang="en-US" sz="3600" b="1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571500" y="2214563"/>
            <a:ext cx="7215188" cy="6461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dirty="0">
                <a:latin typeface="+mn-ea"/>
                <a:ea typeface="+mn-ea"/>
              </a:rPr>
              <a:t> </a:t>
            </a:r>
            <a:r>
              <a:rPr lang="en-US" altLang="zh-CN" sz="3600" dirty="0">
                <a:latin typeface="+mn-ea"/>
                <a:ea typeface="+mn-ea"/>
              </a:rPr>
              <a:t>1</a:t>
            </a:r>
            <a:r>
              <a:rPr lang="zh-CN" altLang="en-US" sz="3600" dirty="0">
                <a:latin typeface="+mn-ea"/>
                <a:ea typeface="+mn-ea"/>
              </a:rPr>
              <a:t>．给下列生字标上正确的拼音。</a:t>
            </a:r>
            <a:endParaRPr lang="zh-CN" altLang="en-US" sz="3600" dirty="0">
              <a:latin typeface="+mn-ea"/>
              <a:ea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428750" y="4071938"/>
            <a:ext cx="5572125" cy="6461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dirty="0">
                <a:latin typeface="+mn-ea"/>
              </a:rPr>
              <a:t>了   风   虫   月   方</a:t>
            </a:r>
            <a:endParaRPr lang="zh-CN" altLang="en-US" sz="3600" dirty="0">
              <a:latin typeface="+mn-ea"/>
              <a:ea typeface="+mn-ea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4786313" y="3214688"/>
            <a:ext cx="884237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  <a:latin typeface="Calibri" pitchFamily="34" charset="0"/>
              </a:rPr>
              <a:t>yuè</a:t>
            </a:r>
            <a:endParaRPr lang="zh-CN" altLang="en-US" sz="3600" b="1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5929313" y="3214688"/>
            <a:ext cx="107156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  <a:latin typeface="Calibri" pitchFamily="34" charset="0"/>
              </a:rPr>
              <a:t>fāng</a:t>
            </a:r>
            <a:endParaRPr lang="zh-CN" altLang="en-US" sz="3600" b="1">
              <a:solidFill>
                <a:srgbClr val="FF0000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10" grpId="0"/>
      <p:bldP spid="11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033" name="组合 5"/>
          <p:cNvGrpSpPr>
            <a:grpSpLocks/>
          </p:cNvGrpSpPr>
          <p:nvPr/>
        </p:nvGrpSpPr>
        <p:grpSpPr bwMode="auto">
          <a:xfrm>
            <a:off x="468313" y="1268413"/>
            <a:ext cx="2071687" cy="661987"/>
            <a:chOff x="571127" y="1769573"/>
            <a:chExt cx="2071702" cy="661806"/>
          </a:xfrm>
        </p:grpSpPr>
        <p:cxnSp>
          <p:nvCxnSpPr>
            <p:cNvPr id="7" name="直线连接符 21"/>
            <p:cNvCxnSpPr/>
            <p:nvPr/>
          </p:nvCxnSpPr>
          <p:spPr>
            <a:xfrm flipV="1">
              <a:off x="571127" y="2425031"/>
              <a:ext cx="2071702" cy="6348"/>
            </a:xfrm>
            <a:prstGeom prst="line">
              <a:avLst/>
            </a:prstGeom>
            <a:ln w="38100" cmpd="sng">
              <a:solidFill>
                <a:schemeClr val="accent1">
                  <a:lumMod val="60000"/>
                  <a:lumOff val="40000"/>
                </a:schemeClr>
              </a:solidFill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8" name="同侧圆角矩形 7"/>
            <p:cNvSpPr/>
            <p:nvPr/>
          </p:nvSpPr>
          <p:spPr>
            <a:xfrm>
              <a:off x="571127" y="1769573"/>
              <a:ext cx="2000264" cy="515796"/>
            </a:xfrm>
            <a:prstGeom prst="round2SameRect">
              <a:avLst/>
            </a:prstGeom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3000" b="1" dirty="0">
                <a:latin typeface="华文新魏" pitchFamily="2" charset="-122"/>
                <a:ea typeface="华文新魏" pitchFamily="2" charset="-122"/>
                <a:cs typeface="黑体"/>
              </a:endParaRPr>
            </a:p>
          </p:txBody>
        </p:sp>
      </p:grpSp>
      <p:sp>
        <p:nvSpPr>
          <p:cNvPr id="10" name="同侧圆角矩形 9"/>
          <p:cNvSpPr/>
          <p:nvPr/>
        </p:nvSpPr>
        <p:spPr>
          <a:xfrm>
            <a:off x="444500" y="12557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dirty="0">
                <a:latin typeface="华文新魏" pitchFamily="2" charset="-122"/>
                <a:ea typeface="华文新魏" pitchFamily="2" charset="-122"/>
                <a:cs typeface="黑体"/>
              </a:rPr>
              <a:t>随堂练习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/>
            </a:endParaRPr>
          </a:p>
        </p:txBody>
      </p:sp>
      <p:sp>
        <p:nvSpPr>
          <p:cNvPr id="44035" name="TextBox 8"/>
          <p:cNvSpPr txBox="1">
            <a:spLocks noChangeArrowheads="1"/>
          </p:cNvSpPr>
          <p:nvPr/>
        </p:nvSpPr>
        <p:spPr bwMode="auto">
          <a:xfrm>
            <a:off x="1038225" y="3933825"/>
            <a:ext cx="6461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latin typeface="Calibri" pitchFamily="34" charset="0"/>
              </a:rPr>
              <a:t>藏</a:t>
            </a:r>
          </a:p>
        </p:txBody>
      </p:sp>
      <p:sp>
        <p:nvSpPr>
          <p:cNvPr id="11" name="左大括号 10"/>
          <p:cNvSpPr/>
          <p:nvPr/>
        </p:nvSpPr>
        <p:spPr>
          <a:xfrm>
            <a:off x="1685925" y="3502025"/>
            <a:ext cx="214313" cy="1571625"/>
          </a:xfrm>
          <a:prstGeom prst="leftBrac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4037" name="TextBox 11"/>
          <p:cNvSpPr txBox="1">
            <a:spLocks noChangeArrowheads="1"/>
          </p:cNvSpPr>
          <p:nvPr/>
        </p:nvSpPr>
        <p:spPr bwMode="auto">
          <a:xfrm>
            <a:off x="1973263" y="3357563"/>
            <a:ext cx="105727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600">
                <a:latin typeface="Calibri" pitchFamily="34" charset="0"/>
              </a:rPr>
              <a:t>cáng</a:t>
            </a:r>
          </a:p>
        </p:txBody>
      </p:sp>
      <p:sp>
        <p:nvSpPr>
          <p:cNvPr id="44038" name="TextBox 13"/>
          <p:cNvSpPr txBox="1">
            <a:spLocks noChangeArrowheads="1"/>
          </p:cNvSpPr>
          <p:nvPr/>
        </p:nvSpPr>
        <p:spPr bwMode="auto">
          <a:xfrm>
            <a:off x="1901825" y="4437063"/>
            <a:ext cx="1041400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600">
                <a:latin typeface="Calibri" pitchFamily="34" charset="0"/>
              </a:rPr>
              <a:t>zàng</a:t>
            </a: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2997200" y="3429000"/>
            <a:ext cx="1111250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Calibri" pitchFamily="34" charset="0"/>
              </a:rPr>
              <a:t>藏身</a:t>
            </a: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2997200" y="4429125"/>
            <a:ext cx="1111250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Calibri" pitchFamily="34" charset="0"/>
              </a:rPr>
              <a:t>西藏</a:t>
            </a:r>
          </a:p>
        </p:txBody>
      </p:sp>
      <p:sp>
        <p:nvSpPr>
          <p:cNvPr id="44041" name="TextBox 28"/>
          <p:cNvSpPr txBox="1">
            <a:spLocks noChangeArrowheads="1"/>
          </p:cNvSpPr>
          <p:nvPr/>
        </p:nvSpPr>
        <p:spPr bwMode="auto">
          <a:xfrm>
            <a:off x="4422775" y="3933825"/>
            <a:ext cx="6461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latin typeface="Calibri" pitchFamily="34" charset="0"/>
              </a:rPr>
              <a:t>了</a:t>
            </a:r>
          </a:p>
        </p:txBody>
      </p:sp>
      <p:sp>
        <p:nvSpPr>
          <p:cNvPr id="30" name="左大括号 29"/>
          <p:cNvSpPr/>
          <p:nvPr/>
        </p:nvSpPr>
        <p:spPr>
          <a:xfrm>
            <a:off x="4997450" y="3429000"/>
            <a:ext cx="214313" cy="1571625"/>
          </a:xfrm>
          <a:prstGeom prst="leftBrac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4043" name="TextBox 30"/>
          <p:cNvSpPr txBox="1">
            <a:spLocks noChangeArrowheads="1"/>
          </p:cNvSpPr>
          <p:nvPr/>
        </p:nvSpPr>
        <p:spPr bwMode="auto">
          <a:xfrm>
            <a:off x="5286375" y="3286125"/>
            <a:ext cx="5191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600">
                <a:latin typeface="Calibri" pitchFamily="34" charset="0"/>
              </a:rPr>
              <a:t>le</a:t>
            </a:r>
          </a:p>
        </p:txBody>
      </p:sp>
      <p:sp>
        <p:nvSpPr>
          <p:cNvPr id="44044" name="TextBox 31"/>
          <p:cNvSpPr txBox="1">
            <a:spLocks noChangeArrowheads="1"/>
          </p:cNvSpPr>
          <p:nvPr/>
        </p:nvSpPr>
        <p:spPr bwMode="auto">
          <a:xfrm>
            <a:off x="5286375" y="4437063"/>
            <a:ext cx="860425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600">
                <a:latin typeface="Calibri" pitchFamily="34" charset="0"/>
              </a:rPr>
              <a:t>liǎo</a:t>
            </a:r>
          </a:p>
        </p:txBody>
      </p:sp>
      <p:sp>
        <p:nvSpPr>
          <p:cNvPr id="33" name="TextBox 32"/>
          <p:cNvSpPr txBox="1">
            <a:spLocks noChangeArrowheads="1"/>
          </p:cNvSpPr>
          <p:nvPr/>
        </p:nvSpPr>
        <p:spPr bwMode="auto">
          <a:xfrm>
            <a:off x="6156325" y="3298825"/>
            <a:ext cx="111125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Calibri" pitchFamily="34" charset="0"/>
              </a:rPr>
              <a:t>好了</a:t>
            </a:r>
          </a:p>
        </p:txBody>
      </p:sp>
      <p:sp>
        <p:nvSpPr>
          <p:cNvPr id="34" name="TextBox 33"/>
          <p:cNvSpPr txBox="1">
            <a:spLocks noChangeArrowheads="1"/>
          </p:cNvSpPr>
          <p:nvPr/>
        </p:nvSpPr>
        <p:spPr bwMode="auto">
          <a:xfrm>
            <a:off x="6156325" y="4508500"/>
            <a:ext cx="111125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Calibri" pitchFamily="34" charset="0"/>
              </a:rPr>
              <a:t>了解</a:t>
            </a:r>
          </a:p>
        </p:txBody>
      </p:sp>
      <p:sp>
        <p:nvSpPr>
          <p:cNvPr id="44047" name="TextBox 16"/>
          <p:cNvSpPr txBox="1">
            <a:spLocks noChangeArrowheads="1"/>
          </p:cNvSpPr>
          <p:nvPr/>
        </p:nvSpPr>
        <p:spPr bwMode="auto">
          <a:xfrm>
            <a:off x="1000125" y="2286000"/>
            <a:ext cx="503555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600">
                <a:latin typeface="宋体" charset="-122"/>
              </a:rPr>
              <a:t>2</a:t>
            </a:r>
            <a:r>
              <a:rPr lang="zh-CN" altLang="en-US" sz="3600">
                <a:latin typeface="宋体" charset="-122"/>
              </a:rPr>
              <a:t>、给多下列音字组词：</a:t>
            </a:r>
          </a:p>
        </p:txBody>
      </p:sp>
      <p:pic>
        <p:nvPicPr>
          <p:cNvPr id="44048" name="Picture 2" descr="F:\七彩课堂插图板式封面\排版用图标、页眉页脚\标题图（终-排版用）共29个\作业要完成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15125" y="1143000"/>
            <a:ext cx="2090738" cy="1662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33" grpId="0"/>
      <p:bldP spid="3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同侧圆角矩形 2"/>
          <p:cNvSpPr/>
          <p:nvPr/>
        </p:nvSpPr>
        <p:spPr>
          <a:xfrm>
            <a:off x="468313" y="12684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dirty="0">
                <a:latin typeface="华文新魏" pitchFamily="2" charset="-122"/>
                <a:ea typeface="华文新魏" pitchFamily="2" charset="-122"/>
                <a:cs typeface="黑体"/>
              </a:rPr>
              <a:t>作业</a:t>
            </a:r>
          </a:p>
        </p:txBody>
      </p:sp>
      <p:cxnSp>
        <p:nvCxnSpPr>
          <p:cNvPr id="5" name="直线连接符 21"/>
          <p:cNvCxnSpPr/>
          <p:nvPr/>
        </p:nvCxnSpPr>
        <p:spPr>
          <a:xfrm flipV="1">
            <a:off x="468313" y="1844675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0" name="矩形 19"/>
          <p:cNvSpPr/>
          <p:nvPr/>
        </p:nvSpPr>
        <p:spPr>
          <a:xfrm>
            <a:off x="1071563" y="2428875"/>
            <a:ext cx="4572000" cy="12001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dirty="0">
                <a:latin typeface="+mn-ea"/>
                <a:ea typeface="+mn-ea"/>
              </a:rPr>
              <a:t>1</a:t>
            </a:r>
            <a:r>
              <a:rPr lang="zh-CN" altLang="en-US" sz="3600" dirty="0">
                <a:latin typeface="+mn-ea"/>
                <a:ea typeface="+mn-ea"/>
              </a:rPr>
              <a:t>．熟读课文。</a:t>
            </a:r>
            <a:br>
              <a:rPr lang="zh-CN" altLang="en-US" sz="3600" dirty="0">
                <a:latin typeface="+mn-ea"/>
                <a:ea typeface="+mn-ea"/>
              </a:rPr>
            </a:br>
            <a:r>
              <a:rPr lang="en-US" altLang="zh-CN" sz="3600" dirty="0">
                <a:latin typeface="+mn-ea"/>
                <a:ea typeface="+mn-ea"/>
              </a:rPr>
              <a:t>2</a:t>
            </a:r>
            <a:r>
              <a:rPr lang="zh-CN" altLang="en-US" sz="3600" dirty="0">
                <a:latin typeface="+mn-ea"/>
                <a:ea typeface="+mn-ea"/>
              </a:rPr>
              <a:t>．抄写生字和词语。</a:t>
            </a:r>
          </a:p>
        </p:txBody>
      </p:sp>
      <p:pic>
        <p:nvPicPr>
          <p:cNvPr id="2050" name="Picture 2" descr="G:\苏教版一年级课件\第二单元\秋姑娘的信图片\t017257745d8fe3ea5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38738" y="4138613"/>
            <a:ext cx="3084512" cy="193833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:\苏教版一年级课件\第二单元\秋姑娘的信图片\t0186894bd5ffa2bfb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2550" y="1779588"/>
            <a:ext cx="6224588" cy="3871912"/>
          </a:xfrm>
          <a:prstGeom prst="rect">
            <a:avLst/>
          </a:prstGeom>
          <a:noFill/>
        </p:spPr>
      </p:pic>
      <p:pic>
        <p:nvPicPr>
          <p:cNvPr id="4608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71625" y="3071813"/>
            <a:ext cx="5907088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85" name="组合 10"/>
          <p:cNvGrpSpPr>
            <a:grpSpLocks/>
          </p:cNvGrpSpPr>
          <p:nvPr/>
        </p:nvGrpSpPr>
        <p:grpSpPr bwMode="auto">
          <a:xfrm>
            <a:off x="268288" y="1125538"/>
            <a:ext cx="2255837" cy="569912"/>
            <a:chOff x="386506" y="1792176"/>
            <a:chExt cx="2256668" cy="571008"/>
          </a:xfrm>
        </p:grpSpPr>
        <p:cxnSp>
          <p:nvCxnSpPr>
            <p:cNvPr id="22" name="直线连接符 21"/>
            <p:cNvCxnSpPr/>
            <p:nvPr/>
          </p:nvCxnSpPr>
          <p:spPr>
            <a:xfrm flipV="1">
              <a:off x="386506" y="2356822"/>
              <a:ext cx="2256668" cy="6362"/>
            </a:xfrm>
            <a:prstGeom prst="line">
              <a:avLst/>
            </a:prstGeom>
            <a:ln w="38100" cmpd="sng">
              <a:solidFill>
                <a:schemeClr val="accent1">
                  <a:lumMod val="60000"/>
                  <a:lumOff val="40000"/>
                </a:schemeClr>
              </a:solidFill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4" name="同侧圆角矩形 23"/>
            <p:cNvSpPr/>
            <p:nvPr/>
          </p:nvSpPr>
          <p:spPr>
            <a:xfrm>
              <a:off x="570724" y="1792176"/>
              <a:ext cx="2000987" cy="516929"/>
            </a:xfrm>
            <a:prstGeom prst="round2SameRect">
              <a:avLst/>
            </a:prstGeom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000" b="1" dirty="0">
                  <a:latin typeface="华文新魏" pitchFamily="2" charset="-122"/>
                  <a:ea typeface="华文新魏" pitchFamily="2" charset="-122"/>
                  <a:cs typeface="黑体"/>
                </a:rPr>
                <a:t>资料宝袋</a:t>
              </a:r>
            </a:p>
          </p:txBody>
        </p:sp>
      </p:grpSp>
      <p:pic>
        <p:nvPicPr>
          <p:cNvPr id="16386" name="Picture 3" descr="F:\七彩课堂插图板式封面\排版用图标、页眉页脚\标题图（终-排版用）共29个\资料宝袋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38" y="4786313"/>
            <a:ext cx="2120900" cy="148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3" name="矩形 9"/>
          <p:cNvSpPr>
            <a:spLocks noChangeArrowheads="1"/>
          </p:cNvSpPr>
          <p:nvPr/>
        </p:nvSpPr>
        <p:spPr bwMode="auto">
          <a:xfrm>
            <a:off x="1071563" y="2071688"/>
            <a:ext cx="7572375" cy="2862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/>
              <a:t>       秋季</a:t>
            </a:r>
            <a:r>
              <a:rPr lang="zh-CN" altLang="en-US" sz="3600">
                <a:latin typeface="Calibri" pitchFamily="34" charset="0"/>
              </a:rPr>
              <a:t>：</a:t>
            </a:r>
            <a:r>
              <a:rPr lang="zh-CN" altLang="en-US" sz="3600"/>
              <a:t>总体来讲，进入秋季，太阳高度角渐低，温度渐降；秋风送爽、炎暑顿消、硕果满枝、田野金黄。　此外，在潜伏中的也有同名的人物形象“秋掌柜”。</a:t>
            </a:r>
            <a:endParaRPr lang="zh-CN" altLang="en-US" sz="3600">
              <a:latin typeface="Calibri" pitchFamily="34" charset="0"/>
            </a:endParaRPr>
          </a:p>
        </p:txBody>
      </p:sp>
      <p:pic>
        <p:nvPicPr>
          <p:cNvPr id="6146" name="Picture 2" descr="G:\苏教版一年级课件\第二单元\秋姑娘的信图片\t01db2a3dc555cac9da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29325" y="4833938"/>
            <a:ext cx="2444750" cy="14446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33" name="组合 10"/>
          <p:cNvGrpSpPr>
            <a:grpSpLocks/>
          </p:cNvGrpSpPr>
          <p:nvPr/>
        </p:nvGrpSpPr>
        <p:grpSpPr bwMode="auto">
          <a:xfrm>
            <a:off x="268288" y="1125538"/>
            <a:ext cx="2255837" cy="569912"/>
            <a:chOff x="386506" y="1792176"/>
            <a:chExt cx="2256668" cy="571008"/>
          </a:xfrm>
        </p:grpSpPr>
        <p:cxnSp>
          <p:nvCxnSpPr>
            <p:cNvPr id="22" name="直线连接符 21"/>
            <p:cNvCxnSpPr/>
            <p:nvPr/>
          </p:nvCxnSpPr>
          <p:spPr>
            <a:xfrm flipV="1">
              <a:off x="386506" y="2356822"/>
              <a:ext cx="2256668" cy="6362"/>
            </a:xfrm>
            <a:prstGeom prst="line">
              <a:avLst/>
            </a:prstGeom>
            <a:ln w="38100" cmpd="sng">
              <a:solidFill>
                <a:schemeClr val="accent1">
                  <a:lumMod val="60000"/>
                  <a:lumOff val="40000"/>
                </a:schemeClr>
              </a:solidFill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4" name="同侧圆角矩形 23"/>
            <p:cNvSpPr/>
            <p:nvPr/>
          </p:nvSpPr>
          <p:spPr>
            <a:xfrm>
              <a:off x="570724" y="1792176"/>
              <a:ext cx="2000987" cy="516929"/>
            </a:xfrm>
            <a:prstGeom prst="round2SameRect">
              <a:avLst/>
            </a:prstGeom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000" b="1" dirty="0">
                  <a:latin typeface="华文新魏" pitchFamily="2" charset="-122"/>
                  <a:ea typeface="华文新魏" pitchFamily="2" charset="-122"/>
                  <a:cs typeface="黑体"/>
                </a:rPr>
                <a:t>资料宝袋</a:t>
              </a:r>
            </a:p>
          </p:txBody>
        </p:sp>
      </p:grpSp>
      <p:pic>
        <p:nvPicPr>
          <p:cNvPr id="18434" name="Picture 3" descr="F:\七彩课堂插图板式封面\排版用图标、页眉页脚\标题图（终-排版用）共29个\资料宝袋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75" y="4786313"/>
            <a:ext cx="2120900" cy="148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3" name="矩形 9"/>
          <p:cNvSpPr>
            <a:spLocks noChangeArrowheads="1"/>
          </p:cNvSpPr>
          <p:nvPr/>
        </p:nvSpPr>
        <p:spPr bwMode="auto">
          <a:xfrm>
            <a:off x="1000125" y="2000250"/>
            <a:ext cx="7215188" cy="2862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/>
              <a:t>       枫叶</a:t>
            </a:r>
            <a:r>
              <a:rPr lang="zh-CN" altLang="en-US" sz="3600">
                <a:latin typeface="Calibri" pitchFamily="34" charset="0"/>
              </a:rPr>
              <a:t>：</a:t>
            </a:r>
            <a:r>
              <a:rPr lang="zh-CN" altLang="en-US" sz="3600"/>
              <a:t>枫树的叶子，一般为掌状五裂，长</a:t>
            </a:r>
            <a:r>
              <a:rPr lang="en-US" altLang="zh-CN" sz="3600"/>
              <a:t>13</a:t>
            </a:r>
            <a:r>
              <a:rPr lang="zh-CN" altLang="en-US" sz="3600"/>
              <a:t>厘米，宽略大于长，</a:t>
            </a:r>
            <a:r>
              <a:rPr lang="en-US" altLang="zh-CN" sz="3600"/>
              <a:t>3</a:t>
            </a:r>
            <a:r>
              <a:rPr lang="zh-CN" altLang="en-US" sz="3600"/>
              <a:t>片最大的裂片具少数突出的齿，基部为心形，上面为中绿至暗绿色，秋季变为黄色至橙色或红色。</a:t>
            </a:r>
            <a:endParaRPr lang="zh-CN" altLang="en-US" sz="3600">
              <a:latin typeface="Calibri" pitchFamily="34" charset="0"/>
            </a:endParaRPr>
          </a:p>
        </p:txBody>
      </p:sp>
      <p:pic>
        <p:nvPicPr>
          <p:cNvPr id="7170" name="Picture 2" descr="G:\苏教版一年级课件\第二单元\秋姑娘的信图片\t01ede13b9cbcc89b86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72125" y="4857750"/>
            <a:ext cx="2357438" cy="1143000"/>
          </a:xfrm>
          <a:prstGeom prst="rect">
            <a:avLst/>
          </a:prstGeom>
          <a:noFill/>
          <a:ln w="38100" cap="sq">
            <a:solidFill>
              <a:srgbClr val="000000"/>
            </a:solidFill>
            <a:miter lim="800000"/>
            <a:headEnd/>
            <a:tailEnd/>
          </a:ln>
          <a:effectLst>
            <a:outerShdw dist="38100" dir="2700000" algn="tl" rotWithShape="0">
              <a:srgbClr val="000000">
                <a:alpha val="42999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同侧圆角矩形 1"/>
          <p:cNvSpPr/>
          <p:nvPr/>
        </p:nvSpPr>
        <p:spPr>
          <a:xfrm>
            <a:off x="468313" y="12684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dirty="0">
                <a:latin typeface="华文新魏" pitchFamily="2" charset="-122"/>
                <a:ea typeface="华文新魏" pitchFamily="2" charset="-122"/>
                <a:cs typeface="黑体"/>
              </a:rPr>
              <a:t>预习检查</a:t>
            </a:r>
          </a:p>
        </p:txBody>
      </p:sp>
      <p:cxnSp>
        <p:nvCxnSpPr>
          <p:cNvPr id="3" name="直线连接符 21"/>
          <p:cNvCxnSpPr/>
          <p:nvPr/>
        </p:nvCxnSpPr>
        <p:spPr>
          <a:xfrm flipV="1">
            <a:off x="468313" y="1924050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0483" name="Picture 3" descr="F:\七彩课堂插图板式封面\排版用图标、页眉页脚\标题图（终-排版用）共29个\预习指导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59113" y="825500"/>
            <a:ext cx="2008187" cy="1403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928688" y="2428875"/>
            <a:ext cx="5494337" cy="12001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dirty="0">
                <a:latin typeface="+mn-ea"/>
                <a:ea typeface="+mn-ea"/>
              </a:rPr>
              <a:t>1</a:t>
            </a:r>
            <a:r>
              <a:rPr lang="zh-CN" altLang="en-US" sz="3600" dirty="0">
                <a:latin typeface="+mn-ea"/>
                <a:ea typeface="+mn-ea"/>
              </a:rPr>
              <a:t>、指名朗读</a:t>
            </a:r>
            <a:r>
              <a:rPr lang="en-US" altLang="zh-CN" sz="3600" dirty="0">
                <a:latin typeface="+mn-ea"/>
                <a:ea typeface="+mn-ea"/>
              </a:rPr>
              <a:t>《</a:t>
            </a:r>
            <a:r>
              <a:rPr lang="zh-CN" altLang="en-US" sz="3600" dirty="0">
                <a:latin typeface="+mn-ea"/>
                <a:ea typeface="+mn-ea"/>
              </a:rPr>
              <a:t>秋姑娘</a:t>
            </a:r>
            <a:r>
              <a:rPr lang="en-US" altLang="zh-CN" sz="3600" dirty="0">
                <a:latin typeface="+mn-ea"/>
                <a:ea typeface="+mn-ea"/>
              </a:rPr>
              <a:t>》</a:t>
            </a:r>
            <a:r>
              <a:rPr lang="zh-CN" altLang="en-US" sz="3600" dirty="0">
                <a:latin typeface="+mn-ea"/>
                <a:ea typeface="+mn-ea"/>
              </a:rPr>
              <a:t>。</a:t>
            </a:r>
            <a:endParaRPr lang="en-US" altLang="zh-CN" sz="3600" dirty="0">
              <a:latin typeface="+mn-ea"/>
              <a:ea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dirty="0">
                <a:latin typeface="+mn-ea"/>
                <a:ea typeface="+mn-ea"/>
              </a:rPr>
              <a:t>2</a:t>
            </a:r>
            <a:r>
              <a:rPr lang="zh-CN" altLang="en-US" sz="3600" dirty="0">
                <a:latin typeface="+mn-ea"/>
                <a:ea typeface="+mn-ea"/>
              </a:rPr>
              <a:t>、指名认读生字和词语。</a:t>
            </a:r>
            <a:endParaRPr lang="en-US" altLang="zh-CN" sz="3600" dirty="0">
              <a:latin typeface="+mn-ea"/>
              <a:ea typeface="+mn-ea"/>
            </a:endParaRPr>
          </a:p>
        </p:txBody>
      </p:sp>
      <p:pic>
        <p:nvPicPr>
          <p:cNvPr id="2050" name="Picture 2" descr="G:\苏教版一年级课件\第二单元\秋姑娘的信图片\t01ede13b9cbcc89b8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56238" y="4187825"/>
            <a:ext cx="3090862" cy="20177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505" name="组合 5"/>
          <p:cNvGrpSpPr>
            <a:grpSpLocks/>
          </p:cNvGrpSpPr>
          <p:nvPr/>
        </p:nvGrpSpPr>
        <p:grpSpPr bwMode="auto">
          <a:xfrm>
            <a:off x="468313" y="1268413"/>
            <a:ext cx="2071687" cy="661987"/>
            <a:chOff x="571127" y="1769573"/>
            <a:chExt cx="2071702" cy="661806"/>
          </a:xfrm>
        </p:grpSpPr>
        <p:cxnSp>
          <p:nvCxnSpPr>
            <p:cNvPr id="7" name="直线连接符 21"/>
            <p:cNvCxnSpPr/>
            <p:nvPr/>
          </p:nvCxnSpPr>
          <p:spPr>
            <a:xfrm flipV="1">
              <a:off x="571127" y="2425031"/>
              <a:ext cx="2071702" cy="6348"/>
            </a:xfrm>
            <a:prstGeom prst="line">
              <a:avLst/>
            </a:prstGeom>
            <a:ln w="38100" cmpd="sng">
              <a:solidFill>
                <a:schemeClr val="accent1">
                  <a:lumMod val="60000"/>
                  <a:lumOff val="40000"/>
                </a:schemeClr>
              </a:solidFill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8" name="同侧圆角矩形 7"/>
            <p:cNvSpPr/>
            <p:nvPr/>
          </p:nvSpPr>
          <p:spPr>
            <a:xfrm>
              <a:off x="571127" y="1769573"/>
              <a:ext cx="2000264" cy="515796"/>
            </a:xfrm>
            <a:prstGeom prst="round2SameRect">
              <a:avLst/>
            </a:prstGeom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3000" b="1" dirty="0">
                <a:latin typeface="华文新魏" pitchFamily="2" charset="-122"/>
                <a:ea typeface="华文新魏" pitchFamily="2" charset="-122"/>
                <a:cs typeface="黑体"/>
              </a:endParaRPr>
            </a:p>
          </p:txBody>
        </p:sp>
      </p:grpSp>
      <p:sp>
        <p:nvSpPr>
          <p:cNvPr id="10" name="同侧圆角矩形 9"/>
          <p:cNvSpPr/>
          <p:nvPr/>
        </p:nvSpPr>
        <p:spPr>
          <a:xfrm>
            <a:off x="444500" y="12557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dirty="0">
                <a:latin typeface="华文新魏" pitchFamily="2" charset="-122"/>
                <a:ea typeface="华文新魏" pitchFamily="2" charset="-122"/>
                <a:cs typeface="黑体"/>
              </a:rPr>
              <a:t>字词乐园</a:t>
            </a:r>
          </a:p>
        </p:txBody>
      </p:sp>
      <p:pic>
        <p:nvPicPr>
          <p:cNvPr id="21507" name="Picture 3" descr="F:\七彩课堂插图板式封面\排版用图标、页眉页脚\标题图（终-排版用）共29个\析字乐园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11863" y="903288"/>
            <a:ext cx="2520950" cy="176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Box 11"/>
          <p:cNvSpPr txBox="1"/>
          <p:nvPr/>
        </p:nvSpPr>
        <p:spPr>
          <a:xfrm>
            <a:off x="2214563" y="2643188"/>
            <a:ext cx="4305300" cy="6461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dirty="0">
                <a:latin typeface="+mn-ea"/>
                <a:ea typeface="+mn-ea"/>
              </a:rPr>
              <a:t>了  风  虫  月  方</a:t>
            </a:r>
            <a:endParaRPr lang="zh-CN" altLang="en-US" sz="3600" dirty="0">
              <a:latin typeface="+mn-ea"/>
              <a:ea typeface="+mn-ea"/>
            </a:endParaRPr>
          </a:p>
        </p:txBody>
      </p:sp>
      <p:pic>
        <p:nvPicPr>
          <p:cNvPr id="3074" name="Picture 2" descr="G:\苏教版一年级课件\第二单元\秋姑娘的信图片\t013f67a0eac54e77d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19350" y="4425950"/>
            <a:ext cx="3732213" cy="1730375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1244600" y="3571875"/>
            <a:ext cx="7288213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dirty="0">
                <a:latin typeface="+mn-ea"/>
                <a:ea typeface="+mn-ea"/>
              </a:rPr>
              <a:t>姑娘  凉爽  清香  甘甜  美丽</a:t>
            </a:r>
            <a:endParaRPr lang="zh-CN" altLang="en-US" sz="3600" dirty="0"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529" name="组合 5"/>
          <p:cNvGrpSpPr>
            <a:grpSpLocks/>
          </p:cNvGrpSpPr>
          <p:nvPr/>
        </p:nvGrpSpPr>
        <p:grpSpPr bwMode="auto">
          <a:xfrm>
            <a:off x="468313" y="1268413"/>
            <a:ext cx="2071687" cy="661987"/>
            <a:chOff x="571127" y="1769573"/>
            <a:chExt cx="2071702" cy="661806"/>
          </a:xfrm>
        </p:grpSpPr>
        <p:cxnSp>
          <p:nvCxnSpPr>
            <p:cNvPr id="7" name="直线连接符 21"/>
            <p:cNvCxnSpPr/>
            <p:nvPr/>
          </p:nvCxnSpPr>
          <p:spPr>
            <a:xfrm flipV="1">
              <a:off x="571127" y="2425031"/>
              <a:ext cx="2071702" cy="6348"/>
            </a:xfrm>
            <a:prstGeom prst="line">
              <a:avLst/>
            </a:prstGeom>
            <a:ln w="38100" cmpd="sng">
              <a:solidFill>
                <a:schemeClr val="accent1">
                  <a:lumMod val="60000"/>
                  <a:lumOff val="40000"/>
                </a:schemeClr>
              </a:solidFill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8" name="同侧圆角矩形 7"/>
            <p:cNvSpPr/>
            <p:nvPr/>
          </p:nvSpPr>
          <p:spPr>
            <a:xfrm>
              <a:off x="571127" y="1769573"/>
              <a:ext cx="2000264" cy="515796"/>
            </a:xfrm>
            <a:prstGeom prst="round2SameRect">
              <a:avLst/>
            </a:prstGeom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3000" b="1" dirty="0">
                <a:latin typeface="华文新魏" pitchFamily="2" charset="-122"/>
                <a:ea typeface="华文新魏" pitchFamily="2" charset="-122"/>
                <a:cs typeface="黑体"/>
              </a:endParaRPr>
            </a:p>
          </p:txBody>
        </p:sp>
      </p:grpSp>
      <p:sp>
        <p:nvSpPr>
          <p:cNvPr id="10" name="同侧圆角矩形 9"/>
          <p:cNvSpPr/>
          <p:nvPr/>
        </p:nvSpPr>
        <p:spPr>
          <a:xfrm>
            <a:off x="444500" y="12557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dirty="0">
                <a:latin typeface="华文新魏" pitchFamily="2" charset="-122"/>
                <a:ea typeface="华文新魏" pitchFamily="2" charset="-122"/>
                <a:cs typeface="黑体"/>
              </a:rPr>
              <a:t>字词乐园</a:t>
            </a:r>
          </a:p>
        </p:txBody>
      </p:sp>
      <p:pic>
        <p:nvPicPr>
          <p:cNvPr id="22531" name="Picture 3" descr="F:\七彩课堂插图板式封面\排版用图标、页眉页脚\标题图（终-排版用）共29个\析字乐园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11863" y="903288"/>
            <a:ext cx="2520950" cy="176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Box 12"/>
          <p:cNvSpPr txBox="1"/>
          <p:nvPr/>
        </p:nvSpPr>
        <p:spPr>
          <a:xfrm>
            <a:off x="1571625" y="2928938"/>
            <a:ext cx="6429375" cy="1200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dirty="0">
                <a:latin typeface="+mn-ea"/>
                <a:ea typeface="+mn-ea"/>
                <a:sym typeface="+mn-ea"/>
              </a:rPr>
              <a:t>了、风、虫、月、方：都没有明显的偏旁部首。</a:t>
            </a:r>
            <a:endParaRPr lang="zh-CN" altLang="en-US" sz="3600" dirty="0">
              <a:latin typeface="+mn-ea"/>
              <a:ea typeface="+mn-ea"/>
            </a:endParaRPr>
          </a:p>
        </p:txBody>
      </p:sp>
      <p:pic>
        <p:nvPicPr>
          <p:cNvPr id="9" name="Picture 2" descr="G:\苏教版一年级课件\第二单元\秋姑娘的信图片\t013f67a0eac54e77d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92438" y="4638675"/>
            <a:ext cx="2871787" cy="15906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553" name="组合 5"/>
          <p:cNvGrpSpPr>
            <a:grpSpLocks/>
          </p:cNvGrpSpPr>
          <p:nvPr/>
        </p:nvGrpSpPr>
        <p:grpSpPr bwMode="auto">
          <a:xfrm>
            <a:off x="468313" y="1268413"/>
            <a:ext cx="2071687" cy="661987"/>
            <a:chOff x="571127" y="1769573"/>
            <a:chExt cx="2071702" cy="661806"/>
          </a:xfrm>
        </p:grpSpPr>
        <p:cxnSp>
          <p:nvCxnSpPr>
            <p:cNvPr id="7" name="直线连接符 21"/>
            <p:cNvCxnSpPr/>
            <p:nvPr/>
          </p:nvCxnSpPr>
          <p:spPr>
            <a:xfrm flipV="1">
              <a:off x="571127" y="2425031"/>
              <a:ext cx="2071702" cy="6348"/>
            </a:xfrm>
            <a:prstGeom prst="line">
              <a:avLst/>
            </a:prstGeom>
            <a:ln w="38100" cmpd="sng">
              <a:solidFill>
                <a:schemeClr val="accent1">
                  <a:lumMod val="60000"/>
                  <a:lumOff val="40000"/>
                </a:schemeClr>
              </a:solidFill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8" name="同侧圆角矩形 7"/>
            <p:cNvSpPr/>
            <p:nvPr/>
          </p:nvSpPr>
          <p:spPr>
            <a:xfrm>
              <a:off x="571127" y="1769573"/>
              <a:ext cx="2000264" cy="515796"/>
            </a:xfrm>
            <a:prstGeom prst="round2SameRect">
              <a:avLst/>
            </a:prstGeom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3000" b="1" dirty="0">
                <a:latin typeface="华文新魏" pitchFamily="2" charset="-122"/>
                <a:ea typeface="华文新魏" pitchFamily="2" charset="-122"/>
                <a:cs typeface="黑体"/>
              </a:endParaRPr>
            </a:p>
          </p:txBody>
        </p:sp>
      </p:grpSp>
      <p:sp>
        <p:nvSpPr>
          <p:cNvPr id="10" name="同侧圆角矩形 9"/>
          <p:cNvSpPr/>
          <p:nvPr/>
        </p:nvSpPr>
        <p:spPr>
          <a:xfrm>
            <a:off x="444500" y="12557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dirty="0">
                <a:latin typeface="华文新魏" pitchFamily="2" charset="-122"/>
                <a:ea typeface="华文新魏" pitchFamily="2" charset="-122"/>
                <a:cs typeface="黑体"/>
              </a:rPr>
              <a:t>字词乐园</a:t>
            </a:r>
          </a:p>
        </p:txBody>
      </p:sp>
      <p:pic>
        <p:nvPicPr>
          <p:cNvPr id="23555" name="Picture 3" descr="F:\七彩课堂插图板式封面\排版用图标、页眉页脚\标题图（终-排版用）共29个\析字乐园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11863" y="903288"/>
            <a:ext cx="2520950" cy="176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6" name="TextBox 8"/>
          <p:cNvSpPr txBox="1">
            <a:spLocks noChangeArrowheads="1"/>
          </p:cNvSpPr>
          <p:nvPr/>
        </p:nvSpPr>
        <p:spPr bwMode="auto">
          <a:xfrm>
            <a:off x="1038225" y="3933825"/>
            <a:ext cx="6461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latin typeface="Calibri" pitchFamily="34" charset="0"/>
              </a:rPr>
              <a:t>藏</a:t>
            </a:r>
          </a:p>
        </p:txBody>
      </p:sp>
      <p:sp>
        <p:nvSpPr>
          <p:cNvPr id="11" name="左大括号 10"/>
          <p:cNvSpPr/>
          <p:nvPr/>
        </p:nvSpPr>
        <p:spPr>
          <a:xfrm>
            <a:off x="1685925" y="3502025"/>
            <a:ext cx="214313" cy="1571625"/>
          </a:xfrm>
          <a:prstGeom prst="leftBrac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3558" name="TextBox 11"/>
          <p:cNvSpPr txBox="1">
            <a:spLocks noChangeArrowheads="1"/>
          </p:cNvSpPr>
          <p:nvPr/>
        </p:nvSpPr>
        <p:spPr bwMode="auto">
          <a:xfrm>
            <a:off x="1973263" y="3357563"/>
            <a:ext cx="105727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600">
                <a:latin typeface="Calibri" pitchFamily="34" charset="0"/>
              </a:rPr>
              <a:t>cáng</a:t>
            </a:r>
          </a:p>
        </p:txBody>
      </p:sp>
      <p:sp>
        <p:nvSpPr>
          <p:cNvPr id="23559" name="TextBox 13"/>
          <p:cNvSpPr txBox="1">
            <a:spLocks noChangeArrowheads="1"/>
          </p:cNvSpPr>
          <p:nvPr/>
        </p:nvSpPr>
        <p:spPr bwMode="auto">
          <a:xfrm>
            <a:off x="1901825" y="4437063"/>
            <a:ext cx="1041400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600">
                <a:latin typeface="Calibri" pitchFamily="34" charset="0"/>
              </a:rPr>
              <a:t>zàng</a:t>
            </a: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2997200" y="3429000"/>
            <a:ext cx="1111250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Calibri" pitchFamily="34" charset="0"/>
              </a:rPr>
              <a:t>藏身</a:t>
            </a: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2997200" y="4429125"/>
            <a:ext cx="1111250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Calibri" pitchFamily="34" charset="0"/>
              </a:rPr>
              <a:t>西藏</a:t>
            </a:r>
          </a:p>
        </p:txBody>
      </p:sp>
      <p:sp>
        <p:nvSpPr>
          <p:cNvPr id="23562" name="TextBox 16"/>
          <p:cNvSpPr txBox="1">
            <a:spLocks noChangeArrowheads="1"/>
          </p:cNvSpPr>
          <p:nvPr/>
        </p:nvSpPr>
        <p:spPr bwMode="auto">
          <a:xfrm>
            <a:off x="754063" y="2500313"/>
            <a:ext cx="20320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latin typeface="Calibri" pitchFamily="34" charset="0"/>
              </a:rPr>
              <a:t>多音字：</a:t>
            </a:r>
          </a:p>
        </p:txBody>
      </p:sp>
      <p:sp>
        <p:nvSpPr>
          <p:cNvPr id="23563" name="TextBox 28"/>
          <p:cNvSpPr txBox="1">
            <a:spLocks noChangeArrowheads="1"/>
          </p:cNvSpPr>
          <p:nvPr/>
        </p:nvSpPr>
        <p:spPr bwMode="auto">
          <a:xfrm>
            <a:off x="4422775" y="3933825"/>
            <a:ext cx="6461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latin typeface="Calibri" pitchFamily="34" charset="0"/>
              </a:rPr>
              <a:t>了</a:t>
            </a:r>
          </a:p>
        </p:txBody>
      </p:sp>
      <p:sp>
        <p:nvSpPr>
          <p:cNvPr id="30" name="左大括号 29"/>
          <p:cNvSpPr/>
          <p:nvPr/>
        </p:nvSpPr>
        <p:spPr>
          <a:xfrm>
            <a:off x="4997450" y="3429000"/>
            <a:ext cx="214313" cy="1571625"/>
          </a:xfrm>
          <a:prstGeom prst="leftBrac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3565" name="TextBox 30"/>
          <p:cNvSpPr txBox="1">
            <a:spLocks noChangeArrowheads="1"/>
          </p:cNvSpPr>
          <p:nvPr/>
        </p:nvSpPr>
        <p:spPr bwMode="auto">
          <a:xfrm>
            <a:off x="5286375" y="3286125"/>
            <a:ext cx="5191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600">
                <a:latin typeface="Calibri" pitchFamily="34" charset="0"/>
              </a:rPr>
              <a:t>le</a:t>
            </a:r>
          </a:p>
        </p:txBody>
      </p:sp>
      <p:sp>
        <p:nvSpPr>
          <p:cNvPr id="23566" name="TextBox 31"/>
          <p:cNvSpPr txBox="1">
            <a:spLocks noChangeArrowheads="1"/>
          </p:cNvSpPr>
          <p:nvPr/>
        </p:nvSpPr>
        <p:spPr bwMode="auto">
          <a:xfrm>
            <a:off x="5286375" y="4437063"/>
            <a:ext cx="860425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600">
                <a:latin typeface="Calibri" pitchFamily="34" charset="0"/>
              </a:rPr>
              <a:t>liǎo</a:t>
            </a:r>
          </a:p>
        </p:txBody>
      </p:sp>
      <p:sp>
        <p:nvSpPr>
          <p:cNvPr id="33" name="TextBox 32"/>
          <p:cNvSpPr txBox="1">
            <a:spLocks noChangeArrowheads="1"/>
          </p:cNvSpPr>
          <p:nvPr/>
        </p:nvSpPr>
        <p:spPr bwMode="auto">
          <a:xfrm>
            <a:off x="6156325" y="3298825"/>
            <a:ext cx="111125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Calibri" pitchFamily="34" charset="0"/>
              </a:rPr>
              <a:t>好了</a:t>
            </a:r>
          </a:p>
        </p:txBody>
      </p:sp>
      <p:sp>
        <p:nvSpPr>
          <p:cNvPr id="34" name="TextBox 33"/>
          <p:cNvSpPr txBox="1">
            <a:spLocks noChangeArrowheads="1"/>
          </p:cNvSpPr>
          <p:nvPr/>
        </p:nvSpPr>
        <p:spPr bwMode="auto">
          <a:xfrm>
            <a:off x="6156325" y="4508500"/>
            <a:ext cx="111125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Calibri" pitchFamily="34" charset="0"/>
              </a:rPr>
              <a:t>了解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33" grpId="0"/>
      <p:bldP spid="3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577" name="组合 5"/>
          <p:cNvGrpSpPr>
            <a:grpSpLocks/>
          </p:cNvGrpSpPr>
          <p:nvPr/>
        </p:nvGrpSpPr>
        <p:grpSpPr bwMode="auto">
          <a:xfrm>
            <a:off x="468313" y="1268413"/>
            <a:ext cx="2071687" cy="661987"/>
            <a:chOff x="571127" y="1769573"/>
            <a:chExt cx="2071702" cy="661806"/>
          </a:xfrm>
        </p:grpSpPr>
        <p:cxnSp>
          <p:nvCxnSpPr>
            <p:cNvPr id="7" name="直线连接符 21"/>
            <p:cNvCxnSpPr/>
            <p:nvPr/>
          </p:nvCxnSpPr>
          <p:spPr>
            <a:xfrm flipV="1">
              <a:off x="571127" y="2425031"/>
              <a:ext cx="2071702" cy="6348"/>
            </a:xfrm>
            <a:prstGeom prst="line">
              <a:avLst/>
            </a:prstGeom>
            <a:ln w="38100" cmpd="sng">
              <a:solidFill>
                <a:schemeClr val="accent1">
                  <a:lumMod val="60000"/>
                  <a:lumOff val="40000"/>
                </a:schemeClr>
              </a:solidFill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8" name="同侧圆角矩形 7"/>
            <p:cNvSpPr/>
            <p:nvPr/>
          </p:nvSpPr>
          <p:spPr>
            <a:xfrm>
              <a:off x="571127" y="1769573"/>
              <a:ext cx="2000264" cy="515796"/>
            </a:xfrm>
            <a:prstGeom prst="round2SameRect">
              <a:avLst/>
            </a:prstGeom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3000" b="1" dirty="0">
                <a:latin typeface="华文新魏" pitchFamily="2" charset="-122"/>
                <a:ea typeface="华文新魏" pitchFamily="2" charset="-122"/>
                <a:cs typeface="黑体"/>
              </a:endParaRPr>
            </a:p>
          </p:txBody>
        </p:sp>
      </p:grpSp>
      <p:sp>
        <p:nvSpPr>
          <p:cNvPr id="10" name="同侧圆角矩形 9"/>
          <p:cNvSpPr/>
          <p:nvPr/>
        </p:nvSpPr>
        <p:spPr>
          <a:xfrm>
            <a:off x="444500" y="12557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dirty="0">
                <a:latin typeface="华文新魏" pitchFamily="2" charset="-122"/>
                <a:ea typeface="华文新魏" pitchFamily="2" charset="-122"/>
                <a:cs typeface="黑体"/>
              </a:rPr>
              <a:t>字词乐园</a:t>
            </a:r>
          </a:p>
        </p:txBody>
      </p:sp>
      <p:pic>
        <p:nvPicPr>
          <p:cNvPr id="24579" name="Picture 3" descr="F:\七彩课堂插图板式封面\排版用图标、页眉页脚\标题图（终-排版用）共29个\析字乐园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86500" y="1143000"/>
            <a:ext cx="2246313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0" name="TextBox 17"/>
          <p:cNvSpPr txBox="1">
            <a:spLocks noChangeArrowheads="1"/>
          </p:cNvSpPr>
          <p:nvPr/>
        </p:nvSpPr>
        <p:spPr bwMode="auto">
          <a:xfrm>
            <a:off x="500063" y="2428875"/>
            <a:ext cx="20129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latin typeface="Calibri" pitchFamily="34" charset="0"/>
              </a:rPr>
              <a:t>近义词：</a:t>
            </a:r>
          </a:p>
        </p:txBody>
      </p:sp>
      <p:sp>
        <p:nvSpPr>
          <p:cNvPr id="24581" name="TextBox 18"/>
          <p:cNvSpPr txBox="1">
            <a:spLocks noChangeArrowheads="1"/>
          </p:cNvSpPr>
          <p:nvPr/>
        </p:nvSpPr>
        <p:spPr bwMode="auto">
          <a:xfrm>
            <a:off x="1357313" y="3143250"/>
            <a:ext cx="1638300" cy="64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>
                <a:latin typeface="Calibri" pitchFamily="34" charset="0"/>
              </a:rPr>
              <a:t>凉爽</a:t>
            </a:r>
            <a:r>
              <a:rPr lang="en-US" altLang="zh-CN" sz="3600">
                <a:latin typeface="Calibri" pitchFamily="34" charset="0"/>
              </a:rPr>
              <a:t>---</a:t>
            </a:r>
            <a:endParaRPr lang="zh-CN" altLang="en-US" sz="3600">
              <a:latin typeface="Calibri" pitchFamily="34" charset="0"/>
            </a:endParaRP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2928938" y="3143250"/>
            <a:ext cx="1163637" cy="639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Calibri" pitchFamily="34" charset="0"/>
              </a:rPr>
              <a:t>凉快</a:t>
            </a:r>
          </a:p>
        </p:txBody>
      </p:sp>
      <p:sp>
        <p:nvSpPr>
          <p:cNvPr id="24583" name="TextBox 20"/>
          <p:cNvSpPr txBox="1">
            <a:spLocks noChangeArrowheads="1"/>
          </p:cNvSpPr>
          <p:nvPr/>
        </p:nvSpPr>
        <p:spPr bwMode="auto">
          <a:xfrm>
            <a:off x="4643438" y="3143250"/>
            <a:ext cx="1531937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latin typeface="Calibri" pitchFamily="34" charset="0"/>
              </a:rPr>
              <a:t>美丽</a:t>
            </a:r>
            <a:r>
              <a:rPr lang="en-US" altLang="zh-CN" sz="3600">
                <a:latin typeface="Calibri" pitchFamily="34" charset="0"/>
              </a:rPr>
              <a:t>---</a:t>
            </a:r>
            <a:endParaRPr lang="zh-CN" altLang="en-US" sz="3600">
              <a:latin typeface="Calibri" pitchFamily="34" charset="0"/>
            </a:endParaRPr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6215063" y="3143250"/>
            <a:ext cx="111125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Calibri" pitchFamily="34" charset="0"/>
              </a:rPr>
              <a:t>好看</a:t>
            </a:r>
          </a:p>
        </p:txBody>
      </p:sp>
      <p:sp>
        <p:nvSpPr>
          <p:cNvPr id="24585" name="TextBox 25"/>
          <p:cNvSpPr txBox="1">
            <a:spLocks noChangeArrowheads="1"/>
          </p:cNvSpPr>
          <p:nvPr/>
        </p:nvSpPr>
        <p:spPr bwMode="auto">
          <a:xfrm>
            <a:off x="1500188" y="4572000"/>
            <a:ext cx="1531937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latin typeface="Calibri" pitchFamily="34" charset="0"/>
              </a:rPr>
              <a:t>凉爽</a:t>
            </a:r>
            <a:r>
              <a:rPr lang="en-US" altLang="zh-CN" sz="3600">
                <a:latin typeface="Calibri" pitchFamily="34" charset="0"/>
              </a:rPr>
              <a:t>---</a:t>
            </a:r>
            <a:endParaRPr lang="zh-CN" altLang="en-US" sz="3600">
              <a:latin typeface="Calibri" pitchFamily="34" charset="0"/>
            </a:endParaRPr>
          </a:p>
        </p:txBody>
      </p:sp>
      <p:sp>
        <p:nvSpPr>
          <p:cNvPr id="24586" name="TextBox 25"/>
          <p:cNvSpPr txBox="1">
            <a:spLocks noChangeArrowheads="1"/>
          </p:cNvSpPr>
          <p:nvPr/>
        </p:nvSpPr>
        <p:spPr bwMode="auto">
          <a:xfrm>
            <a:off x="4714875" y="4572000"/>
            <a:ext cx="1531938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latin typeface="Calibri" pitchFamily="34" charset="0"/>
              </a:rPr>
              <a:t>甘甜</a:t>
            </a:r>
            <a:r>
              <a:rPr lang="en-US" altLang="zh-CN" sz="3600">
                <a:latin typeface="Calibri" pitchFamily="34" charset="0"/>
              </a:rPr>
              <a:t>---</a:t>
            </a:r>
            <a:endParaRPr lang="zh-CN" altLang="en-US" sz="3600">
              <a:latin typeface="Calibri" pitchFamily="34" charset="0"/>
            </a:endParaRPr>
          </a:p>
        </p:txBody>
      </p:sp>
      <p:sp>
        <p:nvSpPr>
          <p:cNvPr id="4" name="TextBox 26"/>
          <p:cNvSpPr txBox="1">
            <a:spLocks noChangeArrowheads="1"/>
          </p:cNvSpPr>
          <p:nvPr/>
        </p:nvSpPr>
        <p:spPr bwMode="auto">
          <a:xfrm>
            <a:off x="3000375" y="4572000"/>
            <a:ext cx="128587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Calibri" pitchFamily="34" charset="0"/>
              </a:rPr>
              <a:t>闷热</a:t>
            </a:r>
          </a:p>
        </p:txBody>
      </p:sp>
      <p:sp>
        <p:nvSpPr>
          <p:cNvPr id="5" name="TextBox 26"/>
          <p:cNvSpPr txBox="1">
            <a:spLocks noChangeArrowheads="1"/>
          </p:cNvSpPr>
          <p:nvPr/>
        </p:nvSpPr>
        <p:spPr bwMode="auto">
          <a:xfrm>
            <a:off x="6286500" y="4572000"/>
            <a:ext cx="111125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Calibri" pitchFamily="34" charset="0"/>
              </a:rPr>
              <a:t>苦涩</a:t>
            </a:r>
          </a:p>
        </p:txBody>
      </p:sp>
      <p:sp>
        <p:nvSpPr>
          <p:cNvPr id="24589" name="TextBox 17"/>
          <p:cNvSpPr txBox="1">
            <a:spLocks noChangeArrowheads="1"/>
          </p:cNvSpPr>
          <p:nvPr/>
        </p:nvSpPr>
        <p:spPr bwMode="auto">
          <a:xfrm>
            <a:off x="500063" y="3857625"/>
            <a:ext cx="2011362" cy="639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latin typeface="Calibri" pitchFamily="34" charset="0"/>
              </a:rPr>
              <a:t>反义词：</a:t>
            </a:r>
          </a:p>
        </p:txBody>
      </p:sp>
      <p:pic>
        <p:nvPicPr>
          <p:cNvPr id="23" name="Picture 2" descr="G:\苏教版一年级课件\第二单元\秋姑娘的信图片\t0154b54a015f3f76e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11888" y="5278438"/>
            <a:ext cx="2011362" cy="9461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2" grpId="0"/>
      <p:bldP spid="4" grpId="0"/>
      <p:bldP spid="5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687</TotalTime>
  <Words>1024</Words>
  <Application>Microsoft Office PowerPoint</Application>
  <Paragraphs>126</Paragraphs>
  <Slides>28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演示文稿设计模板</vt:lpstr>
      </vt:variant>
      <vt:variant>
        <vt:i4>12</vt:i4>
      </vt:variant>
      <vt:variant>
        <vt:lpstr>幻灯片标题</vt:lpstr>
      </vt:variant>
      <vt:variant>
        <vt:i4>28</vt:i4>
      </vt:variant>
    </vt:vector>
  </HeadingPairs>
  <TitlesOfParts>
    <vt:vector size="49" baseType="lpstr">
      <vt:lpstr>Arial</vt:lpstr>
      <vt:lpstr>宋体</vt:lpstr>
      <vt:lpstr>Calibri</vt:lpstr>
      <vt:lpstr>华文楷体</vt:lpstr>
      <vt:lpstr>Candara</vt:lpstr>
      <vt:lpstr>方正大标宋简体</vt:lpstr>
      <vt:lpstr>黑体</vt:lpstr>
      <vt:lpstr>华文新魏</vt:lpstr>
      <vt:lpstr>+mn-ea</vt:lpstr>
      <vt:lpstr>Office 主题</vt:lpstr>
      <vt:lpstr>Office 主题</vt:lpstr>
      <vt:lpstr>Office 主题</vt:lpstr>
      <vt:lpstr>Office 主题</vt:lpstr>
      <vt:lpstr>Office 主题</vt:lpstr>
      <vt:lpstr>Office 主题</vt:lpstr>
      <vt:lpstr>Office 主题</vt:lpstr>
      <vt:lpstr>Office 主题</vt:lpstr>
      <vt:lpstr>Office 主题</vt:lpstr>
      <vt:lpstr>Office 主题</vt:lpstr>
      <vt:lpstr>Office 主题</vt:lpstr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subject>语文备课大师【全免费】</dc:subject>
  <dc:creator>语文备课大师【全免费】</dc:creator>
  <cp:keywords>语文备课大师【全免费】</cp:keywords>
  <dc:description>语文备课大师【全免费】</dc:description>
  <cp:lastModifiedBy>Microsoft</cp:lastModifiedBy>
  <dcterms:created xsi:type="dcterms:W3CDTF">2016-02-24T03:41:00Z</dcterms:created>
  <dcterms:modified xsi:type="dcterms:W3CDTF">2018-09-23T00:37:34Z</dcterms:modified>
  <cp:category>语文备课大师【全免费】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2052-10.1.0.5511</vt:lpwstr>
  </property>
</Properties>
</file>