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61" r:id="rId2"/>
    <p:sldId id="288" r:id="rId3"/>
    <p:sldId id="332" r:id="rId4"/>
    <p:sldId id="348" r:id="rId5"/>
    <p:sldId id="349" r:id="rId6"/>
    <p:sldId id="350" r:id="rId7"/>
    <p:sldId id="387" r:id="rId8"/>
    <p:sldId id="388" r:id="rId9"/>
    <p:sldId id="389" r:id="rId10"/>
    <p:sldId id="423" r:id="rId11"/>
    <p:sldId id="333" r:id="rId12"/>
    <p:sldId id="390" r:id="rId13"/>
    <p:sldId id="424" r:id="rId14"/>
    <p:sldId id="334" r:id="rId15"/>
    <p:sldId id="353" r:id="rId16"/>
    <p:sldId id="354" r:id="rId17"/>
    <p:sldId id="355" r:id="rId18"/>
    <p:sldId id="392" r:id="rId19"/>
    <p:sldId id="393" r:id="rId20"/>
    <p:sldId id="394" r:id="rId21"/>
    <p:sldId id="330" r:id="rId22"/>
    <p:sldId id="380" r:id="rId23"/>
    <p:sldId id="381" r:id="rId24"/>
    <p:sldId id="382" r:id="rId25"/>
    <p:sldId id="412" r:id="rId26"/>
    <p:sldId id="421" r:id="rId27"/>
    <p:sldId id="343" r:id="rId28"/>
    <p:sldId id="344" r:id="rId29"/>
    <p:sldId id="426" r:id="rId30"/>
    <p:sldId id="378" r:id="rId31"/>
    <p:sldId id="414" r:id="rId32"/>
    <p:sldId id="427" r:id="rId33"/>
    <p:sldId id="345" r:id="rId34"/>
    <p:sldId id="383" r:id="rId35"/>
    <p:sldId id="384" r:id="rId36"/>
    <p:sldId id="385" r:id="rId37"/>
    <p:sldId id="386" r:id="rId38"/>
    <p:sldId id="415" r:id="rId39"/>
    <p:sldId id="346" r:id="rId40"/>
    <p:sldId id="425" r:id="rId41"/>
    <p:sldId id="347" r:id="rId42"/>
    <p:sldId id="379" r:id="rId43"/>
    <p:sldId id="417" r:id="rId4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5487556" y="538157"/>
            <a:ext cx="93431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5612836" y="874706"/>
            <a:ext cx="7032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499992" y="538157"/>
            <a:ext cx="9334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596648" y="874706"/>
            <a:ext cx="75735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2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专题二</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2492990" cy="369332"/>
          </a:xfrm>
          <a:prstGeom prst="rect">
            <a:avLst/>
          </a:prstGeom>
          <a:noFill/>
        </p:spPr>
        <p:txBody>
          <a:bodyPr wrap="none" rtlCol="0">
            <a:spAutoFit/>
          </a:bodyPr>
          <a:lstStyle/>
          <a:p>
            <a:r>
              <a:rPr lang="zh-CN" altLang="zh-CN" sz="1800" b="1" dirty="0" smtClean="0">
                <a:solidFill>
                  <a:srgbClr val="C00000"/>
                </a:solidFill>
              </a:rPr>
              <a:t>第五讲　概括小说主题</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499992"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核心考点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5487556" y="607236"/>
            <a:ext cx="92969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类题演练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1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1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slide" Target="slide14.xml"/><Relationship Id="rId4" Type="http://schemas.openxmlformats.org/officeDocument/2006/relationships/slide" Target="slide11.xml"/></Relationships>
</file>

<file path=ppt/slides/_rels/slide2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21.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31.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7.xml"/></Relationships>
</file>

<file path=ppt/slides/_rels/slide22.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31.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7.xml"/></Relationships>
</file>

<file path=ppt/slides/_rels/slide23.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31.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7.xml"/></Relationships>
</file>

<file path=ppt/slides/_rels/slide24.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31.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7.xml"/></Relationships>
</file>

<file path=ppt/slides/_rels/slide25.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31.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7.xml"/></Relationships>
</file>

<file path=ppt/slides/_rels/slide26.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31.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31.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7.xml"/></Relationships>
</file>

<file path=ppt/slides/_rels/slide28.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31.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7.xml"/></Relationships>
</file>

<file path=ppt/slides/_rels/slide29.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31.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7.xml"/></Relationships>
</file>

<file path=ppt/slides/_rels/slide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30.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31.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7.xml"/></Relationships>
</file>

<file path=ppt/slides/_rels/slide31.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31.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7.xml"/></Relationships>
</file>

<file path=ppt/slides/_rels/slide32.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31.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7.xml"/></Relationships>
</file>

<file path=ppt/slides/_rels/slide33.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43.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39.xml"/></Relationships>
</file>

<file path=ppt/slides/_rels/slide34.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43.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39.xml"/></Relationships>
</file>

<file path=ppt/slides/_rels/slide35.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43.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39.xml"/></Relationships>
</file>

<file path=ppt/slides/_rels/slide36.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43.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39.xml"/></Relationships>
</file>

<file path=ppt/slides/_rels/slide37.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43.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39.xml"/></Relationships>
</file>

<file path=ppt/slides/_rels/slide38.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43.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39.xml"/></Relationships>
</file>

<file path=ppt/slides/_rels/slide39.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43.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39.xml"/></Relationships>
</file>

<file path=ppt/slides/_rels/slide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40.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43.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39.xml"/></Relationships>
</file>

<file path=ppt/slides/_rels/slide41.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43.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39.xml"/></Relationships>
</file>

<file path=ppt/slides/_rels/slide42.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43.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39.xml"/></Relationships>
</file>

<file path=ppt/slides/_rels/slide43.xml.rels><?xml version="1.0" encoding="UTF-8" standalone="yes"?>
<Relationships xmlns="http://schemas.openxmlformats.org/package/2006/relationships"><Relationship Id="rId3" Type="http://schemas.openxmlformats.org/officeDocument/2006/relationships/slide" Target="slide33.xml"/><Relationship Id="rId7" Type="http://schemas.openxmlformats.org/officeDocument/2006/relationships/slide" Target="slide43.xml"/><Relationship Id="rId2" Type="http://schemas.openxmlformats.org/officeDocument/2006/relationships/slide" Target="slide21.xml"/><Relationship Id="rId1" Type="http://schemas.openxmlformats.org/officeDocument/2006/relationships/slideLayout" Target="../slideLayouts/slideLayout10.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39.xml"/></Relationships>
</file>

<file path=ppt/slides/_rels/slide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_rels/slide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9.xml"/><Relationship Id="rId4" Type="http://schemas.openxmlformats.org/officeDocument/2006/relationships/slide" Target="slide1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23728" y="3068960"/>
            <a:ext cx="7128792" cy="608413"/>
          </a:xfrm>
        </p:spPr>
        <p:txBody>
          <a:bodyPr/>
          <a:lstStyle/>
          <a:p>
            <a:r>
              <a:rPr lang="zh-CN" altLang="zh-CN" sz="3200" dirty="0"/>
              <a:t>第五讲　概括小说主题</a:t>
            </a:r>
          </a:p>
        </p:txBody>
      </p:sp>
    </p:spTree>
    <p:extLst>
      <p:ext uri="{BB962C8B-B14F-4D97-AF65-F5344CB8AC3E}">
        <p14:creationId xmlns:p14="http://schemas.microsoft.com/office/powerpoint/2010/main" xmlns="" val="1474908043"/>
      </p:ext>
    </p:extLst>
  </p:cSld>
  <p:clrMapOvr>
    <a:masterClrMapping/>
  </p:clrMapOvr>
  <p:transition spd="slow">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2318000"/>
            <a:ext cx="8128000" cy="247599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教你审题</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本题考查对小说主题的概括能力。题干要求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结合赵老板这一人物形象分析作品主旨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主旨即主题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分析作品的主题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一般要结合人物描写、环境描写、情节描写等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题干明确要求结合赵老板这一人物形象来分析作品主题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降低了难度。解答这道题要分两步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概括出赵老板的性格特征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根据赵老板的形象特点分析小说的主题。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50365406"/>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585972"/>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抓好</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b="1" dirty="0">
                <a:solidFill>
                  <a:srgbClr val="000000"/>
                </a:solidFill>
                <a:latin typeface="Times New Roman" panose="02020603050405020304" pitchFamily="18" charset="0"/>
                <a:cs typeface="Times New Roman" panose="02020603050405020304" pitchFamily="18" charset="0"/>
              </a:rPr>
              <a:t>个要素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概括小说主题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主题是小说的灵魂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小说的环境描写、故事情节、人物塑造、艺术手法的运用都服务于小说的主题。概括小说的主题也是高考的重要考查内容。小说通过环境描写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叙述故事情节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塑造人物形象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从而反映社会生活。所以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概括小说主题主要从环境描写、故事情节、人物形象三个方面入手。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通过环境描写概括小说的主题。环境描写包括自然环境和社会环境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它或交代故事情节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或渲染故事氛围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或推动故事情节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有时直指中心。如《祝福》开篇的环境描写中沉重的晚云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钝响的爆竹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暗示了当时社会等级森严、贫为富佣的社会背景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为表现小说批判吃人社会的主题提供了依据。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5186182"/>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478130"/>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通过人物形象概括小说的主题。小说中人物形象的塑造是小说的中心任务。通过对人物形象的把握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我们就可以把握小说的主题。如鲁迅《药》中华小栓和革命者夏瑜的命运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既反映了封建制度下普通民众受统治阶级麻痹毒害而愚昧无知的社会现实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也反映了资产阶级革命者的悲哀。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通过故事情节概括小说的主题。表面上看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小说情节是故事发展的历程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但作者构思确定情节却不是以生活实际为蓝图的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而是依据自己要表现的主题。所以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通过故事情节来把握小说的主题也是一个方法。如《林教头风雪山神庙》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林冲因受高俅的陷害被发配到沧州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被迫看守草料场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又一次险遭毒手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忍无可忍的林冲一气之下杀死陆谦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在风雪交加的夜晚上了梁山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从而揭示了小说官逼民反的主题。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0294694"/>
      </p:ext>
    </p:extLst>
  </p:cSld>
  <p:clrMapOvr>
    <a:masterClrMapping/>
  </p:clrMapOvr>
  <mc:AlternateContent xmlns:mc="http://schemas.openxmlformats.org/markup-compatibility/2006">
    <mc:Choice xmlns:p14="http://schemas.microsoft.com/office/powerpoint/2010/main" xmlns="" Requires="p14">
      <p:transition spd="slow" p14:dur="800">
        <p:randomBar/>
      </p:transition>
    </mc:Choice>
    <mc:Fallback>
      <p:transition spd="slow">
        <p:randomBa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技巧总结</a:t>
            </a: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答题模板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模板一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模板二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环境描写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故事情节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模板三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刻画了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批判了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颂扬了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04381360"/>
      </p:ext>
    </p:extLst>
  </p:cSld>
  <p:clrMapOvr>
    <a:masterClrMapping/>
  </p:clrMapOvr>
  <mc:AlternateContent xmlns:mc="http://schemas.openxmlformats.org/markup-compatibility/2006">
    <mc:Choice xmlns:p14="http://schemas.microsoft.com/office/powerpoint/2010/main" xmlns="" Requires="p14">
      <p:transition spd="slow" p14:dur="8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345344"/>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大</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梁晓声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天黑了。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暴风雪更加狂怒地呼啸着。一辆客车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已经被困在公路上六七个小时了。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车上二十几名乘客中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有一位抱着孩子的年轻母亲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她的孩子刚刚两岁多一点儿。还有一个兵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他入伍不久。他那张脸看上去怪稚气的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让人觉得似乎还是个少年。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那时车厢里的温度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由白天的零下三十摄氏度左右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渐渐降至零下四十摄氏度左右了。车窗全被厚厚的雪花一层层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严了。车厢里伸手不见五指。每个人都快冻僵了。那个兵自然也不例外。不知从哪一年起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中国人开始将兵叫作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普通的大兵们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实在都是些小战士。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7516801"/>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原本是乘客中穿得最保暖的人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棉袄、棉裤、冻不透的大头鞋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羊剪绒的帽子和里边是羊剪绒的棉手套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还有一件厚厚的羊皮军大衣。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但此刻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他肯定是最冷的一个人。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他的大衣让司机穿走了。只有司机知道应该到哪儿去求援。可司机不肯去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怕离开车后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被冻死在路上。于是兵就毫不犹豫地将大衣脱了下来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他见一个老汉只戴一顶毡帽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冻得不停地淌清鼻涕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挂了一胡子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样子非常可怜。于是他摘下羊剪绒帽子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给老汉戴了。老汉见兵剃的是平头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不忍接受。兵憨厚地笑笑说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大爷您戴着吧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我年轻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火力旺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没事儿。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人们认为他是兵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他完全应该那么做。他自己当然也这么认为。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7905837"/>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后来他又将他的棉手套送给一个少女戴。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她接受时对他说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不用谢。这有什么可谢的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我是兵嘛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后来那年轻的母亲哭了。她发现她的孩子已经冻得嘴唇发青。尽管她一直紧紧抱着孩子。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于是有人叹气</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于是有人抱怨司机怎么还没找来救援的人们</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于是有人骂娘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骂天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骂地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骂那年轻的母亲哭得自己心烦心慌</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兵又默默地脱自己的棉袄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走到那位年轻母亲身边。帮着她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用自己的棉袄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将她的孩子包了起来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穿着大衣的几个男人和女人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都用大衣将自己裹得更紧了。仿佛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兵的举动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使他们冷上加冷了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85589191"/>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400732"/>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天就黑了。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伸手不见五指的车厢里忽然有火苗一亮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是那个想出</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元买下他棉袄的男人按着了打火机。他到兵跟前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一松手指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打火机灭了。车厢里又伸手不见五指了。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他低声说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你这兵就是经冻。咱俩商量个事儿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把你的大头鞋卖给我吧</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这不行。我要冻掉了双脚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就没法儿再当兵了。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他一再地央求。说哪儿会冻掉你双脚呢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你把大衣、棉袄、帽子和手套都白送给别人穿着戴着了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怎么我买你一双鞋你倒不肯了呢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兵沉默片刻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犹豫地说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如果你愿意用你那半瓶酒和我换的话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我可以考虑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二人互换之际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他又灌了一大口酒。好像如若不然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这种交换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在他那一方面是很吃亏的。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2849530"/>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484784"/>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兵从车厢这一端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摸索着走向那一端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依次推醒人们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让所有的人都饮口酒驱寒。包括那位年轻的母亲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包括那少女。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酒瓶回到兵的手中时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兵最后将它对着嘴举了起来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只有几滴酒缓缓淌进兵的嘴里。兵感到口中一热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似乎浑身也随之热了一下</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车是被困在一条山路上的。一侧是悬崖。狂风像一把巨大的扫帚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将下坡的雪一片片扫向悬崖底谷。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于是车开始悄悄地倒滑了。没有一个乘客感觉到这是一种不祥。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但兵敏锐地感觉到了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他下车了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拂晓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司机引领来了铲雪车和救援的人。乘客们欢呼起来。只有一个人没有欢呼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就是兵。就是那看上去怪稚气的兵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就是那使人觉得还是个少年的兵。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4155422"/>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人们是在车后发现他的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他用肩顶着车后轮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并将自己的一条腿垫在车后轮下。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他就那么冻僵在那儿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像一具冰雕。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他没有声张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是怕人们惊慌混乱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使车厢内重量失衡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车向悬崖滑得更快。也许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他发出过警告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但沉睡的人们没有听见。呼啸的狂风完全可能将他的喊声掩盖</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事后人们知道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他入伍才半年多。他还不满</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岁。他是一个多子女的穷困乡村的农家的长子。他的未婚妻是个好姑娘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期待着他复员后做他的贤妻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选自《小小说精读》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请概括小说的主题。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8047619"/>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41" name="TextBox 40">
            <a:hlinkClick r:id="rId3"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43" name="TextBox 42">
            <a:hlinkClick r:id="rId4"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44" name="TextBox 43">
            <a:hlinkClick r:id="rId5"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小说主题是指作者在作品中通过描绘现实生活图画、塑造艺术形象显示出来的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贯串一部小说始终的基本思想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又称主题思想或中心思想。小说的主题蕴含于小说的故事情节与作者塑造的人物形象之中。因为小说主要是叙事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而不是说理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它要用故事说话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尤其要用形象说话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概括小说的主题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最重要的是分析形象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不仅要分析主要人物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还要分析次要人物以及人物之间的各种关系。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典题举例</a:t>
            </a:r>
            <a:endParaRPr lang="zh-CN" altLang="en-US" sz="1200" dirty="0">
              <a:solidFill>
                <a:schemeClr val="bg1">
                  <a:lumMod val="75000"/>
                </a:schemeClr>
              </a:solidFill>
              <a:latin typeface="+mj-ea"/>
              <a:ea typeface="+mj-ea"/>
            </a:endParaRP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467739"/>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通过对被困于风雪中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的行为及献身结局的叙写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赞扬了年轻的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舍己为人、无私奉献的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也鞭挞了人的自私、冷漠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表现了对社会对人性的深沉思考。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本题考查概括小说主题的能力。概括小说主题要结合环境描写、人物形象和故事情节。从小说环境的角度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暴风雪更加狂怒地呼啸着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以环境的冷反衬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舍己为人的高贵品质。从人物形象的角度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小说为我们塑造了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司机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男人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等人物形象。大兵让衣、让帽、让手套、换酒等一系列行为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表现了舍己为人的精神。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男人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最后一件可以御寒的鞋子也给换走了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突出了那个男人极端自私的品行。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男人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形成了鲜明的对比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在对比中突出了人物性格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小说赞扬什么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批判什么也就非常明确了。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79548863"/>
      </p:ext>
    </p:extLst>
  </p:cSld>
  <p:clrMapOvr>
    <a:masterClrMapping/>
  </p:clrMapOvr>
  <mc:AlternateContent xmlns:mc="http://schemas.openxmlformats.org/markup-compatibility/2006">
    <mc:Choice xmlns:p14="http://schemas.microsoft.com/office/powerpoint/2010/main" xmlns="" Requires="p14">
      <p:transition spd="slow" p14:dur="8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916832"/>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港口和大海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芬兰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托伊沃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佩卡宁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港口总是港口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它吞噬了许多人的性命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那里几乎每天都发生悲剧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我们有时从报上看到港口的新闻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惨绝人寰的受伤事故、自杀和死亡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但这一切并非最糟糕的。那最可怕的是看不见的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尤其那些被港口活活吞没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终身被禁锢在樊笼里的则更可怕。但这也许不能归咎于人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因为他们之中好人毕竟多于坏人。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cover dir="ld"/>
      </p:transition>
    </mc:Choice>
    <mc:Fallback>
      <p:transition spd="slow">
        <p:cover dir="l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港口只是港口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肮脏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阴暗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不可思议</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然而港口也有吸引人的有趣东西。那儿有从南美来的游艇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有在希腊船上跳舞的孟加拉黑小子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有满嘴镶金牙的中国厨师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他们给人带来了冒险精神和异国风情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给陆地带来了浩瀚的海洋气息和友好的问候。缆索在风中呼叫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蒸汽机噗噗喷出白汽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卷扬机和吊车发出轰隆隆的吼鸣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火车和卡车穿梭来往不息。这就是港口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它给人带来面包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也夺走许多人的人性。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43479226"/>
      </p:ext>
    </p:extLst>
  </p:cSld>
  <p:clrMapOvr>
    <a:masterClrMapping/>
  </p:clrMapOvr>
  <mc:AlternateContent xmlns:mc="http://schemas.openxmlformats.org/markup-compatibility/2006">
    <mc:Choice xmlns:p14="http://schemas.microsoft.com/office/powerpoint/2010/main" xmlns="" Requires="p14">
      <p:transition spd="slow" p14:dur="1400">
        <p:cover dir="lu"/>
      </p:transition>
    </mc:Choice>
    <mc:Fallback>
      <p:transition spd="slow">
        <p:cover dir="l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483844"/>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五月初的一天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卢斯号驶进了港口。从船舷走下一个名叫里斯托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朗达拉的人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他准备同轮船和海洋永远告别了。他出生在这个城市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但已没有活着的亲人。他离开这儿已八年了。正如人们常说的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海洋曾经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然而尚未把他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烧透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。他见过海上能见到的一切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经历了海上能经历的一切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但在他的心灵深处还有一点纯洁的地方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还留有一个美好的记忆。当大海猛地松开大手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一个徙居异域的人心里自然会勾起许多奇异的联想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陷入回忆的旋涡。他感到一切犹如发生在昨天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漫长的八年和大海恍如黎明前的一场噩梦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一去不复返了。只有家乡留的那个记忆是真实的。不过生活是不允许人们忘却的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何况八年的海洋生活将惩罚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报复</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里斯托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朗达拉踏上了故乡城市的码头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心想今天自己终于回来了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可以见到埃伦啦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5335879"/>
      </p:ext>
    </p:extLst>
  </p:cSld>
  <p:clrMapOvr>
    <a:masterClrMapping/>
  </p:clrMapOvr>
  <mc:AlternateContent xmlns:mc="http://schemas.openxmlformats.org/markup-compatibility/2006">
    <mc:Choice xmlns:p14="http://schemas.microsoft.com/office/powerpoint/2010/main" xmlns="" Requires="p14">
      <p:transition spd="slow" p14:dur="1400">
        <p:cover dir="ru"/>
      </p:transition>
    </mc:Choice>
    <mc:Fallback>
      <p:transition spd="slow">
        <p:cover dir="ru"/>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他很高兴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往事又从记忆中涌现出来。埃伦只是个普通姑娘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他们之间没有山盟海誓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彼此都没承担什么义务。但里斯托感到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仿佛有个人在等待他。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八年前的一天早晨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一艘挪威轮船把他带走了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三小时以前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他拉着一位姑娘的手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这个姑娘就是埃伦。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有一天你会回来吗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姑娘问道。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我就跑这一次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小伙子回答说</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他们谁也没有做出许诺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谁也没有承担什么义务。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他现在不知埃伦在哪里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也不知她现在怎样了。他印象中的姑娘还是八年前的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但一切仿佛就在昨天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今天还能继续下去。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里斯托遇上并认出老邻居罗登贝格老人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两人十分兴奋</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45027603"/>
      </p:ext>
    </p:extLst>
  </p:cSld>
  <p:clrMapOvr>
    <a:masterClrMapping/>
  </p:clrMapOvr>
  <mc:AlternateContent xmlns:mc="http://schemas.openxmlformats.org/markup-compatibility/2006">
    <mc:Choice xmlns:p14="http://schemas.microsoft.com/office/powerpoint/2010/main" xmlns="" Requires="p14">
      <p:transition spd="slow" p14:dur="1400">
        <p:checker/>
      </p:transition>
    </mc:Choice>
    <mc:Fallback>
      <p:transition spd="slow">
        <p:checker/>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 name="矩形 1"/>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有两个女人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两个被港口吞噬了的女人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两个涂脂抹粉、红颜已衰的女人打他们前面走了过去。这种女人是社会为码头工人和水手寻欢作乐而制造的。里斯托没有注意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但老头注意到了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方才走过去的就是埃伊诺拉家的那个埃伦。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里斯托转过身去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一眼就看见了她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并认出了她。上帝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他看到的埃伦竟和他在各个港口遇见的女人一模一样。他蓦地感到自己还在大海上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他是属于大海的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埃伦只是个幻象。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里斯托心中唯一的希望破灭了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他感到自己是在一个陌生的城市里。这里的亲人都死了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一个美好的记忆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他心灵中唯一纯洁的、曾经促使他来到这里的东西已经不复存在。他的行囊还在轮船上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现在已没有取下来的必要了。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35260315"/>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32" name="圆角矩形 31">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33" name="圆角矩形 32">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4" name="椭圆 33">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36" name="椭圆 3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7" name="椭圆 36">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0" name="椭圆 9">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港口是个不可思议的地方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老头继续说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简直没有办法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姑娘的父亲过世后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她开始到这儿来找点活干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她说她在等你。活儿挺累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而你的船始终不见影子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而许多别的船来了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许多别的人来了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来了又走了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来了又走了。大海把里斯托又带走了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就像带走其他人一样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大海将把他扔在某个港口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充斥着污泥浊水的港口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不再理睬他。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选自《经典外国小小说》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84369075"/>
      </p:ext>
    </p:extLst>
  </p:cSld>
  <p:clrMapOvr>
    <a:masterClrMapping/>
  </p:clrMapOvr>
  <mc:AlternateContent xmlns:mc="http://schemas.openxmlformats.org/markup-compatibility/2006">
    <mc:Choice xmlns:p14="http://schemas.microsoft.com/office/powerpoint/2010/main" xmlns="" Requires="p14">
      <p:transition spd="slow" p14:dur="1400">
        <p:pull dir="ru"/>
      </p:transition>
    </mc:Choice>
    <mc:Fallback>
      <p:transition spd="slow">
        <p:pull dir="ru"/>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15" name="圆角矩形 14">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6" name="圆角矩形 15">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7" name="椭圆 16">
            <a:hlinkClick r:id="rId4"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8" name="椭圆 17">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9" name="椭圆 18">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9" name="椭圆 38">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5709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下列对小说有关内容的分析和概括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港口之所以肮脏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阴暗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不可思议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主要是因为这里每年每周几乎每天都发生受伤、自杀、死亡等悲剧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它吞噬了许多人的性命。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大海把里斯托又带走了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就像带走其他人一样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看似不经意的一笔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却含蓄道出了里斯托这一形象的普遍的社会意义。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倒数第二段借罗登贝格之口叙述了埃伦的命运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既承上交代了埃伦堕落的原因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突出主题内涵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同时推动情节发展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强化悲剧感。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小说对里斯托的塑造主要通过大量的心理描写和语言描写来完成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细腻地写出了他由充满希望到幻灭而被无情抛弃与吞噬的过程。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这篇小说文字简洁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寓意深刻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情节简单集中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结构自然紧凑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罗登贝格老人既是整个故事的见证人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又起着穿针引线的作用。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9" name="五边形 28"/>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0" name="五边形 29"/>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1" name="组合 30"/>
          <p:cNvGrpSpPr/>
          <p:nvPr/>
        </p:nvGrpSpPr>
        <p:grpSpPr>
          <a:xfrm>
            <a:off x="251520" y="4087818"/>
            <a:ext cx="8640960" cy="2581542"/>
            <a:chOff x="251520" y="1884545"/>
            <a:chExt cx="8640960" cy="2581542"/>
          </a:xfrm>
        </p:grpSpPr>
        <p:grpSp>
          <p:nvGrpSpPr>
            <p:cNvPr id="32" name="组合 31"/>
            <p:cNvGrpSpPr/>
            <p:nvPr/>
          </p:nvGrpSpPr>
          <p:grpSpPr>
            <a:xfrm>
              <a:off x="251520" y="1884545"/>
              <a:ext cx="8640960" cy="2581542"/>
              <a:chOff x="251520" y="-160654"/>
              <a:chExt cx="8640960" cy="2581542"/>
            </a:xfrm>
          </p:grpSpPr>
          <p:sp>
            <p:nvSpPr>
              <p:cNvPr id="34" name="五边形 3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5" name="燕尾形 34"/>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6" name="组合 35"/>
              <p:cNvGrpSpPr/>
              <p:nvPr/>
            </p:nvGrpSpPr>
            <p:grpSpPr>
              <a:xfrm>
                <a:off x="251520" y="-160654"/>
                <a:ext cx="8640960" cy="2264536"/>
                <a:chOff x="251520" y="-160654"/>
                <a:chExt cx="8640960" cy="2264536"/>
              </a:xfrm>
            </p:grpSpPr>
            <p:sp>
              <p:nvSpPr>
                <p:cNvPr id="37" name="矩形 36"/>
                <p:cNvSpPr/>
                <p:nvPr/>
              </p:nvSpPr>
              <p:spPr>
                <a:xfrm>
                  <a:off x="251520" y="-160654"/>
                  <a:ext cx="8640960" cy="226453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28"/>
                <p:cNvSpPr txBox="1"/>
                <p:nvPr/>
              </p:nvSpPr>
              <p:spPr>
                <a:xfrm>
                  <a:off x="8371094" y="-15061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3" name="矩形 32"/>
            <p:cNvSpPr>
              <a:spLocks noChangeAspect="1"/>
            </p:cNvSpPr>
            <p:nvPr/>
          </p:nvSpPr>
          <p:spPr>
            <a:xfrm>
              <a:off x="508000" y="2213057"/>
              <a:ext cx="8128000" cy="1938992"/>
            </a:xfrm>
            <a:prstGeom prst="rect">
              <a:avLst/>
            </a:prstGeom>
          </p:spPr>
          <p:txBody>
            <a:bodyPr>
              <a:spAutoFit/>
            </a:bodyPr>
            <a:lstStyle/>
            <a:p>
              <a:pPr>
                <a:lnSpc>
                  <a:spcPct val="150000"/>
                </a:lnSpc>
              </a:pPr>
              <a:r>
                <a:rPr lang="en-US" altLang="zh-CN" sz="2000" dirty="0"/>
                <a:t>A</a:t>
              </a:r>
              <a:r>
                <a:rPr lang="zh-CN" altLang="zh-CN" sz="2000" dirty="0"/>
                <a:t>项</a:t>
              </a:r>
              <a:r>
                <a:rPr lang="en-US" altLang="zh-CN" sz="2000" dirty="0"/>
                <a:t>,</a:t>
              </a:r>
              <a:r>
                <a:rPr lang="zh-CN" altLang="zh-CN" sz="2000" dirty="0"/>
                <a:t>强加因果。港口的</a:t>
              </a:r>
              <a:r>
                <a:rPr lang="en-US" altLang="zh-CN" sz="2000" dirty="0"/>
                <a:t>“</a:t>
              </a:r>
              <a:r>
                <a:rPr lang="zh-CN" altLang="zh-CN" sz="2000" dirty="0"/>
                <a:t>肮脏</a:t>
              </a:r>
              <a:r>
                <a:rPr lang="en-US" altLang="zh-CN" sz="2000" dirty="0"/>
                <a:t>,</a:t>
              </a:r>
              <a:r>
                <a:rPr lang="zh-CN" altLang="zh-CN" sz="2000" dirty="0"/>
                <a:t>阴暗</a:t>
              </a:r>
              <a:r>
                <a:rPr lang="en-US" altLang="zh-CN" sz="2000" dirty="0"/>
                <a:t>,</a:t>
              </a:r>
              <a:r>
                <a:rPr lang="zh-CN" altLang="zh-CN" sz="2000" dirty="0"/>
                <a:t>不可思议</a:t>
              </a:r>
              <a:r>
                <a:rPr lang="en-US" altLang="zh-CN" sz="2000" dirty="0"/>
                <a:t>”</a:t>
              </a:r>
              <a:r>
                <a:rPr lang="zh-CN" altLang="zh-CN" sz="2000" dirty="0"/>
                <a:t>与人间的悲剧之间没有必然的因果关系。</a:t>
              </a:r>
              <a:r>
                <a:rPr lang="en-US" altLang="zh-CN" sz="2000" dirty="0"/>
                <a:t>D</a:t>
              </a:r>
              <a:r>
                <a:rPr lang="zh-CN" altLang="zh-CN" sz="2000" dirty="0"/>
                <a:t>项</a:t>
              </a:r>
              <a:r>
                <a:rPr lang="en-US" altLang="zh-CN" sz="2000" dirty="0"/>
                <a:t>,“</a:t>
              </a:r>
              <a:r>
                <a:rPr lang="zh-CN" altLang="zh-CN" sz="2000" dirty="0"/>
                <a:t>语言描写</a:t>
              </a:r>
              <a:r>
                <a:rPr lang="en-US" altLang="zh-CN" sz="2000" dirty="0"/>
                <a:t>”</a:t>
              </a:r>
              <a:r>
                <a:rPr lang="zh-CN" altLang="zh-CN" sz="2000" dirty="0"/>
                <a:t>非主要手段</a:t>
              </a:r>
              <a:r>
                <a:rPr lang="en-US" altLang="zh-CN" sz="2000" dirty="0"/>
                <a:t>,</a:t>
              </a:r>
              <a:r>
                <a:rPr lang="zh-CN" altLang="zh-CN" sz="2000" dirty="0"/>
                <a:t>且小说结尾也只提到他</a:t>
              </a:r>
              <a:r>
                <a:rPr lang="en-US" altLang="zh-CN" sz="2000" dirty="0"/>
                <a:t>“</a:t>
              </a:r>
              <a:r>
                <a:rPr lang="zh-CN" altLang="zh-CN" sz="2000" dirty="0"/>
                <a:t>将</a:t>
              </a:r>
              <a:r>
                <a:rPr lang="en-US" altLang="zh-CN" sz="2000" dirty="0"/>
                <a:t>”</a:t>
              </a:r>
              <a:r>
                <a:rPr lang="zh-CN" altLang="zh-CN" sz="2000" dirty="0"/>
                <a:t>被无情抛弃和吞噬</a:t>
              </a:r>
              <a:r>
                <a:rPr lang="en-US" altLang="zh-CN" sz="2000" dirty="0"/>
                <a:t>,</a:t>
              </a:r>
              <a:r>
                <a:rPr lang="zh-CN" altLang="zh-CN" sz="2000" dirty="0"/>
                <a:t>并未写出他</a:t>
              </a:r>
              <a:r>
                <a:rPr lang="en-US" altLang="zh-CN" sz="2000" dirty="0"/>
                <a:t>“</a:t>
              </a:r>
              <a:r>
                <a:rPr lang="zh-CN" altLang="zh-CN" sz="2000" dirty="0"/>
                <a:t>被</a:t>
              </a:r>
              <a:r>
                <a:rPr lang="en-US" altLang="zh-CN" sz="2000" dirty="0"/>
                <a:t>”</a:t>
              </a:r>
              <a:r>
                <a:rPr lang="zh-CN" altLang="zh-CN" sz="2000" dirty="0"/>
                <a:t>无情抛弃和吞噬的过程。</a:t>
              </a:r>
              <a:r>
                <a:rPr lang="en-US" altLang="zh-CN" sz="2000" dirty="0"/>
                <a:t>E</a:t>
              </a:r>
              <a:r>
                <a:rPr lang="zh-CN" altLang="zh-CN" sz="2000" dirty="0"/>
                <a:t>项</a:t>
              </a:r>
              <a:r>
                <a:rPr lang="en-US" altLang="zh-CN" sz="2000" dirty="0"/>
                <a:t>,“</a:t>
              </a:r>
              <a:r>
                <a:rPr lang="zh-CN" altLang="zh-CN" sz="2000" dirty="0"/>
                <a:t>整个故事的见证人</a:t>
              </a:r>
              <a:r>
                <a:rPr lang="en-US" altLang="zh-CN" sz="2000" dirty="0"/>
                <a:t>”“</a:t>
              </a:r>
              <a:r>
                <a:rPr lang="zh-CN" altLang="zh-CN" sz="2000" dirty="0"/>
                <a:t>穿针引线的作用</a:t>
              </a:r>
              <a:r>
                <a:rPr lang="en-US" altLang="zh-CN" sz="2000" dirty="0"/>
                <a:t>”</a:t>
              </a:r>
              <a:r>
                <a:rPr lang="zh-CN" altLang="zh-CN" sz="2000" dirty="0"/>
                <a:t>错。</a:t>
              </a:r>
            </a:p>
          </p:txBody>
        </p:sp>
      </p:grpSp>
      <p:grpSp>
        <p:nvGrpSpPr>
          <p:cNvPr id="40" name="组合 39"/>
          <p:cNvGrpSpPr/>
          <p:nvPr/>
        </p:nvGrpSpPr>
        <p:grpSpPr>
          <a:xfrm>
            <a:off x="251520" y="5633844"/>
            <a:ext cx="8640960" cy="1035516"/>
            <a:chOff x="251520" y="4869160"/>
            <a:chExt cx="8640960" cy="1035516"/>
          </a:xfrm>
        </p:grpSpPr>
        <p:grpSp>
          <p:nvGrpSpPr>
            <p:cNvPr id="41" name="组合 40"/>
            <p:cNvGrpSpPr/>
            <p:nvPr/>
          </p:nvGrpSpPr>
          <p:grpSpPr>
            <a:xfrm>
              <a:off x="251520" y="4869160"/>
              <a:ext cx="8640960" cy="1035516"/>
              <a:chOff x="251520" y="3872081"/>
              <a:chExt cx="8640960" cy="1035516"/>
            </a:xfrm>
          </p:grpSpPr>
          <p:sp>
            <p:nvSpPr>
              <p:cNvPr id="43" name="五边形 4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4" name="五边形 4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5" name="燕尾形 4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矩形 45"/>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2" name="矩形 41"/>
            <p:cNvSpPr>
              <a:spLocks noChangeAspect="1"/>
            </p:cNvSpPr>
            <p:nvPr/>
          </p:nvSpPr>
          <p:spPr>
            <a:xfrm>
              <a:off x="539552" y="5144526"/>
              <a:ext cx="8064896" cy="400110"/>
            </a:xfrm>
            <a:prstGeom prst="rect">
              <a:avLst/>
            </a:prstGeom>
          </p:spPr>
          <p:txBody>
            <a:bodyPr wrap="square">
              <a:spAutoFit/>
            </a:bodyPr>
            <a:lstStyle/>
            <a:p>
              <a:r>
                <a:rPr lang="zh-CN" altLang="zh-CN" sz="2000" dirty="0"/>
                <a:t>答</a:t>
              </a:r>
              <a:r>
                <a:rPr lang="en-US" altLang="zh-CN" sz="2000" dirty="0"/>
                <a:t>C</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B</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E</a:t>
              </a:r>
              <a:r>
                <a:rPr lang="zh-CN" altLang="zh-CN" sz="2000" dirty="0"/>
                <a:t>给</a:t>
              </a:r>
              <a:r>
                <a:rPr lang="en-US" altLang="zh-CN" sz="2000" dirty="0"/>
                <a:t>1</a:t>
              </a:r>
              <a:r>
                <a:rPr lang="zh-CN" altLang="zh-CN" sz="2000" dirty="0"/>
                <a:t>分</a:t>
              </a:r>
              <a:r>
                <a:rPr lang="en-US" altLang="zh-CN" sz="2000" dirty="0"/>
                <a:t>;</a:t>
              </a:r>
              <a:r>
                <a:rPr lang="zh-CN" altLang="zh-CN" sz="2000" dirty="0"/>
                <a:t>答</a:t>
              </a:r>
              <a:r>
                <a:rPr lang="en-US" altLang="zh-CN" sz="2000" dirty="0"/>
                <a:t>A</a:t>
              </a:r>
              <a:r>
                <a:rPr lang="zh-CN" altLang="zh-CN" sz="2000" dirty="0"/>
                <a:t>、</a:t>
              </a:r>
              <a:r>
                <a:rPr lang="en-US" altLang="zh-CN" sz="2000" dirty="0"/>
                <a:t>D</a:t>
              </a:r>
              <a:r>
                <a:rPr lang="zh-CN" altLang="zh-CN" sz="2000" dirty="0"/>
                <a:t>不给分</a:t>
              </a:r>
            </a:p>
          </p:txBody>
        </p:sp>
      </p:gr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wipe dir="d"/>
      </p:transition>
    </mc:Choice>
    <mc:Fallback>
      <p:transition spd="slow">
        <p:wipe dir="d"/>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childTnLst>
              </p:cTn>
              <p:nextCondLst>
                <p:cond evt="onClick" delay="0">
                  <p:tgtEl>
                    <p:spTgt spid="30"/>
                  </p:tgtEl>
                </p:cond>
              </p:nextCondLst>
            </p:seq>
            <p:seq concurrent="1" nextAc="seek">
              <p:cTn id="8" restart="whenNotActive" fill="hold" evtFilter="cancelBubble" nodeType="interactiveSeq">
                <p:stCondLst>
                  <p:cond evt="onClick" delay="0">
                    <p:tgtEl>
                      <p:spTgt spid="3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1"/>
                                        </p:tgtEl>
                                      </p:cBhvr>
                                    </p:animEffect>
                                    <p:set>
                                      <p:cBhvr>
                                        <p:cTn id="13"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childTnLst>
                          </p:cTn>
                        </p:par>
                      </p:childTnLst>
                    </p:cTn>
                  </p:par>
                </p:childTnLst>
              </p:cTn>
              <p:nextCondLst>
                <p:cond evt="onClick" delay="0">
                  <p:tgtEl>
                    <p:spTgt spid="29"/>
                  </p:tgtEl>
                </p:cond>
              </p:nextCondLst>
            </p:seq>
            <p:seq concurrent="1" nextAc="seek">
              <p:cTn id="20" restart="whenNotActive" fill="hold" evtFilter="cancelBubble" nodeType="interactiveSeq">
                <p:stCondLst>
                  <p:cond evt="onClick" delay="0">
                    <p:tgtEl>
                      <p:spTgt spid="40"/>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0"/>
                                        </p:tgtEl>
                                      </p:cBhvr>
                                    </p:animEffect>
                                    <p:set>
                                      <p:cBhvr>
                                        <p:cTn id="25"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0" name="圆角矩形 9">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8" name="椭圆 27">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5" name="矩形 4"/>
          <p:cNvSpPr>
            <a:spLocks noChangeAspect="1"/>
          </p:cNvSpPr>
          <p:nvPr/>
        </p:nvSpPr>
        <p:spPr>
          <a:xfrm>
            <a:off x="508000" y="1922290"/>
            <a:ext cx="5388013"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里斯托是一个怎样的形象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2418944"/>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他是一个水手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历尽艰辛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但坚忍顽强。他背井离乡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在水上漂泊八年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经历了一切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仍对生活抱有希望。</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忠于爱情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仍保留着一点纯洁美好的人性。没有山盟海誓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彼此也没承担什么义务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但他一直珍藏着这份情感和回忆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期待着与恋人的美好未来。</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孤独悲苦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最终将被现实无情吞噬。他所有的亲人都死了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魂牵梦萦的恋人也沦落了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完全绝望的他终有一天也会被扔在某个肮脏的港口。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4442024"/>
      </p:ext>
    </p:extLst>
  </p:cSld>
  <p:clrMapOvr>
    <a:masterClrMapping/>
  </p:clrMapOvr>
  <mc:AlternateContent xmlns:mc="http://schemas.openxmlformats.org/markup-compatibility/2006">
    <mc:Choice xmlns:p14="http://schemas.microsoft.com/office/powerpoint/2010/main" xmlns="" Requires="p14">
      <p:transition spd="slow" p14:dur="14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10" name="圆角矩形 9">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8" name="椭圆 27">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把握人物形象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可以从环境描写、情节描写等方面来分析总结。解答这道题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还要结合水手里斯托的人生遭遇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海洋曾经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燃烧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过他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他对海洋充满憧憬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所以他背井离乡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在外漂泊了八年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可见他具有坚忍顽强的毅力。在这八年中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他始终思念着埃伦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可见他忠于爱情。他终于回到了港口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准备同轮船和海洋永远告别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但是当他遇到他日思夜想的埃伦时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他的梦想又破灭了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无奈之下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他又离开了港口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这些表现了他的孤独与悲苦。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85840291"/>
      </p:ext>
    </p:extLst>
  </p:cSld>
  <p:clrMapOvr>
    <a:masterClrMapping/>
  </p:clrMapOvr>
  <mc:AlternateContent xmlns:mc="http://schemas.openxmlformats.org/markup-compatibility/2006">
    <mc:Choice xmlns:p14="http://schemas.microsoft.com/office/powerpoint/2010/main" xmlns="" Requires="p14">
      <p:transition spd="slow" p14:dur="1400">
        <p:split dir="in"/>
      </p:transition>
    </mc:Choice>
    <mc:Fallback>
      <p:transition spd="slow">
        <p:split dir="in"/>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51967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走</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王伟锋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老街两边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一溜儿开有十多家古玩店。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珍宝斋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的门店在老街的最里面。老板姓赵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做这一行已经有</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多年了。赵老板内行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眼力好。据说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好东西只要打他眼前一过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没有看走眼的。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老街有家店收了一件钧瓷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吃不准货色。半条街的人都看过了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但谁也不敢拍板下结论。店主亲自出马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恭恭敬敬地请赵老板赏脸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过去给看一眼。赵老板热心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当即过去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反复把玩了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淡淡地说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店主心中一喜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禁不住颤声问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80451563"/>
      </p:ext>
    </p:extLst>
  </p:cSld>
  <p:clrMapOvr>
    <a:masterClrMapping/>
  </p:clrMapOvr>
  <mc:AlternateContent xmlns:mc="http://schemas.openxmlformats.org/markup-compatibility/2006">
    <mc:Choice xmlns:p14="http://schemas.microsoft.com/office/powerpoint/2010/main" xmlns="" Requires="p14">
      <p:transition spd="slow" p14:dur="800">
        <p:pull dir="u"/>
      </p:transition>
    </mc:Choice>
    <mc:Fallback>
      <p:transition spd="slow">
        <p:pull dir="u"/>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96629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45" name="椭圆 44">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8" name="矩形 7"/>
          <p:cNvSpPr>
            <a:spLocks noChangeAspect="1"/>
          </p:cNvSpPr>
          <p:nvPr/>
        </p:nvSpPr>
        <p:spPr>
          <a:xfrm>
            <a:off x="508000" y="1628800"/>
            <a:ext cx="5170005"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请简要概括这篇小说的主题</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508000" y="2095402"/>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这篇小说通过对主人公由希望到幻灭到终将被抛弃被吞噬的悲剧命运的描写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深刻地反映了底层人们生活的艰辛与生存的无奈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揭露了现实社会的肮脏阴暗与冷酷无情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寄托了作者深切的同情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隐含了对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吃人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的现实的批判。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概括小说的主题要结合环境描写、故事情节和人物形象等方面分析。从环境描写看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港口是小说的社会环境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是人物活动的主要场所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这里的环境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肮脏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阴暗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不可思议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暗示了人物的悲剧命运。从人物形象和情节看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里斯托曾经拥有激情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但在残酷的现实面前已经失去了所有的期望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反映了现实社会的阴暗与冷酷无情。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1765899"/>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down)">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wipe(down)">
                                      <p:cBhvr>
                                        <p:cTn id="12"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7"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7" name="矩形 6"/>
          <p:cNvSpPr>
            <a:spLocks noChangeAspect="1"/>
          </p:cNvSpPr>
          <p:nvPr/>
        </p:nvSpPr>
        <p:spPr>
          <a:xfrm>
            <a:off x="508000" y="137121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小说重点写里斯托的悲剧命运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却用了不少笔墨描写港口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作者为什么这么安排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试结合全文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2235308"/>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描写港口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对小说的情节设置、人物塑造、表达主旨及小说的表达效果等有重要作用。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从情节设置看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港口起着重要的连缀作用。里斯托满怀期待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回到港口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在港口偶遇埃伦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希望破灭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无奈之下离开港口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返回大海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最终又将被抛弃在港口。</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从人物塑造看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港口是人物活动的主要场所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与人物的命运密切相关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写港口是为人物提供特定背景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利于揭示人物悲剧命运的根源。</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从主旨意蕴看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对港口的描写蕴含了作者对无情吞噬人们生命与美好人性的现实的不满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对底层人们悲惨命运的同情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从而丰富了意蕴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使主题更鲜明。</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从表达效果看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作者着力突出港口的肮脏阴暗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喧嚣混乱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恐怖而不可思议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与里斯托心灵深处的那点纯洁形成巨大反差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强化了悲剧效果。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66328933"/>
      </p:ext>
    </p:extLst>
  </p:cSld>
  <p:clrMapOvr>
    <a:masterClrMapping/>
  </p:clrMapOvr>
  <mc:AlternateContent xmlns:mc="http://schemas.openxmlformats.org/markup-compatibility/2006">
    <mc:Choice xmlns:p14="http://schemas.microsoft.com/office/powerpoint/2010/main" xmlns="" Requires="p14">
      <p:transition spd="slow" p14:dur="1400">
        <p:cover dir="rd"/>
      </p:transition>
    </mc:Choice>
    <mc:Fallback>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一</a:t>
            </a:r>
          </a:p>
        </p:txBody>
      </p:sp>
      <p:sp>
        <p:nvSpPr>
          <p:cNvPr id="4" name="圆角矩形 3">
            <a:hlinkClick r:id="rId3" action="ppaction://hlinksldjump"/>
          </p:cNvPr>
          <p:cNvSpPr/>
          <p:nvPr/>
        </p:nvSpPr>
        <p:spPr>
          <a:xfrm>
            <a:off x="950818"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7"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8" name="矩形 7"/>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探究安排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港口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这一特定环境的作用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要从小说的情节、人物塑造、小说主题、表达技巧等方面考虑。答题时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要结合原文具体分析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不能脱离文本泛泛而谈。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43072448"/>
      </p:ext>
    </p:extLst>
  </p:cSld>
  <p:clrMapOvr>
    <a:masterClrMapping/>
  </p:clrMapOvr>
  <mc:AlternateContent xmlns:mc="http://schemas.openxmlformats.org/markup-compatibility/2006">
    <mc:Choice xmlns:p14="http://schemas.microsoft.com/office/powerpoint/2010/main" xmlns="" Requires="p14">
      <p:transition spd="slow" p14:dur="1400">
        <p:pull dir="u"/>
      </p:transition>
    </mc:Choice>
    <mc:Fallback>
      <p:transition spd="slow">
        <p:pull dir="u"/>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5" name="椭圆 14">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2114868"/>
            <a:ext cx="8128000" cy="28822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江一鹤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张居祥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江一鹤是一代名厨。他早年游历江浙一带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红案白案皆工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尤其是时鲜果蔬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在他手中更显奇妙。据说他从杭州一位前辈手里得一古本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日夜揣度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终于悟得五代名尼梵正的风景拼盘的奥妙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将中国的花式冷盘、雕刻拼盘技艺推向一个高峰。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442738"/>
      </p:ext>
    </p:extLst>
  </p:cSld>
  <p:clrMapOvr>
    <a:masterClrMapping/>
  </p:clrMapOvr>
  <mc:AlternateContent xmlns:mc="http://schemas.openxmlformats.org/markup-compatibility/2006">
    <mc:Choice xmlns:p14="http://schemas.microsoft.com/office/powerpoint/2010/main" xmlns="" Requires="p14">
      <p:transition spd="slow" p14:dur="1400">
        <p:split orient="vert"/>
      </p:transition>
    </mc:Choice>
    <mc:Fallback>
      <p:transition spd="slow">
        <p:split orient="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5" name="矩形 4"/>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江一鹤凭这一身绝技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独步苏杭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不想六十岁那年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忽然遁身山城盱眙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打算在此安享晚年。山城名店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金谷园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老板三番五次登门延请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终于说动江一鹤出任首席大厨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其实只是挂名。金谷园是百年老店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资本雄厚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为了让江一鹤成为永远的金字招牌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老板特意给他辟了个很雅致的小园子。园子在半山坡上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南面正对淮河。人在园中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晴看帆影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雨看流岚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山石林泉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风景绝佳。可江一鹤将园子平整成一块一块菜地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不种奇花异卉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只种瓜果蔬菜。春来绿韭铺畦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夏至豆角满架。深秋时节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硕大的萝卜半截出土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像是正在捉迷藏的调皮小子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探出头来挑逗玩伴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冬天的大白菜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则在阳光下站成方阵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别有气势。去过园子的人都说可惜了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好端端的一个花园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被江一鹤弄成了农家菜园子。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08607235"/>
      </p:ext>
    </p:extLst>
  </p:cSld>
  <p:clrMapOvr>
    <a:masterClrMapping/>
  </p:clrMapOvr>
  <mc:AlternateContent xmlns:mc="http://schemas.openxmlformats.org/markup-compatibility/2006">
    <mc:Choice xmlns:p14="http://schemas.microsoft.com/office/powerpoint/2010/main" xmlns="" Requires="p14">
      <p:transition spd="slow" p14:dur="1400">
        <p:pull dir="ld"/>
      </p:transition>
    </mc:Choice>
    <mc:Fallback>
      <p:transition spd="slow">
        <p:pull dir="ld"/>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江一鹤平时除了偶尔下厨看看徒弟做活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其余时间大多一个人待在小园子里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侍弄他的瓜果蔬菜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有时喝茶听越剧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有时也画画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但从没有人见过他的画。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话说那年盛夏时节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苏浙沪三地书画界人士齐聚盱眙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举行华东书画名家邀请赛。这是五年一度的盛事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虽是民间活动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但因名家云集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所以规格极高。经过十天的角逐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山城书画名家汪遇农凭着一组《都梁十景图》的立轴力拔头筹。汪遇农是康熙年间进士汪元任之后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早年师从齐白石先生的得意弟子李苦禅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下笔颇有些苦禅的影子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尤其是大写意花鸟、松竹梅兰、鱼鹰龙马等题材的作品更是意态纵横。但他浪迹江南数年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并无建树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不免怅然。了解他的人都说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汪遇农学画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用情太深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得苦禅之形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终为苦禅所缚而难得其绘画之精神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可惜了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22887415"/>
      </p:ext>
    </p:extLst>
  </p:cSld>
  <p:clrMapOvr>
    <a:masterClrMapping/>
  </p:clrMapOvr>
  <mc:AlternateContent xmlns:mc="http://schemas.openxmlformats.org/markup-compatibility/2006">
    <mc:Choice xmlns:p14="http://schemas.microsoft.com/office/powerpoint/2010/main" xmlns="" Requires="p14">
      <p:transition spd="slow" p14:dur="14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汪遇农回到盱眙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终日悠游山水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参悟画意。盱眙古称都梁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佳山秀水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天然一派地上画卷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都梁十景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更是名闻遐迩。汪遇农日日浸淫其中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如是十年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竟然跳出师门樊篱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自成一家。那天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汪遇农将十幅《都梁十景图》立轴往金谷园展厅一挂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纸上风景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烟霞满室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其他作品顿时失色。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按惯例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大赛闭幕酒宴在金谷园大厅举行。一时间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高朋满座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胜友如云。金奖作品高悬大厅舞台之上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大家酾酒赋诗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飞觞论画。金奖得主汪遇农被簇拥着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如众星拱月。酒过三巡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正在大家酒酣耳热之际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忽见一个年轻的厨师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手持一特制竹质砧板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阔步登台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朗声道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诸位先生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在下金波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躬逢胜饯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得为各位前辈掌勺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不胜荣幸。家师江一鹤先生为助雅兴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特制果蔬拼盘一道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敬请汪先生及诸位师友品鉴。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34585393"/>
      </p:ext>
    </p:extLst>
  </p:cSld>
  <p:clrMapOvr>
    <a:masterClrMapping/>
  </p:clrMapOvr>
  <mc:AlternateContent xmlns:mc="http://schemas.openxmlformats.org/markup-compatibility/2006">
    <mc:Choice xmlns:p14="http://schemas.microsoft.com/office/powerpoint/2010/main" xmlns="" Requires="p14">
      <p:transition spd="slow" p14:dur="14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180737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只见竹质一尺见方的砧板上各色果酱打底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随意涂抹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竟然涂出一片湖青山绿、天光云影。然后以芹菜、豆芽、未熟的小番茄、黄瓜切片作材料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为草甸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为僧舍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为栏槛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拼成一幅绝妙山水画。近水远山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平林含烟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峰峦叠翠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僧庐野径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人影竹影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浑然天成。以果子酱为墨题款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瑞岩庵清晓图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汪遇农先生雅正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都梁人江一鹤作。大厅里人声顿寂。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汪遇农更是沉吟不语。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良久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他猛然扯下那十幅《都梁十景图》当众撕碎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既而面带微笑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长揖不起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在下学艺不精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诸位请回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37983162"/>
      </p:ext>
    </p:extLst>
  </p:cSld>
  <p:clrMapOvr>
    <a:masterClrMapping/>
  </p:clrMapOvr>
  <mc:AlternateContent xmlns:mc="http://schemas.openxmlformats.org/markup-compatibility/2006">
    <mc:Choice xmlns:p14="http://schemas.microsoft.com/office/powerpoint/2010/main" xmlns="" Requires="p14">
      <p:transition spd="slow" p14:dur="1400">
        <p:randomBar/>
      </p:transition>
    </mc:Choice>
    <mc:Fallback>
      <p:transition spd="slow">
        <p:randomBar/>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4" name="矩形 3"/>
          <p:cNvSpPr>
            <a:spLocks noChangeAspect="1"/>
          </p:cNvSpPr>
          <p:nvPr/>
        </p:nvSpPr>
        <p:spPr>
          <a:xfrm>
            <a:off x="508000" y="1494235"/>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汪遇农不再作画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他拜江一鹤为师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专攻果蔬拼盘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数年苦习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居然将地上山水、盘中风景与胸中丘壑融为一体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学会了都梁十景的拼盘。闲时闭门读书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他对宋代陶谷《清异录》那段写梵正的文字尤为着迷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比丘尼梵正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庖制精巧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用鲈酢、脍脯、醢酱、瓜蔬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黄赤杂色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斗成景物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若坐及二十人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则人装一景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合成辋川图小样。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他晨昏诵读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日夜研习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参照王维田园组诗《辋川集》二十首之诗意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拼成二十道经典果蔬拼盘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复原出《清异录》中的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辋川小样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他还将曾游历过的胜景一一化作盘中风光。真可谓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菜上有山水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盘中溢歌诗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有人问汪遇农为何不再作画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他总是微微一笑说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我何曾停止作画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3392649"/>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12" name="圆角矩形 11">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3" name="圆角矩形 12">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4" name="椭圆 13">
            <a:hlinkClick r:id="rId4"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5" name="椭圆 14">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28" name="矩形 27"/>
          <p:cNvSpPr>
            <a:spLocks noChangeAspect="1"/>
          </p:cNvSpPr>
          <p:nvPr/>
        </p:nvSpPr>
        <p:spPr>
          <a:xfrm>
            <a:off x="508000" y="1467739"/>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下列对这篇小说思想内容与艺术特色的分析和鉴赏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文中比较详细地描写了江一鹤园子里的四季景象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充满田园情趣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既给读者直观具体的印象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也衬托出江一鹤清新脱俗的人格。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汪遇农在江南数年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在画艺上并没有取得成就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主要是因为他对李苦禅的作品并未用心领会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最终难得其神韵。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金谷园老板依仗雄厚资本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三番五次延请江一鹤出任首席厨师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甚至不惜为他开辟一个小园子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只因看中他的拼盘技艺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可见老板唯利是图的商人本性。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汪遇农舍弃作画而致力于学习拼盘技艺的故事耐人寻味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其中蕴含着作者对艺术家空谈理论而不注重创作实践的作风的批判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发人深省。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71308395"/>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5" name="矩形 4"/>
          <p:cNvSpPr>
            <a:spLocks noChangeAspect="1"/>
          </p:cNvSpPr>
          <p:nvPr/>
        </p:nvSpPr>
        <p:spPr>
          <a:xfrm>
            <a:off x="508000" y="147345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赵老板朗声道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那件钧瓷出手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价钱竟然翻了</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倍。自此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赵老板声名日隆。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新近开张的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云芳斋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的李老板却偏不信这个邪。李老板的店原本开在省城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不知怎么一时兴起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在小镇开了一家分店。他初来乍到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想干一件露脸的事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好在老街尽快站稳脚跟。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珍宝斋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来了个外乡人。看打扮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像是落难之人。一进店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那人便掏出一个精巧的盒子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说盘缠不够了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身上有块玉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想换俩钱花。伙计打开盒子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心里一惊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赶忙一溜小跑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把正在后院竹椅上闭目养神的赵老板请了过来。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赵老板拿过那盒子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看了一下玉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又盖上盒子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端详良久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问卖家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想换多少钱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少说也得这个数。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伸出五根手指。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58441432"/>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12" name="圆角矩形 11">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3" name="圆角矩形 12">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4" name="椭圆 13">
            <a:hlinkClick r:id="rId4" action="ppaction://hlinksldjump"/>
          </p:cNvPr>
          <p:cNvSpPr/>
          <p:nvPr/>
        </p:nvSpPr>
        <p:spPr>
          <a:xfrm>
            <a:off x="6300222"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15" name="椭圆 14">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6" name="椭圆 15">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3" name="矩形 2"/>
          <p:cNvSpPr>
            <a:spLocks noChangeAspect="1"/>
          </p:cNvSpPr>
          <p:nvPr/>
        </p:nvSpPr>
        <p:spPr>
          <a:xfrm>
            <a:off x="508000" y="3122997"/>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文中写汪遇农痴迷于《清异录》中梵正庖制之法的文字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看似闲笔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实则是汪遇农一贯潜心画艺的体现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有助于人物形象的刻画。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9" name="五边形 28"/>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0" name="五边形 29"/>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1" name="组合 30"/>
          <p:cNvGrpSpPr/>
          <p:nvPr/>
        </p:nvGrpSpPr>
        <p:grpSpPr>
          <a:xfrm>
            <a:off x="251520" y="4087818"/>
            <a:ext cx="8640960" cy="2581542"/>
            <a:chOff x="251520" y="1884545"/>
            <a:chExt cx="8640960" cy="2581542"/>
          </a:xfrm>
        </p:grpSpPr>
        <p:grpSp>
          <p:nvGrpSpPr>
            <p:cNvPr id="32" name="组合 31"/>
            <p:cNvGrpSpPr/>
            <p:nvPr/>
          </p:nvGrpSpPr>
          <p:grpSpPr>
            <a:xfrm>
              <a:off x="251520" y="1884545"/>
              <a:ext cx="8640960" cy="2581542"/>
              <a:chOff x="251520" y="-160654"/>
              <a:chExt cx="8640960" cy="2581542"/>
            </a:xfrm>
          </p:grpSpPr>
          <p:sp>
            <p:nvSpPr>
              <p:cNvPr id="53" name="五边形 5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4" name="燕尾形 5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5" name="组合 54"/>
              <p:cNvGrpSpPr/>
              <p:nvPr/>
            </p:nvGrpSpPr>
            <p:grpSpPr>
              <a:xfrm>
                <a:off x="251520" y="-160654"/>
                <a:ext cx="8640960" cy="2264536"/>
                <a:chOff x="251520" y="-160654"/>
                <a:chExt cx="8640960" cy="2264536"/>
              </a:xfrm>
            </p:grpSpPr>
            <p:sp>
              <p:nvSpPr>
                <p:cNvPr id="56" name="矩形 55"/>
                <p:cNvSpPr/>
                <p:nvPr/>
              </p:nvSpPr>
              <p:spPr>
                <a:xfrm>
                  <a:off x="251520" y="-160654"/>
                  <a:ext cx="8640960" cy="226453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28"/>
                <p:cNvSpPr txBox="1"/>
                <p:nvPr/>
              </p:nvSpPr>
              <p:spPr>
                <a:xfrm>
                  <a:off x="8371094" y="-15061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3" name="矩形 32"/>
            <p:cNvSpPr>
              <a:spLocks noChangeAspect="1"/>
            </p:cNvSpPr>
            <p:nvPr/>
          </p:nvSpPr>
          <p:spPr>
            <a:xfrm>
              <a:off x="508000" y="2213057"/>
              <a:ext cx="8128000" cy="1938992"/>
            </a:xfrm>
            <a:prstGeom prst="rect">
              <a:avLst/>
            </a:prstGeom>
          </p:spPr>
          <p:txBody>
            <a:bodyPr>
              <a:spAutoFit/>
            </a:bodyPr>
            <a:lstStyle/>
            <a:p>
              <a:pPr>
                <a:lnSpc>
                  <a:spcPct val="150000"/>
                </a:lnSpc>
              </a:pPr>
              <a:r>
                <a:rPr lang="en-US" altLang="zh-CN" sz="2000" dirty="0"/>
                <a:t>B</a:t>
              </a:r>
              <a:r>
                <a:rPr lang="zh-CN" altLang="zh-CN" sz="2000" dirty="0"/>
                <a:t>项</a:t>
              </a:r>
              <a:r>
                <a:rPr lang="en-US" altLang="zh-CN" sz="2000" dirty="0"/>
                <a:t>,“</a:t>
              </a:r>
              <a:r>
                <a:rPr lang="zh-CN" altLang="zh-CN" sz="2000" dirty="0"/>
                <a:t>主要是因为他对李苦禅的作品并未用心领会</a:t>
              </a:r>
              <a:r>
                <a:rPr lang="en-US" altLang="zh-CN" sz="2000" dirty="0"/>
                <a:t>”</a:t>
              </a:r>
              <a:r>
                <a:rPr lang="zh-CN" altLang="zh-CN" sz="2000" dirty="0"/>
                <a:t>与原文</a:t>
              </a:r>
              <a:r>
                <a:rPr lang="en-US" altLang="zh-CN" sz="2000" dirty="0"/>
                <a:t>“</a:t>
              </a:r>
              <a:r>
                <a:rPr lang="zh-CN" altLang="zh-CN" sz="2000" dirty="0"/>
                <a:t>用情太深</a:t>
              </a:r>
              <a:r>
                <a:rPr lang="en-US" altLang="zh-CN" sz="2000" dirty="0"/>
                <a:t>”</a:t>
              </a:r>
              <a:r>
                <a:rPr lang="zh-CN" altLang="zh-CN" sz="2000" dirty="0"/>
                <a:t>相矛盾。</a:t>
              </a:r>
              <a:r>
                <a:rPr lang="en-US" altLang="zh-CN" sz="2000" dirty="0"/>
                <a:t>C</a:t>
              </a:r>
              <a:r>
                <a:rPr lang="zh-CN" altLang="zh-CN" sz="2000" dirty="0"/>
                <a:t>项</a:t>
              </a:r>
              <a:r>
                <a:rPr lang="en-US" altLang="zh-CN" sz="2000" dirty="0"/>
                <a:t>,</a:t>
              </a:r>
              <a:r>
                <a:rPr lang="zh-CN" altLang="zh-CN" sz="2000" dirty="0"/>
                <a:t>主体部分正确</a:t>
              </a:r>
              <a:r>
                <a:rPr lang="en-US" altLang="zh-CN" sz="2000" dirty="0"/>
                <a:t>,</a:t>
              </a:r>
              <a:r>
                <a:rPr lang="zh-CN" altLang="zh-CN" sz="2000" dirty="0"/>
                <a:t>但</a:t>
              </a:r>
              <a:r>
                <a:rPr lang="en-US" altLang="zh-CN" sz="2000" dirty="0"/>
                <a:t>“</a:t>
              </a:r>
              <a:r>
                <a:rPr lang="zh-CN" altLang="zh-CN" sz="2000" dirty="0"/>
                <a:t>可见老板唯利是图的商人本性</a:t>
              </a:r>
              <a:r>
                <a:rPr lang="en-US" altLang="zh-CN" sz="2000" dirty="0"/>
                <a:t>”</a:t>
              </a:r>
              <a:r>
                <a:rPr lang="zh-CN" altLang="zh-CN" sz="2000" dirty="0"/>
                <a:t>这一结论过于武断。</a:t>
              </a:r>
              <a:r>
                <a:rPr lang="en-US" altLang="zh-CN" sz="2000" dirty="0"/>
                <a:t>D</a:t>
              </a:r>
              <a:r>
                <a:rPr lang="zh-CN" altLang="zh-CN" sz="2000" dirty="0"/>
                <a:t>项</a:t>
              </a:r>
              <a:r>
                <a:rPr lang="en-US" altLang="zh-CN" sz="2000" dirty="0"/>
                <a:t>,</a:t>
              </a:r>
              <a:r>
                <a:rPr lang="zh-CN" altLang="zh-CN" sz="2000" dirty="0"/>
                <a:t>对主题的概括不正确</a:t>
              </a:r>
              <a:r>
                <a:rPr lang="en-US" altLang="zh-CN" sz="2000" dirty="0"/>
                <a:t>,</a:t>
              </a:r>
              <a:r>
                <a:rPr lang="zh-CN" altLang="zh-CN" sz="2000" dirty="0"/>
                <a:t>汪遇农也并非</a:t>
              </a:r>
              <a:r>
                <a:rPr lang="en-US" altLang="zh-CN" sz="2000" dirty="0"/>
                <a:t>“</a:t>
              </a:r>
              <a:r>
                <a:rPr lang="zh-CN" altLang="zh-CN" sz="2000" dirty="0"/>
                <a:t>空谈理论而不注重创作实践</a:t>
              </a:r>
              <a:r>
                <a:rPr lang="en-US" altLang="zh-CN" sz="2000" dirty="0"/>
                <a:t>”</a:t>
              </a:r>
              <a:r>
                <a:rPr lang="zh-CN" altLang="zh-CN" sz="2000" dirty="0"/>
                <a:t>。</a:t>
              </a:r>
            </a:p>
          </p:txBody>
        </p:sp>
      </p:grpSp>
      <p:grpSp>
        <p:nvGrpSpPr>
          <p:cNvPr id="58" name="组合 57"/>
          <p:cNvGrpSpPr/>
          <p:nvPr/>
        </p:nvGrpSpPr>
        <p:grpSpPr>
          <a:xfrm>
            <a:off x="251520" y="5633844"/>
            <a:ext cx="8640960" cy="1035516"/>
            <a:chOff x="251520" y="4869160"/>
            <a:chExt cx="8640960" cy="1035516"/>
          </a:xfrm>
        </p:grpSpPr>
        <p:grpSp>
          <p:nvGrpSpPr>
            <p:cNvPr id="59" name="组合 58"/>
            <p:cNvGrpSpPr/>
            <p:nvPr/>
          </p:nvGrpSpPr>
          <p:grpSpPr>
            <a:xfrm>
              <a:off x="251520" y="4869160"/>
              <a:ext cx="8640960" cy="1035516"/>
              <a:chOff x="251520" y="3872081"/>
              <a:chExt cx="8640960" cy="1035516"/>
            </a:xfrm>
          </p:grpSpPr>
          <p:sp>
            <p:nvSpPr>
              <p:cNvPr id="61" name="五边形 6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2" name="五边形 6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63" name="燕尾形 6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矩形 63"/>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60" name="矩形 59"/>
            <p:cNvSpPr>
              <a:spLocks noChangeAspect="1"/>
            </p:cNvSpPr>
            <p:nvPr/>
          </p:nvSpPr>
          <p:spPr>
            <a:xfrm>
              <a:off x="539552" y="5144526"/>
              <a:ext cx="8064896" cy="400110"/>
            </a:xfrm>
            <a:prstGeom prst="rect">
              <a:avLst/>
            </a:prstGeom>
          </p:spPr>
          <p:txBody>
            <a:bodyPr wrap="square">
              <a:spAutoFit/>
            </a:bodyPr>
            <a:lstStyle/>
            <a:p>
              <a:r>
                <a:rPr lang="zh-CN" altLang="zh-CN" sz="2000" dirty="0"/>
                <a:t>答</a:t>
              </a:r>
              <a:r>
                <a:rPr lang="en-US" altLang="zh-CN" sz="2000" dirty="0"/>
                <a:t>E</a:t>
              </a:r>
              <a:r>
                <a:rPr lang="zh-CN" altLang="zh-CN" sz="2000" dirty="0"/>
                <a:t>给</a:t>
              </a:r>
              <a:r>
                <a:rPr lang="en-US" altLang="zh-CN" sz="2000" dirty="0"/>
                <a:t>3</a:t>
              </a:r>
              <a:r>
                <a:rPr lang="zh-CN" altLang="zh-CN" sz="2000" dirty="0"/>
                <a:t>分</a:t>
              </a:r>
              <a:r>
                <a:rPr lang="en-US" altLang="zh-CN" sz="2000" dirty="0"/>
                <a:t>,</a:t>
              </a:r>
              <a:r>
                <a:rPr lang="zh-CN" altLang="zh-CN" sz="2000" dirty="0"/>
                <a:t>答</a:t>
              </a:r>
              <a:r>
                <a:rPr lang="en-US" altLang="zh-CN" sz="2000" dirty="0"/>
                <a:t>A</a:t>
              </a:r>
              <a:r>
                <a:rPr lang="zh-CN" altLang="zh-CN" sz="2000" dirty="0"/>
                <a:t>给</a:t>
              </a:r>
              <a:r>
                <a:rPr lang="en-US" altLang="zh-CN" sz="2000" dirty="0"/>
                <a:t>2</a:t>
              </a:r>
              <a:r>
                <a:rPr lang="zh-CN" altLang="zh-CN" sz="2000" dirty="0"/>
                <a:t>分</a:t>
              </a:r>
              <a:r>
                <a:rPr lang="en-US" altLang="zh-CN" sz="2000" dirty="0"/>
                <a:t>,</a:t>
              </a:r>
              <a:r>
                <a:rPr lang="zh-CN" altLang="zh-CN" sz="2000" dirty="0"/>
                <a:t>答</a:t>
              </a:r>
              <a:r>
                <a:rPr lang="en-US" altLang="zh-CN" sz="2000" dirty="0"/>
                <a:t>C</a:t>
              </a:r>
              <a:r>
                <a:rPr lang="zh-CN" altLang="zh-CN" sz="2000" dirty="0"/>
                <a:t>给</a:t>
              </a:r>
              <a:r>
                <a:rPr lang="en-US" altLang="zh-CN" sz="2000" dirty="0"/>
                <a:t>1</a:t>
              </a:r>
              <a:r>
                <a:rPr lang="zh-CN" altLang="zh-CN" sz="2000" dirty="0"/>
                <a:t>分</a:t>
              </a:r>
              <a:r>
                <a:rPr lang="en-US" altLang="zh-CN" sz="2000" dirty="0"/>
                <a:t>;</a:t>
              </a:r>
              <a:r>
                <a:rPr lang="zh-CN" altLang="zh-CN" sz="2000" dirty="0"/>
                <a:t>答</a:t>
              </a:r>
              <a:r>
                <a:rPr lang="en-US" altLang="zh-CN" sz="2000" dirty="0"/>
                <a:t>B</a:t>
              </a:r>
              <a:r>
                <a:rPr lang="zh-CN" altLang="zh-CN" sz="2000" dirty="0"/>
                <a:t>、</a:t>
              </a:r>
              <a:r>
                <a:rPr lang="en-US" altLang="zh-CN" sz="2000" dirty="0"/>
                <a:t>D</a:t>
              </a:r>
              <a:r>
                <a:rPr lang="zh-CN" altLang="zh-CN" sz="2000" dirty="0"/>
                <a:t>不给分</a:t>
              </a:r>
            </a:p>
          </p:txBody>
        </p:sp>
      </p:grpSp>
    </p:spTree>
    <p:extLst>
      <p:ext uri="{BB962C8B-B14F-4D97-AF65-F5344CB8AC3E}">
        <p14:creationId xmlns:p14="http://schemas.microsoft.com/office/powerpoint/2010/main" xmlns="" val="2791467621"/>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childTnLst>
              </p:cTn>
              <p:nextCondLst>
                <p:cond evt="onClick" delay="0">
                  <p:tgtEl>
                    <p:spTgt spid="30"/>
                  </p:tgtEl>
                </p:cond>
              </p:nextCondLst>
            </p:seq>
            <p:seq concurrent="1" nextAc="seek">
              <p:cTn id="8" restart="whenNotActive" fill="hold" evtFilter="cancelBubble" nodeType="interactiveSeq">
                <p:stCondLst>
                  <p:cond evt="onClick" delay="0">
                    <p:tgtEl>
                      <p:spTgt spid="3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1"/>
                                        </p:tgtEl>
                                      </p:cBhvr>
                                    </p:animEffect>
                                    <p:set>
                                      <p:cBhvr>
                                        <p:cTn id="13"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wipe(down)">
                                      <p:cBhvr>
                                        <p:cTn id="19" dur="500"/>
                                        <p:tgtEl>
                                          <p:spTgt spid="58"/>
                                        </p:tgtEl>
                                      </p:cBhvr>
                                    </p:animEffect>
                                  </p:childTnLst>
                                </p:cTn>
                              </p:par>
                            </p:childTnLst>
                          </p:cTn>
                        </p:par>
                      </p:childTnLst>
                    </p:cTn>
                  </p:par>
                </p:childTnLst>
              </p:cTn>
              <p:nextCondLst>
                <p:cond evt="onClick" delay="0">
                  <p:tgtEl>
                    <p:spTgt spid="29"/>
                  </p:tgtEl>
                </p:cond>
              </p:nextCondLst>
            </p:seq>
            <p:seq concurrent="1" nextAc="seek">
              <p:cTn id="20" restart="whenNotActive" fill="hold" evtFilter="cancelBubble" nodeType="interactiveSeq">
                <p:stCondLst>
                  <p:cond evt="onClick" delay="0">
                    <p:tgtEl>
                      <p:spTgt spid="5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58"/>
                                        </p:tgtEl>
                                      </p:cBhvr>
                                    </p:animEffect>
                                    <p:set>
                                      <p:cBhvr>
                                        <p:cTn id="25" dur="1" fill="hold">
                                          <p:stCondLst>
                                            <p:cond delay="499"/>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58"/>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9" name="圆角矩形 8">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0" name="圆角矩形 9">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11" name="椭圆 10">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2" name="椭圆 11">
            <a:hlinkClick r:id="rId5" action="ppaction://hlinksldjump"/>
          </p:cNvPr>
          <p:cNvSpPr/>
          <p:nvPr/>
        </p:nvSpPr>
        <p:spPr>
          <a:xfrm>
            <a:off x="6633259"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3" name="椭圆 12">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3" name="椭圆 32">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5" name="矩形 4"/>
          <p:cNvSpPr>
            <a:spLocks noChangeAspect="1"/>
          </p:cNvSpPr>
          <p:nvPr/>
        </p:nvSpPr>
        <p:spPr>
          <a:xfrm>
            <a:off x="508000" y="2266481"/>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作者对江一鹤的直接刻画着墨不多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但人物个性鲜明。请结合相关文字简要分析其人物形象。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3118616"/>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勤学好思。日夜揣度古本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悟得拼盘奥妙。</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热爱田园生活。金谷园老板赠予他小花园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却被他改种蔬菜瓜果。</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淡泊清雅。平时主要独处园中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听剧画画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不为俗务所累。</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臻于化境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技艺精湛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。能将画艺与拼盘技艺融会贯通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独创一格。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13039639"/>
      </p:ext>
    </p:extLst>
  </p:cSld>
  <p:clrMapOvr>
    <a:masterClrMapping/>
  </p:clrMapOvr>
  <mc:AlternateContent xmlns:mc="http://schemas.openxmlformats.org/markup-compatibility/2006">
    <mc:Choice xmlns:p14="http://schemas.microsoft.com/office/powerpoint/2010/main" xmlns="" Requires="p14">
      <p:transition spd="slow" p14:dur="14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6" action="ppaction://hlinksldjump"/>
          </p:cNvPr>
          <p:cNvSpPr/>
          <p:nvPr/>
        </p:nvSpPr>
        <p:spPr>
          <a:xfrm>
            <a:off x="696629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28" name="椭圆 27">
            <a:hlinkClick r:id="rId7" action="ppaction://hlinksldjump"/>
          </p:cNvPr>
          <p:cNvSpPr/>
          <p:nvPr/>
        </p:nvSpPr>
        <p:spPr>
          <a:xfrm>
            <a:off x="729933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4</a:t>
            </a:r>
            <a:endParaRPr lang="zh-CN" altLang="en-US" dirty="0">
              <a:solidFill>
                <a:srgbClr val="CD242B"/>
              </a:solidFill>
            </a:endParaRPr>
          </a:p>
        </p:txBody>
      </p:sp>
      <p:sp>
        <p:nvSpPr>
          <p:cNvPr id="8" name="矩形 7"/>
          <p:cNvSpPr>
            <a:spLocks noChangeAspect="1"/>
          </p:cNvSpPr>
          <p:nvPr/>
        </p:nvSpPr>
        <p:spPr>
          <a:xfrm>
            <a:off x="508000" y="193533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汪遇农一生钻研画艺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可分为三个阶段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每个阶段的主要心理状态各有不同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请分别简要说明。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2799426"/>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游学江南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师从李苦禅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颇得苦禅神韵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但没有自己的建树。心理状态是怅然若失。第二阶段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回到盱眙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悠游山水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参悟画意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形成自己的画风。心理状态是志得意满。第三阶段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不再纸上作画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师从江一鹤苦攻果蔬拼盘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使画意与拼盘浑然为一。心理状态是自得其乐。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95273480"/>
      </p:ext>
    </p:extLst>
  </p:cSld>
  <p:clrMapOvr>
    <a:masterClrMapping/>
  </p:clrMapOvr>
  <mc:AlternateContent xmlns:mc="http://schemas.openxmlformats.org/markup-compatibility/2006">
    <mc:Choice xmlns:p14="http://schemas.microsoft.com/office/powerpoint/2010/main" xmlns="" Requires="p14">
      <p:transition spd="slow" p14:dur="14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3" name="圆角矩形 2">
            <a:hlinkClick r:id="rId2" action="ppaction://hlinksldjump"/>
          </p:cNvPr>
          <p:cNvSpPr/>
          <p:nvPr/>
        </p:nvSpPr>
        <p:spPr>
          <a:xfrm>
            <a:off x="395536" y="1052512"/>
            <a:ext cx="504056"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950818" y="1052512"/>
            <a:ext cx="504056"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5" name="椭圆 4">
            <a:hlinkClick r:id="rId4" action="ppaction://hlinksldjump"/>
          </p:cNvPr>
          <p:cNvSpPr/>
          <p:nvPr/>
        </p:nvSpPr>
        <p:spPr>
          <a:xfrm>
            <a:off x="6300222"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6" name="椭圆 5">
            <a:hlinkClick r:id="rId5" action="ppaction://hlinksldjump"/>
          </p:cNvPr>
          <p:cNvSpPr/>
          <p:nvPr/>
        </p:nvSpPr>
        <p:spPr>
          <a:xfrm>
            <a:off x="663325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0" name="椭圆 9">
            <a:hlinkClick r:id="rId6" action="ppaction://hlinksldjump"/>
          </p:cNvPr>
          <p:cNvSpPr/>
          <p:nvPr/>
        </p:nvSpPr>
        <p:spPr>
          <a:xfrm>
            <a:off x="696629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1" name="椭圆 10">
            <a:hlinkClick r:id="rId7" action="ppaction://hlinksldjump"/>
          </p:cNvPr>
          <p:cNvSpPr/>
          <p:nvPr/>
        </p:nvSpPr>
        <p:spPr>
          <a:xfrm>
            <a:off x="729933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7" name="矩形 6"/>
          <p:cNvSpPr>
            <a:spLocks noChangeAspect="1"/>
          </p:cNvSpPr>
          <p:nvPr/>
        </p:nvSpPr>
        <p:spPr>
          <a:xfrm>
            <a:off x="508000" y="1628800"/>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本文题为《江一鹤》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但写汪遇农的文字远多于江一鹤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请结合全文探究小说这样安排的作用。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508000" y="2501667"/>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人物刻画上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表面上重点写汪遇农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实质上是为了写江一鹤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以汪遇农的艺术追求折射江一鹤的艺术造诣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刻画手法上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以次要人物衬托主要人物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避免平铺直叙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体现出作者的艺术匠心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使小说更有张力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情节安排上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汪遇农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江一鹤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虚实结合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双线交织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使笔法摇曳生姿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主题表达上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开始写江一鹤学艺有成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然后笔锋一转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写汪遇农学艺历程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最后二人合为一线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写汪遇农在江一鹤指点下领悟绘画真谛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巧妙突出主题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真正高妙的艺术一定是浑然天成的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必须脱离名缰利锁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独创一格。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66755774"/>
      </p:ext>
    </p:extLst>
  </p:cSld>
  <p:clrMapOvr>
    <a:masterClrMapping/>
  </p:clrMapOvr>
  <mc:AlternateContent xmlns:mc="http://schemas.openxmlformats.org/markup-compatibility/2006">
    <mc:Choice xmlns:p14="http://schemas.microsoft.com/office/powerpoint/2010/main" xmlns="" Requires="p14">
      <p:transition spd="slow" p14:dur="1400">
        <p:cover dir="rd"/>
      </p:transition>
    </mc:Choice>
    <mc:Fallback>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赵老板不语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站起身来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踱了几步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对着卖家伸出了三根手指。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卖家摇摇头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固执地伸出五根手指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神色凝重地说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这可是家传的宝贝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低于这个数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收了。给客人添茶。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赵老板微微皱了皱眉头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不动声色地吩咐道。客人走后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赵老板拿了盒子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低声嘱咐了伙计几句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然后不紧不慢地踱着方步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回后院品茶去了。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卖家出了古玩街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在镇上拐了几个弯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又勾回头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一闪身进了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云芳斋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的后院。伙计远远地看得仔细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回来向赵老板汇报。赵老板低头沉思良久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叹了口气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这个李老板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不怎么地道啊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隔天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李老板和街上的几个店主来到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珍宝斋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进门便嚷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听说贵店新近收了件好东西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让大家开开眼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86002357"/>
      </p:ext>
    </p:extLst>
  </p:cSld>
  <p:clrMapOvr>
    <a:masterClrMapping/>
  </p:clrMapOvr>
  <mc:AlternateContent xmlns:mc="http://schemas.openxmlformats.org/markup-compatibility/2006">
    <mc:Choice xmlns:p14="http://schemas.microsoft.com/office/powerpoint/2010/main" xmlns="" Requires="p14">
      <p:transition spd="slow" p14:dur="800">
        <p:split orient="vert"/>
      </p:transition>
    </mc:Choice>
    <mc:Fallback>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180737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赵老板拱手道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小玩意儿而已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不值一提。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见赵老板不肯拿出玉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李老板暗自得意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忍不住大声嚷嚷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赵老板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您不让我们开眼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莫非您这一次走了眼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收了个扔货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赵老板干咳一下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默不作声。李老板愈发得意起来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呵呵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想不到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老街赫赫有名的赵老板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也有看走眼的时候。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这可关系到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珍宝斋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的声誉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连伙计都急了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赵老板依旧笑而不答。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李老板恣意取笑一番之后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领着一群人得意扬扬而去。伙计实在忍不住了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您怎么一句话也不说啊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莫非咱们真的着了人家的道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收了个赝品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08894944"/>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赵老板粲然一笑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玉的确不怎么样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但盒子实实在在是个好东西。上等的古檀香木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名家雕刻的纹饰。你说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究竟是谁走眼了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伙计明白过来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心里那块石头终于落了地。他不解地问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您为何不说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羞辱李老板一番呢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以其人之道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还治其人之身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赵老板长叹一声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都在这个圈子里混饭吃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得饶人处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且饶人吧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一个月后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珍宝斋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做成了一笔买卖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一个雕工精良的古檀香木盒子卖了个好价钱。整条老街都轰动了。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老街的人发现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云芳斋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的牌子在夜里悄悄摘掉了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店面转给了一个本地人。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结合赵老板这一人物形象分析作品主旨。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49800378"/>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2927398"/>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小说塑造了一个阅历丰富、洞悉人心、为人仗义、精通业务的商人形象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揭示了经商与做人一样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都应该诚信、宽厚、与人为善的主旨。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05120241"/>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11" name="TextBox 40">
            <a:hlinkClick r:id="rId2" action="ppaction://hlinksldjump"/>
          </p:cNvPr>
          <p:cNvSpPr txBox="1"/>
          <p:nvPr/>
        </p:nvSpPr>
        <p:spPr>
          <a:xfrm>
            <a:off x="5940152"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典题举例</a:t>
            </a:r>
          </a:p>
        </p:txBody>
      </p:sp>
      <p:sp>
        <p:nvSpPr>
          <p:cNvPr id="12" name="TextBox 42">
            <a:hlinkClick r:id="rId3" action="ppaction://hlinksldjump"/>
          </p:cNvPr>
          <p:cNvSpPr txBox="1"/>
          <p:nvPr/>
        </p:nvSpPr>
        <p:spPr>
          <a:xfrm>
            <a:off x="6736299"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技巧总结</a:t>
            </a:r>
            <a:endParaRPr lang="zh-CN" altLang="en-US" sz="1200" dirty="0">
              <a:solidFill>
                <a:schemeClr val="bg1">
                  <a:lumMod val="75000"/>
                </a:schemeClr>
              </a:solidFill>
              <a:latin typeface="+mj-ea"/>
              <a:ea typeface="+mj-ea"/>
            </a:endParaRPr>
          </a:p>
        </p:txBody>
      </p:sp>
      <p:sp>
        <p:nvSpPr>
          <p:cNvPr id="13" name="TextBox 43">
            <a:hlinkClick r:id="rId4" action="ppaction://hlinksldjump"/>
          </p:cNvPr>
          <p:cNvSpPr txBox="1"/>
          <p:nvPr/>
        </p:nvSpPr>
        <p:spPr>
          <a:xfrm>
            <a:off x="7563632"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文脉梳理</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赵老板是老街里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珍宝斋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的老板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他是鉴赏古玩的内行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眼力好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好东西只要打他眼前一过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没有看走眼的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。李老板初来乍到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为了迅速站稳脚跟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用一块玉来试探赵老板的眼力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结果赵老板高价收下了那块价值不大的玉。李老板带人来嘲讽赵老板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赵老板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默不作声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他并没有揭穿李老板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因为他不想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以其人之道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还治其人之身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。小说结尾出人意料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赵老板并不是看走了眼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装玉的盒子是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上等的古檀香木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名家雕刻的纹饰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究竟是谁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走眼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已经不言而喻了。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32341328"/>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233</TotalTime>
  <Words>9263</Words>
  <Application>Microsoft Office PowerPoint</Application>
  <PresentationFormat>On-screen Show (4:3)</PresentationFormat>
  <Paragraphs>396</Paragraphs>
  <Slides>43</Slides>
  <Notes>1</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高优14新制作模板</vt:lpstr>
      <vt:lpstr>第五讲　概括小说主题</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语文备课大师【全免费】</cp:revision>
  <dcterms:created xsi:type="dcterms:W3CDTF">2016-04-02T01:48:46Z</dcterms:created>
  <dcterms:modified xsi:type="dcterms:W3CDTF">2017-06-18T02:29:52Z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