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7" r:id="rId3"/>
    <p:sldId id="268" r:id="rId4"/>
    <p:sldId id="290" r:id="rId5"/>
    <p:sldId id="292" r:id="rId6"/>
    <p:sldId id="291" r:id="rId7"/>
    <p:sldId id="293" r:id="rId8"/>
    <p:sldId id="294" r:id="rId9"/>
    <p:sldId id="313" r:id="rId10"/>
    <p:sldId id="295" r:id="rId11"/>
    <p:sldId id="314" r:id="rId12"/>
    <p:sldId id="296" r:id="rId13"/>
    <p:sldId id="315" r:id="rId14"/>
    <p:sldId id="297" r:id="rId15"/>
    <p:sldId id="316" r:id="rId16"/>
    <p:sldId id="298" r:id="rId17"/>
    <p:sldId id="317" r:id="rId18"/>
    <p:sldId id="299" r:id="rId19"/>
    <p:sldId id="318" r:id="rId20"/>
    <p:sldId id="300" r:id="rId21"/>
    <p:sldId id="319" r:id="rId22"/>
    <p:sldId id="301" r:id="rId23"/>
    <p:sldId id="302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60033"/>
    <a:srgbClr val="99CCFF"/>
    <a:srgbClr val="111111"/>
    <a:srgbClr val="0033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236" y="-210"/>
      </p:cViewPr>
      <p:guideLst>
        <p:guide orient="horz" pos="195"/>
        <p:guide orient="horz" pos="195"/>
        <p:guide orient="horz" pos="4056"/>
        <p:guide orient="horz" pos="709"/>
        <p:guide pos="205"/>
        <p:guide pos="5497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fade/>
  </p:transition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0030101010101" pitchFamily="49" charset="-122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0030101010101" pitchFamily="49" charset="-122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0030101010101" pitchFamily="49" charset="-122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0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0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0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0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anose="020B0604020202020204" pitchFamily="34" charset="0"/>
          <a:ea typeface="黑体" panose="02010600030101010101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52780" y="929640"/>
            <a:ext cx="804545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我们学过很多偏旁为</a:t>
            </a:r>
            <a:r>
              <a:rPr lang="en-US" altLang="zh-CN" sz="54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青</a:t>
            </a:r>
            <a:r>
              <a:rPr lang="en-US" altLang="zh-CN" sz="54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的汉字，同学们能说出几个吗？</a:t>
            </a:r>
            <a:endParaRPr lang="zh-CN" altLang="en-US" sz="54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8180" y="3964305"/>
            <a:ext cx="12452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accent5">
                    <a:lumMod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晴</a:t>
            </a:r>
            <a:endParaRPr lang="zh-CN" altLang="en-US" sz="8000" b="1">
              <a:solidFill>
                <a:schemeClr val="accent5">
                  <a:lumMod val="2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8075" y="3964305"/>
            <a:ext cx="12452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accent5">
                    <a:lumMod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清</a:t>
            </a:r>
            <a:endParaRPr lang="zh-CN" altLang="en-US" sz="8000" b="1">
              <a:solidFill>
                <a:schemeClr val="accent5">
                  <a:lumMod val="2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77970" y="3964305"/>
            <a:ext cx="12452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accent5">
                    <a:lumMod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请</a:t>
            </a:r>
            <a:endParaRPr lang="zh-CN" altLang="en-US" sz="8000" b="1">
              <a:solidFill>
                <a:schemeClr val="accent5">
                  <a:lumMod val="2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77865" y="3964305"/>
            <a:ext cx="12452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accent5">
                    <a:lumMod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情</a:t>
            </a:r>
            <a:endParaRPr lang="zh-CN" altLang="en-US" sz="8000" b="1">
              <a:solidFill>
                <a:schemeClr val="accent5">
                  <a:lumMod val="2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77760" y="3964305"/>
            <a:ext cx="12452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accent5">
                    <a:lumMod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蜻</a:t>
            </a:r>
            <a:endParaRPr lang="zh-CN" altLang="en-US" sz="8000" b="1">
              <a:solidFill>
                <a:schemeClr val="accent5">
                  <a:lumMod val="2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63675" y="5286375"/>
            <a:ext cx="12452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accent5">
                    <a:lumMod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睛</a:t>
            </a:r>
            <a:endParaRPr lang="zh-CN" altLang="en-US" sz="8000" b="1">
              <a:solidFill>
                <a:schemeClr val="accent5">
                  <a:lumMod val="2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27705" y="5286375"/>
            <a:ext cx="12452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accent5">
                    <a:lumMod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静</a:t>
            </a:r>
            <a:endParaRPr lang="zh-CN" altLang="en-US" sz="8000" b="1">
              <a:solidFill>
                <a:schemeClr val="accent5">
                  <a:lumMod val="2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89830" y="5286375"/>
            <a:ext cx="12452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accent5">
                    <a:lumMod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精</a:t>
            </a:r>
            <a:endParaRPr lang="zh-CN" altLang="en-US" sz="8000" b="1">
              <a:solidFill>
                <a:schemeClr val="accent5">
                  <a:lumMod val="2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46240" y="5286375"/>
            <a:ext cx="12452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accent5">
                    <a:lumMod val="2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靖</a:t>
            </a:r>
            <a:endParaRPr lang="zh-CN" altLang="en-US" sz="8000" b="1">
              <a:solidFill>
                <a:schemeClr val="accent5">
                  <a:lumMod val="2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6390" y="1019175"/>
            <a:ext cx="221043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裳</a:t>
            </a:r>
            <a:endParaRPr lang="zh-CN" altLang="en-US" sz="16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3850" y="2096770"/>
            <a:ext cx="57994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衣裳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</a:rPr>
              <a:t>yī shang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</a:rPr>
              <a:t>）</a:t>
            </a:r>
            <a:endParaRPr lang="zh-CN" altLang="en-US" sz="4000" b="1">
              <a:solidFill>
                <a:schemeClr val="accent5">
                  <a:lumMod val="25000"/>
                </a:scheme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6390" y="4777740"/>
            <a:ext cx="84918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妹妹穿上了新衣裳。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7590" y="448310"/>
            <a:ext cx="3993515" cy="580644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570220" y="2844165"/>
            <a:ext cx="2640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新衣裳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6390" y="1019175"/>
            <a:ext cx="221043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常</a:t>
            </a:r>
            <a:endParaRPr lang="zh-CN" altLang="en-US" sz="16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0515" y="2096770"/>
            <a:ext cx="57994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经常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j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ī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ng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</a:rPr>
              <a:t> cháng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</a:rPr>
              <a:t>）</a:t>
            </a:r>
            <a:endParaRPr lang="zh-CN" altLang="en-US" sz="4000" b="1">
              <a:solidFill>
                <a:schemeClr val="accent5">
                  <a:lumMod val="25000"/>
                </a:scheme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6390" y="4403090"/>
            <a:ext cx="84918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爸爸和彭叔叔经常在一起下棋。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0374" r="4599"/>
          <a:stretch>
            <a:fillRect/>
          </a:stretch>
        </p:blipFill>
        <p:spPr>
          <a:xfrm>
            <a:off x="1468755" y="337185"/>
            <a:ext cx="6206490" cy="465772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599815" y="5436235"/>
            <a:ext cx="19443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下棋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6390" y="1019175"/>
            <a:ext cx="221043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掌</a:t>
            </a:r>
            <a:endParaRPr lang="zh-CN" altLang="en-US" sz="16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0515" y="2096770"/>
            <a:ext cx="57994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掌握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zhǎng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</a:rPr>
              <a:t> wò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</a:rPr>
              <a:t>）</a:t>
            </a:r>
            <a:endParaRPr lang="zh-CN" altLang="en-US" sz="4000" b="1">
              <a:solidFill>
                <a:schemeClr val="accent5">
                  <a:lumMod val="25000"/>
                </a:scheme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24255" y="4571365"/>
            <a:ext cx="70961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燕子的尾巴能掌握飞行方向。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3934" b="4338"/>
          <a:stretch>
            <a:fillRect/>
          </a:stretch>
        </p:blipFill>
        <p:spPr>
          <a:xfrm>
            <a:off x="375920" y="316865"/>
            <a:ext cx="8393430" cy="471932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79400" y="5384800"/>
            <a:ext cx="85858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燕子的尾巴能掌握飞行方向。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6390" y="1019175"/>
            <a:ext cx="221043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堂</a:t>
            </a:r>
            <a:endParaRPr lang="zh-CN" altLang="en-US" sz="16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0515" y="2096770"/>
            <a:ext cx="57994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课堂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kè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 t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á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ng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</a:rPr>
              <a:t>）</a:t>
            </a:r>
            <a:endParaRPr lang="zh-CN" altLang="en-US" sz="4000" b="1">
              <a:solidFill>
                <a:schemeClr val="accent5">
                  <a:lumMod val="25000"/>
                </a:scheme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24255" y="4429760"/>
            <a:ext cx="70961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课堂上，老师带领我们做游戏。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4547"/>
          <a:stretch>
            <a:fillRect/>
          </a:stretch>
        </p:blipFill>
        <p:spPr>
          <a:xfrm>
            <a:off x="622935" y="333375"/>
            <a:ext cx="7898130" cy="502666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644900" y="5488940"/>
            <a:ext cx="18535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课堂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6390" y="1019175"/>
            <a:ext cx="221043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棠</a:t>
            </a:r>
            <a:endParaRPr lang="zh-CN" altLang="en-US" sz="16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0515" y="2096770"/>
            <a:ext cx="57994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海棠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hǎi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 táng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</a:rPr>
              <a:t>）</a:t>
            </a:r>
            <a:endParaRPr lang="zh-CN" altLang="en-US" sz="4000" b="1">
              <a:solidFill>
                <a:schemeClr val="accent5">
                  <a:lumMod val="25000"/>
                </a:scheme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24255" y="4636135"/>
            <a:ext cx="70961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红红的海棠缀满枝头。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290" y="362585"/>
            <a:ext cx="7298055" cy="480187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024255" y="5462270"/>
            <a:ext cx="70961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红红的海棠缀满枝头。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35810" y="1987550"/>
            <a:ext cx="507238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002060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识字 </a:t>
            </a:r>
            <a:r>
              <a:rPr lang="en-US" altLang="zh-CN" sz="115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115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6390" y="1019175"/>
            <a:ext cx="221043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党</a:t>
            </a:r>
            <a:endParaRPr lang="zh-CN" altLang="en-US" sz="16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0515" y="2096770"/>
            <a:ext cx="57994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共产党</a:t>
            </a:r>
            <a:endParaRPr lang="zh-CN" altLang="en-US" sz="4000" b="1">
              <a:solidFill>
                <a:schemeClr val="accent5">
                  <a:lumMod val="25000"/>
                </a:scheme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24255" y="4403725"/>
            <a:ext cx="70961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日是中国共产党的生日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583565"/>
            <a:ext cx="8973185" cy="433514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444750" y="5436870"/>
            <a:ext cx="42545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中国共产党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23240" y="779145"/>
            <a:ext cx="80981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仿照课文给</a:t>
            </a:r>
            <a:r>
              <a:rPr lang="en-US" altLang="zh-CN" sz="60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60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册、妹、课、产</a:t>
            </a:r>
            <a:r>
              <a:rPr lang="en-US" altLang="zh-CN" sz="60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60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组词并造句</a:t>
            </a:r>
            <a:endParaRPr lang="zh-CN" altLang="en-US" sz="60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4540" y="286639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_GB2312" panose="02010609030101010101" charset="-122"/>
                <a:ea typeface="楷体_GB2312" panose="02010609030101010101" charset="-122"/>
              </a:rPr>
              <a:t>册（   ）</a:t>
            </a:r>
            <a:endParaRPr lang="zh-CN" altLang="en-US" sz="5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3554095" y="3573145"/>
            <a:ext cx="4798695" cy="381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64540" y="3884295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_GB2312" panose="02010609030101010101" charset="-122"/>
                <a:ea typeface="楷体_GB2312" panose="02010609030101010101" charset="-122"/>
              </a:rPr>
              <a:t>妹（   ）</a:t>
            </a:r>
            <a:endParaRPr lang="zh-CN" altLang="en-US" sz="5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554095" y="4591050"/>
            <a:ext cx="4798695" cy="381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764540" y="4806315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_GB2312" panose="02010609030101010101" charset="-122"/>
                <a:ea typeface="楷体_GB2312" panose="02010609030101010101" charset="-122"/>
              </a:rPr>
              <a:t>课（   ）</a:t>
            </a:r>
            <a:endParaRPr lang="zh-CN" altLang="en-US" sz="5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554095" y="5513070"/>
            <a:ext cx="4798695" cy="381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64540" y="5728335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楷体_GB2312" panose="02010609030101010101" charset="-122"/>
                <a:ea typeface="楷体_GB2312" panose="02010609030101010101" charset="-122"/>
              </a:rPr>
              <a:t>产（   ）</a:t>
            </a:r>
            <a:endParaRPr lang="zh-CN" altLang="en-US" sz="5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554095" y="6435090"/>
            <a:ext cx="4798695" cy="381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120900" y="2973705"/>
            <a:ext cx="1226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名册</a:t>
            </a:r>
            <a:endParaRPr lang="zh-CN" altLang="en-US" sz="4000" b="1"/>
          </a:p>
        </p:txBody>
      </p:sp>
      <p:sp>
        <p:nvSpPr>
          <p:cNvPr id="12" name="文本框 11"/>
          <p:cNvSpPr txBox="1"/>
          <p:nvPr/>
        </p:nvSpPr>
        <p:spPr>
          <a:xfrm>
            <a:off x="2120900" y="3991610"/>
            <a:ext cx="1226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姐妹</a:t>
            </a:r>
            <a:endParaRPr lang="zh-CN" altLang="en-US" sz="4000" b="1"/>
          </a:p>
        </p:txBody>
      </p:sp>
      <p:sp>
        <p:nvSpPr>
          <p:cNvPr id="13" name="文本框 12"/>
          <p:cNvSpPr txBox="1"/>
          <p:nvPr/>
        </p:nvSpPr>
        <p:spPr>
          <a:xfrm>
            <a:off x="2120900" y="4914265"/>
            <a:ext cx="1226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上课</a:t>
            </a:r>
            <a:endParaRPr lang="zh-CN" altLang="en-US" sz="4000" b="1"/>
          </a:p>
        </p:txBody>
      </p:sp>
      <p:sp>
        <p:nvSpPr>
          <p:cNvPr id="14" name="文本框 13"/>
          <p:cNvSpPr txBox="1"/>
          <p:nvPr/>
        </p:nvSpPr>
        <p:spPr>
          <a:xfrm>
            <a:off x="2120900" y="5835650"/>
            <a:ext cx="1226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生产</a:t>
            </a:r>
            <a:endParaRPr lang="zh-CN" altLang="en-US" sz="4000" b="1"/>
          </a:p>
        </p:txBody>
      </p:sp>
      <p:sp>
        <p:nvSpPr>
          <p:cNvPr id="15" name="文本框 14"/>
          <p:cNvSpPr txBox="1"/>
          <p:nvPr/>
        </p:nvSpPr>
        <p:spPr>
          <a:xfrm>
            <a:off x="3669665" y="2973705"/>
            <a:ext cx="4683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班主任对着名册点名。</a:t>
            </a:r>
            <a:endParaRPr lang="zh-CN" altLang="en-US" sz="3200" b="1"/>
          </a:p>
        </p:txBody>
      </p:sp>
      <p:sp>
        <p:nvSpPr>
          <p:cNvPr id="16" name="文本框 15"/>
          <p:cNvSpPr txBox="1"/>
          <p:nvPr/>
        </p:nvSpPr>
        <p:spPr>
          <a:xfrm>
            <a:off x="3669665" y="4011295"/>
            <a:ext cx="4683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妈妈和小姨是姐妹。</a:t>
            </a:r>
            <a:endParaRPr lang="zh-CN" altLang="en-US" sz="3200" b="1"/>
          </a:p>
        </p:txBody>
      </p:sp>
      <p:sp>
        <p:nvSpPr>
          <p:cNvPr id="17" name="文本框 16"/>
          <p:cNvSpPr txBox="1"/>
          <p:nvPr/>
        </p:nvSpPr>
        <p:spPr>
          <a:xfrm>
            <a:off x="3669665" y="4914265"/>
            <a:ext cx="4683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老师在教室里给我们上课。</a:t>
            </a:r>
            <a:endParaRPr lang="zh-CN" altLang="en-US" sz="3200" b="1"/>
          </a:p>
        </p:txBody>
      </p:sp>
      <p:sp>
        <p:nvSpPr>
          <p:cNvPr id="18" name="文本框 17"/>
          <p:cNvSpPr txBox="1"/>
          <p:nvPr/>
        </p:nvSpPr>
        <p:spPr>
          <a:xfrm>
            <a:off x="3669665" y="5835650"/>
            <a:ext cx="4683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药厂生产了很多药品。</a:t>
            </a:r>
            <a:endParaRPr lang="zh-CN" altLang="en-US" sz="3200" b="1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" name="表格 22"/>
          <p:cNvGraphicFramePr/>
          <p:nvPr/>
        </p:nvGraphicFramePr>
        <p:xfrm>
          <a:off x="709930" y="2004060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/>
          <p:nvPr/>
        </p:nvGraphicFramePr>
        <p:xfrm>
          <a:off x="2769235" y="2004060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/>
          <p:nvPr/>
        </p:nvGraphicFramePr>
        <p:xfrm>
          <a:off x="4829810" y="2004060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/>
          <p:nvPr/>
        </p:nvGraphicFramePr>
        <p:xfrm>
          <a:off x="6889750" y="2004060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/>
          <p:nvPr/>
        </p:nvGraphicFramePr>
        <p:xfrm>
          <a:off x="7317740" y="4754880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/>
          <p:nvPr/>
        </p:nvGraphicFramePr>
        <p:xfrm>
          <a:off x="5584825" y="4754880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/>
          <p:nvPr/>
        </p:nvGraphicFramePr>
        <p:xfrm>
          <a:off x="3853180" y="4754880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/>
          <p:nvPr/>
        </p:nvGraphicFramePr>
        <p:xfrm>
          <a:off x="2120265" y="4754880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/>
          <p:nvPr/>
        </p:nvGraphicFramePr>
        <p:xfrm>
          <a:off x="387985" y="4754880"/>
          <a:ext cx="1488440" cy="148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220"/>
                <a:gridCol w="744220"/>
              </a:tblGrid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  <a:tr h="74231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9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52730" y="309880"/>
            <a:ext cx="3048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我会写</a:t>
            </a:r>
            <a:endParaRPr lang="zh-CN" altLang="en-US" sz="5400" b="1">
              <a:solidFill>
                <a:schemeClr val="accent2">
                  <a:lumMod val="75000"/>
                </a:schemeClr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670" y="1962150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尚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7975" y="1962150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赏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07915" y="1962150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册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67855" y="1962150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妹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6725" y="4712970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掌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9005" y="4712970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堂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31285" y="4712970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课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63565" y="4712970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党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95845" y="4712970"/>
            <a:ext cx="1331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产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6425" y="1235710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shàng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66365" y="1235710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shǎng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26305" y="1235710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cè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85610" y="1235710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mèi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5750" y="3986530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zhǎng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17395" y="3986530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táng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49675" y="3986530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kè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82590" y="3986530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dǎng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14235" y="3986530"/>
            <a:ext cx="1694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latin typeface="宋体" panose="02010600030101010101" pitchFamily="2" charset="-122"/>
              </a:rPr>
              <a:t>chǎn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52730" y="309880"/>
            <a:ext cx="3048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chemeClr val="accent2">
                    <a:lumMod val="75000"/>
                  </a:schemeClr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我会认</a:t>
            </a:r>
            <a:endParaRPr lang="zh-CN" altLang="en-US" sz="5400" b="1">
              <a:solidFill>
                <a:schemeClr val="accent2">
                  <a:lumMod val="75000"/>
                </a:schemeClr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86105" y="2138680"/>
            <a:ext cx="7971790" cy="4699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86105" y="3536950"/>
            <a:ext cx="7971790" cy="4699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89000" y="2138680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德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0230" y="2138680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彭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9410" y="2138680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欣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09820" y="2138680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精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86105" y="4868545"/>
            <a:ext cx="7971790" cy="4699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2310" y="6266815"/>
            <a:ext cx="7971790" cy="46990"/>
          </a:xfrm>
          <a:prstGeom prst="line">
            <a:avLst/>
          </a:prstGeom>
          <a:ln w="508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89000" y="4868545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棋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20230" y="4868545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缀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99410" y="4868545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握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09820" y="4868545"/>
            <a:ext cx="1375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660033"/>
                </a:solidFill>
                <a:latin typeface="楷体" panose="02010609060101010101" charset="-122"/>
                <a:ea typeface="楷体" panose="02010609060101010101" charset="-122"/>
              </a:rPr>
              <a:t>棠</a:t>
            </a:r>
            <a:endParaRPr lang="zh-CN" altLang="en-US" sz="8800" b="1">
              <a:solidFill>
                <a:srgbClr val="6600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9475" y="3960495"/>
            <a:ext cx="13944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</a:rPr>
              <a:t>qí</a:t>
            </a:r>
            <a:endParaRPr lang="en-US" altLang="zh-CN" sz="4000" b="1"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25115" y="3960495"/>
            <a:ext cx="1523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wò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35525" y="3960495"/>
            <a:ext cx="1523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táng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45935" y="4007485"/>
            <a:ext cx="1523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zhuì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79475" y="1231900"/>
            <a:ext cx="13944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dé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25115" y="1231900"/>
            <a:ext cx="1523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xīn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35525" y="1231900"/>
            <a:ext cx="1523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jīng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45935" y="1278890"/>
            <a:ext cx="1523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</a:rPr>
              <a:t>péng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68675" y="154305"/>
            <a:ext cx="2406650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/>
              <a:t>尚</a:t>
            </a:r>
            <a:endParaRPr lang="zh-CN" altLang="en-US" sz="16600"/>
          </a:p>
        </p:txBody>
      </p:sp>
      <p:sp>
        <p:nvSpPr>
          <p:cNvPr id="4" name="文本框 3"/>
          <p:cNvSpPr txBox="1"/>
          <p:nvPr/>
        </p:nvSpPr>
        <p:spPr>
          <a:xfrm>
            <a:off x="325120" y="3013710"/>
            <a:ext cx="990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/>
              <a:t>贝</a:t>
            </a:r>
            <a:endParaRPr lang="zh-CN" altLang="en-US" sz="4800" b="1"/>
          </a:p>
        </p:txBody>
      </p:sp>
      <p:sp>
        <p:nvSpPr>
          <p:cNvPr id="5" name="文本框 4"/>
          <p:cNvSpPr txBox="1"/>
          <p:nvPr/>
        </p:nvSpPr>
        <p:spPr>
          <a:xfrm>
            <a:off x="1573530" y="3013710"/>
            <a:ext cx="990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/>
              <a:t>衣</a:t>
            </a:r>
            <a:endParaRPr lang="zh-CN" altLang="en-US" sz="4800" b="1"/>
          </a:p>
        </p:txBody>
      </p:sp>
      <p:sp>
        <p:nvSpPr>
          <p:cNvPr id="6" name="文本框 5"/>
          <p:cNvSpPr txBox="1"/>
          <p:nvPr/>
        </p:nvSpPr>
        <p:spPr>
          <a:xfrm>
            <a:off x="2821940" y="3013710"/>
            <a:ext cx="990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/>
              <a:t>巾</a:t>
            </a:r>
            <a:endParaRPr lang="zh-CN" altLang="en-US" sz="4800" b="1"/>
          </a:p>
        </p:txBody>
      </p:sp>
      <p:sp>
        <p:nvSpPr>
          <p:cNvPr id="7" name="文本框 6"/>
          <p:cNvSpPr txBox="1"/>
          <p:nvPr/>
        </p:nvSpPr>
        <p:spPr>
          <a:xfrm>
            <a:off x="4070350" y="3013710"/>
            <a:ext cx="990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/>
              <a:t>手</a:t>
            </a:r>
            <a:endParaRPr lang="zh-CN" altLang="en-US" sz="4800" b="1"/>
          </a:p>
        </p:txBody>
      </p:sp>
      <p:sp>
        <p:nvSpPr>
          <p:cNvPr id="8" name="文本框 7"/>
          <p:cNvSpPr txBox="1"/>
          <p:nvPr/>
        </p:nvSpPr>
        <p:spPr>
          <a:xfrm>
            <a:off x="5318760" y="3013710"/>
            <a:ext cx="990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/>
              <a:t>土</a:t>
            </a:r>
            <a:endParaRPr lang="zh-CN" altLang="en-US" sz="4800" b="1"/>
          </a:p>
        </p:txBody>
      </p:sp>
      <p:sp>
        <p:nvSpPr>
          <p:cNvPr id="9" name="文本框 8"/>
          <p:cNvSpPr txBox="1"/>
          <p:nvPr/>
        </p:nvSpPr>
        <p:spPr>
          <a:xfrm>
            <a:off x="6567170" y="3013710"/>
            <a:ext cx="990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/>
              <a:t>木</a:t>
            </a:r>
            <a:endParaRPr lang="zh-CN" altLang="en-US" sz="4800" b="1"/>
          </a:p>
        </p:txBody>
      </p:sp>
      <p:sp>
        <p:nvSpPr>
          <p:cNvPr id="11" name="文本框 10"/>
          <p:cNvSpPr txBox="1"/>
          <p:nvPr/>
        </p:nvSpPr>
        <p:spPr>
          <a:xfrm>
            <a:off x="7815580" y="3013710"/>
            <a:ext cx="990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/>
              <a:t>儿</a:t>
            </a:r>
            <a:endParaRPr lang="zh-CN" altLang="en-US" sz="4800" b="1"/>
          </a:p>
        </p:txBody>
      </p:sp>
      <p:sp>
        <p:nvSpPr>
          <p:cNvPr id="24" name="文本框 23"/>
          <p:cNvSpPr txBox="1"/>
          <p:nvPr/>
        </p:nvSpPr>
        <p:spPr>
          <a:xfrm>
            <a:off x="325120" y="4186555"/>
            <a:ext cx="9906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赏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73530" y="4186555"/>
            <a:ext cx="9906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裳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21940" y="4186555"/>
            <a:ext cx="9906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常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070350" y="4186555"/>
            <a:ext cx="9906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掌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18760" y="4186555"/>
            <a:ext cx="9906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堂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67170" y="4186555"/>
            <a:ext cx="9906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棠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15580" y="4186555"/>
            <a:ext cx="9906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党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9230" y="5385435"/>
            <a:ext cx="1275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欣赏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37640" y="5385435"/>
            <a:ext cx="1275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衣裳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86050" y="5385435"/>
            <a:ext cx="1275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经常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934460" y="5385435"/>
            <a:ext cx="1275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掌握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182870" y="5385435"/>
            <a:ext cx="1275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课堂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31280" y="5385435"/>
            <a:ext cx="1275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海棠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406005" y="5876290"/>
            <a:ext cx="1809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共产党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6390" y="1031875"/>
            <a:ext cx="221043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尚</a:t>
            </a:r>
            <a:endParaRPr lang="zh-CN" altLang="en-US" sz="16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3850" y="2109470"/>
            <a:ext cx="580199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高尚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gāo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 shàng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）</a:t>
            </a:r>
            <a:endParaRPr lang="zh-CN" altLang="en-US" sz="4000" b="1">
              <a:solidFill>
                <a:schemeClr val="accent5">
                  <a:lumMod val="25000"/>
                </a:schemeClr>
              </a:solidFill>
              <a:latin typeface="宋体" panose="02010600030101010101" pitchFamily="2" charset="-122"/>
              <a:ea typeface="楷体" panose="02010609060101010101" charset="-122"/>
            </a:endParaRPr>
          </a:p>
          <a:p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6390" y="4777740"/>
            <a:ext cx="84918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我们要做品德高尚的人。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文本框 30"/>
          <p:cNvSpPr txBox="1"/>
          <p:nvPr/>
        </p:nvSpPr>
        <p:spPr>
          <a:xfrm>
            <a:off x="378460" y="386715"/>
            <a:ext cx="69672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品德高尚的人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910080"/>
            <a:ext cx="3694430" cy="44456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150" y="1908810"/>
            <a:ext cx="3191510" cy="444690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6390" y="1031875"/>
            <a:ext cx="221043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赏</a:t>
            </a:r>
            <a:endParaRPr lang="zh-CN" altLang="en-US" sz="16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3850" y="2109470"/>
            <a:ext cx="58019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欣赏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x</a:t>
            </a:r>
            <a:r>
              <a:rPr lang="en-US" altLang="zh-CN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īn shǎng</a:t>
            </a:r>
            <a:r>
              <a:rPr lang="zh-CN" altLang="en-US" sz="4000" b="1">
                <a:solidFill>
                  <a:schemeClr val="accent5">
                    <a:lumMod val="25000"/>
                  </a:schemeClr>
                </a:solidFill>
                <a:latin typeface="宋体" panose="02010600030101010101" pitchFamily="2" charset="-122"/>
                <a:sym typeface="+mn-ea"/>
              </a:rPr>
              <a:t>）</a:t>
            </a:r>
            <a:endParaRPr lang="zh-CN" altLang="en-US" sz="9600" b="1">
              <a:solidFill>
                <a:schemeClr val="accent5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6390" y="4777740"/>
            <a:ext cx="84918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她在欣赏精美的画册。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6626" t="14519" r="7209" b="19007"/>
          <a:stretch>
            <a:fillRect/>
          </a:stretch>
        </p:blipFill>
        <p:spPr>
          <a:xfrm>
            <a:off x="831215" y="1504950"/>
            <a:ext cx="7482205" cy="483425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25755" y="490220"/>
            <a:ext cx="84918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欣赏精美的画册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0">
  <a:themeElements>
    <a:clrScheme name="演示设计 15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80808"/>
      </a:hlink>
      <a:folHlink>
        <a:srgbClr val="000000"/>
      </a:folHlink>
    </a:clrScheme>
    <a:fontScheme name="演示设计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设计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设计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设计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设计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设计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设计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设计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8F8F8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80808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488</Words>
  <Paragraphs>229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华文细黑</vt:lpstr>
      <vt:lpstr>微软雅黑</vt:lpstr>
      <vt:lpstr>Arial</vt:lpstr>
      <vt:lpstr>Arial Unicode MS</vt:lpstr>
      <vt:lpstr>全新硬笔楷书简</vt:lpstr>
      <vt:lpstr>楷体_GB2312</vt:lpstr>
      <vt:lpstr>楷体</vt:lpstr>
      <vt:lpstr>华康少女文字W5(P)</vt:lpstr>
      <vt:lpstr>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dcterms:created xsi:type="dcterms:W3CDTF">2007-10-21T01:27:31Z</dcterms:created>
  <dcterms:modified xsi:type="dcterms:W3CDTF">2019-03-08T04:21:54Z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