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4"/>
  </p:notesMasterIdLst>
  <p:handoutMasterIdLst>
    <p:handoutMasterId r:id="rId45"/>
  </p:handoutMasterIdLst>
  <p:sldIdLst>
    <p:sldId id="580" r:id="rId3"/>
    <p:sldId id="523" r:id="rId4"/>
    <p:sldId id="632" r:id="rId5"/>
    <p:sldId id="1066" r:id="rId6"/>
    <p:sldId id="1032" r:id="rId7"/>
    <p:sldId id="634" r:id="rId8"/>
    <p:sldId id="1067" r:id="rId9"/>
    <p:sldId id="1101" r:id="rId10"/>
    <p:sldId id="748" r:id="rId11"/>
    <p:sldId id="586" r:id="rId12"/>
    <p:sldId id="1102" r:id="rId13"/>
    <p:sldId id="925" r:id="rId14"/>
    <p:sldId id="996" r:id="rId15"/>
    <p:sldId id="639" r:id="rId16"/>
    <p:sldId id="997" r:id="rId17"/>
    <p:sldId id="926" r:id="rId18"/>
    <p:sldId id="922" r:id="rId19"/>
    <p:sldId id="941" r:id="rId20"/>
    <p:sldId id="1025" r:id="rId21"/>
    <p:sldId id="1033" r:id="rId22"/>
    <p:sldId id="1103" r:id="rId23"/>
    <p:sldId id="928" r:id="rId24"/>
    <p:sldId id="998" r:id="rId25"/>
    <p:sldId id="1034" r:id="rId26"/>
    <p:sldId id="1010" r:id="rId27"/>
    <p:sldId id="992" r:id="rId28"/>
    <p:sldId id="1029" r:id="rId29"/>
    <p:sldId id="1030" r:id="rId30"/>
    <p:sldId id="1104" r:id="rId31"/>
    <p:sldId id="1011" r:id="rId32"/>
    <p:sldId id="1035" r:id="rId33"/>
    <p:sldId id="1036" r:id="rId34"/>
    <p:sldId id="1026" r:id="rId35"/>
    <p:sldId id="1014" r:id="rId36"/>
    <p:sldId id="936" r:id="rId37"/>
    <p:sldId id="937" r:id="rId38"/>
    <p:sldId id="938" r:id="rId39"/>
    <p:sldId id="1037" r:id="rId40"/>
    <p:sldId id="939" r:id="rId41"/>
    <p:sldId id="1028" r:id="rId42"/>
    <p:sldId id="971" r:id="rId43"/>
  </p:sldIdLst>
  <p:sldSz cx="9144000" cy="5143500" type="screen16x9"/>
  <p:notesSz cx="6858000" cy="9144000"/>
  <p:embeddedFontLst>
    <p:embeddedFont>
      <p:font typeface="微软雅黑" pitchFamily="34" charset="-122"/>
      <p:regular r:id="rId46"/>
      <p:bold r:id="rId47"/>
    </p:embeddedFont>
    <p:embeddedFont>
      <p:font typeface="楷体" pitchFamily="49" charset="-122"/>
      <p:regular r:id="rId48"/>
    </p:embeddedFont>
    <p:embeddedFont>
      <p:font typeface="黑体" pitchFamily="49" charset="-122"/>
      <p:regular r:id="rId49"/>
    </p:embeddedFont>
    <p:embeddedFont>
      <p:font typeface="幼圆" charset="-122"/>
      <p:regular r:id="rId50"/>
    </p:embeddedFont>
    <p:embeddedFont>
      <p:font typeface="华文楷体" charset="-122"/>
      <p:regular r:id="rId51"/>
    </p:embeddedFont>
    <p:embeddedFont>
      <p:font typeface="汉语拼音" charset="0"/>
      <p:regular r:id="rId52"/>
    </p:embeddedFont>
    <p:embeddedFont>
      <p:font typeface="Tahoma" pitchFamily="34" charset="0"/>
      <p:regular r:id="rId53"/>
      <p:bold r:id="rId54"/>
    </p:embeddedFont>
    <p:embeddedFont>
      <p:font typeface="Calibri" pitchFamily="34" charset="0"/>
      <p:regular r:id="rId55"/>
      <p:bold r:id="rId56"/>
      <p:italic r:id="rId57"/>
      <p:boldItalic r:id="rId5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00B050"/>
    <a:srgbClr val="FF00FF"/>
    <a:srgbClr val="FFFFFF"/>
    <a:srgbClr val="D60093"/>
    <a:srgbClr val="F8324E"/>
    <a:srgbClr val="AAF208"/>
    <a:srgbClr val="FF6600"/>
    <a:srgbClr val="A383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123"/>
        <p:guide pos="22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9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8" Type="http://schemas.openxmlformats.org/officeDocument/2006/relationships/slide" Target="slides/slide6.xml"/><Relationship Id="rId51" Type="http://schemas.openxmlformats.org/officeDocument/2006/relationships/font" Target="fonts/font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1.fntdata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5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635" y="4832985"/>
            <a:ext cx="9144635" cy="3105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0" cstate="print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3558" t="13264" r="17067" b="13278"/>
          <a:stretch>
            <a:fillRect/>
          </a:stretch>
        </p:blipFill>
        <p:spPr>
          <a:xfrm>
            <a:off x="105410" y="4490085"/>
            <a:ext cx="916305" cy="647065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6" name="矩形 5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10"/>
            <p:cNvSpPr txBox="1"/>
            <p:nvPr userDrawn="1"/>
          </p:nvSpPr>
          <p:spPr>
            <a:xfrm>
              <a:off x="193237" y="92978"/>
              <a:ext cx="8020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27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昙花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76" r="30175" b="8583"/>
          <a:stretch>
            <a:fillRect/>
          </a:stretch>
        </p:blipFill>
        <p:spPr>
          <a:xfrm>
            <a:off x="0" y="3134995"/>
            <a:ext cx="1021715" cy="1417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  <a:lum bright="12000" contrast="6000"/>
          </a:blip>
          <a:srcRect l="66052" t="51294" r="1371" b="9618"/>
          <a:stretch>
            <a:fillRect/>
          </a:stretch>
        </p:blipFill>
        <p:spPr>
          <a:xfrm>
            <a:off x="8223885" y="4293235"/>
            <a:ext cx="920115" cy="8439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5436096" y="-1"/>
            <a:ext cx="3707904" cy="771551"/>
            <a:chOff x="5436096" y="-1"/>
            <a:chExt cx="3707904" cy="771551"/>
          </a:xfrm>
        </p:grpSpPr>
        <p:sp>
          <p:nvSpPr>
            <p:cNvPr id="4" name="矩形 3"/>
            <p:cNvSpPr/>
            <p:nvPr userDrawn="1"/>
          </p:nvSpPr>
          <p:spPr>
            <a:xfrm>
              <a:off x="5436096" y="195486"/>
              <a:ext cx="3707904" cy="360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87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 userDrawn="1"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21548;&#20889;-27%20&#26137;&#33457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8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27&#26137;&#33457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54274" name="Picture 2" descr="http://imgsrc.baidu.com/image/c0%3Dpixel_huitu%2C0%2C0%2C294%2C40/sign=0d7b0e6a0733874488c8273c3877bc95/64380cd7912397dd5a1bc83e5282b2b7d0a287ae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2217" b="62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54276" name="Picture 4" descr="http://img.pconline.com.cn/images/upload/upc/tx/photoblog/1108/31/c7/8827973_8827973_1314772591343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54278" name="Picture 6" descr="http://imgsrc.baidu.com/imgad/pic/item/c8ea15ce36d3d539273584ea3187e950352ab08b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r="2217" b="1078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581025"/>
            <a:ext cx="9143365" cy="2061210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76200"/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我们看到稀有事物和美好景物出现不久就销声匿迹了，常用一个成语来概括，那就是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昙花一现。今天我们讲的课文就是关于主人公和昙花之间的故事。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298095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335930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醒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353803" y="1161555"/>
            <a:ext cx="150019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xǐng</a:t>
            </a:r>
          </a:p>
        </p:txBody>
      </p:sp>
      <p:sp>
        <p:nvSpPr>
          <p:cNvPr id="4" name="线形标注 2 3"/>
          <p:cNvSpPr/>
          <p:nvPr/>
        </p:nvSpPr>
        <p:spPr>
          <a:xfrm>
            <a:off x="3139753" y="107155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31870"/>
              <a:gd name="adj6" fmla="val -4284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不要少写“一”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2972" y="1999295"/>
            <a:ext cx="4337222" cy="1791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形声字。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酉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表意，其形像酒坛，表示酒后醒来；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表声，以星星明亮表示人醉后神志清明过来。</a:t>
            </a:r>
          </a:p>
        </p:txBody>
      </p:sp>
      <p:sp>
        <p:nvSpPr>
          <p:cNvPr id="7" name="矩形 6"/>
          <p:cNvSpPr/>
          <p:nvPr/>
        </p:nvSpPr>
        <p:spPr>
          <a:xfrm>
            <a:off x="1584325" y="2852420"/>
            <a:ext cx="288290" cy="24511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4000"/>
          </a:blip>
          <a:srcRect/>
          <a:stretch>
            <a:fillRect/>
          </a:stretch>
        </p:blipFill>
        <p:spPr bwMode="auto">
          <a:xfrm>
            <a:off x="3135630" y="2128520"/>
            <a:ext cx="1617345" cy="1507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0955"/>
            <a:ext cx="9144000" cy="516445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3387260" y="28649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1460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714165"/>
            <a:ext cx="1808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FFFF00"/>
                </a:solidFill>
              </a:rPr>
              <a:t>昙花开了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31140" y="1478280"/>
            <a:ext cx="2052320" cy="2288540"/>
            <a:chOff x="364" y="2328"/>
            <a:chExt cx="3232" cy="3604"/>
          </a:xfrm>
        </p:grpSpPr>
        <p:pic>
          <p:nvPicPr>
            <p:cNvPr id="3" name="图片 2" descr="昙花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" y="2328"/>
              <a:ext cx="3232" cy="268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198" y="4820"/>
              <a:ext cx="11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醒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83690" y="1478280"/>
            <a:ext cx="2052320" cy="2289175"/>
            <a:chOff x="364" y="2328"/>
            <a:chExt cx="3232" cy="3605"/>
          </a:xfrm>
        </p:grpSpPr>
        <p:pic>
          <p:nvPicPr>
            <p:cNvPr id="8" name="图片 7" descr="昙花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" y="2328"/>
              <a:ext cx="3232" cy="268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98" y="4820"/>
              <a:ext cx="11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淡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15285" y="1478280"/>
            <a:ext cx="2052320" cy="2289175"/>
            <a:chOff x="364" y="2328"/>
            <a:chExt cx="3232" cy="3605"/>
          </a:xfrm>
        </p:grpSpPr>
        <p:pic>
          <p:nvPicPr>
            <p:cNvPr id="11" name="图片 10" descr="昙花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" y="2328"/>
              <a:ext cx="3232" cy="268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198" y="4820"/>
              <a:ext cx="11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雅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42130" y="1478280"/>
            <a:ext cx="2052320" cy="2289175"/>
            <a:chOff x="364" y="2328"/>
            <a:chExt cx="3232" cy="3605"/>
          </a:xfrm>
        </p:grpSpPr>
        <p:pic>
          <p:nvPicPr>
            <p:cNvPr id="14" name="图片 13" descr="昙花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" y="2328"/>
              <a:ext cx="3232" cy="268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198" y="4820"/>
              <a:ext cx="11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舒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19165" y="1478280"/>
            <a:ext cx="2052320" cy="2289175"/>
            <a:chOff x="364" y="2328"/>
            <a:chExt cx="3232" cy="3605"/>
          </a:xfrm>
        </p:grpSpPr>
        <p:pic>
          <p:nvPicPr>
            <p:cNvPr id="17" name="图片 16" descr="昙花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" y="2328"/>
              <a:ext cx="3232" cy="268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198" y="4820"/>
              <a:ext cx="11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熄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66965" y="1478280"/>
            <a:ext cx="2052320" cy="2289175"/>
            <a:chOff x="364" y="2328"/>
            <a:chExt cx="3232" cy="3605"/>
          </a:xfrm>
        </p:grpSpPr>
        <p:pic>
          <p:nvPicPr>
            <p:cNvPr id="20" name="图片 19" descr="昙花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" y="2328"/>
              <a:ext cx="3232" cy="268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198" y="4820"/>
              <a:ext cx="11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颜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1000113"/>
            <a:ext cx="3857652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昙花一现：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昙花开放后很快就凋谢，比喻稀有的事物或显赫一时的人物出现不久就消逝。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342" y="2814956"/>
            <a:ext cx="3429024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人们常说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昙花一现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太过短暂，而且昙花只在夜间开放。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0" name="Picture 2" descr="http://imgsrc.baidu.com/imgad/pic/item/5243fbf2b2119313029d632d6f380cd790238d55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-143" b="4737"/>
          <a:stretch>
            <a:fillRect/>
          </a:stretch>
        </p:blipFill>
        <p:spPr bwMode="auto">
          <a:xfrm>
            <a:off x="4552315" y="1108075"/>
            <a:ext cx="4366895" cy="292671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666951" y="35488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788" y="653719"/>
            <a:ext cx="400052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目不转睛：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指眼珠子一动不动地注视。形容注意力集中。</a:t>
            </a:r>
          </a:p>
        </p:txBody>
      </p:sp>
      <p:sp>
        <p:nvSpPr>
          <p:cNvPr id="9" name="矩形 8"/>
          <p:cNvSpPr/>
          <p:nvPr/>
        </p:nvSpPr>
        <p:spPr>
          <a:xfrm>
            <a:off x="814358" y="2411411"/>
            <a:ext cx="4214842" cy="15684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遥控飞机升到了天空，小猫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目不转睛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地看着它。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6" name="Picture 2" descr="http://img3.redocn.com/20100316/Redocn_20100306144713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r="201" b="4737"/>
          <a:stretch>
            <a:fillRect/>
          </a:stretch>
        </p:blipFill>
        <p:spPr bwMode="auto">
          <a:xfrm>
            <a:off x="4869180" y="571500"/>
            <a:ext cx="3679190" cy="35121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572423" y="1643056"/>
            <a:ext cx="8072494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故事以夏老人送给李小龙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为开端，生动地叙述了李小龙等待昙花，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的心情。</a:t>
            </a:r>
          </a:p>
        </p:txBody>
      </p:sp>
      <p:sp>
        <p:nvSpPr>
          <p:cNvPr id="22" name="文本框 6"/>
          <p:cNvSpPr txBox="1"/>
          <p:nvPr/>
        </p:nvSpPr>
        <p:spPr>
          <a:xfrm>
            <a:off x="1240790" y="901700"/>
            <a:ext cx="4447540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72580" y="1714811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一盆昙花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9431" y="3087055"/>
            <a:ext cx="164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开放时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01315" y="3087437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期盼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15827" y="3100708"/>
            <a:ext cx="114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渴望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382183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34860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1" grpId="0"/>
      <p:bldP spid="12" grpId="0"/>
      <p:bldP spid="15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5665370" y="2654489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016000" y="410845"/>
            <a:ext cx="5699125" cy="641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课文的段落应该怎么划分？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4420" y="1263015"/>
            <a:ext cx="61315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）：夏老人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003534" y="121474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9697" y="12147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送昙花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03547" y="187673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4708" y="1905971"/>
            <a:ext cx="60921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）：李小龙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074708" y="2548913"/>
            <a:ext cx="59124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）：李小龙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932096" y="255301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3-6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57694" y="320548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赏昙花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34011" y="18773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养昙花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2573" y="25625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盼花开</a:t>
            </a:r>
            <a:endParaRPr lang="zh-CN" altLang="en-US" sz="2800" dirty="0"/>
          </a:p>
        </p:txBody>
      </p:sp>
      <p:sp>
        <p:nvSpPr>
          <p:cNvPr id="30" name="矩形 29"/>
          <p:cNvSpPr/>
          <p:nvPr/>
        </p:nvSpPr>
        <p:spPr>
          <a:xfrm>
            <a:off x="2788903" y="3219771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10-14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039139" y="3215009"/>
            <a:ext cx="60921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第四部分（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）：李小龙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4391" y="3857951"/>
            <a:ext cx="60921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第五部分（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）：李小龙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25" name="矩形 24"/>
          <p:cNvSpPr/>
          <p:nvPr/>
        </p:nvSpPr>
        <p:spPr>
          <a:xfrm>
            <a:off x="2860341" y="3819851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15-17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24182" y="383890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梦昙花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/>
      <p:bldP spid="14" grpId="0"/>
      <p:bldP spid="16" grpId="0"/>
      <p:bldP spid="17" grpId="0"/>
      <p:bldP spid="20" grpId="0"/>
      <p:bldP spid="23" grpId="0"/>
      <p:bldP spid="28" grpId="0"/>
      <p:bldP spid="29" grpId="0"/>
      <p:bldP spid="30" grpId="0"/>
      <p:bldP spid="21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0"/>
          <p:cNvSpPr/>
          <p:nvPr/>
        </p:nvSpPr>
        <p:spPr>
          <a:xfrm>
            <a:off x="642910" y="857238"/>
            <a:ext cx="750099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一、读一读，仿写几个表示颜色的词语。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98232" y="1582413"/>
            <a:ext cx="628654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嫩绿  雪白  淡黄  目不转睛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盼着  守着  颜色  昙花一现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28738" y="3190560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粉红  火红  蔚蓝  鹅黄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00034" y="500048"/>
            <a:ext cx="7715304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、加偏旁组字再组词。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 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炎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支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 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）（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000100" y="1428742"/>
            <a:ext cx="214314" cy="18573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4429124" y="1428742"/>
            <a:ext cx="214314" cy="18573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6635" y="135730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氵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762237" y="133349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淡黄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405197" y="27860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讠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786050" y="278606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谈话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000628" y="137737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扌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643702" y="128586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技术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929190" y="27860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572264" y="278606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肢体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337935" y="3776345"/>
            <a:ext cx="2338070" cy="472440"/>
            <a:chOff x="9981" y="5834"/>
            <a:chExt cx="3682" cy="744"/>
          </a:xfrm>
        </p:grpSpPr>
        <p:sp>
          <p:nvSpPr>
            <p:cNvPr id="3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lum bright="6000" contrast="6000"/>
          </a:blip>
          <a:stretch>
            <a:fillRect/>
          </a:stretch>
        </p:blipFill>
        <p:spPr>
          <a:xfrm>
            <a:off x="635" y="-9525"/>
            <a:ext cx="9139555" cy="5174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0380" y="1064895"/>
            <a:ext cx="8143240" cy="2061210"/>
          </a:xfrm>
          <a:prstGeom prst="rect">
            <a:avLst/>
          </a:prstGeom>
          <a:solidFill>
            <a:schemeClr val="bg1">
              <a:alpha val="85000"/>
            </a:schemeClr>
          </a:solidFill>
          <a:effectLst>
            <a:softEdge rad="190500"/>
          </a:effectLst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李小龙把夏老人给的昙花精心养殖，等着昙花开放，在这过程中他有了怎样的发现呢？我们继续学习课文。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1310" y="464185"/>
            <a:ext cx="1629410" cy="400050"/>
            <a:chOff x="506" y="505"/>
            <a:chExt cx="2566" cy="63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000125" y="1071245"/>
            <a:ext cx="771525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夏老人送给李小龙一盆昙花，李小龙是什么表现？</a:t>
            </a:r>
          </a:p>
        </p:txBody>
      </p:sp>
      <p:sp>
        <p:nvSpPr>
          <p:cNvPr id="15" name="矩形 14"/>
          <p:cNvSpPr/>
          <p:nvPr/>
        </p:nvSpPr>
        <p:spPr>
          <a:xfrm>
            <a:off x="2226313" y="3014664"/>
            <a:ext cx="5262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欢欢喜喜</a:t>
            </a:r>
            <a:r>
              <a:rPr 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心咚咚地跳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7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298" y="107125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scimg.jb51.net/allimg/150730/14-150I01142352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2726055" y="1010920"/>
            <a:ext cx="3630295" cy="1357630"/>
          </a:xfrm>
          <a:prstGeom prst="roundRect">
            <a:avLst/>
          </a:prstGeom>
          <a:solidFill>
            <a:srgbClr val="FFFFFF">
              <a:alpha val="79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44495" y="1239520"/>
            <a:ext cx="3411855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27 昙花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070402" y="1000114"/>
            <a:ext cx="4286281" cy="1643074"/>
          </a:xfrm>
          <a:prstGeom prst="roundRect">
            <a:avLst/>
          </a:prstGeom>
          <a:grpFill/>
          <a:ln w="3175"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829406" y="511797"/>
            <a:ext cx="7672318" cy="1059821"/>
            <a:chOff x="1314291" y="1510956"/>
            <a:chExt cx="7909680" cy="1964492"/>
          </a:xfrm>
        </p:grpSpPr>
        <p:sp>
          <p:nvSpPr>
            <p:cNvPr id="11" name="文本框 6"/>
            <p:cNvSpPr txBox="1"/>
            <p:nvPr/>
          </p:nvSpPr>
          <p:spPr>
            <a:xfrm>
              <a:off x="1603363" y="1736782"/>
              <a:ext cx="7620608" cy="15042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他为什么欢喜得心“咚咚地跳”？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314291" y="1510956"/>
              <a:ext cx="7761731" cy="1964492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85786" y="1857370"/>
            <a:ext cx="7786742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很小就听说过“昙花一现”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，这在他幼小的心灵里产生了一个梦想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拥有一盆昙花。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今天终于实现了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这个梦想，所以欢喜得心咚咚地跳。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217930" y="1122045"/>
            <a:ext cx="771525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齐读第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自然段，看看李小龙得到昙花后是怎么做的？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145" y="1122045"/>
            <a:ext cx="1323975" cy="189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472" y="500048"/>
            <a:ext cx="7643866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李小龙给它浇水，松土。白天搬到屋外。晚上搬进屋里，放在床前的高茶几上。早上睁开眼第一件事便是看看他的昙花。放学回来，连书包都不放下，先去看看昙花。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00430" y="1071552"/>
            <a:ext cx="85725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14876" y="1069964"/>
            <a:ext cx="85725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715140" y="1071552"/>
            <a:ext cx="85725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285984" y="1500180"/>
            <a:ext cx="85725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500166" y="2000246"/>
            <a:ext cx="114300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143504" y="2000246"/>
            <a:ext cx="85725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14612" y="2500312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29058" y="2500312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134852" y="2852422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李小龙养昙花时的精心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8235" y="3786505"/>
            <a:ext cx="690753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说明美好的生活需要自己努力去创造。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下箭头 21"/>
          <p:cNvSpPr/>
          <p:nvPr/>
        </p:nvSpPr>
        <p:spPr>
          <a:xfrm flipH="1">
            <a:off x="4000496" y="3357568"/>
            <a:ext cx="214314" cy="428628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ldLvl="0" animBg="1"/>
      <p:bldP spid="2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003402" y="1289036"/>
            <a:ext cx="485778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昙花茁了骨朵儿了！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8241" y="2567933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植物才生长出来的样子。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下箭头 14"/>
          <p:cNvSpPr/>
          <p:nvPr/>
        </p:nvSpPr>
        <p:spPr>
          <a:xfrm flipH="1">
            <a:off x="3146425" y="1934210"/>
            <a:ext cx="214630" cy="6565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03534" y="1360474"/>
            <a:ext cx="500066" cy="5715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178530" y="3445513"/>
            <a:ext cx="6786610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昙花在李小龙的精心养护下茁壮成长。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5627" y="503557"/>
            <a:ext cx="7904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在李小龙的精心照料下，昙花怎么样了呢？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5548630" y="2614930"/>
            <a:ext cx="319849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55" y="503555"/>
            <a:ext cx="1144905" cy="1640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  <p:bldP spid="15" grpId="0" bldLvl="0" animBg="1"/>
      <p:bldP spid="14" grpId="0" bldLvl="0" animBg="1"/>
      <p:bldP spid="19" grpId="0" bldLvl="0" animBg="1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966470" y="561975"/>
            <a:ext cx="739203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李小龙有了喜爱的昙花，但是为什么上课不安心呢？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6760" y="2323145"/>
            <a:ext cx="778674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因为他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怕错过了昙花开花的时间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，自己见不到了。因此他上课的时候一味地想着昙花，所以他上课不安心了。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50" y="496570"/>
            <a:ext cx="1323975" cy="189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10" y="500048"/>
            <a:ext cx="728667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晚上，他睡得很晚，守着昙花。他听说昙花常常是夜晚开。昙花就要开了。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786446" y="1142990"/>
            <a:ext cx="50006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下箭头 6"/>
          <p:cNvSpPr/>
          <p:nvPr/>
        </p:nvSpPr>
        <p:spPr>
          <a:xfrm flipH="1">
            <a:off x="5929322" y="1214428"/>
            <a:ext cx="142876" cy="107157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7234" y="2285998"/>
            <a:ext cx="76438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表现出了李小龙等待昙花开放的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，也表现出了李小龙担心错过昙花开放时间的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谨慎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；让人感受到了小龙对昙花的无比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之情。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燕尾形箭头 15"/>
          <p:cNvSpPr/>
          <p:nvPr/>
        </p:nvSpPr>
        <p:spPr>
          <a:xfrm>
            <a:off x="4000496" y="1643056"/>
            <a:ext cx="1714512" cy="214314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786" y="928676"/>
            <a:ext cx="339661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昙花就要开了。</a:t>
            </a:r>
          </a:p>
        </p:txBody>
      </p:sp>
      <p:sp>
        <p:nvSpPr>
          <p:cNvPr id="7" name="矩形 6"/>
          <p:cNvSpPr/>
          <p:nvPr/>
        </p:nvSpPr>
        <p:spPr>
          <a:xfrm>
            <a:off x="785786" y="1643056"/>
            <a:ext cx="339661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昙花还没有开。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3786182" y="1071552"/>
            <a:ext cx="214314" cy="128588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22613" y="11429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6446" y="141547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期盼花开。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6" name="Picture 2" descr="http://s15.sinaimg.cn/middle/4b055b90n8ab17ef9ee3e&amp;690&amp;690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000496" y="2214560"/>
            <a:ext cx="3857606" cy="25717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/>
      <p:bldP spid="7" grpId="0"/>
      <p:bldP spid="8" grpId="0" animBg="1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892810" y="683260"/>
            <a:ext cx="792988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昙花开了，昙花的香味把睡梦中的李小龙弄醒了，却为什么说李小龙好像在做梦？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78851" y="2379026"/>
            <a:ext cx="7358114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因为自己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梦寐以求的事情突然出现在自己的眼前，李小龙的大脑还没有转过弯来，心理上还没有完全接受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。兴奋地就像在梦里一般。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50" y="496570"/>
            <a:ext cx="1323975" cy="189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src.baidu.com/image/c0%3Dpixel_huitu%2C0%2C0%2C294%2C40/sign=446b6b2ea018972bb737088a8fb51ee5/42a98226cffc1e171effdb0b4190f603738de94c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209" b="625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2532" name="Picture 4" descr="http://imgsrc.baidu.com/image/c0%3Dpixel_huitu%2C0%2C0%2C294%2C40/sign=b64b844ff91fbe090853cb540218695f/faf2b2119313b07e0700eb3107d7912397dd8c4e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201" b="4536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22534" name="Picture 6" descr="http://imgsrc.baidu.com/image/c0%3Dpixel_huitu%2C0%2C0%2C294%2C40/sign=caa85881df3f8794c7f2406ebb636b98/72f082025aafa40f131675e4a064034f78f01932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r="1209" b="473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613410" y="409575"/>
            <a:ext cx="739203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昙花是什么样子的呢？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595" y="409575"/>
            <a:ext cx="1061085" cy="15214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4248" y="1471600"/>
            <a:ext cx="7215238" cy="117602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雪白雪白的。白得像玉，像通草，像天上的云。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73611" y="2124386"/>
            <a:ext cx="928694" cy="523220"/>
          </a:xfrm>
          <a:prstGeom prst="rect">
            <a:avLst/>
          </a:prstGeom>
          <a:solidFill>
            <a:srgbClr val="FF00FF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lum contrast="6000"/>
          </a:blip>
          <a:stretch>
            <a:fillRect/>
          </a:stretch>
        </p:blipFill>
        <p:spPr>
          <a:xfrm>
            <a:off x="1253490" y="3029585"/>
            <a:ext cx="2471420" cy="1544955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 t="6778" b="21528"/>
          <a:stretch>
            <a:fillRect/>
          </a:stretch>
        </p:blipFill>
        <p:spPr>
          <a:xfrm>
            <a:off x="3970020" y="3014980"/>
            <a:ext cx="2555240" cy="155956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rcRect l="7557" t="11750" r="7483" b="8083"/>
          <a:stretch>
            <a:fillRect/>
          </a:stretch>
        </p:blipFill>
        <p:spPr>
          <a:xfrm>
            <a:off x="6633210" y="3029585"/>
            <a:ext cx="2456180" cy="154559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786050" y="643558"/>
            <a:ext cx="5929338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汪曾祺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，江苏高邮人，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日出生，中国当代作家、散文家、戏剧家、京派作家的代表人物。被誉为“抒情的人道主义者，中国最后一个纯粹的文人，中国最后一个士大夫”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作品有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受戒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晚饭花集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逝水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晚翠文谈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9154" name="Picture 2" descr="http://s7.sinaimg.cn/mw690/00687UNRzy7bmDyJxga46&amp;690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214282" y="714362"/>
            <a:ext cx="2571768" cy="3889015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303559" y="449926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16633" y="785800"/>
            <a:ext cx="7215238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花心淡黄，淡得像没有颜色，淡得真雅。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0881" y="2571433"/>
            <a:ext cx="435771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高尚不俗，美好大方。形象地概括了昙花开放的状态。</a:t>
            </a:r>
          </a:p>
        </p:txBody>
      </p:sp>
      <p:sp>
        <p:nvSpPr>
          <p:cNvPr id="5" name="椭圆 4"/>
          <p:cNvSpPr/>
          <p:nvPr/>
        </p:nvSpPr>
        <p:spPr>
          <a:xfrm>
            <a:off x="2645393" y="1428742"/>
            <a:ext cx="571504" cy="5000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flipH="1">
            <a:off x="2788269" y="1928808"/>
            <a:ext cx="214314" cy="64294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555" name="Picture 3" descr="http://imgsrc.baidu.com/image/c0%3Dpixel_huitu%2C0%2C0%2C294%2C40/sign=b64b844ff91fbe090853cb540218695f/faf2b2119313b07e0700eb3107d7912397dd8c4e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201" b="6249"/>
          <a:stretch>
            <a:fillRect/>
          </a:stretch>
        </p:blipFill>
        <p:spPr bwMode="auto">
          <a:xfrm>
            <a:off x="5288599" y="1428742"/>
            <a:ext cx="3308040" cy="2071702"/>
          </a:xfrm>
          <a:prstGeom prst="rect">
            <a:avLst/>
          </a:prstGeom>
          <a:noFill/>
        </p:spPr>
      </p:pic>
      <p:sp>
        <p:nvSpPr>
          <p:cNvPr id="4" name="文本框 10"/>
          <p:cNvSpPr txBox="1"/>
          <p:nvPr/>
        </p:nvSpPr>
        <p:spPr>
          <a:xfrm>
            <a:off x="2279650" y="3627120"/>
            <a:ext cx="319849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6" grpId="0"/>
      <p:bldP spid="5" grpId="0" bldLvl="0" animBg="1"/>
      <p:bldP spid="6" grpId="0" bldLvl="0" animBg="1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5960" y="694055"/>
            <a:ext cx="7287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它一面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舒展着肢体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，一面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醉人的香气。</a:t>
            </a:r>
          </a:p>
        </p:txBody>
      </p:sp>
      <p:sp>
        <p:nvSpPr>
          <p:cNvPr id="8" name="上弧形箭头 7"/>
          <p:cNvSpPr/>
          <p:nvPr/>
        </p:nvSpPr>
        <p:spPr>
          <a:xfrm rot="5097767">
            <a:off x="7100570" y="1641475"/>
            <a:ext cx="2155825" cy="770255"/>
          </a:xfrm>
          <a:prstGeom prst="curvedDown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49811" y="1893246"/>
            <a:ext cx="928694" cy="523220"/>
          </a:xfrm>
          <a:prstGeom prst="rect">
            <a:avLst/>
          </a:prstGeom>
          <a:solidFill>
            <a:srgbClr val="FF00FF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49485" y="1370006"/>
            <a:ext cx="928694" cy="523220"/>
          </a:xfrm>
          <a:prstGeom prst="rect">
            <a:avLst/>
          </a:prstGeom>
          <a:solidFill>
            <a:srgbClr val="FF00FF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1097280" y="2602230"/>
            <a:ext cx="6744335" cy="181483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把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开放的昙花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比作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睡醒的美人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，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花瓣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比作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肢体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，“舒展”“吹出”描写出了昙花开放的动态，生动形象地写出了昙花开放时的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美丽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香味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  <p:bldP spid="9" grpId="0" bldLvl="0" animBg="1"/>
      <p:bldP spid="10" grpId="0" bldLvl="0" animBg="1"/>
      <p:bldP spid="9626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475159" y="919758"/>
            <a:ext cx="638762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运用比喻和拟人手法写一段话。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643544" y="1571301"/>
            <a:ext cx="8001056" cy="2430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夏日的晚上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花园里好像在上演一出盛大的交响音乐会。小溪在弹奏铮铮淙淙的旋律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蟋蟀在轻唱悦耳动听的歌曲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青蛙在齐唱韵律美妙的和声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花儿在袅袅娜娜的伴舞。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377396"/>
            <a:ext cx="2099196" cy="561692"/>
            <a:chOff x="755576" y="411510"/>
            <a:chExt cx="2099196" cy="561692"/>
          </a:xfrm>
        </p:grpSpPr>
        <p:sp>
          <p:nvSpPr>
            <p:cNvPr id="3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214120" y="857250"/>
            <a:ext cx="6501130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李小龙为什么会梦见昙花开了？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3743" y="1998975"/>
            <a:ext cx="75009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因为李小龙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太喜欢昙花了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而且自己养的昙花已经开放，兴奋的他在梦里都是昙花开放了。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585" y="648970"/>
            <a:ext cx="1061085" cy="1521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142973" y="695314"/>
            <a:ext cx="7500990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读课文最后一自然段，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想一想：</a:t>
            </a:r>
            <a:endParaRPr lang="zh-CN" altLang="en-US" sz="3600" b="1" dirty="0">
              <a:solidFill>
                <a:srgbClr val="00B0F0"/>
              </a:solidFill>
              <a:latin typeface="+mj-ea"/>
              <a:ea typeface="+mj-ea"/>
            </a:endParaRPr>
          </a:p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李小龙的这两盆昙花分别代表着什么呢？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1143290" y="2578732"/>
            <a:ext cx="7858180" cy="15455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床前的昙花是现实中的，是他通过自己努力创造的美好事物。梦里的昙花是他的梦想，是他在努力追求的美好事物。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65" y="695325"/>
            <a:ext cx="1206500" cy="17303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271270" y="1224280"/>
            <a:ext cx="6800850" cy="280289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 rot="10800000" flipV="1">
            <a:off x="2001183" y="1498912"/>
            <a:ext cx="428628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夏爷爷送花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李小龙养花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李小龙盼花开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李小龙赏昙花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李小龙梦昙花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217" name="AutoShape 1"/>
          <p:cNvSpPr/>
          <p:nvPr/>
        </p:nvSpPr>
        <p:spPr bwMode="auto">
          <a:xfrm>
            <a:off x="4715510" y="1641475"/>
            <a:ext cx="203835" cy="1506855"/>
          </a:xfrm>
          <a:prstGeom prst="rightBrace">
            <a:avLst>
              <a:gd name="adj1" fmla="val 86842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858703" y="3213424"/>
            <a:ext cx="328614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追求美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 创造美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3017" y="21418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喜爱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1462719" y="2141845"/>
            <a:ext cx="5384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昙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4" name="AutoShape 1"/>
          <p:cNvSpPr/>
          <p:nvPr/>
        </p:nvSpPr>
        <p:spPr bwMode="auto">
          <a:xfrm rot="10800000">
            <a:off x="2132330" y="1706880"/>
            <a:ext cx="214630" cy="1822450"/>
          </a:xfrm>
          <a:prstGeom prst="rightBrace">
            <a:avLst>
              <a:gd name="adj1" fmla="val 86842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燕尾形箭头 4"/>
          <p:cNvSpPr/>
          <p:nvPr/>
        </p:nvSpPr>
        <p:spPr>
          <a:xfrm>
            <a:off x="4614545" y="3397250"/>
            <a:ext cx="575945" cy="143510"/>
          </a:xfrm>
          <a:prstGeom prst="notch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17" grpId="0" bldLvl="0" animBg="1"/>
      <p:bldP spid="9220" grpId="0" bldLvl="0" animBg="1"/>
      <p:bldP spid="16" grpId="0"/>
      <p:bldP spid="17" grpId="0"/>
      <p:bldP spid="4" grpId="0" bldLvl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1368" y="1357304"/>
            <a:ext cx="7315745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课文通过描写李小龙静心呵护昙花，昙花开放的过程，告诉我们美好生活需要我们努力去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的道理。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1087" y="2572067"/>
            <a:ext cx="11430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追求</a:t>
            </a:r>
          </a:p>
        </p:txBody>
      </p:sp>
      <p:sp>
        <p:nvSpPr>
          <p:cNvPr id="8" name="矩形 7"/>
          <p:cNvSpPr/>
          <p:nvPr/>
        </p:nvSpPr>
        <p:spPr>
          <a:xfrm>
            <a:off x="5284161" y="2572067"/>
            <a:ext cx="11430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创造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0245" y="646430"/>
            <a:ext cx="8256270" cy="437705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描写昙花的句子　　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、昙花开放了，在海带状的绿叶拗口间，娇嫩的花蕾正在微微颤动，筒裙似的花托，拢不住丰腴的白玉般的花苞，渐渐地裂了开来；雪白的花瓣从花托中间轻轻地探了出来，一片，两片，三片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之后成束成束的金黄色的花蕊栩栩挺立，中间一根柱状雄蕊高高翘起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花瓣层层地分开来，开成一朵圆形的大白花。借着月光，只见它那白净的花瓣精致光滑，像白玉那样玲珑剔透，多么娇媚，多么诱人，多么可爱！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6275" y="714375"/>
            <a:ext cx="805180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、昙花有白色的，有蓝色的，还有紫色的。它的花瓣很大，漂亮极了。它开放时，先轻轻地打开外围的花瓣，再一层一层地展开里面的花瓣。它总是在夏夜开放，时间仅有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~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小时，但香气四溢，令人陶醉。可它的开放时间对于其他的花儿来说很短，让人惋惜。真是“昙花一现”啊！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942979"/>
            <a:ext cx="9144000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一、辨字组词。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睡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醒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雅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</a:p>
        </p:txBody>
      </p:sp>
      <p:sp>
        <p:nvSpPr>
          <p:cNvPr id="10" name="矩形 9"/>
          <p:cNvSpPr/>
          <p:nvPr/>
        </p:nvSpPr>
        <p:spPr>
          <a:xfrm>
            <a:off x="857224" y="17859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睡觉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25003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捶打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3240" y="17859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清醒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3240" y="25003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猩猩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72132" y="17859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文雅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72132" y="257175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唯一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86710" y="17859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困难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86710" y="25003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捆绑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1065" y="405765"/>
            <a:ext cx="7758430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昙花为什么夜间开花？</a:t>
            </a: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昙花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原产美洲墨西哥至巴西的热带沙漠中。那里的气候又干又热，但到晚上就凉快多了。晚上开花，可以避开强烈的阳光曝晒；缩短开花时间，又可以大大减少水分的损失，有利于它的生存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使它生命得到延续。于是天长日久，昙花在夜间短时间开花的特性就逐渐形成，代代相传。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0371" y="591169"/>
            <a:ext cx="8215370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二、用变色词语写句子。</a:t>
            </a:r>
          </a:p>
          <a:p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李小龙两手托着下巴，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目不转睛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地看着昙花。看了很久，很久。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5" y="2841623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同学们目不转睛地看老师做实验。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85720" y="643259"/>
            <a:ext cx="8290475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三、假如你跟李小龙一起观看昙花开放的情景，你会对他说些什么呢？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937" y="2033265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小龙你的辛苦没有白费啊！这美丽的昙花是你用辛勤的劳动换来的。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924300" y="1866265"/>
            <a:ext cx="2093595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熄</a:t>
            </a:r>
            <a:r>
              <a:rPr lang="zh-CN" altLang="en-US" sz="4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</a:t>
            </a:r>
          </a:p>
        </p:txBody>
      </p:sp>
      <p:sp>
        <p:nvSpPr>
          <p:cNvPr id="20" name="矩形 19"/>
          <p:cNvSpPr/>
          <p:nvPr/>
        </p:nvSpPr>
        <p:spPr>
          <a:xfrm>
            <a:off x="3996055" y="1355090"/>
            <a:ext cx="795655" cy="6838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4680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589246"/>
            <a:ext cx="351070" cy="380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53545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091" y="520830"/>
            <a:ext cx="366860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53249" y="152581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584065" y="1964690"/>
            <a:ext cx="708660" cy="5975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11985" y="2973070"/>
            <a:ext cx="6118225" cy="559435"/>
          </a:xfrm>
          <a:prstGeom prst="rect">
            <a:avLst/>
          </a:prstGeom>
          <a:solidFill>
            <a:srgbClr val="FDFEC3"/>
          </a:solidFill>
          <a:ln w="9525">
            <a:noFill/>
            <a:miter lim="800000"/>
          </a:ln>
        </p:spPr>
        <p:txBody>
          <a:bodyPr wrap="square" lIns="68571" tIns="34286" rIns="68571" bIns="34286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校园里的灯全部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熄灭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了,一片宁静。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8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2073834" y="93122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073835" y="94051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417034" y="967418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醒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749755" y="94074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6092479" y="92265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2145709" y="2500946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雅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3487259" y="2542134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4819980" y="2551420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肢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368450" y="94932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699742" y="93122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6038655" y="92265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2144059" y="2551421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3438675" y="2542848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4769967" y="2534276"/>
            <a:ext cx="1095518" cy="1139190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6101724" y="2500946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6049201" y="2500946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2" grpId="0"/>
      <p:bldP spid="12304" grpId="0"/>
      <p:bldP spid="12306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6685" y="1419860"/>
            <a:ext cx="2628265" cy="215074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6965" y="1358900"/>
            <a:ext cx="3529330" cy="2494915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206600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5712773" y="185167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全包围结构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81755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577827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4"/>
          <p:cNvSpPr txBox="1"/>
          <p:nvPr/>
        </p:nvSpPr>
        <p:spPr>
          <a:xfrm>
            <a:off x="1464995" y="242887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2179781" y="242887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2857177" y="242887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3537103" y="242887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1502385" y="307181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2216765" y="307181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6272540" y="25514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2931145" y="307181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3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：目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睡   舍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舒    口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困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155" y="2298065"/>
            <a:ext cx="216471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反义词识字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42870" y="2298065"/>
            <a:ext cx="234759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睡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醒</a:t>
            </a:r>
          </a:p>
        </p:txBody>
      </p:sp>
      <p:sp>
        <p:nvSpPr>
          <p:cNvPr id="2" name="TextBox 42"/>
          <p:cNvSpPr txBox="1"/>
          <p:nvPr/>
        </p:nvSpPr>
        <p:spPr>
          <a:xfrm>
            <a:off x="4831715" y="2298065"/>
            <a:ext cx="251396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淡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深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11669" r="9335" b="5611"/>
          <a:stretch>
            <a:fillRect/>
          </a:stretch>
        </p:blipFill>
        <p:spPr>
          <a:xfrm>
            <a:off x="4406900" y="3153410"/>
            <a:ext cx="2132330" cy="1798955"/>
          </a:xfrm>
          <a:prstGeom prst="rect">
            <a:avLst/>
          </a:prstGeom>
        </p:spPr>
      </p:pic>
      <p:sp>
        <p:nvSpPr>
          <p:cNvPr id="4" name="TextBox 39"/>
          <p:cNvSpPr txBox="1"/>
          <p:nvPr/>
        </p:nvSpPr>
        <p:spPr>
          <a:xfrm>
            <a:off x="1372235" y="3284855"/>
            <a:ext cx="279590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：熄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22634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26417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353185" y="1304290"/>
            <a:ext cx="150939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shu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62469" y="2112074"/>
            <a:ext cx="4375055" cy="1591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形声字。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表意，其形像眼睛，表示闭目而睡；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表声，垂有向下、低下之义，表示坐着打瞌睡时眼睑下垂。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3486" y="2549208"/>
            <a:ext cx="428628" cy="78581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360291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29036"/>
              <a:gd name="adj6" fmla="val -6132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不要写成“日”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6000"/>
          </a:blip>
          <a:srcRect/>
          <a:stretch>
            <a:fillRect/>
          </a:stretch>
        </p:blipFill>
        <p:spPr bwMode="auto">
          <a:xfrm>
            <a:off x="3063240" y="2211070"/>
            <a:ext cx="1405255" cy="140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2295</Words>
  <Application>Microsoft Office PowerPoint</Application>
  <PresentationFormat>全屏显示(16:9)</PresentationFormat>
  <Paragraphs>198</Paragraphs>
  <Slides>41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Times New Roman</vt:lpstr>
      <vt:lpstr>微软雅黑</vt:lpstr>
      <vt:lpstr>楷体</vt:lpstr>
      <vt:lpstr>Kaiti SC</vt:lpstr>
      <vt:lpstr>Heiti SC Light</vt:lpstr>
      <vt:lpstr>黑体</vt:lpstr>
      <vt:lpstr>幼圆</vt:lpstr>
      <vt:lpstr>华文楷体</vt:lpstr>
      <vt:lpstr>汉语拼音</vt:lpstr>
      <vt:lpstr>Tahoma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2019-01-21T06:57:56Z</dcterms:modified>
  <cp:category>语文备课大师【全免费】</cp:category>
</cp:coreProperties>
</file>