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81"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0" autoAdjust="0"/>
  </p:normalViewPr>
  <p:slideViewPr>
    <p:cSldViewPr>
      <p:cViewPr varScale="1">
        <p:scale>
          <a:sx n="95" d="100"/>
          <a:sy n="95" d="100"/>
        </p:scale>
        <p:origin x="-666" y="-96"/>
      </p:cViewPr>
      <p:guideLst>
        <p:guide orient="horz" pos="1620"/>
        <p:guide pos="2880"/>
      </p:guideLst>
    </p:cSldViewPr>
  </p:slideViewPr>
  <p:notesTextViewPr>
    <p:cViewPr>
      <p:scale>
        <a:sx n="100" d="100"/>
        <a:sy n="100" d="100"/>
      </p:scale>
      <p:origin x="0" y="0"/>
    </p:cViewPr>
  </p:notesTextViewPr>
  <p:sorterViewPr>
    <p:cViewPr>
      <p:scale>
        <a:sx n="167" d="100"/>
        <a:sy n="167"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B24A69-6D55-4E19-AE7C-4FF3F225694C}" type="datetimeFigureOut">
              <a:rPr lang="zh-CN" altLang="en-US" smtClean="0"/>
              <a:pPr/>
              <a:t>2020/4/2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016B5B-6FD2-4AF0-9ED6-91B1B4D97C7F}" type="slidenum">
              <a:rPr lang="zh-CN" altLang="en-US" smtClean="0"/>
              <a:pPr/>
              <a:t>‹#›</a:t>
            </a:fld>
            <a:endParaRPr lang="zh-CN" altLang="en-US"/>
          </a:p>
        </p:txBody>
      </p:sp>
    </p:spTree>
    <p:extLst>
      <p:ext uri="{BB962C8B-B14F-4D97-AF65-F5344CB8AC3E}">
        <p14:creationId xmlns:p14="http://schemas.microsoft.com/office/powerpoint/2010/main" xmlns="" val="6278552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om/jianli/"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4.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excel/"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word/"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zh-CN" altLang="en-US" sz="1200" dirty="0" smtClean="0">
                <a:solidFill>
                  <a:srgbClr val="EEECE1">
                    <a:lumMod val="25000"/>
                  </a:srgbClr>
                </a:solidFill>
              </a:rPr>
              <a:t>：</a:t>
            </a:r>
            <a:r>
              <a:rPr lang="en-US" altLang="zh-CN" sz="1200" dirty="0" smtClean="0">
                <a:solidFill>
                  <a:srgbClr val="EEECE1">
                    <a:lumMod val="25000"/>
                  </a:srgbClr>
                </a:solidFill>
                <a:hlinkClick r:id="rId3"/>
              </a:rPr>
              <a:t>./</a:t>
            </a:r>
            <a:r>
              <a:rPr lang="en-US" altLang="zh-CN" sz="1200" dirty="0" smtClean="0">
                <a:solidFill>
                  <a:srgbClr val="EEECE1">
                    <a:lumMod val="25000"/>
                  </a:srgbClr>
                </a:solidFill>
                <a:hlinkClick r:id="rId3"/>
              </a:rPr>
              <a:t>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zh-CN" altLang="en-US" sz="1200" dirty="0" smtClean="0">
                <a:solidFill>
                  <a:srgbClr val="EEECE1">
                    <a:lumMod val="25000"/>
                  </a:srgbClr>
                </a:solidFill>
              </a:rPr>
              <a:t>：</a:t>
            </a:r>
            <a:r>
              <a:rPr lang="en-US" altLang="zh-CN" sz="1200" dirty="0" smtClean="0">
                <a:solidFill>
                  <a:srgbClr val="EEECE1">
                    <a:lumMod val="25000"/>
                  </a:srgbClr>
                </a:solidFill>
                <a:hlinkClick r:id="rId4"/>
              </a:rPr>
              <a:t>./</a:t>
            </a:r>
            <a:r>
              <a:rPr lang="en-US" altLang="zh-CN" sz="1200" dirty="0" smtClean="0">
                <a:solidFill>
                  <a:srgbClr val="EEECE1">
                    <a:lumMod val="25000"/>
                  </a:srgbClr>
                </a:solidFill>
                <a:hlinkClick r:id="rId4"/>
              </a:rPr>
              <a:t>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zh-CN" altLang="en-US" sz="1200" dirty="0" smtClean="0">
                <a:solidFill>
                  <a:srgbClr val="EEECE1">
                    <a:lumMod val="25000"/>
                  </a:srgbClr>
                </a:solidFill>
              </a:rPr>
              <a:t>：</a:t>
            </a:r>
            <a:r>
              <a:rPr lang="en-US" altLang="zh-CN" sz="1200" dirty="0" smtClean="0">
                <a:solidFill>
                  <a:srgbClr val="EEECE1">
                    <a:lumMod val="25000"/>
                  </a:srgbClr>
                </a:solidFill>
                <a:hlinkClick r:id="rId5"/>
              </a:rPr>
              <a:t>./</a:t>
            </a:r>
            <a:r>
              <a:rPr lang="en-US" altLang="zh-CN" sz="1200" dirty="0" smtClean="0">
                <a:solidFill>
                  <a:srgbClr val="EEECE1">
                    <a:lumMod val="25000"/>
                  </a:srgbClr>
                </a:solidFill>
                <a:hlinkClick r:id="rId5"/>
              </a:rPr>
              <a:t>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zh-CN" altLang="en-US" sz="1200" dirty="0" smtClean="0">
                <a:solidFill>
                  <a:srgbClr val="EEECE1">
                    <a:lumMod val="25000"/>
                  </a:srgbClr>
                </a:solidFill>
              </a:rPr>
              <a:t>：</a:t>
            </a:r>
            <a:r>
              <a:rPr lang="en-US" altLang="zh-CN" sz="1200" dirty="0" smtClean="0">
                <a:solidFill>
                  <a:srgbClr val="EEECE1">
                    <a:lumMod val="25000"/>
                  </a:srgbClr>
                </a:solidFill>
                <a:hlinkClick r:id="rId6"/>
              </a:rPr>
              <a:t>./</a:t>
            </a:r>
            <a:r>
              <a:rPr lang="en-US" altLang="zh-CN" sz="1200" dirty="0" smtClean="0">
                <a:solidFill>
                  <a:srgbClr val="EEECE1">
                    <a:lumMod val="25000"/>
                  </a:srgbClr>
                </a:solidFill>
                <a:hlinkClick r:id="rId6"/>
              </a:rPr>
              <a:t>tubiao/</a:t>
            </a:r>
            <a:r>
              <a:rPr lang="en-US" altLang="zh-CN" sz="1200" dirty="0" smtClean="0">
                <a:solidFill>
                  <a:srgbClr val="EEECE1">
                    <a:lumMod val="25000"/>
                  </a:srgbClr>
                </a:solidFill>
              </a:rPr>
              <a:t>      </a:t>
            </a: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zh-CN" altLang="en-US" sz="1200" dirty="0" smtClean="0">
                <a:solidFill>
                  <a:srgbClr val="EEECE1">
                    <a:lumMod val="25000"/>
                  </a:srgbClr>
                </a:solidFill>
              </a:rPr>
              <a:t>：</a:t>
            </a:r>
            <a:r>
              <a:rPr lang="en-US" altLang="zh-CN" sz="1200" dirty="0" smtClean="0">
                <a:solidFill>
                  <a:srgbClr val="EEECE1">
                    <a:lumMod val="25000"/>
                  </a:srgbClr>
                </a:solidFill>
                <a:hlinkClick r:id="rId7"/>
              </a:rPr>
              <a:t>./</a:t>
            </a:r>
            <a:r>
              <a:rPr lang="en-US" altLang="zh-CN" sz="1200" dirty="0" smtClean="0">
                <a:solidFill>
                  <a:srgbClr val="EEECE1">
                    <a:lumMod val="25000"/>
                  </a:srgbClr>
                </a:solidFill>
                <a:hlinkClick r:id="rId7"/>
              </a:rPr>
              <a:t>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a:t>
            </a:r>
            <a:r>
              <a:rPr lang="en-US" altLang="zh-CN" sz="1200" dirty="0" smtClean="0">
                <a:solidFill>
                  <a:srgbClr val="EEECE1">
                    <a:lumMod val="25000"/>
                  </a:srgbClr>
                </a:solidFill>
                <a:hlinkClick r:id="rId8"/>
              </a:rPr>
              <a:t>powerpoint/</a:t>
            </a:r>
            <a:r>
              <a:rPr lang="en-US" altLang="zh-CN" sz="1200" dirty="0" smtClean="0">
                <a:solidFill>
                  <a:srgbClr val="EEECE1">
                    <a:lumMod val="25000"/>
                  </a:srgbClr>
                </a:solidFill>
              </a:rPr>
              <a:t>      </a:t>
            </a:r>
          </a:p>
          <a:p>
            <a:r>
              <a:rPr lang="en-US" altLang="zh-CN" sz="1200" dirty="0" smtClean="0">
                <a:solidFill>
                  <a:srgbClr val="EEECE1">
                    <a:lumMod val="25000"/>
                  </a:srgbClr>
                </a:solidFill>
              </a:rPr>
              <a:t>Word</a:t>
            </a:r>
            <a:r>
              <a:rPr lang="zh-CN" altLang="en-US" sz="1200" dirty="0" smtClean="0">
                <a:solidFill>
                  <a:srgbClr val="EEECE1">
                    <a:lumMod val="25000"/>
                  </a:srgbClr>
                </a:solidFill>
              </a:rPr>
              <a:t>模板</a:t>
            </a:r>
            <a:r>
              <a:rPr lang="zh-CN" altLang="en-US" sz="1200" dirty="0" smtClean="0">
                <a:solidFill>
                  <a:srgbClr val="EEECE1">
                    <a:lumMod val="25000"/>
                  </a:srgbClr>
                </a:solidFill>
              </a:rPr>
              <a:t>：</a:t>
            </a:r>
            <a:r>
              <a:rPr lang="en-US" altLang="zh-CN" sz="1200" dirty="0" smtClean="0">
                <a:solidFill>
                  <a:srgbClr val="EEECE1">
                    <a:lumMod val="25000"/>
                  </a:srgbClr>
                </a:solidFill>
                <a:hlinkClick r:id="rId9"/>
              </a:rPr>
              <a:t>./</a:t>
            </a:r>
            <a:r>
              <a:rPr lang="en-US" altLang="zh-CN" sz="1200" dirty="0" smtClean="0">
                <a:solidFill>
                  <a:srgbClr val="EEECE1">
                    <a:lumMod val="25000"/>
                  </a:srgbClr>
                </a:solidFill>
                <a:hlinkClick r:id="rId9"/>
              </a:rPr>
              <a:t>word/</a:t>
            </a:r>
            <a:r>
              <a:rPr lang="en-US" altLang="zh-CN" sz="1200" dirty="0" smtClean="0">
                <a:solidFill>
                  <a:srgbClr val="EEECE1">
                    <a:lumMod val="25000"/>
                  </a:srgbClr>
                </a:solidFill>
              </a:rPr>
              <a:t>                    Excel</a:t>
            </a:r>
            <a:r>
              <a:rPr lang="zh-CN" altLang="en-US" sz="1200" dirty="0" smtClean="0">
                <a:solidFill>
                  <a:srgbClr val="EEECE1">
                    <a:lumMod val="25000"/>
                  </a:srgbClr>
                </a:solidFill>
              </a:rPr>
              <a:t>模板</a:t>
            </a:r>
            <a:r>
              <a:rPr lang="zh-CN" altLang="en-US" sz="1200" dirty="0" smtClean="0">
                <a:solidFill>
                  <a:srgbClr val="EEECE1">
                    <a:lumMod val="25000"/>
                  </a:srgbClr>
                </a:solidFill>
              </a:rPr>
              <a:t>：</a:t>
            </a:r>
            <a:r>
              <a:rPr lang="en-US" altLang="zh-CN" sz="1200" dirty="0" smtClean="0">
                <a:solidFill>
                  <a:srgbClr val="EEECE1">
                    <a:lumMod val="25000"/>
                  </a:srgbClr>
                </a:solidFill>
                <a:hlinkClick r:id="rId10"/>
              </a:rPr>
              <a:t>./</a:t>
            </a:r>
            <a:r>
              <a:rPr lang="en-US" altLang="zh-CN" sz="1200" dirty="0" smtClean="0">
                <a:solidFill>
                  <a:srgbClr val="EEECE1">
                    <a:lumMod val="25000"/>
                  </a:srgbClr>
                </a:solidFill>
                <a:hlinkClick r:id="rId10"/>
              </a:rPr>
              <a:t>excel/</a:t>
            </a:r>
            <a:r>
              <a:rPr lang="en-US" altLang="zh-CN" sz="1200" dirty="0" smtClean="0">
                <a:solidFill>
                  <a:srgbClr val="EEECE1">
                    <a:lumMod val="25000"/>
                  </a:srgbClr>
                </a:solidFill>
              </a:rPr>
              <a:t>              </a:t>
            </a:r>
          </a:p>
          <a:p>
            <a:r>
              <a:rPr lang="zh-CN" altLang="en-US" sz="1200" dirty="0" smtClean="0">
                <a:solidFill>
                  <a:srgbClr val="EEECE1">
                    <a:lumMod val="25000"/>
                  </a:srgbClr>
                </a:solidFill>
              </a:rPr>
              <a:t>试卷下载</a:t>
            </a:r>
            <a:r>
              <a:rPr lang="zh-CN" altLang="en-US" sz="1200" dirty="0" smtClean="0">
                <a:solidFill>
                  <a:srgbClr val="EEECE1">
                    <a:lumMod val="25000"/>
                  </a:srgbClr>
                </a:solidFill>
              </a:rPr>
              <a:t>：</a:t>
            </a:r>
            <a:r>
              <a:rPr lang="en-US" altLang="zh-CN" sz="1200" dirty="0" smtClean="0">
                <a:solidFill>
                  <a:srgbClr val="EEECE1">
                    <a:lumMod val="25000"/>
                  </a:srgbClr>
                </a:solidFill>
                <a:hlinkClick r:id="rId11"/>
              </a:rPr>
              <a:t>./</a:t>
            </a:r>
            <a:r>
              <a:rPr lang="en-US" altLang="zh-CN" sz="1200" dirty="0" smtClean="0">
                <a:solidFill>
                  <a:srgbClr val="EEECE1">
                    <a:lumMod val="25000"/>
                  </a:srgbClr>
                </a:solidFill>
                <a:hlinkClick r:id="rId11"/>
              </a:rPr>
              <a:t>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zh-CN" altLang="en-US" sz="1200" dirty="0" smtClean="0">
                <a:solidFill>
                  <a:srgbClr val="EEECE1">
                    <a:lumMod val="25000"/>
                  </a:srgbClr>
                </a:solidFill>
              </a:rPr>
              <a:t>：</a:t>
            </a:r>
            <a:r>
              <a:rPr lang="en-US" altLang="zh-CN" sz="1200" dirty="0" smtClean="0">
                <a:solidFill>
                  <a:srgbClr val="EEECE1">
                    <a:lumMod val="25000"/>
                  </a:srgbClr>
                </a:solidFill>
                <a:hlinkClick r:id="rId12"/>
              </a:rPr>
              <a:t>./</a:t>
            </a:r>
            <a:r>
              <a:rPr lang="en-US" altLang="zh-CN" sz="1200" dirty="0" smtClean="0">
                <a:solidFill>
                  <a:srgbClr val="EEECE1">
                    <a:lumMod val="25000"/>
                  </a:srgbClr>
                </a:solidFill>
                <a:hlinkClick r:id="rId12"/>
              </a:rPr>
              <a:t>jiaoan/</a:t>
            </a:r>
            <a:r>
              <a:rPr lang="en-US" altLang="zh-CN" sz="1200" dirty="0" smtClean="0">
                <a:solidFill>
                  <a:srgbClr val="EEECE1">
                    <a:lumMod val="25000"/>
                  </a:srgbClr>
                </a:solidFill>
              </a:rPr>
              <a:t>               </a:t>
            </a:r>
          </a:p>
          <a:p>
            <a:r>
              <a:rPr lang="zh-CN" altLang="en-US" sz="1200" dirty="0" smtClean="0">
                <a:solidFill>
                  <a:srgbClr val="EEECE1">
                    <a:lumMod val="25000"/>
                  </a:srgbClr>
                </a:solidFill>
              </a:rPr>
              <a:t>个人简历</a:t>
            </a:r>
            <a:r>
              <a:rPr lang="zh-CN" altLang="en-US" sz="1200" dirty="0" smtClean="0">
                <a:solidFill>
                  <a:srgbClr val="EEECE1">
                    <a:lumMod val="25000"/>
                  </a:srgbClr>
                </a:solidFill>
              </a:rPr>
              <a:t>：</a:t>
            </a:r>
            <a:r>
              <a:rPr lang="en-US" altLang="zh-CN" sz="1200" dirty="0" smtClean="0">
                <a:solidFill>
                  <a:srgbClr val="EEECE1">
                    <a:lumMod val="25000"/>
                  </a:srgbClr>
                </a:solidFill>
                <a:hlinkClick r:id="rId13"/>
              </a:rPr>
              <a:t>./</a:t>
            </a:r>
            <a:r>
              <a:rPr lang="en-US" altLang="zh-CN" sz="1200" dirty="0" smtClean="0">
                <a:solidFill>
                  <a:srgbClr val="EEECE1">
                    <a:lumMod val="25000"/>
                  </a:srgbClr>
                </a:solidFill>
                <a:hlinkClick r:id="rId13"/>
              </a:rPr>
              <a:t>jianli/</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zh-CN" altLang="en-US" sz="1200" dirty="0" smtClean="0">
                <a:solidFill>
                  <a:srgbClr val="EEECE1">
                    <a:lumMod val="25000"/>
                  </a:srgbClr>
                </a:solidFill>
              </a:rPr>
              <a:t>：</a:t>
            </a:r>
            <a:r>
              <a:rPr lang="en-US" altLang="zh-CN" sz="1200" dirty="0" smtClean="0">
                <a:solidFill>
                  <a:srgbClr val="EEECE1">
                    <a:lumMod val="25000"/>
                  </a:srgbClr>
                </a:solidFill>
                <a:hlinkClick r:id="rId14"/>
              </a:rPr>
              <a:t>./</a:t>
            </a:r>
            <a:r>
              <a:rPr lang="en-US" altLang="zh-CN" sz="1200" dirty="0" smtClean="0">
                <a:solidFill>
                  <a:srgbClr val="EEECE1">
                    <a:lumMod val="25000"/>
                  </a:srgbClr>
                </a:solidFill>
                <a:hlinkClick r:id="rId14"/>
              </a:rPr>
              <a:t>kejian/</a:t>
            </a:r>
            <a:r>
              <a:rPr lang="en-US" altLang="zh-CN" sz="1200" dirty="0" smtClean="0">
                <a:solidFill>
                  <a:srgbClr val="EEECE1">
                    <a:lumMod val="25000"/>
                  </a:srgbClr>
                </a:solidFill>
              </a:rPr>
              <a:t> </a:t>
            </a:r>
          </a:p>
          <a:p>
            <a:r>
              <a:rPr lang="zh-CN" altLang="en-US" sz="1200" dirty="0" smtClean="0">
                <a:solidFill>
                  <a:srgbClr val="EEECE1">
                    <a:lumMod val="25000"/>
                  </a:srgbClr>
                </a:solidFill>
              </a:rPr>
              <a:t>语文课件</a:t>
            </a:r>
            <a:r>
              <a:rPr lang="zh-CN" altLang="en-US" sz="1200" dirty="0" smtClean="0">
                <a:solidFill>
                  <a:srgbClr val="EEECE1">
                    <a:lumMod val="25000"/>
                  </a:srgbClr>
                </a:solidFill>
              </a:rPr>
              <a:t>：</a:t>
            </a:r>
            <a:r>
              <a:rPr lang="en-US" altLang="zh-CN" sz="1200" dirty="0" smtClean="0">
                <a:solidFill>
                  <a:srgbClr val="EEECE1">
                    <a:lumMod val="25000"/>
                  </a:srgbClr>
                </a:solidFill>
                <a:hlinkClick r:id="rId15"/>
              </a:rPr>
              <a:t>./</a:t>
            </a:r>
            <a:r>
              <a:rPr lang="en-US" altLang="zh-CN" sz="1200" dirty="0" smtClean="0">
                <a:solidFill>
                  <a:srgbClr val="EEECE1">
                    <a:lumMod val="25000"/>
                  </a:srgbClr>
                </a:solidFill>
                <a:hlinkClick r:id="rId15"/>
              </a:rPr>
              <a:t>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zh-CN" altLang="en-US" sz="1200" dirty="0" smtClean="0">
                <a:solidFill>
                  <a:srgbClr val="EEECE1">
                    <a:lumMod val="25000"/>
                  </a:srgbClr>
                </a:solidFill>
              </a:rPr>
              <a:t>：</a:t>
            </a:r>
            <a:r>
              <a:rPr lang="en-US" altLang="zh-CN" sz="1200" dirty="0" smtClean="0">
                <a:solidFill>
                  <a:srgbClr val="EEECE1">
                    <a:lumMod val="25000"/>
                  </a:srgbClr>
                </a:solidFill>
                <a:hlinkClick r:id="rId16"/>
              </a:rPr>
              <a:t>./</a:t>
            </a:r>
            <a:r>
              <a:rPr lang="en-US" altLang="zh-CN" sz="1200" dirty="0" smtClean="0">
                <a:solidFill>
                  <a:srgbClr val="EEECE1">
                    <a:lumMod val="25000"/>
                  </a:srgbClr>
                </a:solidFill>
                <a:hlinkClick r:id="rId16"/>
              </a:rPr>
              <a:t>kejian/shuxue/</a:t>
            </a:r>
            <a:r>
              <a:rPr lang="en-US" altLang="zh-CN" sz="1200" dirty="0" smtClean="0">
                <a:solidFill>
                  <a:srgbClr val="EEECE1">
                    <a:lumMod val="25000"/>
                  </a:srgbClr>
                </a:solidFill>
              </a:rPr>
              <a:t> </a:t>
            </a:r>
          </a:p>
          <a:p>
            <a:r>
              <a:rPr lang="zh-CN" altLang="en-US" sz="1200" dirty="0" smtClean="0">
                <a:solidFill>
                  <a:srgbClr val="EEECE1">
                    <a:lumMod val="25000"/>
                  </a:srgbClr>
                </a:solidFill>
              </a:rPr>
              <a:t>英语课件</a:t>
            </a:r>
            <a:r>
              <a:rPr lang="zh-CN" altLang="en-US" sz="1200" dirty="0" smtClean="0">
                <a:solidFill>
                  <a:srgbClr val="EEECE1">
                    <a:lumMod val="25000"/>
                  </a:srgbClr>
                </a:solidFill>
              </a:rPr>
              <a:t>：</a:t>
            </a:r>
            <a:r>
              <a:rPr lang="en-US" altLang="zh-CN" sz="1200" dirty="0" smtClean="0">
                <a:solidFill>
                  <a:srgbClr val="EEECE1">
                    <a:lumMod val="25000"/>
                  </a:srgbClr>
                </a:solidFill>
                <a:hlinkClick r:id="rId17"/>
              </a:rPr>
              <a:t>./</a:t>
            </a:r>
            <a:r>
              <a:rPr lang="en-US" altLang="zh-CN" sz="1200" dirty="0" smtClean="0">
                <a:solidFill>
                  <a:srgbClr val="EEECE1">
                    <a:lumMod val="25000"/>
                  </a:srgbClr>
                </a:solidFill>
                <a:hlinkClick r:id="rId17"/>
              </a:rPr>
              <a:t>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zh-CN" altLang="en-US" sz="1200" dirty="0" smtClean="0">
                <a:solidFill>
                  <a:srgbClr val="EEECE1">
                    <a:lumMod val="25000"/>
                  </a:srgbClr>
                </a:solidFill>
              </a:rPr>
              <a:t>：</a:t>
            </a:r>
            <a:r>
              <a:rPr lang="en-US" altLang="zh-CN" sz="1200" dirty="0" smtClean="0">
                <a:solidFill>
                  <a:srgbClr val="EEECE1">
                    <a:lumMod val="25000"/>
                  </a:srgbClr>
                </a:solidFill>
                <a:hlinkClick r:id="rId18"/>
              </a:rPr>
              <a:t>./</a:t>
            </a:r>
            <a:r>
              <a:rPr lang="en-US" altLang="zh-CN" sz="1200" dirty="0" smtClean="0">
                <a:solidFill>
                  <a:srgbClr val="EEECE1">
                    <a:lumMod val="25000"/>
                  </a:srgbClr>
                </a:solidFill>
                <a:hlinkClick r:id="rId18"/>
              </a:rPr>
              <a:t>kejian/meishu/</a:t>
            </a:r>
            <a:r>
              <a:rPr lang="en-US" altLang="zh-CN" sz="1200" dirty="0" smtClean="0">
                <a:solidFill>
                  <a:srgbClr val="EEECE1">
                    <a:lumMod val="25000"/>
                  </a:srgbClr>
                </a:solidFill>
              </a:rPr>
              <a:t> </a:t>
            </a:r>
          </a:p>
          <a:p>
            <a:r>
              <a:rPr lang="zh-CN" altLang="en-US" sz="1200" dirty="0" smtClean="0">
                <a:solidFill>
                  <a:srgbClr val="EEECE1">
                    <a:lumMod val="25000"/>
                  </a:srgbClr>
                </a:solidFill>
              </a:rPr>
              <a:t>科学课件</a:t>
            </a:r>
            <a:r>
              <a:rPr lang="zh-CN" altLang="en-US" sz="1200" dirty="0" smtClean="0">
                <a:solidFill>
                  <a:srgbClr val="EEECE1">
                    <a:lumMod val="25000"/>
                  </a:srgbClr>
                </a:solidFill>
              </a:rPr>
              <a:t>：</a:t>
            </a:r>
            <a:r>
              <a:rPr lang="en-US" altLang="zh-CN" sz="1200" dirty="0" smtClean="0">
                <a:solidFill>
                  <a:srgbClr val="EEECE1">
                    <a:lumMod val="25000"/>
                  </a:srgbClr>
                </a:solidFill>
                <a:hlinkClick r:id="rId19"/>
              </a:rPr>
              <a:t>./</a:t>
            </a:r>
            <a:r>
              <a:rPr lang="en-US" altLang="zh-CN" sz="1200" dirty="0" smtClean="0">
                <a:solidFill>
                  <a:srgbClr val="EEECE1">
                    <a:lumMod val="25000"/>
                  </a:srgbClr>
                </a:solidFill>
                <a:hlinkClick r:id="rId19"/>
              </a:rPr>
              <a:t>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zh-CN" altLang="en-US" sz="1200" dirty="0" smtClean="0">
                <a:solidFill>
                  <a:srgbClr val="EEECE1">
                    <a:lumMod val="25000"/>
                  </a:srgbClr>
                </a:solidFill>
              </a:rPr>
              <a:t>：</a:t>
            </a:r>
            <a:r>
              <a:rPr lang="en-US" altLang="zh-CN" sz="1200" dirty="0" smtClean="0">
                <a:solidFill>
                  <a:srgbClr val="EEECE1">
                    <a:lumMod val="25000"/>
                  </a:srgbClr>
                </a:solidFill>
                <a:hlinkClick r:id="rId20"/>
              </a:rPr>
              <a:t>./</a:t>
            </a:r>
            <a:r>
              <a:rPr lang="en-US" altLang="zh-CN" sz="1200" dirty="0" smtClean="0">
                <a:solidFill>
                  <a:srgbClr val="EEECE1">
                    <a:lumMod val="25000"/>
                  </a:srgbClr>
                </a:solidFill>
                <a:hlinkClick r:id="rId20"/>
              </a:rPr>
              <a:t>kejian/wuli/</a:t>
            </a:r>
            <a:r>
              <a:rPr lang="en-US" altLang="zh-CN" sz="1200" dirty="0" smtClean="0">
                <a:solidFill>
                  <a:srgbClr val="EEECE1">
                    <a:lumMod val="25000"/>
                  </a:srgbClr>
                </a:solidFill>
              </a:rPr>
              <a:t> </a:t>
            </a:r>
          </a:p>
          <a:p>
            <a:r>
              <a:rPr lang="zh-CN" altLang="en-US" sz="1200" dirty="0" smtClean="0">
                <a:solidFill>
                  <a:srgbClr val="EEECE1">
                    <a:lumMod val="25000"/>
                  </a:srgbClr>
                </a:solidFill>
              </a:rPr>
              <a:t>化学课件</a:t>
            </a:r>
            <a:r>
              <a:rPr lang="zh-CN" altLang="en-US" sz="1200" dirty="0" smtClean="0">
                <a:solidFill>
                  <a:srgbClr val="EEECE1">
                    <a:lumMod val="25000"/>
                  </a:srgbClr>
                </a:solidFill>
              </a:rPr>
              <a:t>：</a:t>
            </a:r>
            <a:r>
              <a:rPr lang="en-US" altLang="zh-CN" sz="1200" dirty="0" smtClean="0">
                <a:solidFill>
                  <a:srgbClr val="EEECE1">
                    <a:lumMod val="25000"/>
                  </a:srgbClr>
                </a:solidFill>
                <a:hlinkClick r:id="rId21"/>
              </a:rPr>
              <a:t>./</a:t>
            </a:r>
            <a:r>
              <a:rPr lang="en-US" altLang="zh-CN" sz="1200" dirty="0" smtClean="0">
                <a:solidFill>
                  <a:srgbClr val="EEECE1">
                    <a:lumMod val="25000"/>
                  </a:srgbClr>
                </a:solidFill>
                <a:hlinkClick r:id="rId21"/>
              </a:rPr>
              <a:t>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zh-CN" altLang="en-US" sz="1200" dirty="0" smtClean="0">
                <a:solidFill>
                  <a:srgbClr val="EEECE1">
                    <a:lumMod val="25000"/>
                  </a:srgbClr>
                </a:solidFill>
              </a:rPr>
              <a:t>：</a:t>
            </a:r>
            <a:r>
              <a:rPr lang="en-US" altLang="zh-CN" sz="1200" dirty="0" smtClean="0">
                <a:solidFill>
                  <a:srgbClr val="EEECE1">
                    <a:lumMod val="25000"/>
                  </a:srgbClr>
                </a:solidFill>
                <a:hlinkClick r:id="rId22"/>
              </a:rPr>
              <a:t>./</a:t>
            </a:r>
            <a:r>
              <a:rPr lang="en-US" altLang="zh-CN" sz="1200" dirty="0" smtClean="0">
                <a:solidFill>
                  <a:srgbClr val="EEECE1">
                    <a:lumMod val="25000"/>
                  </a:srgbClr>
                </a:solidFill>
                <a:hlinkClick r:id="rId22"/>
              </a:rPr>
              <a:t>kejian/shengwu/</a:t>
            </a:r>
            <a:r>
              <a:rPr lang="en-US" altLang="zh-CN" sz="1200" dirty="0" smtClean="0">
                <a:solidFill>
                  <a:srgbClr val="EEECE1">
                    <a:lumMod val="25000"/>
                  </a:srgbClr>
                </a:solidFill>
              </a:rPr>
              <a:t> </a:t>
            </a:r>
          </a:p>
          <a:p>
            <a:r>
              <a:rPr lang="zh-CN" altLang="en-US" sz="1200" dirty="0" smtClean="0">
                <a:solidFill>
                  <a:srgbClr val="EEECE1">
                    <a:lumMod val="25000"/>
                  </a:srgbClr>
                </a:solidFill>
              </a:rPr>
              <a:t>地理课件</a:t>
            </a:r>
            <a:r>
              <a:rPr lang="zh-CN" altLang="en-US" sz="1200" dirty="0" smtClean="0">
                <a:solidFill>
                  <a:srgbClr val="EEECE1">
                    <a:lumMod val="25000"/>
                  </a:srgbClr>
                </a:solidFill>
              </a:rPr>
              <a:t>：</a:t>
            </a:r>
            <a:r>
              <a:rPr lang="en-US" altLang="zh-CN" sz="1200" dirty="0" smtClean="0">
                <a:solidFill>
                  <a:srgbClr val="EEECE1">
                    <a:lumMod val="25000"/>
                  </a:srgbClr>
                </a:solidFill>
                <a:hlinkClick r:id="rId23"/>
              </a:rPr>
              <a:t>./</a:t>
            </a:r>
            <a:r>
              <a:rPr lang="en-US" altLang="zh-CN" sz="1200" dirty="0" smtClean="0">
                <a:solidFill>
                  <a:srgbClr val="EEECE1">
                    <a:lumMod val="25000"/>
                  </a:srgbClr>
                </a:solidFill>
                <a:hlinkClick r:id="rId23"/>
              </a:rPr>
              <a:t>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zh-CN" altLang="en-US" sz="1200" dirty="0" smtClean="0">
                <a:solidFill>
                  <a:srgbClr val="EEECE1">
                    <a:lumMod val="25000"/>
                  </a:srgbClr>
                </a:solidFill>
              </a:rPr>
              <a:t>：</a:t>
            </a:r>
            <a:r>
              <a:rPr lang="en-US" altLang="zh-CN" sz="1200" dirty="0" smtClean="0">
                <a:solidFill>
                  <a:srgbClr val="EEECE1">
                    <a:lumMod val="25000"/>
                  </a:srgbClr>
                </a:solidFill>
                <a:hlinkClick r:id="rId24"/>
              </a:rPr>
              <a:t>./</a:t>
            </a:r>
            <a:r>
              <a:rPr lang="en-US" altLang="zh-CN" sz="1200" dirty="0" smtClean="0">
                <a:solidFill>
                  <a:srgbClr val="EEECE1">
                    <a:lumMod val="25000"/>
                  </a:srgbClr>
                </a:solidFill>
                <a:hlinkClick r:id="rId24"/>
              </a:rPr>
              <a:t>kejian/lishi/</a:t>
            </a:r>
            <a:r>
              <a:rPr lang="en-US" altLang="zh-CN" sz="1200" dirty="0" smtClean="0">
                <a:solidFill>
                  <a:srgbClr val="EEECE1">
                    <a:lumMod val="25000"/>
                  </a:srgbClr>
                </a:solidFill>
              </a:rPr>
              <a:t>  </a:t>
            </a:r>
          </a:p>
          <a:p>
            <a:endParaRPr lang="zh-CN" altLang="en-US" dirty="0"/>
          </a:p>
        </p:txBody>
      </p:sp>
      <p:sp>
        <p:nvSpPr>
          <p:cNvPr id="4" name="灯片编号占位符 3"/>
          <p:cNvSpPr>
            <a:spLocks noGrp="1"/>
          </p:cNvSpPr>
          <p:nvPr>
            <p:ph type="sldNum" sz="quarter" idx="10"/>
          </p:nvPr>
        </p:nvSpPr>
        <p:spPr/>
        <p:txBody>
          <a:bodyPr/>
          <a:lstStyle/>
          <a:p>
            <a:fld id="{BB016B5B-6FD2-4AF0-9ED6-91B1B4D97C7F}" type="slidenum">
              <a:rPr lang="zh-CN" altLang="en-US" smtClean="0"/>
              <a:pPr/>
              <a:t>4</a:t>
            </a:fld>
            <a:endParaRPr lang="zh-CN" altLang="en-US"/>
          </a:p>
        </p:txBody>
      </p:sp>
    </p:spTree>
    <p:extLst>
      <p:ext uri="{BB962C8B-B14F-4D97-AF65-F5344CB8AC3E}">
        <p14:creationId xmlns:p14="http://schemas.microsoft.com/office/powerpoint/2010/main" xmlns="" val="1746129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p>
        </p:txBody>
      </p:sp>
      <p:sp>
        <p:nvSpPr>
          <p:cNvPr id="5" name="页脚占位符 1028"/>
          <p:cNvSpPr>
            <a:spLocks noGrp="1"/>
          </p:cNvSpPr>
          <p:nvPr>
            <p:ph type="ftr" sz="quarter" idx="11"/>
          </p:nvPr>
        </p:nvSpPr>
        <p:spPr>
          <a:ln/>
        </p:spPr>
        <p:txBody>
          <a:bodyPr/>
          <a:lstStyle>
            <a:lvl1pPr>
              <a:defRPr/>
            </a:lvl1pPr>
          </a:lstStyle>
          <a:p>
            <a:endParaRPr lang="zh-CN" altLang="en-US"/>
          </a:p>
        </p:txBody>
      </p:sp>
      <p:sp>
        <p:nvSpPr>
          <p:cNvPr id="6" name="灯片编号占位符 1029"/>
          <p:cNvSpPr>
            <a:spLocks noGrp="1"/>
          </p:cNvSpPr>
          <p:nvPr>
            <p:ph type="sldNum" sz="quarter" idx="12"/>
          </p:nvPr>
        </p:nvSpPr>
        <p:spPr>
          <a:ln/>
        </p:spPr>
        <p:txBody>
          <a:bodyPr/>
          <a:lstStyle>
            <a:lvl1pPr>
              <a:defRPr/>
            </a:lvl1pPr>
          </a:lstStyle>
          <a:p>
            <a:fld id="{FA91D886-BEA3-4DC5-8244-2C6F669B4AF3}" type="slidenum">
              <a:rPr lang="zh-CN" altLang="en-US"/>
              <a:pPr/>
              <a:t>‹#›</a:t>
            </a:fld>
            <a:endParaRPr lang="zh-CN" altLang="en-US"/>
          </a:p>
        </p:txBody>
      </p:sp>
    </p:spTree>
    <p:extLst>
      <p:ext uri="{BB962C8B-B14F-4D97-AF65-F5344CB8AC3E}">
        <p14:creationId xmlns:p14="http://schemas.microsoft.com/office/powerpoint/2010/main" xmlns="" val="34238195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p>
        </p:txBody>
      </p:sp>
      <p:sp>
        <p:nvSpPr>
          <p:cNvPr id="5" name="页脚占位符 1028"/>
          <p:cNvSpPr>
            <a:spLocks noGrp="1"/>
          </p:cNvSpPr>
          <p:nvPr>
            <p:ph type="ftr" sz="quarter" idx="11"/>
          </p:nvPr>
        </p:nvSpPr>
        <p:spPr>
          <a:ln/>
        </p:spPr>
        <p:txBody>
          <a:bodyPr/>
          <a:lstStyle>
            <a:lvl1pPr>
              <a:defRPr/>
            </a:lvl1pPr>
          </a:lstStyle>
          <a:p>
            <a:endParaRPr lang="zh-CN" altLang="en-US"/>
          </a:p>
        </p:txBody>
      </p:sp>
      <p:sp>
        <p:nvSpPr>
          <p:cNvPr id="6" name="灯片编号占位符 1029"/>
          <p:cNvSpPr>
            <a:spLocks noGrp="1"/>
          </p:cNvSpPr>
          <p:nvPr>
            <p:ph type="sldNum" sz="quarter" idx="12"/>
          </p:nvPr>
        </p:nvSpPr>
        <p:spPr>
          <a:ln/>
        </p:spPr>
        <p:txBody>
          <a:bodyPr/>
          <a:lstStyle>
            <a:lvl1pPr>
              <a:defRPr/>
            </a:lvl1pPr>
          </a:lstStyle>
          <a:p>
            <a:fld id="{A2FEDC18-889F-4F19-A089-D136B53AA450}" type="slidenum">
              <a:rPr lang="zh-CN" altLang="en-US"/>
              <a:pPr/>
              <a:t>‹#›</a:t>
            </a:fld>
            <a:endParaRPr lang="zh-CN" altLang="en-US"/>
          </a:p>
        </p:txBody>
      </p:sp>
    </p:spTree>
    <p:extLst>
      <p:ext uri="{BB962C8B-B14F-4D97-AF65-F5344CB8AC3E}">
        <p14:creationId xmlns:p14="http://schemas.microsoft.com/office/powerpoint/2010/main" xmlns="" val="1502499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05979"/>
            <a:ext cx="6052930" cy="4388644"/>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p>
        </p:txBody>
      </p:sp>
      <p:sp>
        <p:nvSpPr>
          <p:cNvPr id="5" name="页脚占位符 1028"/>
          <p:cNvSpPr>
            <a:spLocks noGrp="1"/>
          </p:cNvSpPr>
          <p:nvPr>
            <p:ph type="ftr" sz="quarter" idx="11"/>
          </p:nvPr>
        </p:nvSpPr>
        <p:spPr>
          <a:ln/>
        </p:spPr>
        <p:txBody>
          <a:bodyPr/>
          <a:lstStyle>
            <a:lvl1pPr>
              <a:defRPr/>
            </a:lvl1pPr>
          </a:lstStyle>
          <a:p>
            <a:endParaRPr lang="zh-CN" altLang="en-US"/>
          </a:p>
        </p:txBody>
      </p:sp>
      <p:sp>
        <p:nvSpPr>
          <p:cNvPr id="6" name="灯片编号占位符 1029"/>
          <p:cNvSpPr>
            <a:spLocks noGrp="1"/>
          </p:cNvSpPr>
          <p:nvPr>
            <p:ph type="sldNum" sz="quarter" idx="12"/>
          </p:nvPr>
        </p:nvSpPr>
        <p:spPr>
          <a:ln/>
        </p:spPr>
        <p:txBody>
          <a:bodyPr/>
          <a:lstStyle>
            <a:lvl1pPr>
              <a:defRPr/>
            </a:lvl1pPr>
          </a:lstStyle>
          <a:p>
            <a:fld id="{F513CEEC-68D5-47E3-98BE-A9DF053ECD10}" type="slidenum">
              <a:rPr lang="zh-CN" altLang="en-US"/>
              <a:pPr/>
              <a:t>‹#›</a:t>
            </a:fld>
            <a:endParaRPr lang="zh-CN" altLang="en-US"/>
          </a:p>
        </p:txBody>
      </p:sp>
    </p:spTree>
    <p:extLst>
      <p:ext uri="{BB962C8B-B14F-4D97-AF65-F5344CB8AC3E}">
        <p14:creationId xmlns:p14="http://schemas.microsoft.com/office/powerpoint/2010/main" xmlns="" val="3204341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p>
        </p:txBody>
      </p:sp>
      <p:sp>
        <p:nvSpPr>
          <p:cNvPr id="5" name="页脚占位符 1028"/>
          <p:cNvSpPr>
            <a:spLocks noGrp="1"/>
          </p:cNvSpPr>
          <p:nvPr>
            <p:ph type="ftr" sz="quarter" idx="11"/>
          </p:nvPr>
        </p:nvSpPr>
        <p:spPr>
          <a:ln/>
        </p:spPr>
        <p:txBody>
          <a:bodyPr/>
          <a:lstStyle>
            <a:lvl1pPr>
              <a:defRPr/>
            </a:lvl1pPr>
          </a:lstStyle>
          <a:p>
            <a:endParaRPr lang="zh-CN" altLang="en-US"/>
          </a:p>
        </p:txBody>
      </p:sp>
      <p:sp>
        <p:nvSpPr>
          <p:cNvPr id="6" name="灯片编号占位符 1029"/>
          <p:cNvSpPr>
            <a:spLocks noGrp="1"/>
          </p:cNvSpPr>
          <p:nvPr>
            <p:ph type="sldNum" sz="quarter" idx="12"/>
          </p:nvPr>
        </p:nvSpPr>
        <p:spPr>
          <a:ln/>
        </p:spPr>
        <p:txBody>
          <a:bodyPr/>
          <a:lstStyle>
            <a:lvl1pPr>
              <a:defRPr/>
            </a:lvl1pPr>
          </a:lstStyle>
          <a:p>
            <a:fld id="{72CA5DAE-F062-4427-8157-5DD55C8D5222}" type="slidenum">
              <a:rPr lang="zh-CN" altLang="en-US"/>
              <a:pPr/>
              <a:t>‹#›</a:t>
            </a:fld>
            <a:endParaRPr lang="zh-CN" altLang="en-US"/>
          </a:p>
        </p:txBody>
      </p:sp>
      <p:sp>
        <p:nvSpPr>
          <p:cNvPr id="8" name="矩形 7"/>
          <p:cNvSpPr/>
          <p:nvPr userDrawn="1"/>
        </p:nvSpPr>
        <p:spPr>
          <a:xfrm>
            <a:off x="4283968" y="2150091"/>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模板</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moban/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素材</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背景</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beijing/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图表</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下载</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xiazai/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资料下载</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ziliao/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个人简历</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jianli/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试卷下载</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shiti/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教案下载</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手抄报</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shouchaobao/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课件</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语文课件</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kejian/yuwen/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数学课件</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kejian/shuxue/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英语课件</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kejian/yingyu/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美术课件</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kejian/meishu/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科学课件</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kejian/kexue/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物理课件</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kejian/wuli/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化学课件</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kejian/huaxue/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生物课件</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kejian/shengwu/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地理课件</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kejian/dili/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历史课件</a:t>
            </a:r>
            <a:r>
              <a:rPr kumimoji="0" lang="zh-CN" altLang="en-US"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smtClean="0">
                <a:ln>
                  <a:noFill/>
                </a:ln>
                <a:solidFill>
                  <a:sysClr val="window" lastClr="FFFFFF"/>
                </a:solidFill>
                <a:effectLst/>
                <a:uLnTx/>
                <a:uFillTx/>
                <a:latin typeface="Calibri"/>
                <a:ea typeface="宋体"/>
                <a:cs typeface="+mn-cs"/>
              </a:rPr>
              <a:t>./</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kejian/lishi/ </a:t>
            </a:r>
          </a:p>
        </p:txBody>
      </p:sp>
    </p:spTree>
    <p:extLst>
      <p:ext uri="{BB962C8B-B14F-4D97-AF65-F5344CB8AC3E}">
        <p14:creationId xmlns:p14="http://schemas.microsoft.com/office/powerpoint/2010/main" xmlns="" val="9024475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a:ln/>
        </p:spPr>
        <p:txBody>
          <a:bodyPr/>
          <a:lstStyle>
            <a:lvl1pPr>
              <a:defRPr/>
            </a:lvl1pPr>
          </a:lstStyle>
          <a:p>
            <a:endParaRPr lang="zh-CN" altLang="en-US"/>
          </a:p>
        </p:txBody>
      </p:sp>
      <p:sp>
        <p:nvSpPr>
          <p:cNvPr id="5" name="页脚占位符 1028"/>
          <p:cNvSpPr>
            <a:spLocks noGrp="1"/>
          </p:cNvSpPr>
          <p:nvPr>
            <p:ph type="ftr" sz="quarter" idx="11"/>
          </p:nvPr>
        </p:nvSpPr>
        <p:spPr>
          <a:ln/>
        </p:spPr>
        <p:txBody>
          <a:bodyPr/>
          <a:lstStyle>
            <a:lvl1pPr>
              <a:defRPr/>
            </a:lvl1pPr>
          </a:lstStyle>
          <a:p>
            <a:endParaRPr lang="zh-CN" altLang="en-US"/>
          </a:p>
        </p:txBody>
      </p:sp>
      <p:sp>
        <p:nvSpPr>
          <p:cNvPr id="6" name="灯片编号占位符 1029"/>
          <p:cNvSpPr>
            <a:spLocks noGrp="1"/>
          </p:cNvSpPr>
          <p:nvPr>
            <p:ph type="sldNum" sz="quarter" idx="12"/>
          </p:nvPr>
        </p:nvSpPr>
        <p:spPr>
          <a:ln/>
        </p:spPr>
        <p:txBody>
          <a:bodyPr/>
          <a:lstStyle>
            <a:lvl1pPr>
              <a:defRPr/>
            </a:lvl1pPr>
          </a:lstStyle>
          <a:p>
            <a:fld id="{005DC04F-81A6-41F7-A31B-21F39A7B9842}" type="slidenum">
              <a:rPr lang="zh-CN" altLang="en-US"/>
              <a:pPr/>
              <a:t>‹#›</a:t>
            </a:fld>
            <a:endParaRPr lang="zh-CN" altLang="en-US"/>
          </a:p>
        </p:txBody>
      </p:sp>
    </p:spTree>
    <p:extLst>
      <p:ext uri="{BB962C8B-B14F-4D97-AF65-F5344CB8AC3E}">
        <p14:creationId xmlns:p14="http://schemas.microsoft.com/office/powerpoint/2010/main" xmlns="" val="214751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200151"/>
            <a:ext cx="4032504" cy="3394472"/>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200151"/>
            <a:ext cx="4032504" cy="3394472"/>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a:ln/>
        </p:spPr>
        <p:txBody>
          <a:bodyPr/>
          <a:lstStyle>
            <a:lvl1pPr>
              <a:defRPr/>
            </a:lvl1pPr>
          </a:lstStyle>
          <a:p>
            <a:endParaRPr lang="zh-CN" altLang="en-US"/>
          </a:p>
        </p:txBody>
      </p:sp>
      <p:sp>
        <p:nvSpPr>
          <p:cNvPr id="6" name="页脚占位符 1028"/>
          <p:cNvSpPr>
            <a:spLocks noGrp="1"/>
          </p:cNvSpPr>
          <p:nvPr>
            <p:ph type="ftr" sz="quarter" idx="11"/>
          </p:nvPr>
        </p:nvSpPr>
        <p:spPr>
          <a:ln/>
        </p:spPr>
        <p:txBody>
          <a:bodyPr/>
          <a:lstStyle>
            <a:lvl1pPr>
              <a:defRPr/>
            </a:lvl1pPr>
          </a:lstStyle>
          <a:p>
            <a:endParaRPr lang="zh-CN" altLang="en-US"/>
          </a:p>
        </p:txBody>
      </p:sp>
      <p:sp>
        <p:nvSpPr>
          <p:cNvPr id="7" name="灯片编号占位符 1029"/>
          <p:cNvSpPr>
            <a:spLocks noGrp="1"/>
          </p:cNvSpPr>
          <p:nvPr>
            <p:ph type="sldNum" sz="quarter" idx="12"/>
          </p:nvPr>
        </p:nvSpPr>
        <p:spPr>
          <a:ln/>
        </p:spPr>
        <p:txBody>
          <a:bodyPr/>
          <a:lstStyle>
            <a:lvl1pPr>
              <a:defRPr/>
            </a:lvl1pPr>
          </a:lstStyle>
          <a:p>
            <a:fld id="{74D0875C-1C87-47BA-90B0-895CCEEDF870}" type="slidenum">
              <a:rPr lang="zh-CN" altLang="en-US"/>
              <a:pPr/>
              <a:t>‹#›</a:t>
            </a:fld>
            <a:endParaRPr lang="zh-CN" altLang="en-US"/>
          </a:p>
        </p:txBody>
      </p:sp>
    </p:spTree>
    <p:extLst>
      <p:ext uri="{BB962C8B-B14F-4D97-AF65-F5344CB8AC3E}">
        <p14:creationId xmlns:p14="http://schemas.microsoft.com/office/powerpoint/2010/main" xmlns="" val="331083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2" y="1333829"/>
            <a:ext cx="3655181"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890082" y="1999034"/>
            <a:ext cx="3655181" cy="264321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333829"/>
            <a:ext cx="3673182" cy="617934"/>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1999034"/>
            <a:ext cx="3673182" cy="264321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a:ln/>
        </p:spPr>
        <p:txBody>
          <a:bodyPr/>
          <a:lstStyle>
            <a:lvl1pPr>
              <a:defRPr/>
            </a:lvl1pPr>
          </a:lstStyle>
          <a:p>
            <a:endParaRPr lang="zh-CN" altLang="en-US"/>
          </a:p>
        </p:txBody>
      </p:sp>
      <p:sp>
        <p:nvSpPr>
          <p:cNvPr id="8" name="页脚占位符 1028"/>
          <p:cNvSpPr>
            <a:spLocks noGrp="1"/>
          </p:cNvSpPr>
          <p:nvPr>
            <p:ph type="ftr" sz="quarter" idx="11"/>
          </p:nvPr>
        </p:nvSpPr>
        <p:spPr>
          <a:ln/>
        </p:spPr>
        <p:txBody>
          <a:bodyPr/>
          <a:lstStyle>
            <a:lvl1pPr>
              <a:defRPr/>
            </a:lvl1pPr>
          </a:lstStyle>
          <a:p>
            <a:endParaRPr lang="zh-CN" altLang="en-US"/>
          </a:p>
        </p:txBody>
      </p:sp>
      <p:sp>
        <p:nvSpPr>
          <p:cNvPr id="9" name="灯片编号占位符 1029"/>
          <p:cNvSpPr>
            <a:spLocks noGrp="1"/>
          </p:cNvSpPr>
          <p:nvPr>
            <p:ph type="sldNum" sz="quarter" idx="12"/>
          </p:nvPr>
        </p:nvSpPr>
        <p:spPr>
          <a:ln/>
        </p:spPr>
        <p:txBody>
          <a:bodyPr/>
          <a:lstStyle>
            <a:lvl1pPr>
              <a:defRPr/>
            </a:lvl1pPr>
          </a:lstStyle>
          <a:p>
            <a:fld id="{6512E52E-E9D8-4906-8994-9099737E654B}" type="slidenum">
              <a:rPr lang="zh-CN" altLang="en-US"/>
              <a:pPr/>
              <a:t>‹#›</a:t>
            </a:fld>
            <a:endParaRPr lang="zh-CN" altLang="en-US"/>
          </a:p>
        </p:txBody>
      </p:sp>
    </p:spTree>
    <p:extLst>
      <p:ext uri="{BB962C8B-B14F-4D97-AF65-F5344CB8AC3E}">
        <p14:creationId xmlns:p14="http://schemas.microsoft.com/office/powerpoint/2010/main" xmlns="" val="26816950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a:ln/>
        </p:spPr>
        <p:txBody>
          <a:bodyPr/>
          <a:lstStyle>
            <a:lvl1pPr>
              <a:defRPr/>
            </a:lvl1pPr>
          </a:lstStyle>
          <a:p>
            <a:endParaRPr lang="zh-CN" altLang="en-US"/>
          </a:p>
        </p:txBody>
      </p:sp>
      <p:sp>
        <p:nvSpPr>
          <p:cNvPr id="4" name="页脚占位符 1028"/>
          <p:cNvSpPr>
            <a:spLocks noGrp="1"/>
          </p:cNvSpPr>
          <p:nvPr>
            <p:ph type="ftr" sz="quarter" idx="11"/>
          </p:nvPr>
        </p:nvSpPr>
        <p:spPr>
          <a:ln/>
        </p:spPr>
        <p:txBody>
          <a:bodyPr/>
          <a:lstStyle>
            <a:lvl1pPr>
              <a:defRPr/>
            </a:lvl1pPr>
          </a:lstStyle>
          <a:p>
            <a:endParaRPr lang="zh-CN" altLang="en-US"/>
          </a:p>
        </p:txBody>
      </p:sp>
      <p:sp>
        <p:nvSpPr>
          <p:cNvPr id="5" name="灯片编号占位符 1029"/>
          <p:cNvSpPr>
            <a:spLocks noGrp="1"/>
          </p:cNvSpPr>
          <p:nvPr>
            <p:ph type="sldNum" sz="quarter" idx="12"/>
          </p:nvPr>
        </p:nvSpPr>
        <p:spPr>
          <a:ln/>
        </p:spPr>
        <p:txBody>
          <a:bodyPr/>
          <a:lstStyle>
            <a:lvl1pPr>
              <a:defRPr/>
            </a:lvl1pPr>
          </a:lstStyle>
          <a:p>
            <a:fld id="{A434B154-F1F6-4827-9176-F8CB3CB08DDB}" type="slidenum">
              <a:rPr lang="zh-CN" altLang="en-US"/>
              <a:pPr/>
              <a:t>‹#›</a:t>
            </a:fld>
            <a:endParaRPr lang="zh-CN" altLang="en-US"/>
          </a:p>
        </p:txBody>
      </p:sp>
    </p:spTree>
    <p:extLst>
      <p:ext uri="{BB962C8B-B14F-4D97-AF65-F5344CB8AC3E}">
        <p14:creationId xmlns:p14="http://schemas.microsoft.com/office/powerpoint/2010/main" xmlns="" val="2620077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endParaRPr lang="zh-CN" altLang="en-US"/>
          </a:p>
        </p:txBody>
      </p:sp>
      <p:sp>
        <p:nvSpPr>
          <p:cNvPr id="3" name="页脚占位符 1028"/>
          <p:cNvSpPr>
            <a:spLocks noGrp="1"/>
          </p:cNvSpPr>
          <p:nvPr>
            <p:ph type="ftr" sz="quarter" idx="11"/>
          </p:nvPr>
        </p:nvSpPr>
        <p:spPr>
          <a:ln/>
        </p:spPr>
        <p:txBody>
          <a:bodyPr/>
          <a:lstStyle>
            <a:lvl1pPr>
              <a:defRPr/>
            </a:lvl1pPr>
          </a:lstStyle>
          <a:p>
            <a:endParaRPr lang="zh-CN" altLang="en-US"/>
          </a:p>
        </p:txBody>
      </p:sp>
      <p:sp>
        <p:nvSpPr>
          <p:cNvPr id="4" name="灯片编号占位符 1029"/>
          <p:cNvSpPr>
            <a:spLocks noGrp="1"/>
          </p:cNvSpPr>
          <p:nvPr>
            <p:ph type="sldNum" sz="quarter" idx="12"/>
          </p:nvPr>
        </p:nvSpPr>
        <p:spPr>
          <a:ln/>
        </p:spPr>
        <p:txBody>
          <a:bodyPr/>
          <a:lstStyle>
            <a:lvl1pPr>
              <a:defRPr/>
            </a:lvl1pPr>
          </a:lstStyle>
          <a:p>
            <a:fld id="{D311E504-7ADA-4A2A-A460-65D364C4A220}" type="slidenum">
              <a:rPr lang="zh-CN" altLang="en-US"/>
              <a:pPr/>
              <a:t>‹#›</a:t>
            </a:fld>
            <a:endParaRPr lang="zh-CN" altLang="en-US"/>
          </a:p>
        </p:txBody>
      </p:sp>
    </p:spTree>
    <p:extLst>
      <p:ext uri="{BB962C8B-B14F-4D97-AF65-F5344CB8AC3E}">
        <p14:creationId xmlns:p14="http://schemas.microsoft.com/office/powerpoint/2010/main" xmlns="" val="12906394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p>
        </p:txBody>
      </p:sp>
      <p:sp>
        <p:nvSpPr>
          <p:cNvPr id="6" name="页脚占位符 1028"/>
          <p:cNvSpPr>
            <a:spLocks noGrp="1"/>
          </p:cNvSpPr>
          <p:nvPr>
            <p:ph type="ftr" sz="quarter" idx="11"/>
          </p:nvPr>
        </p:nvSpPr>
        <p:spPr>
          <a:ln/>
        </p:spPr>
        <p:txBody>
          <a:bodyPr/>
          <a:lstStyle>
            <a:lvl1pPr>
              <a:defRPr/>
            </a:lvl1pPr>
          </a:lstStyle>
          <a:p>
            <a:endParaRPr lang="zh-CN" altLang="en-US"/>
          </a:p>
        </p:txBody>
      </p:sp>
      <p:sp>
        <p:nvSpPr>
          <p:cNvPr id="7" name="灯片编号占位符 1029"/>
          <p:cNvSpPr>
            <a:spLocks noGrp="1"/>
          </p:cNvSpPr>
          <p:nvPr>
            <p:ph type="sldNum" sz="quarter" idx="12"/>
          </p:nvPr>
        </p:nvSpPr>
        <p:spPr>
          <a:ln/>
        </p:spPr>
        <p:txBody>
          <a:bodyPr/>
          <a:lstStyle>
            <a:lvl1pPr>
              <a:defRPr/>
            </a:lvl1pPr>
          </a:lstStyle>
          <a:p>
            <a:fld id="{34DB36FC-5C10-4AD5-B080-B686B4199756}" type="slidenum">
              <a:rPr lang="zh-CN" altLang="en-US"/>
              <a:pPr/>
              <a:t>‹#›</a:t>
            </a:fld>
            <a:endParaRPr lang="zh-CN" altLang="en-US"/>
          </a:p>
        </p:txBody>
      </p:sp>
    </p:spTree>
    <p:extLst>
      <p:ext uri="{BB962C8B-B14F-4D97-AF65-F5344CB8AC3E}">
        <p14:creationId xmlns:p14="http://schemas.microsoft.com/office/powerpoint/2010/main" xmlns="" val="5596230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629841" y="1543050"/>
            <a:ext cx="3124012" cy="28586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p>
        </p:txBody>
      </p:sp>
      <p:sp>
        <p:nvSpPr>
          <p:cNvPr id="6" name="页脚占位符 1028"/>
          <p:cNvSpPr>
            <a:spLocks noGrp="1"/>
          </p:cNvSpPr>
          <p:nvPr>
            <p:ph type="ftr" sz="quarter" idx="11"/>
          </p:nvPr>
        </p:nvSpPr>
        <p:spPr>
          <a:ln/>
        </p:spPr>
        <p:txBody>
          <a:bodyPr/>
          <a:lstStyle>
            <a:lvl1pPr>
              <a:defRPr/>
            </a:lvl1pPr>
          </a:lstStyle>
          <a:p>
            <a:endParaRPr lang="zh-CN" altLang="en-US"/>
          </a:p>
        </p:txBody>
      </p:sp>
      <p:sp>
        <p:nvSpPr>
          <p:cNvPr id="7" name="灯片编号占位符 1029"/>
          <p:cNvSpPr>
            <a:spLocks noGrp="1"/>
          </p:cNvSpPr>
          <p:nvPr>
            <p:ph type="sldNum" sz="quarter" idx="12"/>
          </p:nvPr>
        </p:nvSpPr>
        <p:spPr>
          <a:ln/>
        </p:spPr>
        <p:txBody>
          <a:bodyPr/>
          <a:lstStyle>
            <a:lvl1pPr>
              <a:defRPr/>
            </a:lvl1pPr>
          </a:lstStyle>
          <a:p>
            <a:fld id="{3B1B7269-FD68-43BD-92BC-7072DC93A818}" type="slidenum">
              <a:rPr lang="zh-CN" altLang="en-US"/>
              <a:pPr/>
              <a:t>‹#›</a:t>
            </a:fld>
            <a:endParaRPr lang="zh-CN" altLang="en-US"/>
          </a:p>
        </p:txBody>
      </p:sp>
    </p:spTree>
    <p:extLst>
      <p:ext uri="{BB962C8B-B14F-4D97-AF65-F5344CB8AC3E}">
        <p14:creationId xmlns:p14="http://schemas.microsoft.com/office/powerpoint/2010/main" xmlns="" val="1764775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457200" y="205979"/>
            <a:ext cx="8229600" cy="85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026"/>
          <p:cNvSpPr>
            <a:spLocks noGrp="1" noChangeArrowheads="1"/>
          </p:cNvSpPr>
          <p:nvPr>
            <p:ph type="body" idx="4294967295"/>
          </p:nvPr>
        </p:nvSpPr>
        <p:spPr bwMode="auto">
          <a:xfrm>
            <a:off x="457200" y="1200151"/>
            <a:ext cx="8229600" cy="3394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457200" y="4683919"/>
            <a:ext cx="2133600" cy="357188"/>
          </a:xfrm>
          <a:prstGeom prst="rect">
            <a:avLst/>
          </a:prstGeom>
          <a:noFill/>
          <a:ln w="9525">
            <a:noFill/>
          </a:ln>
        </p:spPr>
        <p:txBody>
          <a:bodyPr/>
          <a:lstStyle>
            <a:lvl1pPr>
              <a:defRPr sz="1400" noProof="1" dirty="0"/>
            </a:lvl1pPr>
          </a:lstStyle>
          <a:p>
            <a:endParaRPr lang="zh-CN" altLang="en-US"/>
          </a:p>
        </p:txBody>
      </p:sp>
      <p:sp>
        <p:nvSpPr>
          <p:cNvPr id="1029" name="页脚占位符 1028"/>
          <p:cNvSpPr>
            <a:spLocks noGrp="1"/>
          </p:cNvSpPr>
          <p:nvPr>
            <p:ph type="ftr" sz="quarter" idx="3"/>
          </p:nvPr>
        </p:nvSpPr>
        <p:spPr>
          <a:xfrm>
            <a:off x="3124200" y="4683919"/>
            <a:ext cx="2895600" cy="357188"/>
          </a:xfrm>
          <a:prstGeom prst="rect">
            <a:avLst/>
          </a:prstGeom>
          <a:noFill/>
          <a:ln w="9525">
            <a:noFill/>
          </a:ln>
        </p:spPr>
        <p:txBody>
          <a:bodyPr/>
          <a:lstStyle>
            <a:lvl1pPr algn="ctr">
              <a:defRPr sz="1400" noProof="1" dirty="0"/>
            </a:lvl1pPr>
          </a:lstStyle>
          <a:p>
            <a:endParaRPr lang="zh-CN" altLang="en-US"/>
          </a:p>
        </p:txBody>
      </p:sp>
      <p:sp>
        <p:nvSpPr>
          <p:cNvPr id="1030" name="灯片编号占位符 1029"/>
          <p:cNvSpPr>
            <a:spLocks noGrp="1"/>
          </p:cNvSpPr>
          <p:nvPr>
            <p:ph type="sldNum" sz="quarter" idx="4"/>
          </p:nvPr>
        </p:nvSpPr>
        <p:spPr>
          <a:xfrm>
            <a:off x="6553200" y="4683919"/>
            <a:ext cx="2133600" cy="357188"/>
          </a:xfrm>
          <a:prstGeom prst="rect">
            <a:avLst/>
          </a:prstGeom>
          <a:noFill/>
          <a:ln w="9525">
            <a:noFill/>
          </a:ln>
        </p:spPr>
        <p:txBody>
          <a:bodyPr vert="horz" wrap="square" lIns="91440" tIns="45720" rIns="91440" bIns="45720" numCol="1" anchor="t" anchorCtr="0" compatLnSpc="1">
            <a:prstTxWarp prst="textNoShape">
              <a:avLst/>
            </a:prstTxWarp>
          </a:bodyPr>
          <a:lstStyle>
            <a:lvl1pPr algn="r">
              <a:defRPr sz="1400"/>
            </a:lvl1pPr>
          </a:lstStyle>
          <a:p>
            <a:fld id="{9863B3F8-EFF7-40E8-925D-9684F2C7633B}"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99007" y="3651870"/>
            <a:ext cx="8456612" cy="3572"/>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标题 1"/>
          <p:cNvSpPr txBox="1"/>
          <p:nvPr/>
        </p:nvSpPr>
        <p:spPr bwMode="auto">
          <a:xfrm>
            <a:off x="4275138" y="1851670"/>
            <a:ext cx="3930650" cy="111561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pPr>
            <a:r>
              <a:rPr lang="zh-CN" altLang="en-US" sz="3750" noProof="1">
                <a:solidFill>
                  <a:srgbClr val="FF0000"/>
                </a:solidFill>
                <a:latin typeface="微软雅黑" panose="020B0503020204020204" pitchFamily="34" charset="-122"/>
                <a:ea typeface="微软雅黑" panose="020B0503020204020204" pitchFamily="34" charset="-122"/>
              </a:rPr>
              <a:t>在</a:t>
            </a:r>
            <a:r>
              <a:rPr lang="en-US" altLang="zh-CN" sz="3750" noProof="1">
                <a:solidFill>
                  <a:srgbClr val="FF0000"/>
                </a:solidFill>
                <a:latin typeface="微软雅黑" panose="020B0503020204020204" pitchFamily="34" charset="-122"/>
                <a:ea typeface="微软雅黑" panose="020B0503020204020204" pitchFamily="34" charset="-122"/>
              </a:rPr>
              <a:t>《</a:t>
            </a:r>
            <a:r>
              <a:rPr lang="zh-CN" altLang="en-US" sz="3750" noProof="1">
                <a:solidFill>
                  <a:srgbClr val="FF0000"/>
                </a:solidFill>
                <a:latin typeface="微软雅黑" panose="020B0503020204020204" pitchFamily="34" charset="-122"/>
                <a:ea typeface="微软雅黑" panose="020B0503020204020204" pitchFamily="34" charset="-122"/>
              </a:rPr>
              <a:t>人民报</a:t>
            </a:r>
            <a:r>
              <a:rPr lang="en-US" altLang="zh-CN" sz="3750" noProof="1">
                <a:solidFill>
                  <a:srgbClr val="FF0000"/>
                </a:solidFill>
                <a:latin typeface="微软雅黑" panose="020B0503020204020204" pitchFamily="34" charset="-122"/>
                <a:ea typeface="微软雅黑" panose="020B0503020204020204" pitchFamily="34" charset="-122"/>
              </a:rPr>
              <a:t>》</a:t>
            </a:r>
            <a:r>
              <a:rPr lang="zh-CN" altLang="en-US" sz="3750" noProof="1">
                <a:solidFill>
                  <a:srgbClr val="FF0000"/>
                </a:solidFill>
                <a:latin typeface="微软雅黑" panose="020B0503020204020204" pitchFamily="34" charset="-122"/>
                <a:ea typeface="微软雅黑" panose="020B0503020204020204" pitchFamily="34" charset="-122"/>
              </a:rPr>
              <a:t>创刊纪念会上的演说</a:t>
            </a:r>
          </a:p>
        </p:txBody>
      </p:sp>
      <p:pic>
        <p:nvPicPr>
          <p:cNvPr id="1026" name="Picture 2"/>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509447" y="1578173"/>
            <a:ext cx="3486489" cy="1810725"/>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矩形 8"/>
          <p:cNvSpPr/>
          <p:nvPr/>
        </p:nvSpPr>
        <p:spPr>
          <a:xfrm>
            <a:off x="4379487" y="4299942"/>
            <a:ext cx="495649" cy="470257"/>
          </a:xfrm>
          <a:prstGeom prst="rect">
            <a:avLst/>
          </a:prstGeom>
        </p:spPr>
        <p:txBody>
          <a:bodyPr wrap="none">
            <a:spAutoFit/>
          </a:bodyPr>
          <a:lstStyle/>
          <a:p>
            <a:pPr marL="342900" lvl="0" indent="-342900" algn="ctr" fontAlgn="base">
              <a:lnSpc>
                <a:spcPct val="110000"/>
              </a:lnSpc>
              <a:spcBef>
                <a:spcPct val="0"/>
              </a:spcBef>
              <a:spcAft>
                <a:spcPct val="0"/>
              </a:spcAft>
            </a:pPr>
            <a:r>
              <a:rPr lang="en-US" altLang="zh-CN" sz="2400" b="1" kern="0" dirty="0" smtClean="0">
                <a:solidFill>
                  <a:srgbClr val="000000"/>
                </a:solidFill>
                <a:latin typeface="微软雅黑" panose="020B0503020204020204" pitchFamily="34" charset="-122"/>
                <a:ea typeface="微软雅黑" panose="020B0503020204020204" pitchFamily="34" charset="-122"/>
              </a:rPr>
              <a:t>.-.</a:t>
            </a:r>
            <a:endParaRPr lang="en-US" altLang="zh-CN" sz="2400" b="1" kern="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63601" y="1285875"/>
            <a:ext cx="7668839" cy="3000821"/>
          </a:xfrm>
          <a:prstGeom prst="rect">
            <a:avLst/>
          </a:prstGeom>
        </p:spPr>
        <p:txBody>
          <a:bodyPr wrap="square">
            <a:spAutoFit/>
          </a:bodyPr>
          <a:lstStyle/>
          <a:p>
            <a:pPr indent="575945">
              <a:lnSpc>
                <a:spcPct val="150000"/>
              </a:lnSpc>
            </a:pPr>
            <a:r>
              <a:rPr lang="zh-CN" altLang="en-US" noProof="1">
                <a:latin typeface="微软雅黑" panose="020B0503020204020204" pitchFamily="34" charset="-122"/>
                <a:ea typeface="微软雅黑" panose="020B0503020204020204" pitchFamily="34" charset="-122"/>
              </a:rPr>
              <a:t>这次革命是欧洲社会经济和政治发展的必然结果。当时一方面是工业革命正在扩展，资本主义迅速发展，欧洲已经开始进入大工业生产阶段；各国工业阶层经济力量得到加强，而政治上多数国家的工业阶层仍处于无权的地位或初掌政权；自由主义和民族主义在欧洲不断高涨。另一方面是欧洲大部分国家还处在旧的君主专制统治之下，或受到其他国家或民族的压迫；维也纳会议在欧洲所确立的反动体系也还存在着。欧洲社会各方面的矛盾越来越尖锐，这样革命就无法避免了。”</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矩形 10"/>
          <p:cNvSpPr>
            <a:spLocks noChangeArrowheads="1"/>
          </p:cNvSpPr>
          <p:nvPr/>
        </p:nvSpPr>
        <p:spPr bwMode="auto">
          <a:xfrm>
            <a:off x="251520" y="771550"/>
            <a:ext cx="8784976"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indent="576263" algn="ctr"/>
            <a:r>
              <a:rPr lang="zh-CN" altLang="en-US" dirty="0">
                <a:solidFill>
                  <a:srgbClr val="FF0000"/>
                </a:solidFill>
                <a:latin typeface="微软雅黑" pitchFamily="34" charset="-122"/>
                <a:ea typeface="微软雅黑" pitchFamily="34" charset="-122"/>
              </a:rPr>
              <a:t>巴尔贝斯、拉斯拜尔和布朗基</a:t>
            </a:r>
          </a:p>
          <a:p>
            <a:pPr indent="576263"/>
            <a:r>
              <a:rPr lang="zh-CN" altLang="en-US" dirty="0">
                <a:solidFill>
                  <a:srgbClr val="FF0000"/>
                </a:solidFill>
                <a:latin typeface="微软雅黑" pitchFamily="34" charset="-122"/>
                <a:ea typeface="微软雅黑" pitchFamily="34" charset="-122"/>
              </a:rPr>
              <a:t>巴尔贝斯</a:t>
            </a:r>
            <a:r>
              <a:rPr lang="zh-CN" altLang="en-US" dirty="0">
                <a:latin typeface="微软雅黑" pitchFamily="34" charset="-122"/>
                <a:ea typeface="微软雅黑" pitchFamily="34" charset="-122"/>
              </a:rPr>
              <a:t>，法国革命家。</a:t>
            </a:r>
            <a:r>
              <a:rPr lang="en-US" altLang="zh-CN" dirty="0">
                <a:latin typeface="微软雅黑" pitchFamily="34" charset="-122"/>
                <a:ea typeface="微软雅黑" pitchFamily="34" charset="-122"/>
              </a:rPr>
              <a:t>19 </a:t>
            </a:r>
            <a:r>
              <a:rPr lang="zh-CN" altLang="en-US" dirty="0">
                <a:latin typeface="微软雅黑" pitchFamily="34" charset="-122"/>
                <a:ea typeface="微软雅黑" pitchFamily="34" charset="-122"/>
              </a:rPr>
              <a:t>世纪</a:t>
            </a:r>
            <a:r>
              <a:rPr lang="en-US" altLang="zh-CN" dirty="0">
                <a:latin typeface="微软雅黑" pitchFamily="34" charset="-122"/>
                <a:ea typeface="微软雅黑" pitchFamily="34" charset="-122"/>
              </a:rPr>
              <a:t>30 </a:t>
            </a:r>
            <a:r>
              <a:rPr lang="zh-CN" altLang="en-US" dirty="0">
                <a:latin typeface="微软雅黑" pitchFamily="34" charset="-122"/>
                <a:ea typeface="微软雅黑" pitchFamily="34" charset="-122"/>
              </a:rPr>
              <a:t>年代与布朗基一起组织秘密的革命团体“家族社”和“四季社”。</a:t>
            </a:r>
            <a:r>
              <a:rPr lang="en-US" altLang="zh-CN" dirty="0">
                <a:latin typeface="微软雅黑" pitchFamily="34" charset="-122"/>
                <a:ea typeface="微软雅黑" pitchFamily="34" charset="-122"/>
              </a:rPr>
              <a:t>1839 </a:t>
            </a:r>
            <a:r>
              <a:rPr lang="zh-CN" altLang="en-US" dirty="0">
                <a:latin typeface="微软雅黑" pitchFamily="34" charset="-122"/>
                <a:ea typeface="微软雅黑" pitchFamily="34" charset="-122"/>
              </a:rPr>
              <a:t>年被捕入狱，法国</a:t>
            </a:r>
            <a:r>
              <a:rPr lang="en-US" altLang="zh-CN" dirty="0">
                <a:latin typeface="微软雅黑" pitchFamily="34" charset="-122"/>
                <a:ea typeface="微软雅黑" pitchFamily="34" charset="-122"/>
              </a:rPr>
              <a:t>1848 </a:t>
            </a:r>
            <a:r>
              <a:rPr lang="zh-CN" altLang="en-US" dirty="0">
                <a:latin typeface="微软雅黑" pitchFamily="34" charset="-122"/>
                <a:ea typeface="微软雅黑" pitchFamily="34" charset="-122"/>
              </a:rPr>
              <a:t>年革命期间获释，积极从事革命活动。但是在法国阶级斗争激烈的情况下，在制宪议会大选期间，加入与布朗基敌对的一方，根据资产阶级捏造的罪名中伤布朗基，两人决裂。后流亡国外，自此脱离政治活动。</a:t>
            </a:r>
          </a:p>
          <a:p>
            <a:pPr indent="576263"/>
            <a:r>
              <a:rPr lang="zh-CN" altLang="en-US" dirty="0">
                <a:solidFill>
                  <a:srgbClr val="FF0000"/>
                </a:solidFill>
                <a:latin typeface="微软雅黑" pitchFamily="34" charset="-122"/>
                <a:ea typeface="微软雅黑" pitchFamily="34" charset="-122"/>
              </a:rPr>
              <a:t>拉斯拜尔</a:t>
            </a:r>
            <a:r>
              <a:rPr lang="zh-CN" altLang="en-US" dirty="0">
                <a:latin typeface="微软雅黑" pitchFamily="34" charset="-122"/>
                <a:ea typeface="微软雅黑" pitchFamily="34" charset="-122"/>
              </a:rPr>
              <a:t>，法国革命家、民主主义者、自然科学家。</a:t>
            </a:r>
            <a:r>
              <a:rPr lang="en-US" altLang="zh-CN" dirty="0">
                <a:latin typeface="微软雅黑" pitchFamily="34" charset="-122"/>
                <a:ea typeface="微软雅黑" pitchFamily="34" charset="-122"/>
              </a:rPr>
              <a:t>1816</a:t>
            </a:r>
            <a:r>
              <a:rPr lang="zh-CN" altLang="en-US" dirty="0">
                <a:latin typeface="微软雅黑" pitchFamily="34" charset="-122"/>
                <a:ea typeface="微软雅黑" pitchFamily="34" charset="-122"/>
              </a:rPr>
              <a:t>年到巴黎，从事自然科学研究。</a:t>
            </a:r>
            <a:r>
              <a:rPr lang="en-US" altLang="zh-CN" dirty="0">
                <a:latin typeface="微软雅黑" pitchFamily="34" charset="-122"/>
                <a:ea typeface="微软雅黑" pitchFamily="34" charset="-122"/>
              </a:rPr>
              <a:t>1822 </a:t>
            </a:r>
            <a:r>
              <a:rPr lang="zh-CN" altLang="en-US" dirty="0">
                <a:latin typeface="微软雅黑" pitchFamily="34" charset="-122"/>
                <a:ea typeface="微软雅黑" pitchFamily="34" charset="-122"/>
              </a:rPr>
              <a:t>年后投身政治活动，参加</a:t>
            </a:r>
            <a:r>
              <a:rPr lang="en-US" altLang="zh-CN" dirty="0">
                <a:latin typeface="微软雅黑" pitchFamily="34" charset="-122"/>
                <a:ea typeface="微软雅黑" pitchFamily="34" charset="-122"/>
              </a:rPr>
              <a:t>1830 </a:t>
            </a:r>
            <a:r>
              <a:rPr lang="zh-CN" altLang="en-US" dirty="0">
                <a:latin typeface="微软雅黑" pitchFamily="34" charset="-122"/>
                <a:ea typeface="微软雅黑" pitchFamily="34" charset="-122"/>
              </a:rPr>
              <a:t>年七月革命。此后在共和主义者报刊上发表政论文章，宣传空想社会主义，深得工人拥护。</a:t>
            </a:r>
          </a:p>
          <a:p>
            <a:pPr indent="576263"/>
            <a:r>
              <a:rPr lang="zh-CN" altLang="en-US" dirty="0">
                <a:solidFill>
                  <a:srgbClr val="FF0000"/>
                </a:solidFill>
                <a:latin typeface="微软雅黑" pitchFamily="34" charset="-122"/>
                <a:ea typeface="微软雅黑" pitchFamily="34" charset="-122"/>
              </a:rPr>
              <a:t>布朗基</a:t>
            </a:r>
            <a:r>
              <a:rPr lang="zh-CN" altLang="en-US" dirty="0">
                <a:latin typeface="微软雅黑" pitchFamily="34" charset="-122"/>
                <a:ea typeface="微软雅黑" pitchFamily="34" charset="-122"/>
              </a:rPr>
              <a:t>，法国早期工人运动活动家、革命家、空想社会主义者，巴黎公社的传奇人物。主张通过政治革命消灭资本主义制度，实现正义与平等的理想社会。曾多次因起义失败被捕，后避难于布鲁塞尔，但仍对法国的组织活动进行指导。</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图片 6"/>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661988" y="557933"/>
            <a:ext cx="1763712" cy="439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290" name="标题 1"/>
          <p:cNvSpPr txBox="1">
            <a:spLocks noChangeArrowheads="1"/>
          </p:cNvSpPr>
          <p:nvPr/>
        </p:nvSpPr>
        <p:spPr bwMode="auto">
          <a:xfrm>
            <a:off x="955675" y="579363"/>
            <a:ext cx="1682750"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r>
              <a:rPr lang="zh-CN" altLang="en-US" sz="2400" b="1" dirty="0">
                <a:solidFill>
                  <a:srgbClr val="FF0000"/>
                </a:solidFill>
                <a:latin typeface="宋体" pitchFamily="2" charset="-122"/>
              </a:rPr>
              <a:t> </a:t>
            </a:r>
            <a:r>
              <a:rPr lang="zh-CN" altLang="en-US" sz="2100" b="1" dirty="0">
                <a:solidFill>
                  <a:srgbClr val="0000FF"/>
                </a:solidFill>
                <a:latin typeface="微软雅黑" pitchFamily="34" charset="-122"/>
                <a:ea typeface="微软雅黑" pitchFamily="34" charset="-122"/>
              </a:rPr>
              <a:t>课文探究</a:t>
            </a:r>
          </a:p>
        </p:txBody>
      </p:sp>
      <p:sp>
        <p:nvSpPr>
          <p:cNvPr id="12291" name="矩形 1"/>
          <p:cNvSpPr>
            <a:spLocks noChangeArrowheads="1"/>
          </p:cNvSpPr>
          <p:nvPr/>
        </p:nvSpPr>
        <p:spPr bwMode="auto">
          <a:xfrm>
            <a:off x="661989" y="997273"/>
            <a:ext cx="3248025" cy="458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en-US" altLang="zh-CN" b="1" dirty="0">
                <a:latin typeface="微软雅黑" pitchFamily="34" charset="-122"/>
                <a:ea typeface="微软雅黑" pitchFamily="34" charset="-122"/>
              </a:rPr>
              <a:t>1.</a:t>
            </a:r>
            <a:r>
              <a:rPr lang="zh-CN" altLang="en-US" b="1" dirty="0">
                <a:latin typeface="微软雅黑" pitchFamily="34" charset="-122"/>
                <a:ea typeface="微软雅黑" pitchFamily="34" charset="-122"/>
              </a:rPr>
              <a:t>分析下面句子的含义和作用。</a:t>
            </a:r>
          </a:p>
        </p:txBody>
      </p:sp>
      <p:sp>
        <p:nvSpPr>
          <p:cNvPr id="8" name="Text Box 10"/>
          <p:cNvSpPr txBox="1">
            <a:spLocks noChangeArrowheads="1"/>
          </p:cNvSpPr>
          <p:nvPr/>
        </p:nvSpPr>
        <p:spPr bwMode="auto">
          <a:xfrm>
            <a:off x="611188" y="1435855"/>
            <a:ext cx="7993260" cy="1526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539750">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defRPr>
                <a:solidFill>
                  <a:schemeClr val="tx1"/>
                </a:solidFill>
                <a:latin typeface="Arial" pitchFamily="34" charset="0"/>
                <a:ea typeface="宋体" pitchFamily="2" charset="-122"/>
              </a:defRPr>
            </a:lvl6pPr>
            <a:lvl7pPr fontAlgn="base">
              <a:spcBef>
                <a:spcPct val="0"/>
              </a:spcBef>
              <a:spcAft>
                <a:spcPct val="0"/>
              </a:spcAft>
              <a:defRPr>
                <a:solidFill>
                  <a:schemeClr val="tx1"/>
                </a:solidFill>
                <a:latin typeface="Arial" pitchFamily="34" charset="0"/>
                <a:ea typeface="宋体" pitchFamily="2" charset="-122"/>
              </a:defRPr>
            </a:lvl7pPr>
            <a:lvl8pPr fontAlgn="base">
              <a:spcBef>
                <a:spcPct val="0"/>
              </a:spcBef>
              <a:spcAft>
                <a:spcPct val="0"/>
              </a:spcAft>
              <a:defRPr>
                <a:solidFill>
                  <a:schemeClr val="tx1"/>
                </a:solidFill>
                <a:latin typeface="Arial" pitchFamily="34" charset="0"/>
                <a:ea typeface="宋体" pitchFamily="2" charset="-122"/>
              </a:defRPr>
            </a:lvl8pPr>
            <a:lvl9pPr fontAlgn="base">
              <a:spcBef>
                <a:spcPct val="0"/>
              </a:spcBef>
              <a:spcAft>
                <a:spcPct val="0"/>
              </a:spcAft>
              <a:defRPr>
                <a:solidFill>
                  <a:schemeClr val="tx1"/>
                </a:solidFill>
                <a:latin typeface="Arial" pitchFamily="34" charset="0"/>
                <a:ea typeface="宋体" pitchFamily="2" charset="-122"/>
              </a:defRPr>
            </a:lvl9pPr>
          </a:lstStyle>
          <a:p>
            <a:pPr algn="just">
              <a:lnSpc>
                <a:spcPct val="150000"/>
              </a:lnSpc>
            </a:pPr>
            <a:r>
              <a:rPr lang="zh-CN" altLang="en-US" sz="1600" dirty="0">
                <a:latin typeface="微软雅黑" pitchFamily="34" charset="-122"/>
                <a:ea typeface="微软雅黑" pitchFamily="34" charset="-122"/>
              </a:rPr>
              <a:t>所谓的</a:t>
            </a:r>
            <a:r>
              <a:rPr lang="en-US" altLang="zh-CN" sz="1600" dirty="0">
                <a:latin typeface="微软雅黑" pitchFamily="34" charset="-122"/>
                <a:ea typeface="微软雅黑" pitchFamily="34" charset="-122"/>
              </a:rPr>
              <a:t>1848 </a:t>
            </a:r>
            <a:r>
              <a:rPr lang="zh-CN" altLang="en-US" sz="1600" dirty="0">
                <a:latin typeface="微软雅黑" pitchFamily="34" charset="-122"/>
                <a:ea typeface="微软雅黑" pitchFamily="34" charset="-122"/>
              </a:rPr>
              <a:t>年革命，只不过是一些微不足道的事件，是欧洲社会干硬外壳上的一些细小的裂口和缝隙。但是它们却暴露出了外壳下面的一个无底深渊。在看来似乎坚硬的外表下面，现出了一片汪洋大海，只要它动荡起来，就能把由坚硬岩石构成的大陆撞得粉碎。</a:t>
            </a:r>
          </a:p>
        </p:txBody>
      </p:sp>
      <p:sp>
        <p:nvSpPr>
          <p:cNvPr id="9" name="Text Box 10"/>
          <p:cNvSpPr txBox="1">
            <a:spLocks noChangeArrowheads="1"/>
          </p:cNvSpPr>
          <p:nvPr/>
        </p:nvSpPr>
        <p:spPr bwMode="auto">
          <a:xfrm>
            <a:off x="611189" y="2787774"/>
            <a:ext cx="7993259" cy="193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indent="576263">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defRPr>
                <a:solidFill>
                  <a:schemeClr val="tx1"/>
                </a:solidFill>
                <a:latin typeface="Arial" pitchFamily="34" charset="0"/>
                <a:ea typeface="宋体" pitchFamily="2" charset="-122"/>
              </a:defRPr>
            </a:lvl6pPr>
            <a:lvl7pPr fontAlgn="base">
              <a:spcBef>
                <a:spcPct val="0"/>
              </a:spcBef>
              <a:spcAft>
                <a:spcPct val="0"/>
              </a:spcAft>
              <a:defRPr>
                <a:solidFill>
                  <a:schemeClr val="tx1"/>
                </a:solidFill>
                <a:latin typeface="Arial" pitchFamily="34" charset="0"/>
                <a:ea typeface="宋体" pitchFamily="2" charset="-122"/>
              </a:defRPr>
            </a:lvl7pPr>
            <a:lvl8pPr fontAlgn="base">
              <a:spcBef>
                <a:spcPct val="0"/>
              </a:spcBef>
              <a:spcAft>
                <a:spcPct val="0"/>
              </a:spcAft>
              <a:defRPr>
                <a:solidFill>
                  <a:schemeClr val="tx1"/>
                </a:solidFill>
                <a:latin typeface="Arial" pitchFamily="34" charset="0"/>
                <a:ea typeface="宋体" pitchFamily="2" charset="-122"/>
              </a:defRPr>
            </a:lvl8pPr>
            <a:lvl9pPr fontAlgn="base">
              <a:spcBef>
                <a:spcPct val="0"/>
              </a:spcBef>
              <a:spcAft>
                <a:spcPct val="0"/>
              </a:spcAft>
              <a:defRPr>
                <a:solidFill>
                  <a:schemeClr val="tx1"/>
                </a:solidFill>
                <a:latin typeface="Arial" pitchFamily="34" charset="0"/>
                <a:ea typeface="宋体" pitchFamily="2" charset="-122"/>
              </a:defRPr>
            </a:lvl9pPr>
          </a:lstStyle>
          <a:p>
            <a:pPr algn="just">
              <a:lnSpc>
                <a:spcPct val="150000"/>
              </a:lnSpc>
            </a:pPr>
            <a:r>
              <a:rPr lang="zh-CN" altLang="en-US" sz="1600" dirty="0">
                <a:latin typeface="微软雅黑" pitchFamily="34" charset="-122"/>
                <a:ea typeface="微软雅黑" pitchFamily="34" charset="-122"/>
              </a:rPr>
              <a:t>运用</a:t>
            </a:r>
            <a:r>
              <a:rPr lang="zh-CN" altLang="en-US" sz="1600" dirty="0">
                <a:solidFill>
                  <a:srgbClr val="FF0000"/>
                </a:solidFill>
                <a:latin typeface="微软雅黑" pitchFamily="34" charset="-122"/>
                <a:ea typeface="微软雅黑" pitchFamily="34" charset="-122"/>
              </a:rPr>
              <a:t>比喻</a:t>
            </a:r>
            <a:r>
              <a:rPr lang="zh-CN" altLang="en-US" sz="1600" dirty="0">
                <a:latin typeface="微软雅黑" pitchFamily="34" charset="-122"/>
                <a:ea typeface="微软雅黑" pitchFamily="34" charset="-122"/>
              </a:rPr>
              <a:t>，将当时</a:t>
            </a:r>
            <a:r>
              <a:rPr lang="en-US" altLang="zh-CN" sz="1600" dirty="0">
                <a:latin typeface="微软雅黑" pitchFamily="34" charset="-122"/>
                <a:ea typeface="微软雅黑" pitchFamily="34" charset="-122"/>
              </a:rPr>
              <a:t>1848 </a:t>
            </a:r>
            <a:r>
              <a:rPr lang="zh-CN" altLang="en-US" sz="1600" dirty="0">
                <a:latin typeface="微软雅黑" pitchFamily="34" charset="-122"/>
                <a:ea typeface="微软雅黑" pitchFamily="34" charset="-122"/>
              </a:rPr>
              <a:t>年资产阶级民主革命与将来的无产阶级革命作</a:t>
            </a:r>
            <a:r>
              <a:rPr lang="zh-CN" altLang="en-US" sz="1600" dirty="0">
                <a:solidFill>
                  <a:srgbClr val="FF0000"/>
                </a:solidFill>
                <a:latin typeface="微软雅黑" pitchFamily="34" charset="-122"/>
                <a:ea typeface="微软雅黑" pitchFamily="34" charset="-122"/>
              </a:rPr>
              <a:t>对比</a:t>
            </a:r>
            <a:r>
              <a:rPr lang="zh-CN" altLang="en-US" sz="1600" dirty="0">
                <a:latin typeface="微软雅黑" pitchFamily="34" charset="-122"/>
                <a:ea typeface="微软雅黑" pitchFamily="34" charset="-122"/>
              </a:rPr>
              <a:t>，突出无产阶级革命的宏大。形象生动，吸引听众。“微不足道”与“汪洋大海”是规模的对比；“细小的裂口和缝隙”与“粉碎”是力量的对比。“但是”话锋一转，指出“</a:t>
            </a:r>
            <a:r>
              <a:rPr lang="en-US" altLang="zh-CN" sz="1600" dirty="0">
                <a:latin typeface="微软雅黑" pitchFamily="34" charset="-122"/>
                <a:ea typeface="微软雅黑" pitchFamily="34" charset="-122"/>
              </a:rPr>
              <a:t>1848 </a:t>
            </a:r>
            <a:r>
              <a:rPr lang="zh-CN" altLang="en-US" sz="1600" dirty="0">
                <a:latin typeface="微软雅黑" pitchFamily="34" charset="-122"/>
                <a:ea typeface="微软雅黑" pitchFamily="34" charset="-122"/>
              </a:rPr>
              <a:t>年革命”的意义是暴露了专制势力虽然根深蒂固（“无底深渊”），但是它们将在无产阶级革命的浪潮面前被“撞得粉碎”。</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矩形 1"/>
          <p:cNvSpPr>
            <a:spLocks noChangeArrowheads="1"/>
          </p:cNvSpPr>
          <p:nvPr/>
        </p:nvSpPr>
        <p:spPr bwMode="auto">
          <a:xfrm>
            <a:off x="342900" y="1170385"/>
            <a:ext cx="7761288"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en-US" altLang="zh-CN" b="1" dirty="0">
                <a:latin typeface="微软雅黑" pitchFamily="34" charset="-122"/>
                <a:ea typeface="微软雅黑" pitchFamily="34" charset="-122"/>
              </a:rPr>
              <a:t>2.</a:t>
            </a:r>
            <a:r>
              <a:rPr lang="zh-CN" altLang="en-US" b="1" dirty="0">
                <a:latin typeface="微软雅黑" pitchFamily="34" charset="-122"/>
                <a:ea typeface="微软雅黑" pitchFamily="34" charset="-122"/>
              </a:rPr>
              <a:t>为什么说“蒸汽、电力和自动走锭纺纱机甚至是比巴尔贝斯、拉斯拜尔和布朗基 诸位公民更危险万分的革命家”？</a:t>
            </a:r>
            <a:endParaRPr lang="en-US" altLang="zh-CN" b="1" dirty="0">
              <a:latin typeface="微软雅黑" pitchFamily="34" charset="-122"/>
              <a:ea typeface="微软雅黑" pitchFamily="34" charset="-122"/>
            </a:endParaRPr>
          </a:p>
        </p:txBody>
      </p:sp>
      <p:sp>
        <p:nvSpPr>
          <p:cNvPr id="3" name="TextBox 2"/>
          <p:cNvSpPr txBox="1">
            <a:spLocks noChangeArrowheads="1"/>
          </p:cNvSpPr>
          <p:nvPr/>
        </p:nvSpPr>
        <p:spPr bwMode="auto">
          <a:xfrm>
            <a:off x="388938" y="1991917"/>
            <a:ext cx="7732712"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zh-CN" altLang="en-US" dirty="0">
                <a:latin typeface="微软雅黑" pitchFamily="34" charset="-122"/>
                <a:ea typeface="微软雅黑" pitchFamily="34" charset="-122"/>
              </a:rPr>
              <a:t>       “蒸汽、电力和自动走锭纺纱机”代表</a:t>
            </a:r>
            <a:r>
              <a:rPr lang="zh-CN" altLang="en-US" dirty="0">
                <a:solidFill>
                  <a:srgbClr val="FF0000"/>
                </a:solidFill>
                <a:latin typeface="微软雅黑" pitchFamily="34" charset="-122"/>
                <a:ea typeface="微软雅黑" pitchFamily="34" charset="-122"/>
              </a:rPr>
              <a:t>工业革命</a:t>
            </a:r>
            <a:r>
              <a:rPr lang="zh-CN" altLang="en-US" dirty="0">
                <a:latin typeface="微软雅黑" pitchFamily="34" charset="-122"/>
                <a:ea typeface="微软雅黑" pitchFamily="34" charset="-122"/>
              </a:rPr>
              <a:t>，代表</a:t>
            </a:r>
            <a:r>
              <a:rPr lang="zh-CN" altLang="en-US" dirty="0">
                <a:solidFill>
                  <a:srgbClr val="FF0000"/>
                </a:solidFill>
                <a:latin typeface="微软雅黑" pitchFamily="34" charset="-122"/>
                <a:ea typeface="微软雅黑" pitchFamily="34" charset="-122"/>
              </a:rPr>
              <a:t>先进的生产力</a:t>
            </a:r>
            <a:r>
              <a:rPr lang="zh-CN" altLang="en-US" dirty="0">
                <a:latin typeface="微软雅黑" pitchFamily="34" charset="-122"/>
                <a:ea typeface="微软雅黑" pitchFamily="34" charset="-122"/>
              </a:rPr>
              <a:t>，由这一生产方式产生了无产阶级；而“巴尔贝斯、拉斯拜尔和布朗基诸位公民”是资产阶级民主革命的代表，由他们发起的革命必将被无产阶级革命取代，所以说“蒸汽、电力和自动走锭纺纱机”甚至“更危险”。</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4"/>
          <p:cNvSpPr txBox="1">
            <a:spLocks noChangeArrowheads="1"/>
          </p:cNvSpPr>
          <p:nvPr/>
        </p:nvSpPr>
        <p:spPr bwMode="auto">
          <a:xfrm>
            <a:off x="476250" y="555526"/>
            <a:ext cx="7931150" cy="13388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en-US" altLang="zh-CN" b="1" dirty="0">
                <a:latin typeface="微软雅黑" pitchFamily="34" charset="-122"/>
                <a:ea typeface="微软雅黑" pitchFamily="34" charset="-122"/>
              </a:rPr>
              <a:t>3.”</a:t>
            </a:r>
            <a:r>
              <a:rPr lang="zh-CN" altLang="en-US" b="1" dirty="0">
                <a:latin typeface="微软雅黑" pitchFamily="34" charset="-122"/>
                <a:ea typeface="微软雅黑" pitchFamily="34" charset="-122"/>
              </a:rPr>
              <a:t>现代工业和科学为一方与现代贫困和衰颓为另一方的这种对抗，我们时代的生产力与社会关系之间的这种对抗，是显而易见的、不可避免的和毋庸争辩的事实</a:t>
            </a:r>
            <a:r>
              <a:rPr lang="en-US" altLang="zh-CN" b="1" dirty="0">
                <a:latin typeface="微软雅黑" pitchFamily="34" charset="-122"/>
                <a:ea typeface="微软雅黑" pitchFamily="34" charset="-122"/>
              </a:rPr>
              <a:t>”,</a:t>
            </a:r>
            <a:r>
              <a:rPr lang="zh-CN" altLang="en-US" b="1" dirty="0">
                <a:latin typeface="微软雅黑" pitchFamily="34" charset="-122"/>
                <a:ea typeface="微软雅黑" pitchFamily="34" charset="-122"/>
              </a:rPr>
              <a:t> “这种对抗”表现在哪些方面？其根本原因是什么？</a:t>
            </a:r>
          </a:p>
        </p:txBody>
      </p:sp>
      <p:sp>
        <p:nvSpPr>
          <p:cNvPr id="5" name="Text Box 5"/>
          <p:cNvSpPr txBox="1">
            <a:spLocks noChangeArrowheads="1"/>
          </p:cNvSpPr>
          <p:nvPr/>
        </p:nvSpPr>
        <p:spPr bwMode="auto">
          <a:xfrm>
            <a:off x="488950" y="2067694"/>
            <a:ext cx="7716838" cy="2585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539750">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defRPr>
                <a:solidFill>
                  <a:schemeClr val="tx1"/>
                </a:solidFill>
                <a:latin typeface="Arial" pitchFamily="34" charset="0"/>
                <a:ea typeface="宋体" pitchFamily="2" charset="-122"/>
              </a:defRPr>
            </a:lvl6pPr>
            <a:lvl7pPr fontAlgn="base">
              <a:spcBef>
                <a:spcPct val="0"/>
              </a:spcBef>
              <a:spcAft>
                <a:spcPct val="0"/>
              </a:spcAft>
              <a:defRPr>
                <a:solidFill>
                  <a:schemeClr val="tx1"/>
                </a:solidFill>
                <a:latin typeface="Arial" pitchFamily="34" charset="0"/>
                <a:ea typeface="宋体" pitchFamily="2" charset="-122"/>
              </a:defRPr>
            </a:lvl7pPr>
            <a:lvl8pPr fontAlgn="base">
              <a:spcBef>
                <a:spcPct val="0"/>
              </a:spcBef>
              <a:spcAft>
                <a:spcPct val="0"/>
              </a:spcAft>
              <a:defRPr>
                <a:solidFill>
                  <a:schemeClr val="tx1"/>
                </a:solidFill>
                <a:latin typeface="Arial" pitchFamily="34" charset="0"/>
                <a:ea typeface="宋体" pitchFamily="2" charset="-122"/>
              </a:defRPr>
            </a:lvl8pPr>
            <a:lvl9pPr fontAlgn="base">
              <a:spcBef>
                <a:spcPct val="0"/>
              </a:spcBef>
              <a:spcAft>
                <a:spcPct val="0"/>
              </a:spcAft>
              <a:defRPr>
                <a:solidFill>
                  <a:schemeClr val="tx1"/>
                </a:solidFill>
                <a:latin typeface="Arial" pitchFamily="34" charset="0"/>
                <a:ea typeface="宋体" pitchFamily="2" charset="-122"/>
              </a:defRPr>
            </a:lvl9pPr>
          </a:lstStyle>
          <a:p>
            <a:pPr algn="just">
              <a:lnSpc>
                <a:spcPct val="150000"/>
              </a:lnSpc>
            </a:pPr>
            <a:r>
              <a:rPr lang="zh-CN" altLang="en-US" dirty="0">
                <a:solidFill>
                  <a:srgbClr val="FF0000"/>
                </a:solidFill>
                <a:latin typeface="微软雅黑" pitchFamily="34" charset="-122"/>
                <a:ea typeface="微软雅黑" pitchFamily="34" charset="-122"/>
              </a:rPr>
              <a:t>表现</a:t>
            </a:r>
            <a:r>
              <a:rPr lang="zh-CN" altLang="en-US" dirty="0">
                <a:latin typeface="微软雅黑" pitchFamily="34" charset="-122"/>
                <a:ea typeface="微软雅黑" pitchFamily="34" charset="-122"/>
              </a:rPr>
              <a:t>：①机器提高生产效率却带来工人的贫穷和劳动强度的提高；②财富集中在少数人手里而大多数人更加贫困；③无序竞争使社会道德日益沦丧；④人所创造的技术，反过来成为束缚人自身的枷锁；⑤人成为物质的奴隶。</a:t>
            </a:r>
            <a:endParaRPr lang="en-US" altLang="zh-CN" dirty="0">
              <a:latin typeface="微软雅黑" pitchFamily="34" charset="-122"/>
              <a:ea typeface="微软雅黑" pitchFamily="34" charset="-122"/>
            </a:endParaRPr>
          </a:p>
          <a:p>
            <a:pPr algn="just">
              <a:lnSpc>
                <a:spcPct val="150000"/>
              </a:lnSpc>
            </a:pPr>
            <a:r>
              <a:rPr lang="zh-CN" altLang="en-US" dirty="0">
                <a:solidFill>
                  <a:srgbClr val="FF0000"/>
                </a:solidFill>
                <a:latin typeface="微软雅黑" pitchFamily="34" charset="-122"/>
                <a:ea typeface="微软雅黑" pitchFamily="34" charset="-122"/>
              </a:rPr>
              <a:t>原因</a:t>
            </a:r>
            <a:r>
              <a:rPr lang="zh-CN" altLang="en-US" dirty="0">
                <a:latin typeface="微软雅黑" pitchFamily="34" charset="-122"/>
                <a:ea typeface="微软雅黑" pitchFamily="34" charset="-122"/>
              </a:rPr>
              <a:t>：资本主义社会生产力与生产关系之间不可调和的矛盾，使现代工业发展、科学技术的进步站在了人们生活福祉、社会安定和谐的对立面。</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 Box 4"/>
          <p:cNvSpPr txBox="1">
            <a:spLocks noChangeArrowheads="1"/>
          </p:cNvSpPr>
          <p:nvPr/>
        </p:nvSpPr>
        <p:spPr bwMode="auto">
          <a:xfrm>
            <a:off x="476250" y="1194197"/>
            <a:ext cx="7931150"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en-US" altLang="zh-CN" b="1" dirty="0">
                <a:latin typeface="微软雅黑" pitchFamily="34" charset="-122"/>
                <a:ea typeface="微软雅黑" pitchFamily="34" charset="-122"/>
              </a:rPr>
              <a:t>4.</a:t>
            </a:r>
            <a:r>
              <a:rPr lang="zh-CN" altLang="en-US" b="1" dirty="0">
                <a:latin typeface="微软雅黑" pitchFamily="34" charset="-122"/>
                <a:ea typeface="微软雅黑" pitchFamily="34" charset="-122"/>
              </a:rPr>
              <a:t>无产阶级革命的主要力量和作用是什么？</a:t>
            </a:r>
          </a:p>
        </p:txBody>
      </p:sp>
      <p:sp>
        <p:nvSpPr>
          <p:cNvPr id="5" name="Text Box 5"/>
          <p:cNvSpPr txBox="1">
            <a:spLocks noChangeArrowheads="1"/>
          </p:cNvSpPr>
          <p:nvPr/>
        </p:nvSpPr>
        <p:spPr bwMode="auto">
          <a:xfrm>
            <a:off x="609601" y="1779662"/>
            <a:ext cx="6837363"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539750">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defRPr>
                <a:solidFill>
                  <a:schemeClr val="tx1"/>
                </a:solidFill>
                <a:latin typeface="Arial" pitchFamily="34" charset="0"/>
                <a:ea typeface="宋体" pitchFamily="2" charset="-122"/>
              </a:defRPr>
            </a:lvl6pPr>
            <a:lvl7pPr fontAlgn="base">
              <a:spcBef>
                <a:spcPct val="0"/>
              </a:spcBef>
              <a:spcAft>
                <a:spcPct val="0"/>
              </a:spcAft>
              <a:defRPr>
                <a:solidFill>
                  <a:schemeClr val="tx1"/>
                </a:solidFill>
                <a:latin typeface="Arial" pitchFamily="34" charset="0"/>
                <a:ea typeface="宋体" pitchFamily="2" charset="-122"/>
              </a:defRPr>
            </a:lvl7pPr>
            <a:lvl8pPr fontAlgn="base">
              <a:spcBef>
                <a:spcPct val="0"/>
              </a:spcBef>
              <a:spcAft>
                <a:spcPct val="0"/>
              </a:spcAft>
              <a:defRPr>
                <a:solidFill>
                  <a:schemeClr val="tx1"/>
                </a:solidFill>
                <a:latin typeface="Arial" pitchFamily="34" charset="0"/>
                <a:ea typeface="宋体" pitchFamily="2" charset="-122"/>
              </a:defRPr>
            </a:lvl8pPr>
            <a:lvl9pPr fontAlgn="base">
              <a:spcBef>
                <a:spcPct val="0"/>
              </a:spcBef>
              <a:spcAft>
                <a:spcPct val="0"/>
              </a:spcAft>
              <a:defRPr>
                <a:solidFill>
                  <a:schemeClr val="tx1"/>
                </a:solidFill>
                <a:latin typeface="Arial" pitchFamily="34" charset="0"/>
                <a:ea typeface="宋体" pitchFamily="2" charset="-122"/>
              </a:defRPr>
            </a:lvl9pPr>
          </a:lstStyle>
          <a:p>
            <a:pPr algn="just">
              <a:lnSpc>
                <a:spcPct val="150000"/>
              </a:lnSpc>
            </a:pPr>
            <a:r>
              <a:rPr lang="zh-CN" altLang="en-US" dirty="0">
                <a:latin typeface="微软雅黑" pitchFamily="34" charset="-122"/>
                <a:ea typeface="微软雅黑" pitchFamily="34" charset="-122"/>
              </a:rPr>
              <a:t>现代工业产生工人，</a:t>
            </a:r>
            <a:r>
              <a:rPr lang="zh-CN" altLang="en-US" dirty="0">
                <a:solidFill>
                  <a:srgbClr val="FF0000"/>
                </a:solidFill>
                <a:latin typeface="微软雅黑" pitchFamily="34" charset="-122"/>
                <a:ea typeface="微软雅黑" pitchFamily="34" charset="-122"/>
              </a:rPr>
              <a:t>工人</a:t>
            </a:r>
            <a:r>
              <a:rPr lang="zh-CN" altLang="en-US" dirty="0">
                <a:latin typeface="微软雅黑" pitchFamily="34" charset="-122"/>
                <a:ea typeface="微软雅黑" pitchFamily="34" charset="-122"/>
              </a:rPr>
              <a:t>是无产阶级革命的主要力量。这种由新生力量发起的革命具有普遍性，将解放全人类。作者将无产阶级革命比喻为莎士比亚喜剧</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仲夏夜之梦</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中的主要人物小精灵迫克，易于引起在场听众的共鸣。</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6"/>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481013" y="1087042"/>
            <a:ext cx="1765300" cy="439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386" name="内容占位符 2"/>
          <p:cNvSpPr>
            <a:spLocks noGrp="1" noChangeArrowheads="1"/>
          </p:cNvSpPr>
          <p:nvPr>
            <p:ph idx="1"/>
          </p:nvPr>
        </p:nvSpPr>
        <p:spPr>
          <a:xfrm>
            <a:off x="860426" y="1164432"/>
            <a:ext cx="1573213" cy="283369"/>
          </a:xfrm>
        </p:spPr>
        <p:txBody>
          <a:bodyPr/>
          <a:lstStyle/>
          <a:p>
            <a:pPr marL="0" indent="0">
              <a:buFontTx/>
              <a:buNone/>
            </a:pPr>
            <a:r>
              <a:rPr lang="zh-CN" altLang="en-US" b="1" smtClean="0">
                <a:solidFill>
                  <a:srgbClr val="0000FF"/>
                </a:solidFill>
                <a:latin typeface="微软雅黑" pitchFamily="34" charset="-122"/>
                <a:ea typeface="微软雅黑" pitchFamily="34" charset="-122"/>
              </a:rPr>
              <a:t>内容小结</a:t>
            </a:r>
            <a:endParaRPr lang="zh-CN" altLang="en-US" smtClean="0">
              <a:solidFill>
                <a:srgbClr val="0000FF"/>
              </a:solidFill>
              <a:latin typeface="微软雅黑" pitchFamily="34" charset="-122"/>
              <a:ea typeface="微软雅黑" pitchFamily="34" charset="-122"/>
            </a:endParaRPr>
          </a:p>
        </p:txBody>
      </p:sp>
      <p:pic>
        <p:nvPicPr>
          <p:cNvPr id="16387" name="Picture 2"/>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1128714" y="1790700"/>
            <a:ext cx="5667375" cy="10179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6"/>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481013" y="1087042"/>
            <a:ext cx="1765300" cy="439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410" name="内容占位符 2"/>
          <p:cNvSpPr>
            <a:spLocks noGrp="1" noChangeArrowheads="1"/>
          </p:cNvSpPr>
          <p:nvPr>
            <p:ph idx="1"/>
          </p:nvPr>
        </p:nvSpPr>
        <p:spPr>
          <a:xfrm>
            <a:off x="860426" y="1164432"/>
            <a:ext cx="1573213" cy="283369"/>
          </a:xfrm>
        </p:spPr>
        <p:txBody>
          <a:bodyPr/>
          <a:lstStyle/>
          <a:p>
            <a:pPr marL="0" indent="0">
              <a:buFontTx/>
              <a:buNone/>
            </a:pPr>
            <a:r>
              <a:rPr lang="zh-CN" altLang="en-US" sz="2400" b="1" dirty="0" smtClean="0">
                <a:solidFill>
                  <a:srgbClr val="0000FF"/>
                </a:solidFill>
                <a:latin typeface="微软雅黑" pitchFamily="34" charset="-122"/>
                <a:ea typeface="微软雅黑" pitchFamily="34" charset="-122"/>
              </a:rPr>
              <a:t>主题归纳</a:t>
            </a:r>
            <a:endParaRPr lang="zh-CN" altLang="en-US" sz="2400" dirty="0" smtClean="0">
              <a:solidFill>
                <a:srgbClr val="0000FF"/>
              </a:solidFill>
              <a:latin typeface="微软雅黑" pitchFamily="34" charset="-122"/>
              <a:ea typeface="微软雅黑" pitchFamily="34" charset="-122"/>
            </a:endParaRPr>
          </a:p>
        </p:txBody>
      </p:sp>
      <p:sp>
        <p:nvSpPr>
          <p:cNvPr id="17411" name="矩形 1"/>
          <p:cNvSpPr>
            <a:spLocks noChangeArrowheads="1"/>
          </p:cNvSpPr>
          <p:nvPr/>
        </p:nvSpPr>
        <p:spPr bwMode="auto">
          <a:xfrm>
            <a:off x="615951" y="1689497"/>
            <a:ext cx="7121525" cy="203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indent="576263">
              <a:lnSpc>
                <a:spcPct val="150000"/>
              </a:lnSpc>
            </a:pPr>
            <a:r>
              <a:rPr lang="zh-CN" altLang="en-US" sz="2100" dirty="0">
                <a:latin typeface="微软雅黑" pitchFamily="34" charset="-122"/>
                <a:ea typeface="微软雅黑" pitchFamily="34" charset="-122"/>
              </a:rPr>
              <a:t>在这篇演讲词中，马克思通过总结</a:t>
            </a:r>
            <a:r>
              <a:rPr lang="en-US" altLang="zh-CN" sz="2100" dirty="0">
                <a:latin typeface="微软雅黑" pitchFamily="34" charset="-122"/>
                <a:ea typeface="微软雅黑" pitchFamily="34" charset="-122"/>
              </a:rPr>
              <a:t>1848 </a:t>
            </a:r>
            <a:r>
              <a:rPr lang="zh-CN" altLang="en-US" sz="2100" dirty="0">
                <a:latin typeface="微软雅黑" pitchFamily="34" charset="-122"/>
                <a:ea typeface="微软雅黑" pitchFamily="34" charset="-122"/>
              </a:rPr>
              <a:t>年革命的经验，从历史唯物主义的高度阐述了社会革命的主要力量是无产阶级，无产阶级是资本主义的掘墓人、资本主义灭亡的“执刑者”，无产阶级革命将最终在全世界取得胜利。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10"/>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481013" y="603474"/>
            <a:ext cx="1765300" cy="439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内容占位符 2"/>
          <p:cNvSpPr>
            <a:spLocks noGrp="1"/>
          </p:cNvSpPr>
          <p:nvPr>
            <p:ph idx="1"/>
          </p:nvPr>
        </p:nvSpPr>
        <p:spPr>
          <a:xfrm>
            <a:off x="954089" y="682055"/>
            <a:ext cx="1292225" cy="283369"/>
          </a:xfrm>
          <a:extLst/>
        </p:spPr>
        <p:txBody>
          <a:bodyPr>
            <a:noAutofit/>
          </a:bodyPr>
          <a:lstStyle/>
          <a:p>
            <a:pPr marL="0" indent="0">
              <a:buFontTx/>
              <a:buNone/>
            </a:pPr>
            <a:r>
              <a:rPr lang="zh-CN" altLang="en-US" sz="1800" b="1" noProof="1">
                <a:solidFill>
                  <a:srgbClr val="0000FF"/>
                </a:solidFill>
                <a:latin typeface="微软雅黑" panose="020B0503020204020204" pitchFamily="34" charset="-122"/>
                <a:ea typeface="微软雅黑" panose="020B0503020204020204" pitchFamily="34" charset="-122"/>
              </a:rPr>
              <a:t>深入</a:t>
            </a:r>
            <a:r>
              <a:rPr lang="zh-CN" altLang="en-US" sz="1800" b="1" noProof="1" smtClean="0">
                <a:solidFill>
                  <a:srgbClr val="0000FF"/>
                </a:solidFill>
                <a:latin typeface="微软雅黑" panose="020B0503020204020204" pitchFamily="34" charset="-122"/>
                <a:ea typeface="微软雅黑" panose="020B0503020204020204" pitchFamily="34" charset="-122"/>
              </a:rPr>
              <a:t>探究</a:t>
            </a:r>
            <a:endParaRPr lang="en-US" altLang="zh-CN" sz="1800" b="1" noProof="1" smtClean="0">
              <a:solidFill>
                <a:srgbClr val="0000FF"/>
              </a:solidFill>
              <a:latin typeface="微软雅黑" panose="020B0503020204020204" pitchFamily="34" charset="-122"/>
              <a:ea typeface="微软雅黑" panose="020B0503020204020204" pitchFamily="34" charset="-122"/>
            </a:endParaRPr>
          </a:p>
          <a:p>
            <a:pPr marL="0" indent="0">
              <a:buFontTx/>
              <a:buNone/>
            </a:pPr>
            <a:endParaRPr lang="en-US" altLang="zh-CN" sz="1800" noProof="1">
              <a:solidFill>
                <a:srgbClr val="000000"/>
              </a:solidFill>
              <a:latin typeface="微软雅黑" panose="020B0503020204020204" pitchFamily="34" charset="-122"/>
              <a:ea typeface="微软雅黑" panose="020B0503020204020204" pitchFamily="34" charset="-122"/>
            </a:endParaRPr>
          </a:p>
          <a:p>
            <a:endParaRPr lang="en-US" altLang="zh-CN" sz="1800" b="1" noProof="1">
              <a:solidFill>
                <a:srgbClr val="000000"/>
              </a:solidFill>
              <a:latin typeface="微软雅黑" panose="020B0503020204020204" pitchFamily="34" charset="-122"/>
              <a:ea typeface="微软雅黑" panose="020B0503020204020204" pitchFamily="34" charset="-122"/>
            </a:endParaRPr>
          </a:p>
          <a:p>
            <a:pPr marL="0" indent="0">
              <a:buFontTx/>
              <a:buNone/>
            </a:pPr>
            <a:endParaRPr lang="zh-CN" altLang="en-US" sz="1800" noProof="1">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497779" y="1635646"/>
            <a:ext cx="7748587" cy="3372846"/>
          </a:xfrm>
          <a:prstGeom prst="rect">
            <a:avLst/>
          </a:prstGeom>
        </p:spPr>
        <p:txBody>
          <a:bodyPr>
            <a:spAutoFit/>
          </a:bodyPr>
          <a:lstStyle/>
          <a:p>
            <a:pPr indent="575945" algn="just">
              <a:lnSpc>
                <a:spcPct val="150000"/>
              </a:lnSpc>
            </a:pPr>
            <a:r>
              <a:rPr lang="zh-CN" altLang="en-US" sz="1600" noProof="1">
                <a:latin typeface="微软雅黑" panose="020B0503020204020204" pitchFamily="34" charset="-122"/>
                <a:ea typeface="微软雅黑" panose="020B0503020204020204" pitchFamily="34" charset="-122"/>
              </a:rPr>
              <a:t>①</a:t>
            </a:r>
            <a:r>
              <a:rPr lang="zh-CN" altLang="en-US" sz="1600" noProof="1">
                <a:solidFill>
                  <a:srgbClr val="FF0000"/>
                </a:solidFill>
                <a:latin typeface="微软雅黑" panose="020B0503020204020204" pitchFamily="34" charset="-122"/>
                <a:ea typeface="微软雅黑" panose="020B0503020204020204" pitchFamily="34" charset="-122"/>
              </a:rPr>
              <a:t>形成落差，吸引听众。</a:t>
            </a:r>
          </a:p>
          <a:p>
            <a:pPr indent="575945" algn="just">
              <a:lnSpc>
                <a:spcPct val="150000"/>
              </a:lnSpc>
            </a:pPr>
            <a:r>
              <a:rPr lang="zh-CN" altLang="en-US" sz="1600" noProof="1">
                <a:latin typeface="微软雅黑" panose="020B0503020204020204" pitchFamily="34" charset="-122"/>
                <a:ea typeface="微软雅黑" panose="020B0503020204020204" pitchFamily="34" charset="-122"/>
              </a:rPr>
              <a:t>在欧洲，</a:t>
            </a:r>
            <a:r>
              <a:rPr lang="en-US" altLang="zh-CN" sz="1600" noProof="1">
                <a:latin typeface="微软雅黑" panose="020B0503020204020204" pitchFamily="34" charset="-122"/>
                <a:ea typeface="微软雅黑" panose="020B0503020204020204" pitchFamily="34" charset="-122"/>
              </a:rPr>
              <a:t>19</a:t>
            </a:r>
            <a:r>
              <a:rPr lang="zh-CN" altLang="en-US" sz="1600" noProof="1">
                <a:latin typeface="微软雅黑" panose="020B0503020204020204" pitchFamily="34" charset="-122"/>
                <a:ea typeface="微软雅黑" panose="020B0503020204020204" pitchFamily="34" charset="-122"/>
              </a:rPr>
              <a:t>世纪中叶是一个崇尚革命、追求革命、推动革命的时代，是一个被革命气氛从四面八方包围着、压抑着的时代。发表演讲时，近代欧洲历史上规模最大、范围最广的资产阶级民主革命</a:t>
            </a:r>
            <a:r>
              <a:rPr lang="en-US" altLang="zh-CN" sz="1600" noProof="1">
                <a:latin typeface="微软雅黑" panose="020B0503020204020204" pitchFamily="34" charset="-122"/>
                <a:ea typeface="微软雅黑" panose="020B0503020204020204" pitchFamily="34" charset="-122"/>
              </a:rPr>
              <a:t>——1848</a:t>
            </a:r>
            <a:r>
              <a:rPr lang="zh-CN" altLang="en-US" sz="1600" noProof="1">
                <a:latin typeface="微软雅黑" panose="020B0503020204020204" pitchFamily="34" charset="-122"/>
                <a:ea typeface="微软雅黑" panose="020B0503020204020204" pitchFamily="34" charset="-122"/>
              </a:rPr>
              <a:t>年革命已经过去，新的革命高潮尚未到来。马克思首先从</a:t>
            </a:r>
            <a:r>
              <a:rPr lang="en-US" altLang="zh-CN" sz="1600" noProof="1">
                <a:latin typeface="微软雅黑" panose="020B0503020204020204" pitchFamily="34" charset="-122"/>
                <a:ea typeface="微软雅黑" panose="020B0503020204020204" pitchFamily="34" charset="-122"/>
              </a:rPr>
              <a:t>1848</a:t>
            </a:r>
            <a:r>
              <a:rPr lang="zh-CN" altLang="en-US" sz="1600" noProof="1">
                <a:latin typeface="微软雅黑" panose="020B0503020204020204" pitchFamily="34" charset="-122"/>
                <a:ea typeface="微软雅黑" panose="020B0503020204020204" pitchFamily="34" charset="-122"/>
              </a:rPr>
              <a:t>年革命谈起，称这场革命“只不过是一些微不足道的事件，是欧洲社会干硬外壳上的一些细小的裂口和缝隙”。此时，</a:t>
            </a:r>
            <a:r>
              <a:rPr lang="en-US" altLang="zh-CN" sz="1600" noProof="1">
                <a:latin typeface="微软雅黑" panose="020B0503020204020204" pitchFamily="34" charset="-122"/>
                <a:ea typeface="微软雅黑" panose="020B0503020204020204" pitchFamily="34" charset="-122"/>
              </a:rPr>
              <a:t>1848</a:t>
            </a:r>
            <a:r>
              <a:rPr lang="zh-CN" altLang="en-US" sz="1600" noProof="1">
                <a:latin typeface="微软雅黑" panose="020B0503020204020204" pitchFamily="34" charset="-122"/>
                <a:ea typeface="微软雅黑" panose="020B0503020204020204" pitchFamily="34" charset="-122"/>
              </a:rPr>
              <a:t>年革命的壮烈场面、浩大声势还深深印在听众的心中。因此，从听众的接受心理来看，马克思对</a:t>
            </a:r>
            <a:r>
              <a:rPr lang="en-US" altLang="zh-CN" sz="1600" noProof="1">
                <a:latin typeface="微软雅黑" panose="020B0503020204020204" pitchFamily="34" charset="-122"/>
                <a:ea typeface="微软雅黑" panose="020B0503020204020204" pitchFamily="34" charset="-122"/>
              </a:rPr>
              <a:t>1848</a:t>
            </a:r>
            <a:r>
              <a:rPr lang="zh-CN" altLang="en-US" sz="1600" noProof="1">
                <a:latin typeface="微软雅黑" panose="020B0503020204020204" pitchFamily="34" charset="-122"/>
                <a:ea typeface="微软雅黑" panose="020B0503020204020204" pitchFamily="34" charset="-122"/>
              </a:rPr>
              <a:t>年革命的这种评价就与听众的接受期待产生了巨大的落差，从而从一开始就紧紧地抓住了听众。</a:t>
            </a:r>
          </a:p>
        </p:txBody>
      </p:sp>
      <p:sp>
        <p:nvSpPr>
          <p:cNvPr id="18436" name="Text Box 4"/>
          <p:cNvSpPr txBox="1">
            <a:spLocks noChangeArrowheads="1"/>
          </p:cNvSpPr>
          <p:nvPr/>
        </p:nvSpPr>
        <p:spPr bwMode="auto">
          <a:xfrm>
            <a:off x="758826" y="1021383"/>
            <a:ext cx="7604125"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en-US" altLang="zh-CN" b="1" dirty="0">
                <a:latin typeface="微软雅黑" pitchFamily="34" charset="-122"/>
                <a:ea typeface="微软雅黑" pitchFamily="34" charset="-122"/>
              </a:rPr>
              <a:t>1.</a:t>
            </a:r>
            <a:r>
              <a:rPr lang="zh-CN" altLang="en-US" b="1" dirty="0">
                <a:latin typeface="微软雅黑" pitchFamily="34" charset="-122"/>
                <a:ea typeface="微软雅黑" pitchFamily="34" charset="-122"/>
              </a:rPr>
              <a:t>在这篇演讲词中，作者为什么首先从</a:t>
            </a:r>
            <a:r>
              <a:rPr lang="en-US" altLang="zh-CN" b="1" dirty="0">
                <a:latin typeface="微软雅黑" pitchFamily="34" charset="-122"/>
                <a:ea typeface="微软雅黑" pitchFamily="34" charset="-122"/>
              </a:rPr>
              <a:t>1848 </a:t>
            </a:r>
            <a:r>
              <a:rPr lang="zh-CN" altLang="en-US" b="1" dirty="0">
                <a:latin typeface="微软雅黑" pitchFamily="34" charset="-122"/>
                <a:ea typeface="微软雅黑" pitchFamily="34" charset="-122"/>
              </a:rPr>
              <a:t>年革命谈起？</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2288" y="1326356"/>
            <a:ext cx="8010152" cy="3000821"/>
          </a:xfrm>
          <a:prstGeom prst="rect">
            <a:avLst/>
          </a:prstGeom>
        </p:spPr>
        <p:txBody>
          <a:bodyPr wrap="square">
            <a:spAutoFit/>
          </a:bodyPr>
          <a:lstStyle/>
          <a:p>
            <a:pPr indent="539750" algn="just">
              <a:lnSpc>
                <a:spcPct val="150000"/>
              </a:lnSpc>
            </a:pPr>
            <a:r>
              <a:rPr lang="zh-CN" altLang="en-US" noProof="1">
                <a:latin typeface="微软雅黑" panose="020B0503020204020204" pitchFamily="34" charset="-122"/>
                <a:ea typeface="微软雅黑" panose="020B0503020204020204" pitchFamily="34" charset="-122"/>
              </a:rPr>
              <a:t>②</a:t>
            </a:r>
            <a:r>
              <a:rPr lang="zh-CN" altLang="en-US" noProof="1">
                <a:solidFill>
                  <a:srgbClr val="FF0000"/>
                </a:solidFill>
                <a:latin typeface="微软雅黑" panose="020B0503020204020204" pitchFamily="34" charset="-122"/>
                <a:ea typeface="微软雅黑" panose="020B0503020204020204" pitchFamily="34" charset="-122"/>
              </a:rPr>
              <a:t>形成对照，突出无产阶级革命。</a:t>
            </a:r>
          </a:p>
          <a:p>
            <a:pPr indent="539750" algn="just">
              <a:lnSpc>
                <a:spcPct val="150000"/>
              </a:lnSpc>
            </a:pPr>
            <a:r>
              <a:rPr lang="zh-CN" altLang="en-US" noProof="1">
                <a:latin typeface="微软雅黑" panose="020B0503020204020204" pitchFamily="34" charset="-122"/>
                <a:ea typeface="微软雅黑" panose="020B0503020204020204" pitchFamily="34" charset="-122"/>
              </a:rPr>
              <a:t>在这篇演说词里，马克思意欲以</a:t>
            </a:r>
            <a:r>
              <a:rPr lang="en-US" altLang="zh-CN" noProof="1">
                <a:latin typeface="微软雅黑" panose="020B0503020204020204" pitchFamily="34" charset="-122"/>
                <a:ea typeface="微软雅黑" panose="020B0503020204020204" pitchFamily="34" charset="-122"/>
              </a:rPr>
              <a:t>1848</a:t>
            </a:r>
            <a:r>
              <a:rPr lang="zh-CN" altLang="en-US" noProof="1">
                <a:latin typeface="微软雅黑" panose="020B0503020204020204" pitchFamily="34" charset="-122"/>
                <a:ea typeface="微软雅黑" panose="020B0503020204020204" pitchFamily="34" charset="-122"/>
              </a:rPr>
              <a:t>年革命来对照反衬由它“宣布”预示的无产阶级解放运动。他把无产阶级解放运动喻为“一片汪洋大海”，一旦它汹涌动荡起来，“就能把由坚硬岩石构成的大陆撞得粉碎”。马克思把</a:t>
            </a:r>
            <a:r>
              <a:rPr lang="en-US" altLang="zh-CN" noProof="1">
                <a:latin typeface="微软雅黑" panose="020B0503020204020204" pitchFamily="34" charset="-122"/>
                <a:ea typeface="微软雅黑" panose="020B0503020204020204" pitchFamily="34" charset="-122"/>
              </a:rPr>
              <a:t>1848 </a:t>
            </a:r>
            <a:r>
              <a:rPr lang="zh-CN" altLang="en-US" noProof="1">
                <a:latin typeface="微软雅黑" panose="020B0503020204020204" pitchFamily="34" charset="-122"/>
                <a:ea typeface="微软雅黑" panose="020B0503020204020204" pitchFamily="34" charset="-122"/>
              </a:rPr>
              <a:t>年资产阶级民主革命与将来的无产阶级革命以比喻性的评价对照起来，这就把后者的宏伟气势、重大意义艺术地展示在听众的面前，震撼着人们的心灵。</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a:spLocks noChangeArrowheads="1"/>
          </p:cNvSpPr>
          <p:nvPr/>
        </p:nvSpPr>
        <p:spPr bwMode="auto">
          <a:xfrm>
            <a:off x="423134" y="1635646"/>
            <a:ext cx="8086725" cy="1754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en-US" altLang="zh-CN" dirty="0">
                <a:latin typeface="微软雅黑" pitchFamily="34" charset="-122"/>
                <a:ea typeface="微软雅黑" pitchFamily="34" charset="-122"/>
              </a:rPr>
              <a:t>1.</a:t>
            </a:r>
            <a:r>
              <a:rPr lang="zh-CN" altLang="en-US" dirty="0">
                <a:latin typeface="微软雅黑" pitchFamily="34" charset="-122"/>
                <a:ea typeface="微软雅黑" pitchFamily="34" charset="-122"/>
              </a:rPr>
              <a:t>了解演讲词的相关知识。了解作者及文章的写作背景。</a:t>
            </a:r>
          </a:p>
          <a:p>
            <a:pPr algn="just">
              <a:lnSpc>
                <a:spcPct val="150000"/>
              </a:lnSpc>
            </a:pPr>
            <a:r>
              <a:rPr lang="en-US" altLang="zh-CN" dirty="0">
                <a:latin typeface="微软雅黑" pitchFamily="34" charset="-122"/>
                <a:ea typeface="微软雅黑" pitchFamily="34" charset="-122"/>
              </a:rPr>
              <a:t>2.</a:t>
            </a:r>
            <a:r>
              <a:rPr lang="zh-CN" altLang="en-US" dirty="0">
                <a:latin typeface="微软雅黑" pitchFamily="34" charset="-122"/>
                <a:ea typeface="微软雅黑" pitchFamily="34" charset="-122"/>
              </a:rPr>
              <a:t>深入体会文章深邃的思想、形象的语言和厚重的文化。</a:t>
            </a:r>
          </a:p>
          <a:p>
            <a:pPr algn="just">
              <a:lnSpc>
                <a:spcPct val="150000"/>
              </a:lnSpc>
            </a:pPr>
            <a:r>
              <a:rPr lang="en-US" altLang="zh-CN" dirty="0">
                <a:latin typeface="微软雅黑" pitchFamily="34" charset="-122"/>
                <a:ea typeface="微软雅黑" pitchFamily="34" charset="-122"/>
              </a:rPr>
              <a:t>3.</a:t>
            </a:r>
            <a:r>
              <a:rPr lang="zh-CN" altLang="en-US" dirty="0">
                <a:latin typeface="微软雅黑" pitchFamily="34" charset="-122"/>
                <a:ea typeface="微软雅黑" pitchFamily="34" charset="-122"/>
              </a:rPr>
              <a:t>在新形势下正确把握这篇演讲词的内涵，树立对无产阶级革命过程和意义的正确观点。</a:t>
            </a:r>
            <a:endParaRPr lang="zh-CN" altLang="zh-CN" dirty="0">
              <a:latin typeface="微软雅黑" pitchFamily="34" charset="-122"/>
              <a:ea typeface="微软雅黑" pitchFamily="34" charset="-122"/>
            </a:endParaRPr>
          </a:p>
        </p:txBody>
      </p:sp>
      <p:grpSp>
        <p:nvGrpSpPr>
          <p:cNvPr id="3" name="组合 4"/>
          <p:cNvGrpSpPr>
            <a:grpSpLocks/>
          </p:cNvGrpSpPr>
          <p:nvPr/>
        </p:nvGrpSpPr>
        <p:grpSpPr bwMode="auto">
          <a:xfrm>
            <a:off x="380271" y="978867"/>
            <a:ext cx="1938338" cy="512763"/>
            <a:chOff x="466235" y="3272474"/>
            <a:chExt cx="2583451" cy="684439"/>
          </a:xfrm>
        </p:grpSpPr>
        <p:pic>
          <p:nvPicPr>
            <p:cNvPr id="4" name="图片 2"/>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466235" y="3272474"/>
              <a:ext cx="2583451" cy="684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矩形 4"/>
            <p:cNvSpPr/>
            <p:nvPr/>
          </p:nvSpPr>
          <p:spPr>
            <a:xfrm>
              <a:off x="1115801" y="3319092"/>
              <a:ext cx="1880988" cy="550941"/>
            </a:xfrm>
            <a:prstGeom prst="rect">
              <a:avLst/>
            </a:prstGeom>
          </p:spPr>
          <p:txBody>
            <a:bodyPr>
              <a:spAutoFit/>
            </a:bodyPr>
            <a:lstStyle/>
            <a:p>
              <a:r>
                <a:rPr lang="zh-CN" altLang="en-US" sz="2100" b="1" noProof="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素养目标</a:t>
              </a:r>
              <a:endParaRPr lang="zh-CN" altLang="en-US" sz="2100" noProof="1">
                <a:solidFill>
                  <a:srgbClr val="FF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20884972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4824" y="1643063"/>
            <a:ext cx="7883599" cy="2169825"/>
          </a:xfrm>
          <a:prstGeom prst="rect">
            <a:avLst/>
          </a:prstGeom>
        </p:spPr>
        <p:txBody>
          <a:bodyPr wrap="square">
            <a:spAutoFit/>
          </a:bodyPr>
          <a:lstStyle/>
          <a:p>
            <a:pPr indent="539750" algn="just">
              <a:lnSpc>
                <a:spcPct val="150000"/>
              </a:lnSpc>
            </a:pPr>
            <a:r>
              <a:rPr lang="zh-CN" altLang="en-US" noProof="1">
                <a:latin typeface="微软雅黑" panose="020B0503020204020204" pitchFamily="34" charset="-122"/>
                <a:ea typeface="微软雅黑" panose="020B0503020204020204" pitchFamily="34" charset="-122"/>
              </a:rPr>
              <a:t>“不敢否认的事实”是指</a:t>
            </a:r>
            <a:r>
              <a:rPr lang="zh-CN" altLang="en-US" noProof="1">
                <a:solidFill>
                  <a:srgbClr val="FF0000"/>
                </a:solidFill>
                <a:latin typeface="微软雅黑" panose="020B0503020204020204" pitchFamily="34" charset="-122"/>
                <a:ea typeface="微软雅黑" panose="020B0503020204020204" pitchFamily="34" charset="-122"/>
              </a:rPr>
              <a:t>现代工业、科学</a:t>
            </a:r>
            <a:r>
              <a:rPr lang="zh-CN" altLang="en-US" noProof="1">
                <a:latin typeface="微软雅黑" panose="020B0503020204020204" pitchFamily="34" charset="-122"/>
                <a:ea typeface="微软雅黑" panose="020B0503020204020204" pitchFamily="34" charset="-122"/>
              </a:rPr>
              <a:t>与</a:t>
            </a:r>
            <a:r>
              <a:rPr lang="zh-CN" altLang="en-US" noProof="1">
                <a:solidFill>
                  <a:srgbClr val="FF0000"/>
                </a:solidFill>
                <a:latin typeface="微软雅黑" panose="020B0503020204020204" pitchFamily="34" charset="-122"/>
                <a:ea typeface="微软雅黑" panose="020B0503020204020204" pitchFamily="34" charset="-122"/>
              </a:rPr>
              <a:t>现代贫困、衰颓</a:t>
            </a:r>
            <a:r>
              <a:rPr lang="zh-CN" altLang="en-US" noProof="1">
                <a:latin typeface="微软雅黑" panose="020B0503020204020204" pitchFamily="34" charset="-122"/>
                <a:ea typeface="微软雅黑" panose="020B0503020204020204" pitchFamily="34" charset="-122"/>
              </a:rPr>
              <a:t>之间，</a:t>
            </a:r>
            <a:r>
              <a:rPr lang="zh-CN" altLang="en-US" noProof="1">
                <a:solidFill>
                  <a:srgbClr val="FF0000"/>
                </a:solidFill>
                <a:latin typeface="微软雅黑" panose="020B0503020204020204" pitchFamily="34" charset="-122"/>
                <a:ea typeface="微软雅黑" panose="020B0503020204020204" pitchFamily="34" charset="-122"/>
              </a:rPr>
              <a:t>生产力</a:t>
            </a:r>
            <a:r>
              <a:rPr lang="zh-CN" altLang="en-US" noProof="1">
                <a:latin typeface="微软雅黑" panose="020B0503020204020204" pitchFamily="34" charset="-122"/>
                <a:ea typeface="微软雅黑" panose="020B0503020204020204" pitchFamily="34" charset="-122"/>
              </a:rPr>
              <a:t>与</a:t>
            </a:r>
            <a:r>
              <a:rPr lang="zh-CN" altLang="en-US" noProof="1">
                <a:solidFill>
                  <a:srgbClr val="FF0000"/>
                </a:solidFill>
                <a:latin typeface="微软雅黑" panose="020B0503020204020204" pitchFamily="34" charset="-122"/>
                <a:ea typeface="微软雅黑" panose="020B0503020204020204" pitchFamily="34" charset="-122"/>
              </a:rPr>
              <a:t>生产关系</a:t>
            </a:r>
            <a:r>
              <a:rPr lang="zh-CN" altLang="en-US" noProof="1">
                <a:latin typeface="微软雅黑" panose="020B0503020204020204" pitchFamily="34" charset="-122"/>
                <a:ea typeface="微软雅黑" panose="020B0503020204020204" pitchFamily="34" charset="-122"/>
              </a:rPr>
              <a:t>之间的</a:t>
            </a:r>
            <a:r>
              <a:rPr lang="zh-CN" altLang="en-US" noProof="1">
                <a:solidFill>
                  <a:srgbClr val="FF0000"/>
                </a:solidFill>
                <a:latin typeface="微软雅黑" panose="020B0503020204020204" pitchFamily="34" charset="-122"/>
                <a:ea typeface="微软雅黑" panose="020B0503020204020204" pitchFamily="34" charset="-122"/>
              </a:rPr>
              <a:t>尖锐对抗</a:t>
            </a:r>
            <a:r>
              <a:rPr lang="zh-CN" altLang="en-US" noProof="1">
                <a:latin typeface="微软雅黑" panose="020B0503020204020204" pitchFamily="34" charset="-122"/>
                <a:ea typeface="微软雅黑" panose="020B0503020204020204" pitchFamily="34" charset="-122"/>
              </a:rPr>
              <a:t>，即“一方面产生了以往人类历史上任何一个时代都不能想象的工业和科学的力量”，“而另一方面却显露出衰颓的征兆”。其中，前者构成了爆发无产阶级解放运动的经济基础，而后者则说明了这场革命的时机已经成熟。</a:t>
            </a:r>
          </a:p>
        </p:txBody>
      </p:sp>
      <p:sp>
        <p:nvSpPr>
          <p:cNvPr id="6" name="Text Box 4"/>
          <p:cNvSpPr txBox="1">
            <a:spLocks noChangeArrowheads="1"/>
          </p:cNvSpPr>
          <p:nvPr/>
        </p:nvSpPr>
        <p:spPr bwMode="auto">
          <a:xfrm>
            <a:off x="520601" y="958462"/>
            <a:ext cx="6392863" cy="458908"/>
          </a:xfrm>
          <a:prstGeom prst="rect">
            <a:avLst/>
          </a:prstGeom>
        </p:spPr>
        <p:txBody>
          <a:bodyPr>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r>
              <a:rPr lang="en-US" altLang="zh-CN" sz="1800" b="1" noProof="1" smtClean="0"/>
              <a:t>2.</a:t>
            </a:r>
            <a:r>
              <a:rPr lang="zh-CN" altLang="en-US" sz="1800" b="1" noProof="1"/>
              <a:t>如何理解第三段中提及的“不敢否认的事实”？</a:t>
            </a:r>
            <a:endParaRPr lang="en-US" altLang="zh-CN" sz="1800" b="1" noProof="1"/>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8638" y="1419622"/>
            <a:ext cx="8147818" cy="3831818"/>
          </a:xfrm>
          <a:prstGeom prst="rect">
            <a:avLst/>
          </a:prstGeom>
        </p:spPr>
        <p:txBody>
          <a:bodyPr wrap="square">
            <a:spAutoFit/>
          </a:bodyPr>
          <a:lstStyle/>
          <a:p>
            <a:pPr indent="539750" algn="just">
              <a:lnSpc>
                <a:spcPct val="150000"/>
              </a:lnSpc>
            </a:pPr>
            <a:r>
              <a:rPr lang="zh-CN" altLang="en-US" noProof="1">
                <a:latin typeface="微软雅黑" panose="020B0503020204020204" pitchFamily="34" charset="-122"/>
                <a:ea typeface="微软雅黑" panose="020B0503020204020204" pitchFamily="34" charset="-122"/>
              </a:rPr>
              <a:t>演说的</a:t>
            </a:r>
            <a:r>
              <a:rPr lang="zh-CN" altLang="en-US" noProof="1">
                <a:solidFill>
                  <a:srgbClr val="FF0000"/>
                </a:solidFill>
                <a:latin typeface="微软雅黑" panose="020B0503020204020204" pitchFamily="34" charset="-122"/>
                <a:ea typeface="微软雅黑" panose="020B0503020204020204" pitchFamily="34" charset="-122"/>
              </a:rPr>
              <a:t>中心观点</a:t>
            </a:r>
            <a:r>
              <a:rPr lang="zh-CN" altLang="en-US" noProof="1">
                <a:latin typeface="微软雅黑" panose="020B0503020204020204" pitchFamily="34" charset="-122"/>
                <a:ea typeface="微软雅黑" panose="020B0503020204020204" pitchFamily="34" charset="-122"/>
              </a:rPr>
              <a:t>是无产阶级在社会革命中起主要作用，在资本主义社会生产力与生产关系的尖锐矛盾下，最终推翻资本主义，建立共产主义。但作者并未直接抛出这一观点。</a:t>
            </a:r>
            <a:r>
              <a:rPr lang="zh-CN" altLang="en-US" noProof="1">
                <a:solidFill>
                  <a:srgbClr val="FF0000"/>
                </a:solidFill>
                <a:latin typeface="微软雅黑" panose="020B0503020204020204" pitchFamily="34" charset="-122"/>
                <a:ea typeface="微软雅黑" panose="020B0503020204020204" pitchFamily="34" charset="-122"/>
              </a:rPr>
              <a:t>开篇先</a:t>
            </a:r>
            <a:r>
              <a:rPr lang="zh-CN" altLang="en-US" noProof="1">
                <a:latin typeface="微软雅黑" panose="020B0503020204020204" pitchFamily="34" charset="-122"/>
                <a:ea typeface="微软雅黑" panose="020B0503020204020204" pitchFamily="34" charset="-122"/>
              </a:rPr>
              <a:t>由</a:t>
            </a:r>
            <a:r>
              <a:rPr lang="en-US" altLang="zh-CN" noProof="1">
                <a:latin typeface="微软雅黑" panose="020B0503020204020204" pitchFamily="34" charset="-122"/>
                <a:ea typeface="微软雅黑" panose="020B0503020204020204" pitchFamily="34" charset="-122"/>
              </a:rPr>
              <a:t>1848</a:t>
            </a:r>
            <a:r>
              <a:rPr lang="zh-CN" altLang="en-US" noProof="1">
                <a:latin typeface="微软雅黑" panose="020B0503020204020204" pitchFamily="34" charset="-122"/>
                <a:ea typeface="微软雅黑" panose="020B0503020204020204" pitchFamily="34" charset="-122"/>
              </a:rPr>
              <a:t>年革命谈起，由资产阶级民主革命的不足引出无产阶级革命。</a:t>
            </a:r>
            <a:r>
              <a:rPr lang="zh-CN" altLang="en-US" noProof="1">
                <a:solidFill>
                  <a:srgbClr val="FF0000"/>
                </a:solidFill>
                <a:latin typeface="微软雅黑" panose="020B0503020204020204" pitchFamily="34" charset="-122"/>
                <a:ea typeface="微软雅黑" panose="020B0503020204020204" pitchFamily="34" charset="-122"/>
              </a:rPr>
              <a:t>接着</a:t>
            </a:r>
            <a:r>
              <a:rPr lang="zh-CN" altLang="en-US" noProof="1">
                <a:latin typeface="微软雅黑" panose="020B0503020204020204" pitchFamily="34" charset="-122"/>
                <a:ea typeface="微软雅黑" panose="020B0503020204020204" pitchFamily="34" charset="-122"/>
              </a:rPr>
              <a:t>作者从历史唯物主义的角度指出社会革命由来已久，“并不是</a:t>
            </a:r>
            <a:r>
              <a:rPr lang="en-US" altLang="zh-CN" noProof="1">
                <a:latin typeface="微软雅黑" panose="020B0503020204020204" pitchFamily="34" charset="-122"/>
                <a:ea typeface="微软雅黑" panose="020B0503020204020204" pitchFamily="34" charset="-122"/>
              </a:rPr>
              <a:t>1848</a:t>
            </a:r>
            <a:r>
              <a:rPr lang="zh-CN" altLang="en-US" noProof="1">
                <a:latin typeface="微软雅黑" panose="020B0503020204020204" pitchFamily="34" charset="-122"/>
                <a:ea typeface="微软雅黑" panose="020B0503020204020204" pitchFamily="34" charset="-122"/>
              </a:rPr>
              <a:t>年发明出来的新东西”，</a:t>
            </a:r>
            <a:r>
              <a:rPr lang="zh-CN" altLang="en-US" noProof="1">
                <a:solidFill>
                  <a:srgbClr val="FF0000"/>
                </a:solidFill>
                <a:latin typeface="微软雅黑" panose="020B0503020204020204" pitchFamily="34" charset="-122"/>
                <a:ea typeface="微软雅黑" panose="020B0503020204020204" pitchFamily="34" charset="-122"/>
              </a:rPr>
              <a:t>随后</a:t>
            </a:r>
            <a:r>
              <a:rPr lang="zh-CN" altLang="en-US" noProof="1">
                <a:latin typeface="微软雅黑" panose="020B0503020204020204" pitchFamily="34" charset="-122"/>
                <a:ea typeface="微软雅黑" panose="020B0503020204020204" pitchFamily="34" charset="-122"/>
              </a:rPr>
              <a:t>直奔主题，点明资产阶级社会的主要矛盾，在全社会的层面上展示了资本主义社会生产力与生产关系之间的尖锐对抗，如“机器具有减少人类劳动和使劳动更有成效的神奇力量，然而却引起了饥饿和过度的疲劳”“技术的胜利，似乎是以道德的败坏为代价换来的”“我们的一切</a:t>
            </a:r>
          </a:p>
        </p:txBody>
      </p:sp>
      <p:sp>
        <p:nvSpPr>
          <p:cNvPr id="6" name="Text Box 4"/>
          <p:cNvSpPr txBox="1">
            <a:spLocks noChangeArrowheads="1"/>
          </p:cNvSpPr>
          <p:nvPr/>
        </p:nvSpPr>
        <p:spPr bwMode="auto">
          <a:xfrm>
            <a:off x="528637" y="483518"/>
            <a:ext cx="7500937" cy="874407"/>
          </a:xfrm>
          <a:prstGeom prst="rect">
            <a:avLst/>
          </a:prstGeom>
        </p:spPr>
        <p:txBody>
          <a:bodyPr>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r>
              <a:rPr lang="en-US" altLang="zh-CN" sz="1800" b="1" noProof="1" smtClean="0"/>
              <a:t>3.</a:t>
            </a:r>
            <a:r>
              <a:rPr lang="zh-CN" altLang="en-US" sz="1800" b="1" noProof="1"/>
              <a:t>这篇演讲词虽然不长，但逻辑严密、推断合理</a:t>
            </a:r>
            <a:r>
              <a:rPr lang="zh-CN" altLang="en-US" sz="1800" b="1" noProof="1" smtClean="0"/>
              <a:t>，有</a:t>
            </a:r>
            <a:r>
              <a:rPr lang="zh-CN" altLang="en-US" sz="1800" b="1" noProof="1"/>
              <a:t>强烈的感染力，请结合文本分析作者是如何做到的。</a:t>
            </a:r>
            <a:endParaRPr lang="en-US" altLang="zh-CN" sz="1800" b="1" noProof="1"/>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4038" y="843558"/>
            <a:ext cx="7906393" cy="3831818"/>
          </a:xfrm>
          <a:prstGeom prst="rect">
            <a:avLst/>
          </a:prstGeom>
        </p:spPr>
        <p:txBody>
          <a:bodyPr wrap="square">
            <a:spAutoFit/>
          </a:bodyPr>
          <a:lstStyle/>
          <a:p>
            <a:pPr algn="just">
              <a:lnSpc>
                <a:spcPct val="150000"/>
              </a:lnSpc>
            </a:pPr>
            <a:r>
              <a:rPr lang="zh-CN" altLang="en-US" noProof="1">
                <a:latin typeface="微软雅黑" panose="020B0503020204020204" pitchFamily="34" charset="-122"/>
                <a:ea typeface="微软雅黑" panose="020B0503020204020204" pitchFamily="34" charset="-122"/>
              </a:rPr>
              <a:t>发明和进步，似乎结果是使物质力量成为有智慧的生命，而人的生命则化为愚钝的物质力量”，即“一方面产生了以往人类历史上任何一个时代都不能想象的工业和科学的力量；而另一方面却显露出衰颓的征兆”。</a:t>
            </a:r>
            <a:endParaRPr lang="en-US" altLang="zh-CN" noProof="1">
              <a:latin typeface="微软雅黑" panose="020B0503020204020204" pitchFamily="34" charset="-122"/>
              <a:ea typeface="微软雅黑" panose="020B0503020204020204" pitchFamily="34" charset="-122"/>
            </a:endParaRPr>
          </a:p>
          <a:p>
            <a:pPr indent="539750" algn="just">
              <a:lnSpc>
                <a:spcPct val="150000"/>
              </a:lnSpc>
            </a:pPr>
            <a:r>
              <a:rPr lang="zh-CN" altLang="en-US" noProof="1">
                <a:latin typeface="微软雅黑" panose="020B0503020204020204" pitchFamily="34" charset="-122"/>
                <a:ea typeface="微软雅黑" panose="020B0503020204020204" pitchFamily="34" charset="-122"/>
              </a:rPr>
              <a:t>在层层铺垫、逐步分析的基础上，演说水到渠成地</a:t>
            </a:r>
            <a:r>
              <a:rPr lang="zh-CN" altLang="en-US" noProof="1">
                <a:solidFill>
                  <a:srgbClr val="FF0000"/>
                </a:solidFill>
                <a:latin typeface="微软雅黑" panose="020B0503020204020204" pitchFamily="34" charset="-122"/>
                <a:ea typeface="微软雅黑" panose="020B0503020204020204" pitchFamily="34" charset="-122"/>
              </a:rPr>
              <a:t>得出结论</a:t>
            </a:r>
            <a:r>
              <a:rPr lang="zh-CN" altLang="en-US" noProof="1">
                <a:latin typeface="微软雅黑" panose="020B0503020204020204" pitchFamily="34" charset="-122"/>
                <a:ea typeface="微软雅黑" panose="020B0503020204020204" pitchFamily="34" charset="-122"/>
              </a:rPr>
              <a:t>：新生力量</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工人，是无产阶级革命的主要力量。</a:t>
            </a:r>
            <a:r>
              <a:rPr lang="zh-CN" altLang="en-US" noProof="1">
                <a:solidFill>
                  <a:srgbClr val="FF0000"/>
                </a:solidFill>
                <a:latin typeface="微软雅黑" panose="020B0503020204020204" pitchFamily="34" charset="-122"/>
                <a:ea typeface="微软雅黑" panose="020B0503020204020204" pitchFamily="34" charset="-122"/>
              </a:rPr>
              <a:t>最后</a:t>
            </a:r>
            <a:r>
              <a:rPr lang="zh-CN" altLang="en-US" noProof="1">
                <a:latin typeface="微软雅黑" panose="020B0503020204020204" pitchFamily="34" charset="-122"/>
                <a:ea typeface="微软雅黑" panose="020B0503020204020204" pitchFamily="34" charset="-122"/>
              </a:rPr>
              <a:t>以形象的比喻发出胜利的号召：无产阶级革命必将在欧洲取得胜利。</a:t>
            </a:r>
            <a:endParaRPr lang="en-US" altLang="zh-CN" noProof="1">
              <a:latin typeface="微软雅黑" panose="020B0503020204020204" pitchFamily="34" charset="-122"/>
              <a:ea typeface="微软雅黑" panose="020B0503020204020204" pitchFamily="34" charset="-122"/>
            </a:endParaRPr>
          </a:p>
          <a:p>
            <a:pPr indent="539750" algn="just">
              <a:lnSpc>
                <a:spcPct val="150000"/>
              </a:lnSpc>
            </a:pPr>
            <a:r>
              <a:rPr lang="zh-CN" altLang="en-US" noProof="1">
                <a:latin typeface="微软雅黑" panose="020B0503020204020204" pitchFamily="34" charset="-122"/>
                <a:ea typeface="微软雅黑" panose="020B0503020204020204" pitchFamily="34" charset="-122"/>
              </a:rPr>
              <a:t>演说的观点是在分析了资本主义社会的生产力、生产关系、上层建筑的矛盾，分析了资本主义社会的阶级关系的基础上得出的，闪耀着科学的光芒，使听众信服。</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608014" y="1483519"/>
            <a:ext cx="7780410"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indent="539750" algn="just">
              <a:lnSpc>
                <a:spcPct val="150000"/>
              </a:lnSpc>
            </a:pPr>
            <a:r>
              <a:rPr lang="zh-CN" altLang="en-US" sz="1600" dirty="0">
                <a:latin typeface="微软雅黑" pitchFamily="34" charset="-122"/>
                <a:ea typeface="微软雅黑" pitchFamily="34" charset="-122"/>
              </a:rPr>
              <a:t>马克思为了说明资本主义社会生产力与生产关系之间的尖锐对抗，描述了当时现代工业发展、科学技术的进步与人民生活福祉、社会安定和谐对立的事实。但不可否认的是，在今天，科技的进步、人民生活水平的提高、社会的发展不再是相互对立的，科技不断创新发展，为我们提高生活水平、构建和谐社会提供了强有力的支撑。我们必须坚持发展科学技术，创造更多的物质财富和人文价值，解放更多的劳动力，促进人的全面发展，促进社会的不断进步。</a:t>
            </a:r>
          </a:p>
          <a:p>
            <a:pPr indent="539750" algn="just">
              <a:lnSpc>
                <a:spcPct val="150000"/>
              </a:lnSpc>
            </a:pPr>
            <a:r>
              <a:rPr lang="zh-CN" altLang="en-US" sz="1600" dirty="0">
                <a:latin typeface="微软雅黑" pitchFamily="34" charset="-122"/>
                <a:ea typeface="微软雅黑" pitchFamily="34" charset="-122"/>
              </a:rPr>
              <a:t>因为科学技术对国民经济的增长具有第一位的作用，推动生产力诸要素的发展与变革，促进生产力结构的优化，促进人的思想变革，丰富人的精神生活，是社会发展的推动力量。</a:t>
            </a:r>
          </a:p>
        </p:txBody>
      </p:sp>
      <p:sp>
        <p:nvSpPr>
          <p:cNvPr id="23554" name="Text Box 4"/>
          <p:cNvSpPr txBox="1">
            <a:spLocks noChangeArrowheads="1"/>
          </p:cNvSpPr>
          <p:nvPr/>
        </p:nvSpPr>
        <p:spPr bwMode="auto">
          <a:xfrm>
            <a:off x="643518" y="771550"/>
            <a:ext cx="7604125" cy="458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en-US" altLang="zh-CN" b="1" dirty="0">
                <a:latin typeface="微软雅黑" pitchFamily="34" charset="-122"/>
                <a:ea typeface="微软雅黑" pitchFamily="34" charset="-122"/>
              </a:rPr>
              <a:t>4.</a:t>
            </a:r>
            <a:r>
              <a:rPr lang="zh-CN" altLang="en-US" b="1" dirty="0">
                <a:latin typeface="微软雅黑" pitchFamily="34" charset="-122"/>
                <a:ea typeface="微软雅黑" pitchFamily="34" charset="-122"/>
              </a:rPr>
              <a:t>如何理解这篇演讲词在现代社会中的意义？</a:t>
            </a:r>
            <a:endParaRPr lang="en-US" altLang="zh-CN" b="1"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738189" y="1706167"/>
            <a:ext cx="7866259" cy="22648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indent="457200" algn="just">
              <a:lnSpc>
                <a:spcPct val="150000"/>
              </a:lnSpc>
            </a:pPr>
            <a:r>
              <a:rPr lang="zh-CN" altLang="en-US" sz="1600" dirty="0">
                <a:solidFill>
                  <a:srgbClr val="FF0000"/>
                </a:solidFill>
                <a:latin typeface="微软雅黑" pitchFamily="34" charset="-122"/>
                <a:ea typeface="微软雅黑" pitchFamily="34" charset="-122"/>
              </a:rPr>
              <a:t>观点一：认可。</a:t>
            </a:r>
            <a:r>
              <a:rPr lang="zh-CN" altLang="en-US" sz="1600" dirty="0">
                <a:latin typeface="微软雅黑" pitchFamily="34" charset="-122"/>
                <a:ea typeface="微软雅黑" pitchFamily="34" charset="-122"/>
              </a:rPr>
              <a:t>每一种事物确实都包含有自己的反面，任何事物都有利有弊。就如马克思在文中提到的机器、财富和技术等，它们都在带来好处的同时，也产生了诸多问题。</a:t>
            </a:r>
          </a:p>
          <a:p>
            <a:pPr indent="457200" algn="just">
              <a:lnSpc>
                <a:spcPct val="150000"/>
              </a:lnSpc>
            </a:pPr>
            <a:r>
              <a:rPr lang="zh-CN" altLang="en-US" sz="1600" dirty="0">
                <a:solidFill>
                  <a:srgbClr val="FF0000"/>
                </a:solidFill>
                <a:latin typeface="微软雅黑" pitchFamily="34" charset="-122"/>
                <a:ea typeface="微软雅黑" pitchFamily="34" charset="-122"/>
              </a:rPr>
              <a:t>观点二：不认可。</a:t>
            </a:r>
            <a:r>
              <a:rPr lang="zh-CN" altLang="en-US" sz="1600" dirty="0">
                <a:latin typeface="微软雅黑" pitchFamily="34" charset="-122"/>
                <a:ea typeface="微软雅黑" pitchFamily="34" charset="-122"/>
              </a:rPr>
              <a:t>这句话中有“好像”一词，这说明作者并不非常认可这一说法。尤其是马克思在提到“技术的胜利，似乎是以道德的败坏为代价换来的”时，其中也有“似乎”一词。换句话说，如果这一事物不具备绝对优势，人们是不会接纳它的。</a:t>
            </a:r>
          </a:p>
        </p:txBody>
      </p:sp>
      <p:sp>
        <p:nvSpPr>
          <p:cNvPr id="24578" name="Text Box 4"/>
          <p:cNvSpPr txBox="1">
            <a:spLocks noChangeArrowheads="1"/>
          </p:cNvSpPr>
          <p:nvPr/>
        </p:nvSpPr>
        <p:spPr bwMode="auto">
          <a:xfrm>
            <a:off x="635000" y="843558"/>
            <a:ext cx="7465392"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en-US" altLang="zh-CN" sz="1600" b="1" dirty="0">
                <a:latin typeface="微软雅黑" pitchFamily="34" charset="-122"/>
                <a:ea typeface="微软雅黑" pitchFamily="34" charset="-122"/>
              </a:rPr>
              <a:t>5.</a:t>
            </a:r>
            <a:r>
              <a:rPr lang="zh-CN" altLang="en-US" sz="1600" b="1" dirty="0">
                <a:latin typeface="微软雅黑" pitchFamily="34" charset="-122"/>
                <a:ea typeface="微软雅黑" pitchFamily="34" charset="-122"/>
              </a:rPr>
              <a:t> “在我们这个时代，每一种事物好像都包含有自己的反面”，你认可这种观点吗？为什么？</a:t>
            </a:r>
            <a:endParaRPr lang="en-US" altLang="zh-CN" sz="1600" b="1"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652464" y="1446610"/>
            <a:ext cx="7602537" cy="33728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indent="457200" algn="just">
              <a:lnSpc>
                <a:spcPct val="150000"/>
              </a:lnSpc>
            </a:pPr>
            <a:r>
              <a:rPr lang="zh-CN" altLang="en-US" sz="1600" dirty="0">
                <a:latin typeface="微软雅黑" pitchFamily="34" charset="-122"/>
                <a:ea typeface="微软雅黑" pitchFamily="34" charset="-122"/>
              </a:rPr>
              <a:t>①</a:t>
            </a:r>
            <a:r>
              <a:rPr lang="zh-CN" altLang="en-US" sz="1600" dirty="0">
                <a:solidFill>
                  <a:srgbClr val="FF0000"/>
                </a:solidFill>
                <a:latin typeface="微软雅黑" pitchFamily="34" charset="-122"/>
                <a:ea typeface="微软雅黑" pitchFamily="34" charset="-122"/>
              </a:rPr>
              <a:t>思想深邃。</a:t>
            </a:r>
          </a:p>
          <a:p>
            <a:pPr indent="457200" algn="just">
              <a:lnSpc>
                <a:spcPct val="150000"/>
              </a:lnSpc>
            </a:pPr>
            <a:r>
              <a:rPr lang="zh-CN" altLang="en-US" sz="1600" dirty="0">
                <a:latin typeface="微软雅黑" pitchFamily="34" charset="-122"/>
                <a:ea typeface="微软雅黑" pitchFamily="34" charset="-122"/>
              </a:rPr>
              <a:t>在第四段文字中，马克思提及了“机器”“财富”“技术”等推动社会进步的事物，但在资本主义社会中，与这些事物有关的许多神圣的东西都被亵渎了，如“道德”等。作者深刻地看到了技术进步背后的东西，在文章最后提出了“无产阶级就是执刑者”的观点。这些均体现出其观察问题的细致，思考问题的深入。</a:t>
            </a:r>
          </a:p>
          <a:p>
            <a:pPr indent="457200" algn="just">
              <a:lnSpc>
                <a:spcPct val="150000"/>
              </a:lnSpc>
            </a:pPr>
            <a:r>
              <a:rPr lang="zh-CN" altLang="en-US" sz="1600" dirty="0">
                <a:latin typeface="微软雅黑" pitchFamily="34" charset="-122"/>
                <a:ea typeface="微软雅黑" pitchFamily="34" charset="-122"/>
              </a:rPr>
              <a:t>②</a:t>
            </a:r>
            <a:r>
              <a:rPr lang="zh-CN" altLang="en-US" sz="1600" dirty="0">
                <a:solidFill>
                  <a:srgbClr val="FF0000"/>
                </a:solidFill>
                <a:latin typeface="微软雅黑" pitchFamily="34" charset="-122"/>
                <a:ea typeface="微软雅黑" pitchFamily="34" charset="-122"/>
              </a:rPr>
              <a:t>语言形象生动。</a:t>
            </a:r>
          </a:p>
          <a:p>
            <a:pPr indent="457200" algn="just">
              <a:lnSpc>
                <a:spcPct val="150000"/>
              </a:lnSpc>
            </a:pPr>
            <a:r>
              <a:rPr lang="zh-CN" altLang="en-US" sz="1600" dirty="0">
                <a:latin typeface="微软雅黑" pitchFamily="34" charset="-122"/>
                <a:ea typeface="微软雅黑" pitchFamily="34" charset="-122"/>
              </a:rPr>
              <a:t>在演说中，马克思或运用生动形象的比喻，或例举大量的事实；或用长句，或用短句；或运用“狡狯的精灵”“‘菲默法庭’的判决”等比喻，隽永的语言始终在一种鲜活的语境和生动的文化氛围中，取得了生动形象的效果。</a:t>
            </a:r>
          </a:p>
        </p:txBody>
      </p:sp>
      <p:sp>
        <p:nvSpPr>
          <p:cNvPr id="25602" name="Text Box 4"/>
          <p:cNvSpPr txBox="1">
            <a:spLocks noChangeArrowheads="1"/>
          </p:cNvSpPr>
          <p:nvPr/>
        </p:nvSpPr>
        <p:spPr bwMode="auto">
          <a:xfrm>
            <a:off x="658375" y="843558"/>
            <a:ext cx="7602537" cy="4181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en-US" altLang="zh-CN" sz="1600" b="1" dirty="0">
                <a:latin typeface="微软雅黑" pitchFamily="34" charset="-122"/>
                <a:ea typeface="微软雅黑" pitchFamily="34" charset="-122"/>
              </a:rPr>
              <a:t>6.</a:t>
            </a:r>
            <a:r>
              <a:rPr lang="zh-CN" altLang="en-US" sz="1600" b="1" dirty="0">
                <a:latin typeface="微软雅黑" pitchFamily="34" charset="-122"/>
                <a:ea typeface="微软雅黑" pitchFamily="34" charset="-122"/>
              </a:rPr>
              <a:t>本文用生动形象的语言表现了深邃的思想，试加以分析。</a:t>
            </a:r>
            <a:endParaRPr lang="en-US" altLang="zh-CN" sz="1600" b="1"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矩形 2"/>
          <p:cNvSpPr>
            <a:spLocks noChangeArrowheads="1"/>
          </p:cNvSpPr>
          <p:nvPr/>
        </p:nvSpPr>
        <p:spPr bwMode="auto">
          <a:xfrm>
            <a:off x="356289" y="1203598"/>
            <a:ext cx="6575200" cy="37421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indent="539750" algn="just">
              <a:lnSpc>
                <a:spcPct val="150000"/>
              </a:lnSpc>
            </a:pPr>
            <a:r>
              <a:rPr lang="zh-CN" altLang="en-US" sz="1600" dirty="0">
                <a:latin typeface="微软雅黑" pitchFamily="34" charset="-122"/>
                <a:ea typeface="微软雅黑" pitchFamily="34" charset="-122"/>
              </a:rPr>
              <a:t>卡尔</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马克思（</a:t>
            </a:r>
            <a:r>
              <a:rPr lang="en-US" altLang="zh-CN" sz="1600" dirty="0">
                <a:latin typeface="微软雅黑" pitchFamily="34" charset="-122"/>
                <a:ea typeface="微软雅黑" pitchFamily="34" charset="-122"/>
              </a:rPr>
              <a:t>1818—1883</a:t>
            </a:r>
            <a:r>
              <a:rPr lang="zh-CN" altLang="en-US" sz="1600" dirty="0">
                <a:latin typeface="微软雅黑" pitchFamily="34" charset="-122"/>
                <a:ea typeface="微软雅黑" pitchFamily="34" charset="-122"/>
              </a:rPr>
              <a:t>），德国人。</a:t>
            </a:r>
            <a:r>
              <a:rPr lang="zh-CN" altLang="en-US" sz="1600" dirty="0">
                <a:solidFill>
                  <a:srgbClr val="FF0000"/>
                </a:solidFill>
                <a:latin typeface="微软雅黑" pitchFamily="34" charset="-122"/>
                <a:ea typeface="微软雅黑" pitchFamily="34" charset="-122"/>
              </a:rPr>
              <a:t>马克思主义的创始人之一</a:t>
            </a:r>
            <a:r>
              <a:rPr lang="zh-CN" altLang="en-US" sz="1600" dirty="0">
                <a:latin typeface="微软雅黑" pitchFamily="34" charset="-122"/>
                <a:ea typeface="微软雅黑" pitchFamily="34" charset="-122"/>
              </a:rPr>
              <a:t>，第一国际的组织者和领导者，马克思主义政党的缔造者之一，全世界无产阶级和劳动人民的革命导师，无产阶级的精神领袖，</a:t>
            </a:r>
            <a:r>
              <a:rPr lang="zh-CN" altLang="en-US" sz="1600" dirty="0">
                <a:solidFill>
                  <a:srgbClr val="FF0000"/>
                </a:solidFill>
                <a:latin typeface="微软雅黑" pitchFamily="34" charset="-122"/>
                <a:ea typeface="微软雅黑" pitchFamily="34" charset="-122"/>
              </a:rPr>
              <a:t>国际共产主义运动的开创者</a:t>
            </a:r>
            <a:r>
              <a:rPr lang="zh-CN" altLang="en-US" sz="1600" dirty="0">
                <a:latin typeface="微软雅黑" pitchFamily="34" charset="-122"/>
                <a:ea typeface="微软雅黑" pitchFamily="34" charset="-122"/>
              </a:rPr>
              <a:t>。</a:t>
            </a:r>
          </a:p>
          <a:p>
            <a:pPr indent="539750" algn="just">
              <a:lnSpc>
                <a:spcPct val="150000"/>
              </a:lnSpc>
            </a:pPr>
            <a:r>
              <a:rPr lang="en-US" altLang="zh-CN" sz="1600" dirty="0">
                <a:latin typeface="微软雅黑" pitchFamily="34" charset="-122"/>
                <a:ea typeface="微软雅黑" pitchFamily="34" charset="-122"/>
              </a:rPr>
              <a:t>1818 </a:t>
            </a:r>
            <a:r>
              <a:rPr lang="zh-CN" altLang="en-US" sz="1600" dirty="0">
                <a:latin typeface="微软雅黑" pitchFamily="34" charset="-122"/>
                <a:ea typeface="微软雅黑" pitchFamily="34" charset="-122"/>
              </a:rPr>
              <a:t>年马克思出生于德国特里尔城一个律师家庭。中学毕业后进入波恩大学，后转学到柏林大学学习法律，但他大部分的学习重点却在哲学和历史上。</a:t>
            </a:r>
            <a:r>
              <a:rPr lang="en-US" altLang="zh-CN" sz="1600" dirty="0">
                <a:latin typeface="微软雅黑" pitchFamily="34" charset="-122"/>
                <a:ea typeface="微软雅黑" pitchFamily="34" charset="-122"/>
              </a:rPr>
              <a:t>1841 </a:t>
            </a:r>
            <a:r>
              <a:rPr lang="zh-CN" altLang="en-US" sz="1600" dirty="0">
                <a:latin typeface="微软雅黑" pitchFamily="34" charset="-122"/>
                <a:ea typeface="微软雅黑" pitchFamily="34" charset="-122"/>
              </a:rPr>
              <a:t>年大学毕业后担任</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莱茵报</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编辑，</a:t>
            </a:r>
            <a:r>
              <a:rPr lang="en-US" altLang="zh-CN" sz="1600" dirty="0">
                <a:latin typeface="微软雅黑" pitchFamily="34" charset="-122"/>
                <a:ea typeface="微软雅黑" pitchFamily="34" charset="-122"/>
              </a:rPr>
              <a:t>1843 </a:t>
            </a:r>
            <a:r>
              <a:rPr lang="zh-CN" altLang="en-US" sz="1600" dirty="0">
                <a:latin typeface="微软雅黑" pitchFamily="34" charset="-122"/>
                <a:ea typeface="微软雅黑" pitchFamily="34" charset="-122"/>
              </a:rPr>
              <a:t>年因</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莱茵报</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被普鲁士国王查禁而失业。在此期间马克思认识了恩格斯，并结下深厚的友谊。</a:t>
            </a:r>
            <a:r>
              <a:rPr lang="en-US" altLang="zh-CN" sz="1600" dirty="0">
                <a:latin typeface="微软雅黑" pitchFamily="34" charset="-122"/>
                <a:ea typeface="微软雅黑" pitchFamily="34" charset="-122"/>
              </a:rPr>
              <a:t>1847 </a:t>
            </a:r>
            <a:r>
              <a:rPr lang="zh-CN" altLang="en-US" sz="1600" dirty="0">
                <a:latin typeface="微软雅黑" pitchFamily="34" charset="-122"/>
                <a:ea typeface="微软雅黑" pitchFamily="34" charset="-122"/>
              </a:rPr>
              <a:t>年两人加入正义者同盟并指导该同盟改组成共产主义者同盟，此后起草同盟的纲领</a:t>
            </a:r>
            <a:r>
              <a:rPr lang="en-US" altLang="zh-CN" sz="1600" dirty="0">
                <a:solidFill>
                  <a:srgbClr val="FF0000"/>
                </a:solidFill>
                <a:latin typeface="微软雅黑" pitchFamily="34" charset="-122"/>
                <a:ea typeface="微软雅黑" pitchFamily="34" charset="-122"/>
              </a:rPr>
              <a:t>《</a:t>
            </a:r>
            <a:r>
              <a:rPr lang="zh-CN" altLang="en-US" sz="1600" dirty="0">
                <a:solidFill>
                  <a:srgbClr val="FF0000"/>
                </a:solidFill>
                <a:latin typeface="微软雅黑" pitchFamily="34" charset="-122"/>
                <a:ea typeface="微软雅黑" pitchFamily="34" charset="-122"/>
              </a:rPr>
              <a:t>共产党宣言</a:t>
            </a:r>
            <a:r>
              <a:rPr lang="en-US" altLang="zh-CN" sz="1600" dirty="0">
                <a:solidFill>
                  <a:srgbClr val="FF0000"/>
                </a:solidFill>
                <a:latin typeface="微软雅黑" pitchFamily="34" charset="-122"/>
                <a:ea typeface="微软雅黑" pitchFamily="34" charset="-122"/>
              </a:rPr>
              <a:t>》</a:t>
            </a:r>
            <a:r>
              <a:rPr lang="zh-CN" altLang="en-US" sz="1600" dirty="0">
                <a:latin typeface="微软雅黑" pitchFamily="34" charset="-122"/>
                <a:ea typeface="微软雅黑" pitchFamily="34" charset="-122"/>
              </a:rPr>
              <a:t>。</a:t>
            </a:r>
            <a:endParaRPr lang="zh-CN" altLang="zh-CN" sz="1600" dirty="0">
              <a:latin typeface="微软雅黑" pitchFamily="34" charset="-122"/>
              <a:ea typeface="微软雅黑" pitchFamily="34" charset="-122"/>
            </a:endParaRPr>
          </a:p>
        </p:txBody>
      </p:sp>
      <p:pic>
        <p:nvPicPr>
          <p:cNvPr id="3074" name="图片 5"/>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356289" y="764258"/>
            <a:ext cx="1906587" cy="439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5" name="内容占位符 2"/>
          <p:cNvSpPr>
            <a:spLocks noGrp="1" noChangeArrowheads="1"/>
          </p:cNvSpPr>
          <p:nvPr>
            <p:ph idx="1"/>
          </p:nvPr>
        </p:nvSpPr>
        <p:spPr>
          <a:xfrm>
            <a:off x="818251" y="840458"/>
            <a:ext cx="1376363" cy="323850"/>
          </a:xfrm>
        </p:spPr>
        <p:txBody>
          <a:bodyPr/>
          <a:lstStyle/>
          <a:p>
            <a:pPr marL="0" indent="0">
              <a:buFontTx/>
              <a:buNone/>
            </a:pPr>
            <a:r>
              <a:rPr lang="zh-CN" altLang="en-US" sz="2000" b="1" dirty="0" smtClean="0">
                <a:solidFill>
                  <a:srgbClr val="FF0000"/>
                </a:solidFill>
                <a:latin typeface="微软雅黑" pitchFamily="34" charset="-122"/>
                <a:ea typeface="微软雅黑" pitchFamily="34" charset="-122"/>
              </a:rPr>
              <a:t>作者简介</a:t>
            </a:r>
            <a:endParaRPr lang="en-US" altLang="zh-CN" sz="2000" b="1" dirty="0" smtClean="0">
              <a:solidFill>
                <a:srgbClr val="FF0000"/>
              </a:solidFill>
              <a:latin typeface="微软雅黑" pitchFamily="34" charset="-122"/>
              <a:ea typeface="微软雅黑" pitchFamily="34" charset="-122"/>
            </a:endParaRPr>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055906" y="1635646"/>
            <a:ext cx="2076267" cy="1913527"/>
          </a:xfrm>
          <a:prstGeom prst="ellipse">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11162" y="1214437"/>
            <a:ext cx="8193285" cy="3046988"/>
          </a:xfrm>
          <a:prstGeom prst="rect">
            <a:avLst/>
          </a:prstGeom>
        </p:spPr>
        <p:txBody>
          <a:bodyPr wrap="square">
            <a:spAutoFit/>
          </a:bodyPr>
          <a:lstStyle/>
          <a:p>
            <a:pPr algn="just">
              <a:lnSpc>
                <a:spcPct val="150000"/>
              </a:lnSpc>
            </a:pPr>
            <a:r>
              <a:rPr lang="en-US" altLang="zh-CN" sz="1600" noProof="1">
                <a:latin typeface="微软雅黑" panose="020B0503020204020204" pitchFamily="34" charset="-122"/>
                <a:ea typeface="微软雅黑" panose="020B0503020204020204" pitchFamily="34" charset="-122"/>
              </a:rPr>
              <a:t>1848 </a:t>
            </a:r>
            <a:r>
              <a:rPr lang="zh-CN" altLang="en-US" sz="1600" noProof="1">
                <a:latin typeface="微软雅黑" panose="020B0503020204020204" pitchFamily="34" charset="-122"/>
                <a:ea typeface="微软雅黑" panose="020B0503020204020204" pitchFamily="34" charset="-122"/>
              </a:rPr>
              <a:t>年在科隆创办</a:t>
            </a:r>
            <a:r>
              <a:rPr lang="en-US" altLang="zh-CN" sz="1600" noProof="1">
                <a:latin typeface="微软雅黑" panose="020B0503020204020204" pitchFamily="34" charset="-122"/>
                <a:ea typeface="微软雅黑" panose="020B0503020204020204" pitchFamily="34" charset="-122"/>
              </a:rPr>
              <a:t>《</a:t>
            </a:r>
            <a:r>
              <a:rPr lang="zh-CN" altLang="en-US" sz="1600" noProof="1">
                <a:latin typeface="微软雅黑" panose="020B0503020204020204" pitchFamily="34" charset="-122"/>
                <a:ea typeface="微软雅黑" panose="020B0503020204020204" pitchFamily="34" charset="-122"/>
              </a:rPr>
              <a:t>新莱茵报</a:t>
            </a:r>
            <a:r>
              <a:rPr lang="en-US" altLang="zh-CN" sz="1600" noProof="1">
                <a:latin typeface="微软雅黑" panose="020B0503020204020204" pitchFamily="34" charset="-122"/>
                <a:ea typeface="微软雅黑" panose="020B0503020204020204" pitchFamily="34" charset="-122"/>
              </a:rPr>
              <a:t>》</a:t>
            </a:r>
            <a:r>
              <a:rPr lang="zh-CN" altLang="en-US" sz="1600" noProof="1">
                <a:latin typeface="微软雅黑" panose="020B0503020204020204" pitchFamily="34" charset="-122"/>
                <a:ea typeface="微软雅黑" panose="020B0503020204020204" pitchFamily="34" charset="-122"/>
              </a:rPr>
              <a:t>，</a:t>
            </a:r>
            <a:r>
              <a:rPr lang="en-US" altLang="zh-CN" sz="1600" noProof="1">
                <a:latin typeface="微软雅黑" panose="020B0503020204020204" pitchFamily="34" charset="-122"/>
                <a:ea typeface="微软雅黑" panose="020B0503020204020204" pitchFamily="34" charset="-122"/>
              </a:rPr>
              <a:t>1849 </a:t>
            </a:r>
            <a:r>
              <a:rPr lang="zh-CN" altLang="en-US" sz="1600" noProof="1">
                <a:latin typeface="微软雅黑" panose="020B0503020204020204" pitchFamily="34" charset="-122"/>
                <a:ea typeface="微软雅黑" panose="020B0503020204020204" pitchFamily="34" charset="-122"/>
              </a:rPr>
              <a:t>年遭驱逐出境，辗转到达伦敦。在经济极度困难的情况下，马克思翻阅伦敦大英图书馆里的资料并写出他的最重要著作</a:t>
            </a:r>
            <a:r>
              <a:rPr lang="en-US" altLang="zh-CN" sz="1600" noProof="1">
                <a:solidFill>
                  <a:srgbClr val="FF0000"/>
                </a:solidFill>
                <a:latin typeface="微软雅黑" panose="020B0503020204020204" pitchFamily="34" charset="-122"/>
                <a:ea typeface="微软雅黑" panose="020B0503020204020204" pitchFamily="34" charset="-122"/>
              </a:rPr>
              <a:t>——《</a:t>
            </a:r>
            <a:r>
              <a:rPr lang="zh-CN" altLang="en-US" sz="1600" noProof="1">
                <a:solidFill>
                  <a:srgbClr val="FF0000"/>
                </a:solidFill>
                <a:latin typeface="微软雅黑" panose="020B0503020204020204" pitchFamily="34" charset="-122"/>
                <a:ea typeface="微软雅黑" panose="020B0503020204020204" pitchFamily="34" charset="-122"/>
              </a:rPr>
              <a:t>资本论</a:t>
            </a:r>
            <a:r>
              <a:rPr lang="en-US" altLang="zh-CN" sz="1600" noProof="1">
                <a:solidFill>
                  <a:srgbClr val="FF0000"/>
                </a:solidFill>
                <a:latin typeface="微软雅黑" panose="020B0503020204020204" pitchFamily="34" charset="-122"/>
                <a:ea typeface="微软雅黑" panose="020B0503020204020204" pitchFamily="34" charset="-122"/>
              </a:rPr>
              <a:t>》</a:t>
            </a:r>
            <a:r>
              <a:rPr lang="zh-CN" altLang="en-US" sz="1600" noProof="1">
                <a:latin typeface="微软雅黑" panose="020B0503020204020204" pitchFamily="34" charset="-122"/>
                <a:ea typeface="微软雅黑" panose="020B0503020204020204" pitchFamily="34" charset="-122"/>
              </a:rPr>
              <a:t>（第一卷）。</a:t>
            </a:r>
            <a:r>
              <a:rPr lang="en-US" altLang="zh-CN" sz="1600" noProof="1">
                <a:latin typeface="微软雅黑" panose="020B0503020204020204" pitchFamily="34" charset="-122"/>
                <a:ea typeface="微软雅黑" panose="020B0503020204020204" pitchFamily="34" charset="-122"/>
              </a:rPr>
              <a:t>1864 </a:t>
            </a:r>
            <a:r>
              <a:rPr lang="zh-CN" altLang="en-US" sz="1600" noProof="1">
                <a:latin typeface="微软雅黑" panose="020B0503020204020204" pitchFamily="34" charset="-122"/>
                <a:ea typeface="微软雅黑" panose="020B0503020204020204" pitchFamily="34" charset="-122"/>
              </a:rPr>
              <a:t>年，马克思参加第一国际成立大会，被选入领导委员会。</a:t>
            </a:r>
            <a:r>
              <a:rPr lang="en-US" altLang="zh-CN" sz="1600" noProof="1">
                <a:latin typeface="微软雅黑" panose="020B0503020204020204" pitchFamily="34" charset="-122"/>
                <a:ea typeface="微软雅黑" panose="020B0503020204020204" pitchFamily="34" charset="-122"/>
              </a:rPr>
              <a:t>1867 </a:t>
            </a:r>
            <a:r>
              <a:rPr lang="zh-CN" altLang="en-US" sz="1600" noProof="1">
                <a:latin typeface="微软雅黑" panose="020B0503020204020204" pitchFamily="34" charset="-122"/>
                <a:ea typeface="微软雅黑" panose="020B0503020204020204" pitchFamily="34" charset="-122"/>
              </a:rPr>
              <a:t>年，</a:t>
            </a:r>
            <a:r>
              <a:rPr lang="en-US" altLang="zh-CN" sz="1600" noProof="1">
                <a:latin typeface="微软雅黑" panose="020B0503020204020204" pitchFamily="34" charset="-122"/>
                <a:ea typeface="微软雅黑" panose="020B0503020204020204" pitchFamily="34" charset="-122"/>
              </a:rPr>
              <a:t>《</a:t>
            </a:r>
            <a:r>
              <a:rPr lang="zh-CN" altLang="en-US" sz="1600" noProof="1">
                <a:latin typeface="微软雅黑" panose="020B0503020204020204" pitchFamily="34" charset="-122"/>
                <a:ea typeface="微软雅黑" panose="020B0503020204020204" pitchFamily="34" charset="-122"/>
              </a:rPr>
              <a:t>资本论</a:t>
            </a:r>
            <a:r>
              <a:rPr lang="en-US" altLang="zh-CN" sz="1600" noProof="1">
                <a:latin typeface="微软雅黑" panose="020B0503020204020204" pitchFamily="34" charset="-122"/>
                <a:ea typeface="微软雅黑" panose="020B0503020204020204" pitchFamily="34" charset="-122"/>
              </a:rPr>
              <a:t>》</a:t>
            </a:r>
            <a:r>
              <a:rPr lang="zh-CN" altLang="en-US" sz="1600" noProof="1">
                <a:latin typeface="微软雅黑" panose="020B0503020204020204" pitchFamily="34" charset="-122"/>
                <a:ea typeface="微软雅黑" panose="020B0503020204020204" pitchFamily="34" charset="-122"/>
              </a:rPr>
              <a:t>（第一卷）出版。</a:t>
            </a:r>
            <a:r>
              <a:rPr lang="en-US" altLang="zh-CN" sz="1600" noProof="1">
                <a:latin typeface="微软雅黑" panose="020B0503020204020204" pitchFamily="34" charset="-122"/>
                <a:ea typeface="微软雅黑" panose="020B0503020204020204" pitchFamily="34" charset="-122"/>
              </a:rPr>
              <a:t>1883 </a:t>
            </a:r>
            <a:r>
              <a:rPr lang="zh-CN" altLang="en-US" sz="1600" noProof="1">
                <a:latin typeface="微软雅黑" panose="020B0503020204020204" pitchFamily="34" charset="-122"/>
                <a:ea typeface="微软雅黑" panose="020B0503020204020204" pitchFamily="34" charset="-122"/>
              </a:rPr>
              <a:t>年马克思在伦敦辞世。</a:t>
            </a:r>
            <a:endParaRPr lang="en-US" altLang="zh-CN" sz="1600" noProof="1">
              <a:latin typeface="微软雅黑" panose="020B0503020204020204" pitchFamily="34" charset="-122"/>
              <a:ea typeface="微软雅黑" panose="020B0503020204020204" pitchFamily="34" charset="-122"/>
            </a:endParaRPr>
          </a:p>
          <a:p>
            <a:pPr indent="539750" algn="just">
              <a:lnSpc>
                <a:spcPct val="150000"/>
              </a:lnSpc>
            </a:pPr>
            <a:r>
              <a:rPr lang="zh-CN" altLang="en-US" sz="1600" noProof="1">
                <a:latin typeface="微软雅黑" panose="020B0503020204020204" pitchFamily="34" charset="-122"/>
                <a:ea typeface="微软雅黑" panose="020B0503020204020204" pitchFamily="34" charset="-122"/>
              </a:rPr>
              <a:t>马克思创立的广为人知的哲学思想为历史唯物主义。马克思认为资产阶级的灭亡和无产阶级的胜利是同样不可避免的。他和恩格斯共同创立的马克思主义学说，被认为是指引全世界劳动人民为实现社会主义和共产主义伟大理想而进行斗争的理论武器和行动指南。</a:t>
            </a:r>
          </a:p>
          <a:p>
            <a:pPr indent="539750" algn="just">
              <a:lnSpc>
                <a:spcPct val="150000"/>
              </a:lnSpc>
            </a:pPr>
            <a:r>
              <a:rPr lang="zh-CN" altLang="en-US" sz="1600" noProof="1">
                <a:solidFill>
                  <a:srgbClr val="FF0000"/>
                </a:solidFill>
                <a:latin typeface="微软雅黑" panose="020B0503020204020204" pitchFamily="34" charset="-122"/>
                <a:ea typeface="微软雅黑" panose="020B0503020204020204" pitchFamily="34" charset="-122"/>
              </a:rPr>
              <a:t>主要著作</a:t>
            </a:r>
            <a:r>
              <a:rPr lang="zh-CN" altLang="en-US" sz="1600" noProof="1">
                <a:latin typeface="微软雅黑" panose="020B0503020204020204" pitchFamily="34" charset="-122"/>
                <a:ea typeface="微软雅黑" panose="020B0503020204020204" pitchFamily="34" charset="-122"/>
              </a:rPr>
              <a:t>有</a:t>
            </a:r>
            <a:r>
              <a:rPr lang="en-US" altLang="zh-CN" sz="1600" noProof="1">
                <a:latin typeface="微软雅黑" panose="020B0503020204020204" pitchFamily="34" charset="-122"/>
                <a:ea typeface="微软雅黑" panose="020B0503020204020204" pitchFamily="34" charset="-122"/>
              </a:rPr>
              <a:t>《</a:t>
            </a:r>
            <a:r>
              <a:rPr lang="zh-CN" altLang="en-US" sz="1600" noProof="1">
                <a:latin typeface="微软雅黑" panose="020B0503020204020204" pitchFamily="34" charset="-122"/>
                <a:ea typeface="微软雅黑" panose="020B0503020204020204" pitchFamily="34" charset="-122"/>
              </a:rPr>
              <a:t>资本论</a:t>
            </a:r>
            <a:r>
              <a:rPr lang="en-US" altLang="zh-CN" sz="1600" noProof="1">
                <a:latin typeface="微软雅黑" panose="020B0503020204020204" pitchFamily="34" charset="-122"/>
                <a:ea typeface="微软雅黑" panose="020B0503020204020204" pitchFamily="34" charset="-122"/>
              </a:rPr>
              <a:t>》《</a:t>
            </a:r>
            <a:r>
              <a:rPr lang="zh-CN" altLang="en-US" sz="1600" noProof="1">
                <a:latin typeface="微软雅黑" panose="020B0503020204020204" pitchFamily="34" charset="-122"/>
                <a:ea typeface="微软雅黑" panose="020B0503020204020204" pitchFamily="34" charset="-122"/>
              </a:rPr>
              <a:t>共产党宣言</a:t>
            </a:r>
            <a:r>
              <a:rPr lang="en-US" altLang="zh-CN" sz="1600" noProof="1">
                <a:latin typeface="微软雅黑" panose="020B0503020204020204" pitchFamily="34" charset="-122"/>
                <a:ea typeface="微软雅黑" panose="020B0503020204020204" pitchFamily="34" charset="-122"/>
              </a:rPr>
              <a:t>》</a:t>
            </a:r>
            <a:r>
              <a:rPr lang="zh-CN" altLang="en-US" sz="1600" noProof="1">
                <a:latin typeface="微软雅黑" panose="020B0503020204020204" pitchFamily="34" charset="-122"/>
                <a:ea typeface="微软雅黑" panose="020B0503020204020204" pitchFamily="34" charset="-122"/>
              </a:rPr>
              <a:t>等。</a:t>
            </a:r>
            <a:endParaRPr lang="zh-CN" altLang="zh-CN" sz="1600" noProof="1">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矩形 10"/>
          <p:cNvSpPr>
            <a:spLocks noChangeArrowheads="1"/>
          </p:cNvSpPr>
          <p:nvPr/>
        </p:nvSpPr>
        <p:spPr bwMode="auto">
          <a:xfrm>
            <a:off x="413128" y="627534"/>
            <a:ext cx="8119312" cy="41549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ct val="150000"/>
              </a:lnSpc>
            </a:pPr>
            <a:r>
              <a:rPr lang="zh-CN" altLang="en-US" sz="1600" dirty="0">
                <a:latin typeface="微软雅黑" pitchFamily="34" charset="-122"/>
                <a:ea typeface="微软雅黑" pitchFamily="34" charset="-122"/>
              </a:rPr>
              <a:t>马克思名言</a:t>
            </a:r>
          </a:p>
          <a:p>
            <a:pPr algn="just">
              <a:lnSpc>
                <a:spcPct val="150000"/>
              </a:lnSpc>
            </a:pPr>
            <a:r>
              <a:rPr lang="en-US" altLang="zh-CN" sz="1600" dirty="0">
                <a:latin typeface="微软雅黑" pitchFamily="34" charset="-122"/>
                <a:ea typeface="微软雅黑" pitchFamily="34" charset="-122"/>
              </a:rPr>
              <a:t>1.</a:t>
            </a:r>
            <a:r>
              <a:rPr lang="zh-CN" altLang="en-US" sz="1600" dirty="0">
                <a:latin typeface="微软雅黑" pitchFamily="34" charset="-122"/>
                <a:ea typeface="微软雅黑" pitchFamily="34" charset="-122"/>
              </a:rPr>
              <a:t>人的生活离不开友谊，但要得到真正的友谊才是不容易。友谊总需要用忠诚去播种，用热情去灌溉，用原则去培养，用谅解去护理。</a:t>
            </a:r>
          </a:p>
          <a:p>
            <a:pPr algn="just">
              <a:lnSpc>
                <a:spcPct val="150000"/>
              </a:lnSpc>
            </a:pPr>
            <a:r>
              <a:rPr lang="en-US" altLang="zh-CN" sz="1600" dirty="0">
                <a:latin typeface="微软雅黑" pitchFamily="34" charset="-122"/>
                <a:ea typeface="微软雅黑" pitchFamily="34" charset="-122"/>
              </a:rPr>
              <a:t>2.</a:t>
            </a:r>
            <a:r>
              <a:rPr lang="zh-CN" altLang="en-US" sz="1600" dirty="0">
                <a:latin typeface="微软雅黑" pitchFamily="34" charset="-122"/>
                <a:ea typeface="微软雅黑" pitchFamily="34" charset="-122"/>
              </a:rPr>
              <a:t>自暴自弃，这是一条永远腐蚀和啃噬着心灵的毒蛇，它吸走心灵的新鲜血液，并在其中注入厌世和绝望的毒汁。</a:t>
            </a:r>
            <a:endParaRPr lang="en-US" altLang="zh-CN" sz="1600" dirty="0">
              <a:latin typeface="微软雅黑" pitchFamily="34" charset="-122"/>
              <a:ea typeface="微软雅黑" pitchFamily="34" charset="-122"/>
            </a:endParaRPr>
          </a:p>
          <a:p>
            <a:pPr algn="just">
              <a:lnSpc>
                <a:spcPct val="150000"/>
              </a:lnSpc>
            </a:pPr>
            <a:r>
              <a:rPr lang="en-US" altLang="zh-CN" sz="1600" dirty="0">
                <a:latin typeface="微软雅黑" pitchFamily="34" charset="-122"/>
                <a:ea typeface="微软雅黑" pitchFamily="34" charset="-122"/>
              </a:rPr>
              <a:t>3.</a:t>
            </a:r>
            <a:r>
              <a:rPr lang="zh-CN" altLang="en-US" sz="1600" dirty="0">
                <a:latin typeface="微软雅黑" pitchFamily="34" charset="-122"/>
                <a:ea typeface="微软雅黑" pitchFamily="34" charset="-122"/>
              </a:rPr>
              <a:t>任何时候，我也不会满足，越是多读书，就越是深刻地感到不满足，越感到自己知识贫乏。科学是奥妙无穷的。</a:t>
            </a:r>
          </a:p>
          <a:p>
            <a:pPr algn="just">
              <a:lnSpc>
                <a:spcPct val="150000"/>
              </a:lnSpc>
            </a:pPr>
            <a:r>
              <a:rPr lang="en-US" altLang="zh-CN" sz="1600" dirty="0">
                <a:latin typeface="微软雅黑" pitchFamily="34" charset="-122"/>
                <a:ea typeface="微软雅黑" pitchFamily="34" charset="-122"/>
              </a:rPr>
              <a:t>4.</a:t>
            </a:r>
            <a:r>
              <a:rPr lang="zh-CN" altLang="en-US" sz="1600" dirty="0">
                <a:latin typeface="微软雅黑" pitchFamily="34" charset="-122"/>
                <a:ea typeface="微软雅黑" pitchFamily="34" charset="-122"/>
              </a:rPr>
              <a:t>在科学上没有平坦的大道，只有不畏艰险沿着陡峭山路攀登的人，才有希望达到光辉的顶点。</a:t>
            </a:r>
          </a:p>
          <a:p>
            <a:pPr algn="just">
              <a:lnSpc>
                <a:spcPct val="150000"/>
              </a:lnSpc>
            </a:pPr>
            <a:r>
              <a:rPr lang="en-US" altLang="zh-CN" sz="1600" dirty="0">
                <a:latin typeface="微软雅黑" pitchFamily="34" charset="-122"/>
                <a:ea typeface="微软雅黑" pitchFamily="34" charset="-122"/>
              </a:rPr>
              <a:t>5.</a:t>
            </a:r>
            <a:r>
              <a:rPr lang="zh-CN" altLang="en-US" sz="1600" dirty="0">
                <a:latin typeface="微软雅黑" pitchFamily="34" charset="-122"/>
                <a:ea typeface="微软雅黑" pitchFamily="34" charset="-122"/>
              </a:rPr>
              <a:t>与其用华丽的外衣装饰自己，不如用知识武装自己。</a:t>
            </a:r>
          </a:p>
          <a:p>
            <a:pPr algn="just">
              <a:lnSpc>
                <a:spcPct val="150000"/>
              </a:lnSpc>
            </a:pPr>
            <a:r>
              <a:rPr lang="en-US" altLang="zh-CN" sz="1600" dirty="0">
                <a:latin typeface="微软雅黑" pitchFamily="34" charset="-122"/>
                <a:ea typeface="微软雅黑" pitchFamily="34" charset="-122"/>
              </a:rPr>
              <a:t>6.</a:t>
            </a:r>
            <a:r>
              <a:rPr lang="zh-CN" altLang="en-US" sz="1600" dirty="0">
                <a:latin typeface="微软雅黑" pitchFamily="34" charset="-122"/>
                <a:ea typeface="微软雅黑" pitchFamily="34" charset="-122"/>
              </a:rPr>
              <a:t>最好把真理比作燧石，</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它受到的敲打越厉害，发射出的光辉就越灿烂。</a:t>
            </a:r>
            <a:endParaRPr lang="zh-CN" altLang="zh-CN" sz="1600" dirty="0">
              <a:latin typeface="微软雅黑" pitchFamily="34" charset="-122"/>
              <a:ea typeface="微软雅黑"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矩形 5"/>
          <p:cNvSpPr>
            <a:spLocks noChangeArrowheads="1"/>
          </p:cNvSpPr>
          <p:nvPr/>
        </p:nvSpPr>
        <p:spPr bwMode="auto">
          <a:xfrm>
            <a:off x="270115" y="1603638"/>
            <a:ext cx="8115300" cy="4181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pPr>
            <a:r>
              <a:rPr lang="zh-CN" altLang="en-US" sz="1600" dirty="0">
                <a:latin typeface="微软雅黑" pitchFamily="34" charset="-122"/>
                <a:ea typeface="微软雅黑" pitchFamily="34" charset="-122"/>
              </a:rPr>
              <a:t>      “</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人民报</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创刊纪念会”点明了发表演说的场合，“演说”点明了这篇文章的体裁。</a:t>
            </a:r>
            <a:endParaRPr lang="zh-CN" altLang="zh-CN" sz="1600" dirty="0">
              <a:latin typeface="微软雅黑" pitchFamily="34" charset="-122"/>
              <a:ea typeface="微软雅黑" pitchFamily="34" charset="-122"/>
            </a:endParaRPr>
          </a:p>
        </p:txBody>
      </p:sp>
      <p:sp>
        <p:nvSpPr>
          <p:cNvPr id="6146" name="AutoShape 2" descr="http://img4.imgtn.bdimg.com/it/u=3768899429,651764554&amp;fm=214&amp;gp=0.jpg"/>
          <p:cNvSpPr>
            <a:spLocks noChangeAspect="1" noChangeArrowheads="1"/>
          </p:cNvSpPr>
          <p:nvPr/>
        </p:nvSpPr>
        <p:spPr bwMode="auto">
          <a:xfrm>
            <a:off x="115888" y="561975"/>
            <a:ext cx="228600" cy="171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lstStyle/>
          <a:p>
            <a:endParaRPr lang="zh-CN" altLang="en-US" sz="100"/>
          </a:p>
        </p:txBody>
      </p:sp>
      <p:pic>
        <p:nvPicPr>
          <p:cNvPr id="6147" name="图片 16"/>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244475" y="1081088"/>
            <a:ext cx="1906588" cy="4393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8" name="内容占位符 2"/>
          <p:cNvSpPr>
            <a:spLocks noGrp="1" noChangeArrowheads="1"/>
          </p:cNvSpPr>
          <p:nvPr>
            <p:ph idx="1"/>
          </p:nvPr>
        </p:nvSpPr>
        <p:spPr>
          <a:xfrm>
            <a:off x="706439" y="1163241"/>
            <a:ext cx="1374775" cy="323850"/>
          </a:xfrm>
        </p:spPr>
        <p:txBody>
          <a:bodyPr/>
          <a:lstStyle/>
          <a:p>
            <a:pPr marL="0" indent="0">
              <a:buFontTx/>
              <a:buNone/>
            </a:pPr>
            <a:r>
              <a:rPr lang="zh-CN" altLang="en-US" sz="2000" b="1" dirty="0" smtClean="0">
                <a:solidFill>
                  <a:srgbClr val="FF0000"/>
                </a:solidFill>
                <a:latin typeface="微软雅黑" pitchFamily="34" charset="-122"/>
                <a:ea typeface="微软雅黑" pitchFamily="34" charset="-122"/>
              </a:rPr>
              <a:t>题目解说</a:t>
            </a:r>
            <a:endParaRPr lang="en-US" altLang="zh-CN" sz="2000" b="1" dirty="0" smtClean="0">
              <a:solidFill>
                <a:srgbClr val="FF0000"/>
              </a:solidFill>
              <a:latin typeface="微软雅黑" pitchFamily="34" charset="-122"/>
              <a:ea typeface="微软雅黑" pitchFamily="34" charset="-122"/>
            </a:endParaRPr>
          </a:p>
        </p:txBody>
      </p:sp>
      <p:pic>
        <p:nvPicPr>
          <p:cNvPr id="2051" name="Picture 3"/>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4752198" y="2188794"/>
            <a:ext cx="3171538" cy="154973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47947" y="2197128"/>
            <a:ext cx="3241737" cy="1541396"/>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图片 6"/>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373062" y="657225"/>
            <a:ext cx="1765300" cy="4393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0" name="内容占位符 2"/>
          <p:cNvSpPr>
            <a:spLocks noGrp="1" noChangeArrowheads="1"/>
          </p:cNvSpPr>
          <p:nvPr>
            <p:ph idx="1"/>
          </p:nvPr>
        </p:nvSpPr>
        <p:spPr>
          <a:xfrm>
            <a:off x="811212" y="740569"/>
            <a:ext cx="1327150" cy="283369"/>
          </a:xfrm>
        </p:spPr>
        <p:txBody>
          <a:bodyPr/>
          <a:lstStyle/>
          <a:p>
            <a:pPr marL="0" indent="0">
              <a:buFontTx/>
              <a:buNone/>
            </a:pPr>
            <a:r>
              <a:rPr lang="zh-CN" altLang="en-US" sz="2000" b="1" dirty="0" smtClean="0">
                <a:solidFill>
                  <a:srgbClr val="0000FF"/>
                </a:solidFill>
                <a:latin typeface="微软雅黑" pitchFamily="34" charset="-122"/>
                <a:ea typeface="微软雅黑" pitchFamily="34" charset="-122"/>
              </a:rPr>
              <a:t>文学常识</a:t>
            </a:r>
          </a:p>
        </p:txBody>
      </p:sp>
      <p:sp>
        <p:nvSpPr>
          <p:cNvPr id="11" name="矩形 10"/>
          <p:cNvSpPr/>
          <p:nvPr/>
        </p:nvSpPr>
        <p:spPr>
          <a:xfrm>
            <a:off x="422275" y="1275606"/>
            <a:ext cx="8398197" cy="3139321"/>
          </a:xfrm>
          <a:prstGeom prst="rect">
            <a:avLst/>
          </a:prstGeom>
        </p:spPr>
        <p:txBody>
          <a:bodyPr wrap="square">
            <a:spAutoFit/>
          </a:bodyPr>
          <a:lstStyle/>
          <a:p>
            <a:pPr indent="575945" algn="ctr"/>
            <a:r>
              <a:rPr lang="zh-CN" altLang="en-US" b="1" noProof="1">
                <a:solidFill>
                  <a:srgbClr val="FF0000"/>
                </a:solidFill>
                <a:latin typeface="微软雅黑" panose="020B0503020204020204" pitchFamily="34" charset="-122"/>
                <a:ea typeface="微软雅黑" panose="020B0503020204020204" pitchFamily="34" charset="-122"/>
              </a:rPr>
              <a:t>演讲词</a:t>
            </a:r>
          </a:p>
          <a:p>
            <a:pPr indent="575945" algn="just"/>
            <a:r>
              <a:rPr lang="zh-CN" altLang="en-US" noProof="1">
                <a:latin typeface="微软雅黑" panose="020B0503020204020204" pitchFamily="34" charset="-122"/>
                <a:ea typeface="微软雅黑" panose="020B0503020204020204" pitchFamily="34" charset="-122"/>
              </a:rPr>
              <a:t>演讲词，是指在重要场合或群众集会上发表讲话的文稿。在各种会议上，它用来交流思想、表达感情、发表意见和主张、提出号召与倡议。演讲词有三种类型。</a:t>
            </a:r>
          </a:p>
          <a:p>
            <a:pPr indent="575945" algn="just"/>
            <a:r>
              <a:rPr lang="zh-CN" altLang="en-US" noProof="1">
                <a:latin typeface="微软雅黑" panose="020B0503020204020204" pitchFamily="34" charset="-122"/>
                <a:ea typeface="微软雅黑" panose="020B0503020204020204" pitchFamily="34" charset="-122"/>
              </a:rPr>
              <a:t>①</a:t>
            </a:r>
            <a:r>
              <a:rPr lang="zh-CN" altLang="en-US" noProof="1">
                <a:solidFill>
                  <a:srgbClr val="FF0000"/>
                </a:solidFill>
                <a:latin typeface="微软雅黑" panose="020B0503020204020204" pitchFamily="34" charset="-122"/>
                <a:ea typeface="微软雅黑" panose="020B0503020204020204" pitchFamily="34" charset="-122"/>
              </a:rPr>
              <a:t>叙事型</a:t>
            </a:r>
            <a:r>
              <a:rPr lang="zh-CN" altLang="en-US" noProof="1">
                <a:latin typeface="微软雅黑" panose="020B0503020204020204" pitchFamily="34" charset="-122"/>
                <a:ea typeface="微软雅黑" panose="020B0503020204020204" pitchFamily="34" charset="-122"/>
              </a:rPr>
              <a:t>：以叙述为主要表达方式，辅以适当议论、说明和抒情。叙事演讲词通过对人物、事件、景物的记叙描述，表达演讲者的思想感情，反映社会生活的本质和规律。</a:t>
            </a:r>
          </a:p>
          <a:p>
            <a:pPr indent="575945" algn="just"/>
            <a:r>
              <a:rPr lang="zh-CN" altLang="en-US" noProof="1">
                <a:latin typeface="微软雅黑" panose="020B0503020204020204" pitchFamily="34" charset="-122"/>
                <a:ea typeface="微软雅黑" panose="020B0503020204020204" pitchFamily="34" charset="-122"/>
              </a:rPr>
              <a:t>②</a:t>
            </a:r>
            <a:r>
              <a:rPr lang="zh-CN" altLang="en-US" noProof="1">
                <a:solidFill>
                  <a:srgbClr val="FF0000"/>
                </a:solidFill>
                <a:latin typeface="微软雅黑" panose="020B0503020204020204" pitchFamily="34" charset="-122"/>
                <a:ea typeface="微软雅黑" panose="020B0503020204020204" pitchFamily="34" charset="-122"/>
              </a:rPr>
              <a:t>说理型</a:t>
            </a:r>
            <a:r>
              <a:rPr lang="zh-CN" altLang="en-US" noProof="1">
                <a:latin typeface="微软雅黑" panose="020B0503020204020204" pitchFamily="34" charset="-122"/>
                <a:ea typeface="微软雅黑" panose="020B0503020204020204" pitchFamily="34" charset="-122"/>
              </a:rPr>
              <a:t>：以议论为主要表达方式，它具有正确深刻的论点，使用确凿、有说服力的论据，进行富有逻辑性的论证。</a:t>
            </a:r>
          </a:p>
          <a:p>
            <a:pPr indent="575945" algn="just"/>
            <a:r>
              <a:rPr lang="zh-CN" altLang="en-US" noProof="1">
                <a:latin typeface="微软雅黑" panose="020B0503020204020204" pitchFamily="34" charset="-122"/>
                <a:ea typeface="微软雅黑" panose="020B0503020204020204" pitchFamily="34" charset="-122"/>
              </a:rPr>
              <a:t>③</a:t>
            </a:r>
            <a:r>
              <a:rPr lang="zh-CN" altLang="en-US" noProof="1">
                <a:solidFill>
                  <a:srgbClr val="FF0000"/>
                </a:solidFill>
                <a:latin typeface="微软雅黑" panose="020B0503020204020204" pitchFamily="34" charset="-122"/>
                <a:ea typeface="微软雅黑" panose="020B0503020204020204" pitchFamily="34" charset="-122"/>
              </a:rPr>
              <a:t>抒情型</a:t>
            </a:r>
            <a:r>
              <a:rPr lang="zh-CN" altLang="en-US" noProof="1">
                <a:latin typeface="微软雅黑" panose="020B0503020204020204" pitchFamily="34" charset="-122"/>
                <a:ea typeface="微软雅黑" panose="020B0503020204020204" pitchFamily="34" charset="-122"/>
              </a:rPr>
              <a:t>：以抒情为主要表达方式，在演说中抒发演讲者爱、恨、悲、喜等强烈感情，对听众动之以情，以“情”这把钥匙来开启听众的心灵之门。</a:t>
            </a:r>
            <a:endParaRPr lang="en-US" altLang="zh-CN" noProof="1">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图片 6"/>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373063" y="805667"/>
            <a:ext cx="1765300" cy="439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94" name="内容占位符 2"/>
          <p:cNvSpPr>
            <a:spLocks noGrp="1" noChangeArrowheads="1"/>
          </p:cNvSpPr>
          <p:nvPr>
            <p:ph idx="1"/>
          </p:nvPr>
        </p:nvSpPr>
        <p:spPr>
          <a:xfrm>
            <a:off x="811213" y="890201"/>
            <a:ext cx="1327150" cy="283369"/>
          </a:xfrm>
        </p:spPr>
        <p:txBody>
          <a:bodyPr/>
          <a:lstStyle/>
          <a:p>
            <a:pPr marL="0" indent="0">
              <a:buFontTx/>
              <a:buNone/>
            </a:pPr>
            <a:r>
              <a:rPr lang="zh-CN" altLang="en-US" sz="2000" b="1" dirty="0" smtClean="0">
                <a:solidFill>
                  <a:srgbClr val="0000FF"/>
                </a:solidFill>
                <a:latin typeface="微软雅黑" pitchFamily="34" charset="-122"/>
                <a:ea typeface="微软雅黑" pitchFamily="34" charset="-122"/>
              </a:rPr>
              <a:t>写作背景</a:t>
            </a:r>
            <a:endParaRPr lang="zh-CN" altLang="en-US" sz="2000" dirty="0" smtClean="0">
              <a:solidFill>
                <a:srgbClr val="0000FF"/>
              </a:solidFill>
              <a:latin typeface="微软雅黑" pitchFamily="34" charset="-122"/>
              <a:ea typeface="微软雅黑" pitchFamily="34" charset="-122"/>
            </a:endParaRPr>
          </a:p>
        </p:txBody>
      </p:sp>
      <p:sp>
        <p:nvSpPr>
          <p:cNvPr id="11" name="矩形 10"/>
          <p:cNvSpPr/>
          <p:nvPr/>
        </p:nvSpPr>
        <p:spPr>
          <a:xfrm>
            <a:off x="539552" y="1311682"/>
            <a:ext cx="8280920" cy="3831818"/>
          </a:xfrm>
          <a:prstGeom prst="rect">
            <a:avLst/>
          </a:prstGeom>
        </p:spPr>
        <p:txBody>
          <a:bodyPr wrap="square">
            <a:spAutoFit/>
          </a:bodyPr>
          <a:lstStyle/>
          <a:p>
            <a:pPr indent="575945" algn="just">
              <a:lnSpc>
                <a:spcPct val="150000"/>
              </a:lnSpc>
            </a:pPr>
            <a:r>
              <a:rPr lang="en-US" altLang="zh-CN" noProof="1">
                <a:latin typeface="微软雅黑" panose="020B0503020204020204" pitchFamily="34" charset="-122"/>
                <a:ea typeface="微软雅黑" panose="020B0503020204020204" pitchFamily="34" charset="-122"/>
              </a:rPr>
              <a:t>1856</a:t>
            </a:r>
            <a:r>
              <a:rPr lang="zh-CN" altLang="en-US" noProof="1">
                <a:latin typeface="微软雅黑" panose="020B0503020204020204" pitchFamily="34" charset="-122"/>
                <a:ea typeface="微软雅黑" panose="020B0503020204020204" pitchFamily="34" charset="-122"/>
              </a:rPr>
              <a:t>年</a:t>
            </a:r>
            <a:r>
              <a:rPr lang="en-US" altLang="zh-CN" noProof="1">
                <a:latin typeface="微软雅黑" panose="020B0503020204020204" pitchFamily="34" charset="-122"/>
                <a:ea typeface="微软雅黑" panose="020B0503020204020204" pitchFamily="34" charset="-122"/>
              </a:rPr>
              <a:t>4</a:t>
            </a:r>
            <a:r>
              <a:rPr lang="zh-CN" altLang="en-US" noProof="1">
                <a:latin typeface="微软雅黑" panose="020B0503020204020204" pitchFamily="34" charset="-122"/>
                <a:ea typeface="微软雅黑" panose="020B0503020204020204" pitchFamily="34" charset="-122"/>
              </a:rPr>
              <a:t>月</a:t>
            </a:r>
            <a:r>
              <a:rPr lang="en-US" altLang="zh-CN" noProof="1">
                <a:latin typeface="微软雅黑" panose="020B0503020204020204" pitchFamily="34" charset="-122"/>
                <a:ea typeface="微软雅黑" panose="020B0503020204020204" pitchFamily="34" charset="-122"/>
              </a:rPr>
              <a:t>14</a:t>
            </a:r>
            <a:r>
              <a:rPr lang="zh-CN" altLang="en-US" noProof="1">
                <a:latin typeface="微软雅黑" panose="020B0503020204020204" pitchFamily="34" charset="-122"/>
                <a:ea typeface="微软雅黑" panose="020B0503020204020204" pitchFamily="34" charset="-122"/>
              </a:rPr>
              <a:t>日，马克思作为流亡伦敦的外国革命人士的代表，应邀出席为纪念宪章派报纸</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人民报</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创刊四周年而举行的宴会。他利用请他讲话的机会，作了关于无产阶级的世界历史使命的演说。</a:t>
            </a:r>
          </a:p>
          <a:p>
            <a:pPr indent="575945" algn="just">
              <a:lnSpc>
                <a:spcPct val="150000"/>
              </a:lnSpc>
            </a:pP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人民报</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是英国宪章派的周报，</a:t>
            </a:r>
            <a:r>
              <a:rPr lang="en-US" altLang="zh-CN" noProof="1">
                <a:latin typeface="微软雅黑" panose="020B0503020204020204" pitchFamily="34" charset="-122"/>
                <a:ea typeface="微软雅黑" panose="020B0503020204020204" pitchFamily="34" charset="-122"/>
              </a:rPr>
              <a:t>1852</a:t>
            </a:r>
            <a:r>
              <a:rPr lang="zh-CN" altLang="en-US" noProof="1">
                <a:latin typeface="微软雅黑" panose="020B0503020204020204" pitchFamily="34" charset="-122"/>
                <a:ea typeface="微软雅黑" panose="020B0503020204020204" pitchFamily="34" charset="-122"/>
              </a:rPr>
              <a:t>年</a:t>
            </a:r>
            <a:r>
              <a:rPr lang="en-US" altLang="zh-CN" noProof="1">
                <a:latin typeface="微软雅黑" panose="020B0503020204020204" pitchFamily="34" charset="-122"/>
                <a:ea typeface="微软雅黑" panose="020B0503020204020204" pitchFamily="34" charset="-122"/>
              </a:rPr>
              <a:t>5</a:t>
            </a:r>
            <a:r>
              <a:rPr lang="zh-CN" altLang="en-US" noProof="1">
                <a:latin typeface="微软雅黑" panose="020B0503020204020204" pitchFamily="34" charset="-122"/>
                <a:ea typeface="微软雅黑" panose="020B0503020204020204" pitchFamily="34" charset="-122"/>
              </a:rPr>
              <a:t>月由宪章运动的领袖之一、马克思和恩格斯的朋友厄</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琼斯在伦敦创办。</a:t>
            </a:r>
            <a:r>
              <a:rPr lang="en-US" altLang="zh-CN" noProof="1">
                <a:latin typeface="微软雅黑" panose="020B0503020204020204" pitchFamily="34" charset="-122"/>
                <a:ea typeface="微软雅黑" panose="020B0503020204020204" pitchFamily="34" charset="-122"/>
              </a:rPr>
              <a:t>1852</a:t>
            </a:r>
            <a:r>
              <a:rPr lang="zh-CN" altLang="en-US" noProof="1">
                <a:latin typeface="微软雅黑" panose="020B0503020204020204" pitchFamily="34" charset="-122"/>
                <a:ea typeface="微软雅黑" panose="020B0503020204020204" pitchFamily="34" charset="-122"/>
              </a:rPr>
              <a:t>年</a:t>
            </a:r>
            <a:r>
              <a:rPr lang="en-US" altLang="zh-CN" noProof="1">
                <a:latin typeface="微软雅黑" panose="020B0503020204020204" pitchFamily="34" charset="-122"/>
                <a:ea typeface="微软雅黑" panose="020B0503020204020204" pitchFamily="34" charset="-122"/>
              </a:rPr>
              <a:t>10</a:t>
            </a:r>
            <a:r>
              <a:rPr lang="zh-CN" altLang="en-US" noProof="1">
                <a:latin typeface="微软雅黑" panose="020B0503020204020204" pitchFamily="34" charset="-122"/>
                <a:ea typeface="微软雅黑" panose="020B0503020204020204" pitchFamily="34" charset="-122"/>
              </a:rPr>
              <a:t>月</a:t>
            </a:r>
            <a:r>
              <a:rPr lang="en-US" altLang="zh-CN" noProof="1">
                <a:latin typeface="微软雅黑" panose="020B0503020204020204" pitchFamily="34" charset="-122"/>
                <a:ea typeface="微软雅黑" panose="020B0503020204020204" pitchFamily="34" charset="-122"/>
              </a:rPr>
              <a:t>—1856</a:t>
            </a:r>
            <a:r>
              <a:rPr lang="zh-CN" altLang="en-US" noProof="1">
                <a:latin typeface="微软雅黑" panose="020B0503020204020204" pitchFamily="34" charset="-122"/>
                <a:ea typeface="微软雅黑" panose="020B0503020204020204" pitchFamily="34" charset="-122"/>
              </a:rPr>
              <a:t>年</a:t>
            </a:r>
            <a:r>
              <a:rPr lang="en-US" altLang="zh-CN" noProof="1">
                <a:latin typeface="微软雅黑" panose="020B0503020204020204" pitchFamily="34" charset="-122"/>
                <a:ea typeface="微软雅黑" panose="020B0503020204020204" pitchFamily="34" charset="-122"/>
              </a:rPr>
              <a:t>12</a:t>
            </a:r>
            <a:r>
              <a:rPr lang="zh-CN" altLang="en-US" noProof="1">
                <a:latin typeface="微软雅黑" panose="020B0503020204020204" pitchFamily="34" charset="-122"/>
                <a:ea typeface="微软雅黑" panose="020B0503020204020204" pitchFamily="34" charset="-122"/>
              </a:rPr>
              <a:t>月，马克思和恩格斯曾为该报撰稿，并对该报的编辑工作给予帮助。</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人民报</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除了刊登马克思和恩格斯专为该报撰写的一些文章外，还转载了他们在</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纽约每日论坛报</a:t>
            </a:r>
            <a:r>
              <a:rPr lang="en-US" altLang="zh-CN" noProof="1">
                <a:latin typeface="微软雅黑" panose="020B0503020204020204" pitchFamily="34" charset="-122"/>
                <a:ea typeface="微软雅黑" panose="020B0503020204020204" pitchFamily="34" charset="-122"/>
              </a:rPr>
              <a:t>》</a:t>
            </a:r>
            <a:r>
              <a:rPr lang="zh-CN" altLang="en-US" noProof="1">
                <a:latin typeface="微软雅黑" panose="020B0503020204020204" pitchFamily="34" charset="-122"/>
                <a:ea typeface="微软雅黑" panose="020B0503020204020204" pitchFamily="34" charset="-122"/>
              </a:rPr>
              <a:t>上发表的重要的文章。在这个时期，该报始终捍卫工人阶级的利益和宣传社会主义思想。</a:t>
            </a:r>
            <a:endParaRPr lang="en-US" altLang="zh-CN" noProof="1">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图片 6"/>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373063" y="1179910"/>
            <a:ext cx="1765300" cy="439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内容占位符 2"/>
          <p:cNvSpPr>
            <a:spLocks noGrp="1"/>
          </p:cNvSpPr>
          <p:nvPr>
            <p:ph idx="1"/>
          </p:nvPr>
        </p:nvSpPr>
        <p:spPr>
          <a:xfrm>
            <a:off x="811213" y="1264444"/>
            <a:ext cx="1327150" cy="283369"/>
          </a:xfrm>
          <a:extLst/>
        </p:spPr>
        <p:txBody>
          <a:bodyPr>
            <a:normAutofit fontScale="42500" lnSpcReduction="20000"/>
          </a:bodyPr>
          <a:lstStyle/>
          <a:p>
            <a:pPr marL="0" indent="0">
              <a:buFontTx/>
              <a:buNone/>
            </a:pPr>
            <a:r>
              <a:rPr lang="zh-CN" altLang="en-US" b="1" noProof="1">
                <a:solidFill>
                  <a:srgbClr val="0000FF"/>
                </a:solidFill>
                <a:latin typeface="微软雅黑" panose="020B0503020204020204" pitchFamily="34" charset="-122"/>
                <a:ea typeface="微软雅黑" panose="020B0503020204020204" pitchFamily="34" charset="-122"/>
              </a:rPr>
              <a:t>资料链接</a:t>
            </a:r>
            <a:endParaRPr lang="zh-CN" altLang="en-US" noProof="1">
              <a:solidFill>
                <a:srgbClr val="0000FF"/>
              </a:solidFill>
              <a:latin typeface="微软雅黑" panose="020B0503020204020204" pitchFamily="34" charset="-122"/>
              <a:ea typeface="微软雅黑" panose="020B0503020204020204" pitchFamily="34" charset="-122"/>
            </a:endParaRPr>
          </a:p>
        </p:txBody>
      </p:sp>
      <p:sp>
        <p:nvSpPr>
          <p:cNvPr id="11" name="矩形 10"/>
          <p:cNvSpPr/>
          <p:nvPr/>
        </p:nvSpPr>
        <p:spPr>
          <a:xfrm>
            <a:off x="452439" y="1552575"/>
            <a:ext cx="8224017" cy="3782895"/>
          </a:xfrm>
          <a:prstGeom prst="rect">
            <a:avLst/>
          </a:prstGeom>
        </p:spPr>
        <p:txBody>
          <a:bodyPr wrap="square">
            <a:spAutoFit/>
          </a:bodyPr>
          <a:lstStyle/>
          <a:p>
            <a:pPr algn="ctr">
              <a:lnSpc>
                <a:spcPct val="150000"/>
              </a:lnSpc>
            </a:pPr>
            <a:r>
              <a:rPr lang="zh-CN" altLang="en-US" noProof="1">
                <a:solidFill>
                  <a:srgbClr val="FF0000"/>
                </a:solidFill>
                <a:latin typeface="微软雅黑" panose="020B0503020204020204" pitchFamily="34" charset="-122"/>
                <a:ea typeface="微软雅黑" panose="020B0503020204020204" pitchFamily="34" charset="-122"/>
              </a:rPr>
              <a:t>欧洲</a:t>
            </a:r>
            <a:r>
              <a:rPr lang="en-US" altLang="zh-CN" noProof="1">
                <a:solidFill>
                  <a:srgbClr val="FF0000"/>
                </a:solidFill>
                <a:latin typeface="微软雅黑" panose="020B0503020204020204" pitchFamily="34" charset="-122"/>
                <a:ea typeface="微软雅黑" panose="020B0503020204020204" pitchFamily="34" charset="-122"/>
              </a:rPr>
              <a:t>1848 </a:t>
            </a:r>
            <a:r>
              <a:rPr lang="zh-CN" altLang="en-US" noProof="1">
                <a:solidFill>
                  <a:srgbClr val="FF0000"/>
                </a:solidFill>
                <a:latin typeface="微软雅黑" panose="020B0503020204020204" pitchFamily="34" charset="-122"/>
                <a:ea typeface="微软雅黑" panose="020B0503020204020204" pitchFamily="34" charset="-122"/>
              </a:rPr>
              <a:t>年革命</a:t>
            </a:r>
            <a:endParaRPr lang="en-US" altLang="zh-CN" noProof="1">
              <a:solidFill>
                <a:srgbClr val="FF0000"/>
              </a:solidFill>
              <a:latin typeface="微软雅黑" panose="020B0503020204020204" pitchFamily="34" charset="-122"/>
              <a:ea typeface="微软雅黑" panose="020B0503020204020204" pitchFamily="34" charset="-122"/>
            </a:endParaRPr>
          </a:p>
          <a:p>
            <a:pPr indent="575945">
              <a:lnSpc>
                <a:spcPct val="150000"/>
              </a:lnSpc>
            </a:pPr>
            <a:r>
              <a:rPr lang="zh-CN" altLang="en-US" noProof="1">
                <a:latin typeface="微软雅黑" panose="020B0503020204020204" pitchFamily="34" charset="-122"/>
                <a:ea typeface="微软雅黑" panose="020B0503020204020204" pitchFamily="34" charset="-122"/>
              </a:rPr>
              <a:t>欧洲</a:t>
            </a:r>
            <a:r>
              <a:rPr lang="en-US" altLang="zh-CN" noProof="1">
                <a:latin typeface="微软雅黑" panose="020B0503020204020204" pitchFamily="34" charset="-122"/>
                <a:ea typeface="微软雅黑" panose="020B0503020204020204" pitchFamily="34" charset="-122"/>
              </a:rPr>
              <a:t>1848 </a:t>
            </a:r>
            <a:r>
              <a:rPr lang="zh-CN" altLang="en-US" noProof="1">
                <a:latin typeface="微软雅黑" panose="020B0503020204020204" pitchFamily="34" charset="-122"/>
                <a:ea typeface="微软雅黑" panose="020B0503020204020204" pitchFamily="34" charset="-122"/>
              </a:rPr>
              <a:t>年革命，是指</a:t>
            </a:r>
            <a:r>
              <a:rPr lang="en-US" altLang="zh-CN" noProof="1">
                <a:latin typeface="微软雅黑" panose="020B0503020204020204" pitchFamily="34" charset="-122"/>
                <a:ea typeface="微软雅黑" panose="020B0503020204020204" pitchFamily="34" charset="-122"/>
              </a:rPr>
              <a:t>1848—1849 </a:t>
            </a:r>
            <a:r>
              <a:rPr lang="zh-CN" altLang="en-US" noProof="1">
                <a:latin typeface="微软雅黑" panose="020B0503020204020204" pitchFamily="34" charset="-122"/>
                <a:ea typeface="微软雅黑" panose="020B0503020204020204" pitchFamily="34" charset="-122"/>
              </a:rPr>
              <a:t>年在欧洲许多国家发生的资产阶级革命，是反对君主政体的一系列共和派的革命，是平民与贵族间的抗争。</a:t>
            </a:r>
            <a:r>
              <a:rPr lang="en-US" altLang="zh-CN" noProof="1">
                <a:latin typeface="微软雅黑" panose="020B0503020204020204" pitchFamily="34" charset="-122"/>
                <a:ea typeface="微软雅黑" panose="020B0503020204020204" pitchFamily="34" charset="-122"/>
              </a:rPr>
              <a:t>1848 </a:t>
            </a:r>
            <a:r>
              <a:rPr lang="zh-CN" altLang="en-US" noProof="1">
                <a:latin typeface="微软雅黑" panose="020B0503020204020204" pitchFamily="34" charset="-122"/>
                <a:ea typeface="微软雅黑" panose="020B0503020204020204" pitchFamily="34" charset="-122"/>
              </a:rPr>
              <a:t>年</a:t>
            </a:r>
            <a:r>
              <a:rPr lang="en-US" altLang="zh-CN" noProof="1">
                <a:latin typeface="微软雅黑" panose="020B0503020204020204" pitchFamily="34" charset="-122"/>
                <a:ea typeface="微软雅黑" panose="020B0503020204020204" pitchFamily="34" charset="-122"/>
              </a:rPr>
              <a:t>1 </a:t>
            </a:r>
            <a:r>
              <a:rPr lang="zh-CN" altLang="en-US" noProof="1">
                <a:latin typeface="微软雅黑" panose="020B0503020204020204" pitchFamily="34" charset="-122"/>
                <a:ea typeface="微软雅黑" panose="020B0503020204020204" pitchFamily="34" charset="-122"/>
              </a:rPr>
              <a:t>月，革命运动首先在意大利西西里岛掀起，然后扩展到德意志和法国诸国，以及奥地利帝国。法国革命取得胜利，建立了法兰西第二共和国，确定了普选权。在中欧，则出现自由政治改革和民族统一之类的运动。然而，军队仍忠于王室，君主不久即重建其政权，废除大部分承诺的改革。革命最后都以失败告终，但自由主义者自此觉醒。</a:t>
            </a:r>
            <a:endParaRPr lang="en-US" altLang="zh-CN" noProof="1">
              <a:latin typeface="微软雅黑" panose="020B0503020204020204" pitchFamily="34" charset="-122"/>
              <a:ea typeface="微软雅黑" panose="020B0503020204020204" pitchFamily="34" charset="-122"/>
            </a:endParaRPr>
          </a:p>
          <a:p>
            <a:pPr indent="575945">
              <a:lnSpc>
                <a:spcPct val="150000"/>
              </a:lnSpc>
            </a:pPr>
            <a:endParaRPr lang="zh-CN" altLang="en-US" noProof="1">
              <a:latin typeface="微软雅黑" panose="020B0503020204020204" pitchFamily="34" charset="-122"/>
              <a:ea typeface="微软雅黑" panose="020B0503020204020204" pitchFamily="34" charset="-122"/>
            </a:endParaRPr>
          </a:p>
        </p:txBody>
      </p:sp>
    </p:spTree>
  </p:cSld>
  <p:clrMapOvr>
    <a:masterClrMapping/>
  </p:clrMapOvr>
</p:sld>
</file>

<file path=ppt/theme/theme1.xml><?xml version="1.0" encoding="utf-8"?>
<a:theme xmlns:a="http://schemas.openxmlformats.org/drawingml/2006/main" name="ppt">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3265</Words>
  <Application>Microsoft Office PowerPoint</Application>
  <PresentationFormat>全屏显示(16:9)</PresentationFormat>
  <Paragraphs>89</Paragraphs>
  <Slides>25</Slides>
  <Notes>1</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ppt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Shark</cp:lastModifiedBy>
  <cp:revision>1</cp:revision>
  <dcterms:created xsi:type="dcterms:W3CDTF">2020-02-12T09:28:11Z</dcterms:created>
  <dcterms:modified xsi:type="dcterms:W3CDTF">2020-04-02T09:30:55Z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