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7" r:id="rId2"/>
    <p:sldId id="259" r:id="rId3"/>
    <p:sldId id="262" r:id="rId4"/>
    <p:sldId id="263" r:id="rId5"/>
    <p:sldId id="264" r:id="rId6"/>
    <p:sldId id="265" r:id="rId7"/>
    <p:sldId id="266" r:id="rId8"/>
    <p:sldId id="267" r:id="rId9"/>
    <p:sldId id="268" r:id="rId10"/>
    <p:sldId id="269" r:id="rId1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2832" autoAdjust="0"/>
  </p:normalViewPr>
  <p:slideViewPr>
    <p:cSldViewPr>
      <p:cViewPr varScale="1">
        <p:scale>
          <a:sx n="105" d="100"/>
          <a:sy n="105" d="100"/>
        </p:scale>
        <p:origin x="-179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99" d="100"/>
        <a:sy n="99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0B1F49-EB35-43F3-8CD4-42F488976D01}" type="datetimeFigureOut">
              <a:rPr lang="zh-CN" altLang="en-US" smtClean="0"/>
              <a:pPr/>
              <a:t>2018/10/3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B2C30-5E5E-48E3-BD8D-871F238795D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0B1F49-EB35-43F3-8CD4-42F488976D01}" type="datetimeFigureOut">
              <a:rPr lang="zh-CN" altLang="en-US" smtClean="0"/>
              <a:pPr/>
              <a:t>2018/10/3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B2C30-5E5E-48E3-BD8D-871F238795D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0B1F49-EB35-43F3-8CD4-42F488976D01}" type="datetimeFigureOut">
              <a:rPr lang="zh-CN" altLang="en-US" smtClean="0"/>
              <a:pPr/>
              <a:t>2018/10/3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B2C30-5E5E-48E3-BD8D-871F238795D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0B1F49-EB35-43F3-8CD4-42F488976D01}" type="datetimeFigureOut">
              <a:rPr lang="zh-CN" altLang="en-US" smtClean="0"/>
              <a:pPr/>
              <a:t>2018/10/3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B2C30-5E5E-48E3-BD8D-871F238795D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0B1F49-EB35-43F3-8CD4-42F488976D01}" type="datetimeFigureOut">
              <a:rPr lang="zh-CN" altLang="en-US" smtClean="0"/>
              <a:pPr/>
              <a:t>2018/10/3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B2C30-5E5E-48E3-BD8D-871F238795D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0B1F49-EB35-43F3-8CD4-42F488976D01}" type="datetimeFigureOut">
              <a:rPr lang="zh-CN" altLang="en-US" smtClean="0"/>
              <a:pPr/>
              <a:t>2018/10/3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B2C30-5E5E-48E3-BD8D-871F238795D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0B1F49-EB35-43F3-8CD4-42F488976D01}" type="datetimeFigureOut">
              <a:rPr lang="zh-CN" altLang="en-US" smtClean="0"/>
              <a:pPr/>
              <a:t>2018/10/3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B2C30-5E5E-48E3-BD8D-871F238795D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0B1F49-EB35-43F3-8CD4-42F488976D01}" type="datetimeFigureOut">
              <a:rPr lang="zh-CN" altLang="en-US" smtClean="0"/>
              <a:pPr/>
              <a:t>2018/10/3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B2C30-5E5E-48E3-BD8D-871F238795D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0B1F49-EB35-43F3-8CD4-42F488976D01}" type="datetimeFigureOut">
              <a:rPr lang="zh-CN" altLang="en-US" smtClean="0"/>
              <a:pPr/>
              <a:t>2018/10/3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B2C30-5E5E-48E3-BD8D-871F238795D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0B1F49-EB35-43F3-8CD4-42F488976D01}" type="datetimeFigureOut">
              <a:rPr lang="zh-CN" altLang="en-US" smtClean="0"/>
              <a:pPr/>
              <a:t>2018/10/3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B2C30-5E5E-48E3-BD8D-871F238795D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0B1F49-EB35-43F3-8CD4-42F488976D01}" type="datetimeFigureOut">
              <a:rPr lang="zh-CN" altLang="en-US" smtClean="0"/>
              <a:pPr/>
              <a:t>2018/10/3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B2C30-5E5E-48E3-BD8D-871F238795D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0B1F49-EB35-43F3-8CD4-42F488976D01}" type="datetimeFigureOut">
              <a:rPr lang="zh-CN" altLang="en-US" smtClean="0"/>
              <a:pPr/>
              <a:t>2018/10/3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6B2C30-5E5E-48E3-BD8D-871F238795D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&#39640;&#20108;&#21270;&#23398;\10.mp3" TargetMode="External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6" name="WordArt 4"/>
          <p:cNvSpPr>
            <a:spLocks noChangeArrowheads="1" noChangeShapeType="1" noTextEdit="1"/>
          </p:cNvSpPr>
          <p:nvPr/>
        </p:nvSpPr>
        <p:spPr bwMode="auto">
          <a:xfrm>
            <a:off x="1043608" y="1196752"/>
            <a:ext cx="7072263" cy="184280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6600" b="1" kern="10" dirty="0" smtClean="0">
                <a:ln w="19050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楷体_GB2312"/>
                <a:ea typeface="楷体_GB2312"/>
              </a:rPr>
              <a:t>饮</a:t>
            </a:r>
            <a:r>
              <a:rPr lang="zh-CN" altLang="en-US" sz="6600" b="1" kern="10" dirty="0">
                <a:ln w="19050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楷体_GB2312"/>
                <a:ea typeface="楷体_GB2312"/>
              </a:rPr>
              <a:t>湖上初晴后</a:t>
            </a:r>
            <a:r>
              <a:rPr lang="zh-CN" altLang="en-US" sz="6600" b="1" kern="10" dirty="0" smtClean="0">
                <a:ln w="19050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楷体_GB2312"/>
                <a:ea typeface="楷体_GB2312"/>
              </a:rPr>
              <a:t>雨</a:t>
            </a:r>
            <a:endParaRPr lang="zh-CN" altLang="en-US" sz="6600" b="1" kern="10" dirty="0">
              <a:ln w="19050">
                <a:solidFill>
                  <a:srgbClr val="FFFF00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楷体_GB2312"/>
              <a:ea typeface="楷体_GB231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25644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9" name="Rectangle 3"/>
          <p:cNvSpPr>
            <a:spLocks noChangeArrowheads="1"/>
          </p:cNvSpPr>
          <p:nvPr/>
        </p:nvSpPr>
        <p:spPr bwMode="auto">
          <a:xfrm>
            <a:off x="611188" y="1340768"/>
            <a:ext cx="8064500" cy="1920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4000" b="1" dirty="0">
                <a:solidFill>
                  <a:srgbClr val="0000CC"/>
                </a:solidFill>
                <a:ea typeface="楷体_GB2312" pitchFamily="49" charset="-122"/>
              </a:rPr>
              <a:t>        </a:t>
            </a:r>
            <a:r>
              <a:rPr lang="zh-CN" altLang="en-US" sz="4000" b="1" dirty="0">
                <a:solidFill>
                  <a:srgbClr val="0000CC"/>
                </a:solidFill>
                <a:ea typeface="楷体_GB2312" pitchFamily="49" charset="-122"/>
              </a:rPr>
              <a:t>根据</a:t>
            </a:r>
            <a:r>
              <a:rPr lang="en-US" altLang="zh-CN" sz="4000" b="1" dirty="0">
                <a:solidFill>
                  <a:srgbClr val="0000CC"/>
                </a:solidFill>
                <a:ea typeface="楷体_GB2312" pitchFamily="49" charset="-122"/>
              </a:rPr>
              <a:t>《</a:t>
            </a:r>
            <a:r>
              <a:rPr lang="zh-CN" altLang="en-US" sz="4000" b="1" dirty="0">
                <a:solidFill>
                  <a:srgbClr val="0000CC"/>
                </a:solidFill>
                <a:ea typeface="楷体_GB2312" pitchFamily="49" charset="-122"/>
              </a:rPr>
              <a:t>望天门山</a:t>
            </a:r>
            <a:r>
              <a:rPr lang="en-US" altLang="zh-CN" sz="4000" b="1" dirty="0">
                <a:solidFill>
                  <a:srgbClr val="0000CC"/>
                </a:solidFill>
                <a:ea typeface="楷体_GB2312" pitchFamily="49" charset="-122"/>
              </a:rPr>
              <a:t>》</a:t>
            </a:r>
            <a:r>
              <a:rPr lang="zh-CN" altLang="en-US" sz="4000" b="1" dirty="0">
                <a:solidFill>
                  <a:srgbClr val="0000CC"/>
                </a:solidFill>
                <a:ea typeface="楷体_GB2312" pitchFamily="49" charset="-122"/>
              </a:rPr>
              <a:t>这首诗意，参考书上的插图，你也用彩笔画一幅图</a:t>
            </a:r>
            <a:r>
              <a:rPr lang="zh-CN" altLang="en-US" b="1" dirty="0">
                <a:solidFill>
                  <a:srgbClr val="0000CC"/>
                </a:solidFill>
              </a:rPr>
              <a:t>。</a:t>
            </a:r>
          </a:p>
        </p:txBody>
      </p:sp>
      <p:sp>
        <p:nvSpPr>
          <p:cNvPr id="45060" name="Rectangle 4"/>
          <p:cNvSpPr>
            <a:spLocks noChangeArrowheads="1"/>
          </p:cNvSpPr>
          <p:nvPr/>
        </p:nvSpPr>
        <p:spPr bwMode="auto">
          <a:xfrm>
            <a:off x="755650" y="3639063"/>
            <a:ext cx="7559675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en-US" altLang="zh-CN" sz="40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40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你还知道哪些描写祖国风光的古诗，读给大家听。</a:t>
            </a:r>
          </a:p>
        </p:txBody>
      </p:sp>
    </p:spTree>
    <p:extLst>
      <p:ext uri="{BB962C8B-B14F-4D97-AF65-F5344CB8AC3E}">
        <p14:creationId xmlns:p14="http://schemas.microsoft.com/office/powerpoint/2010/main" xmlns="" val="1921557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3" name="Picture 3" descr="苏轼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754188"/>
            <a:ext cx="6911975" cy="4333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5844" name="Rectangle 4"/>
          <p:cNvSpPr>
            <a:spLocks noChangeArrowheads="1"/>
          </p:cNvSpPr>
          <p:nvPr/>
        </p:nvSpPr>
        <p:spPr bwMode="auto">
          <a:xfrm>
            <a:off x="4067919" y="1052512"/>
            <a:ext cx="1800225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4000" b="1" dirty="0" smtClean="0">
                <a:solidFill>
                  <a:srgbClr val="0000CC"/>
                </a:solidFill>
                <a:ea typeface="楷体_GB2312" pitchFamily="49" charset="-122"/>
              </a:rPr>
              <a:t>苏  轼</a:t>
            </a:r>
            <a:endParaRPr lang="zh-CN" altLang="en-US" sz="4000" b="1" dirty="0">
              <a:solidFill>
                <a:srgbClr val="0000CC"/>
              </a:solidFill>
              <a:ea typeface="楷体_GB2312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54414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idx="1"/>
          </p:nvPr>
        </p:nvSpPr>
        <p:spPr bwMode="auto">
          <a:xfrm>
            <a:off x="611560" y="1628800"/>
            <a:ext cx="8229600" cy="4525962"/>
          </a:xfrm>
          <a:noFill/>
          <a:ln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90000"/>
              </a:lnSpc>
              <a:buFontTx/>
              <a:buNone/>
            </a:pPr>
            <a:r>
              <a:rPr lang="en-US" altLang="zh-CN" sz="2800" b="1" dirty="0">
                <a:solidFill>
                  <a:srgbClr val="FF0066"/>
                </a:solidFill>
                <a:ea typeface="华文细黑" pitchFamily="2" charset="-122"/>
              </a:rPr>
              <a:t>    </a:t>
            </a:r>
            <a:r>
              <a:rPr lang="zh-CN" altLang="en-US" sz="2800" b="1" dirty="0">
                <a:solidFill>
                  <a:srgbClr val="FF0066"/>
                </a:solidFill>
                <a:ea typeface="华文细黑" pitchFamily="2" charset="-122"/>
              </a:rPr>
              <a:t>潋滟：</a:t>
            </a:r>
            <a:r>
              <a:rPr lang="zh-CN" altLang="en-US" sz="2800" b="1" dirty="0">
                <a:ea typeface="楷体_GB2312" pitchFamily="49" charset="-122"/>
              </a:rPr>
              <a:t>波光闪动的样子。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en-US" sz="2800" b="1" dirty="0">
                <a:solidFill>
                  <a:srgbClr val="FF0066"/>
                </a:solidFill>
                <a:ea typeface="华文细黑" pitchFamily="2" charset="-122"/>
              </a:rPr>
              <a:t>    空蒙：</a:t>
            </a:r>
            <a:r>
              <a:rPr lang="zh-CN" altLang="en-US" sz="2800" b="1" dirty="0">
                <a:ea typeface="楷体_GB2312" pitchFamily="49" charset="-122"/>
              </a:rPr>
              <a:t>雾气迷茫的样子。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en-US" sz="2800" b="1" dirty="0">
                <a:solidFill>
                  <a:srgbClr val="FF0066"/>
                </a:solidFill>
                <a:ea typeface="华文细黑" pitchFamily="2" charset="-122"/>
              </a:rPr>
              <a:t>    方好：</a:t>
            </a:r>
            <a:r>
              <a:rPr lang="zh-CN" altLang="en-US" sz="2800" b="1" dirty="0">
                <a:ea typeface="楷体_GB2312" pitchFamily="49" charset="-122"/>
              </a:rPr>
              <a:t>正好。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en-US" sz="2800" b="1" dirty="0">
                <a:solidFill>
                  <a:srgbClr val="FF0066"/>
                </a:solidFill>
                <a:ea typeface="华文细黑" pitchFamily="2" charset="-122"/>
              </a:rPr>
              <a:t>    亦：    </a:t>
            </a:r>
            <a:r>
              <a:rPr lang="zh-CN" altLang="en-US" sz="2800" b="1" dirty="0">
                <a:ea typeface="楷体_GB2312" pitchFamily="49" charset="-122"/>
              </a:rPr>
              <a:t>也。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en-US" sz="2800" b="1" dirty="0">
                <a:solidFill>
                  <a:srgbClr val="FF0066"/>
                </a:solidFill>
                <a:ea typeface="华文细黑" pitchFamily="2" charset="-122"/>
              </a:rPr>
              <a:t>    欲：    </a:t>
            </a:r>
            <a:r>
              <a:rPr lang="zh-CN" altLang="en-US" sz="2800" b="1" dirty="0">
                <a:ea typeface="楷体_GB2312" pitchFamily="49" charset="-122"/>
              </a:rPr>
              <a:t>想要。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en-US" sz="2800" b="1" dirty="0">
                <a:solidFill>
                  <a:srgbClr val="FF0066"/>
                </a:solidFill>
                <a:ea typeface="华文细黑" pitchFamily="2" charset="-122"/>
              </a:rPr>
              <a:t>    西子：</a:t>
            </a:r>
            <a:r>
              <a:rPr lang="zh-CN" altLang="en-US" sz="2800" b="1" dirty="0">
                <a:ea typeface="楷体_GB2312" pitchFamily="49" charset="-122"/>
              </a:rPr>
              <a:t>西施。春秋时代越国有名的美女。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en-US" sz="2800" b="1" dirty="0">
                <a:solidFill>
                  <a:srgbClr val="FF0066"/>
                </a:solidFill>
                <a:ea typeface="华文细黑" pitchFamily="2" charset="-122"/>
              </a:rPr>
              <a:t>    淡妆：</a:t>
            </a:r>
            <a:r>
              <a:rPr lang="zh-CN" altLang="en-US" sz="2800" b="1" dirty="0">
                <a:ea typeface="楷体_GB2312" pitchFamily="49" charset="-122"/>
              </a:rPr>
              <a:t>淡雅朴素的装饰。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en-US" sz="2800" b="1" dirty="0">
                <a:solidFill>
                  <a:srgbClr val="FF0066"/>
                </a:solidFill>
                <a:ea typeface="华文细黑" pitchFamily="2" charset="-122"/>
              </a:rPr>
              <a:t>    浓抹：</a:t>
            </a:r>
            <a:r>
              <a:rPr lang="zh-CN" altLang="en-US" sz="2800" b="1" dirty="0">
                <a:ea typeface="楷体_GB2312" pitchFamily="49" charset="-122"/>
              </a:rPr>
              <a:t>浓艳华丽的打扮。抹，涂脂抹粉。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en-US" sz="2800" b="1" dirty="0">
                <a:solidFill>
                  <a:srgbClr val="FF0066"/>
                </a:solidFill>
                <a:ea typeface="华文细黑" pitchFamily="2" charset="-122"/>
              </a:rPr>
              <a:t>    相宜：</a:t>
            </a:r>
            <a:r>
              <a:rPr lang="zh-CN" altLang="en-US" sz="2800" b="1" dirty="0">
                <a:ea typeface="楷体_GB2312" pitchFamily="49" charset="-122"/>
              </a:rPr>
              <a:t>合适。</a:t>
            </a:r>
          </a:p>
        </p:txBody>
      </p:sp>
    </p:spTree>
    <p:extLst>
      <p:ext uri="{BB962C8B-B14F-4D97-AF65-F5344CB8AC3E}">
        <p14:creationId xmlns:p14="http://schemas.microsoft.com/office/powerpoint/2010/main" xmlns="" val="1219365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2" name="Rectangle 4"/>
          <p:cNvSpPr>
            <a:spLocks noChangeArrowheads="1"/>
          </p:cNvSpPr>
          <p:nvPr/>
        </p:nvSpPr>
        <p:spPr bwMode="auto">
          <a:xfrm>
            <a:off x="1777604" y="1412776"/>
            <a:ext cx="5957887" cy="3962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5400" b="1" dirty="0">
                <a:solidFill>
                  <a:srgbClr val="FF0000"/>
                </a:solidFill>
                <a:ea typeface="楷体_GB2312" pitchFamily="49" charset="-122"/>
              </a:rPr>
              <a:t>  </a:t>
            </a:r>
            <a:r>
              <a:rPr lang="zh-CN" altLang="en-US" sz="5400" b="1" dirty="0">
                <a:solidFill>
                  <a:srgbClr val="FF0000"/>
                </a:solidFill>
                <a:ea typeface="楷体_GB2312" pitchFamily="49" charset="-122"/>
              </a:rPr>
              <a:t>饮湖上初晴后雨</a:t>
            </a:r>
          </a:p>
          <a:p>
            <a:r>
              <a:rPr lang="zh-CN" altLang="en-US" sz="4000" dirty="0">
                <a:solidFill>
                  <a:srgbClr val="FF0000"/>
                </a:solidFill>
              </a:rPr>
              <a:t>				</a:t>
            </a:r>
            <a:r>
              <a:rPr lang="zh-CN" altLang="en-US" sz="2800" b="1" dirty="0"/>
              <a:t>苏轼</a:t>
            </a:r>
          </a:p>
          <a:p>
            <a:r>
              <a:rPr lang="zh-CN" altLang="en-US" sz="40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	水光潋滟晴方好，</a:t>
            </a:r>
          </a:p>
          <a:p>
            <a:r>
              <a:rPr kumimoji="0" lang="zh-CN" altLang="en-US" sz="40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	山</a:t>
            </a:r>
            <a:r>
              <a:rPr lang="zh-CN" altLang="en-US" sz="40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色空蒙雨亦奇。</a:t>
            </a:r>
          </a:p>
          <a:p>
            <a:r>
              <a:rPr lang="zh-CN" altLang="en-US" sz="40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	欲把西湖比西子，</a:t>
            </a:r>
          </a:p>
          <a:p>
            <a:r>
              <a:rPr lang="zh-CN" altLang="en-US" sz="40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	淡妆浓抹总相宜。</a:t>
            </a:r>
          </a:p>
        </p:txBody>
      </p:sp>
    </p:spTree>
    <p:extLst>
      <p:ext uri="{BB962C8B-B14F-4D97-AF65-F5344CB8AC3E}">
        <p14:creationId xmlns:p14="http://schemas.microsoft.com/office/powerpoint/2010/main" xmlns="" val="3913627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3" name="Rectangle 3"/>
          <p:cNvSpPr>
            <a:spLocks noChangeArrowheads="1"/>
          </p:cNvSpPr>
          <p:nvPr/>
        </p:nvSpPr>
        <p:spPr bwMode="auto">
          <a:xfrm>
            <a:off x="1115616" y="2204864"/>
            <a:ext cx="7138493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6000" b="1" dirty="0" smtClean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展开想象，悟</a:t>
            </a:r>
            <a:r>
              <a:rPr lang="zh-CN" altLang="en-US" sz="60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诗意。</a:t>
            </a:r>
          </a:p>
        </p:txBody>
      </p:sp>
    </p:spTree>
    <p:extLst>
      <p:ext uri="{BB962C8B-B14F-4D97-AF65-F5344CB8AC3E}">
        <p14:creationId xmlns:p14="http://schemas.microsoft.com/office/powerpoint/2010/main" xmlns="" val="490124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8" name="Picture 4" descr="NewsMedia_251112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773238"/>
            <a:ext cx="3671888" cy="38877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989" name="Picture 5" descr="water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83188" y="1773238"/>
            <a:ext cx="3960812" cy="38877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1990" name="Rectangle 6"/>
          <p:cNvSpPr>
            <a:spLocks noChangeArrowheads="1"/>
          </p:cNvSpPr>
          <p:nvPr/>
        </p:nvSpPr>
        <p:spPr bwMode="auto">
          <a:xfrm>
            <a:off x="1408262" y="836712"/>
            <a:ext cx="22225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4000" b="1">
                <a:solidFill>
                  <a:schemeClr val="tx2"/>
                </a:solidFill>
                <a:ea typeface="楷体_GB2312" pitchFamily="49" charset="-122"/>
              </a:rPr>
              <a:t>晴天西湖</a:t>
            </a:r>
          </a:p>
        </p:txBody>
      </p:sp>
      <p:sp>
        <p:nvSpPr>
          <p:cNvPr id="41991" name="Rectangle 7"/>
          <p:cNvSpPr>
            <a:spLocks noChangeArrowheads="1"/>
          </p:cNvSpPr>
          <p:nvPr/>
        </p:nvSpPr>
        <p:spPr bwMode="auto">
          <a:xfrm>
            <a:off x="5296050" y="836712"/>
            <a:ext cx="22225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zh-CN" altLang="en-US" sz="4000" b="1" dirty="0">
                <a:ea typeface="楷体_GB2312" pitchFamily="49" charset="-122"/>
              </a:rPr>
              <a:t>雨天西湖</a:t>
            </a:r>
          </a:p>
        </p:txBody>
      </p:sp>
    </p:spTree>
    <p:extLst>
      <p:ext uri="{BB962C8B-B14F-4D97-AF65-F5344CB8AC3E}">
        <p14:creationId xmlns:p14="http://schemas.microsoft.com/office/powerpoint/2010/main" xmlns="" val="1097709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ChangeArrowheads="1"/>
          </p:cNvSpPr>
          <p:nvPr/>
        </p:nvSpPr>
        <p:spPr bwMode="auto">
          <a:xfrm>
            <a:off x="951620" y="1916832"/>
            <a:ext cx="7272338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6000" b="1" dirty="0" smtClean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朗读背诵  再</a:t>
            </a:r>
            <a:r>
              <a:rPr lang="zh-CN" altLang="en-US" sz="60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传情。</a:t>
            </a:r>
          </a:p>
        </p:txBody>
      </p:sp>
    </p:spTree>
    <p:extLst>
      <p:ext uri="{BB962C8B-B14F-4D97-AF65-F5344CB8AC3E}">
        <p14:creationId xmlns:p14="http://schemas.microsoft.com/office/powerpoint/2010/main" xmlns="" val="246840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1" name="Picture 1027" descr="taoran397zx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588"/>
            <a:ext cx="9180513" cy="6886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3490" name="Rectangle 1026"/>
          <p:cNvSpPr>
            <a:spLocks noChangeArrowheads="1"/>
          </p:cNvSpPr>
          <p:nvPr/>
        </p:nvSpPr>
        <p:spPr bwMode="auto">
          <a:xfrm>
            <a:off x="1835696" y="1460500"/>
            <a:ext cx="5957887" cy="3962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5400" b="1" dirty="0">
                <a:solidFill>
                  <a:srgbClr val="CCFF33"/>
                </a:solidFill>
                <a:ea typeface="楷体_GB2312" pitchFamily="49" charset="-122"/>
              </a:rPr>
              <a:t>   </a:t>
            </a:r>
            <a:r>
              <a:rPr lang="zh-CN" altLang="en-US" sz="5400" b="1" dirty="0">
                <a:solidFill>
                  <a:srgbClr val="CCFF33"/>
                </a:solidFill>
                <a:ea typeface="楷体_GB2312" pitchFamily="49" charset="-122"/>
              </a:rPr>
              <a:t>饮湖上初晴后雨</a:t>
            </a:r>
          </a:p>
          <a:p>
            <a:r>
              <a:rPr lang="zh-CN" altLang="en-US" sz="4000" dirty="0">
                <a:solidFill>
                  <a:srgbClr val="FF0000"/>
                </a:solidFill>
              </a:rPr>
              <a:t>		   </a:t>
            </a:r>
            <a:r>
              <a:rPr lang="zh-CN" altLang="en-US" sz="2800" b="1" dirty="0">
                <a:solidFill>
                  <a:srgbClr val="FFFFFF"/>
                </a:solidFill>
              </a:rPr>
              <a:t>苏轼</a:t>
            </a:r>
          </a:p>
          <a:p>
            <a:r>
              <a:rPr lang="zh-CN" altLang="en-US" sz="40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zh-CN" altLang="en-US" sz="4000" b="1" dirty="0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水光</a:t>
            </a:r>
            <a:r>
              <a:rPr lang="en-US" altLang="zh-CN" sz="40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/</a:t>
            </a:r>
            <a:r>
              <a:rPr lang="zh-CN" altLang="en-US" sz="4000" b="1" dirty="0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潋滟</a:t>
            </a:r>
            <a:r>
              <a:rPr lang="en-US" altLang="zh-CN" sz="40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/</a:t>
            </a:r>
            <a:r>
              <a:rPr lang="zh-CN" altLang="en-US" sz="4000" b="1" dirty="0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晴</a:t>
            </a:r>
            <a:r>
              <a:rPr lang="en-US" altLang="zh-CN" sz="40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/</a:t>
            </a:r>
            <a:r>
              <a:rPr lang="zh-CN" altLang="en-US" sz="4000" b="1" dirty="0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方好，</a:t>
            </a:r>
          </a:p>
          <a:p>
            <a:r>
              <a:rPr kumimoji="0" lang="zh-CN" altLang="en-US" sz="4000" b="1" dirty="0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  山</a:t>
            </a:r>
            <a:r>
              <a:rPr lang="zh-CN" altLang="en-US" sz="4000" b="1" dirty="0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色</a:t>
            </a:r>
            <a:r>
              <a:rPr lang="en-US" altLang="zh-CN" sz="40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/</a:t>
            </a:r>
            <a:r>
              <a:rPr lang="zh-CN" altLang="en-US" sz="4000" b="1" dirty="0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空蒙</a:t>
            </a:r>
            <a:r>
              <a:rPr lang="en-US" altLang="zh-CN" sz="40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/</a:t>
            </a:r>
            <a:r>
              <a:rPr lang="zh-CN" altLang="en-US" sz="4000" b="1" dirty="0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雨</a:t>
            </a:r>
            <a:r>
              <a:rPr lang="en-US" altLang="zh-CN" sz="40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/</a:t>
            </a:r>
            <a:r>
              <a:rPr lang="zh-CN" altLang="en-US" sz="4000" b="1" dirty="0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亦奇。</a:t>
            </a:r>
          </a:p>
          <a:p>
            <a:r>
              <a:rPr lang="zh-CN" altLang="en-US" sz="4000" b="1" dirty="0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  欲把</a:t>
            </a:r>
            <a:r>
              <a:rPr lang="en-US" altLang="zh-CN" sz="40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/</a:t>
            </a:r>
            <a:r>
              <a:rPr lang="zh-CN" altLang="en-US" sz="4000" b="1" dirty="0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西湖</a:t>
            </a:r>
            <a:r>
              <a:rPr lang="en-US" altLang="zh-CN" sz="40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/</a:t>
            </a:r>
            <a:r>
              <a:rPr lang="zh-CN" altLang="en-US" sz="4000" b="1" dirty="0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比</a:t>
            </a:r>
            <a:r>
              <a:rPr lang="en-US" altLang="zh-CN" sz="40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/</a:t>
            </a:r>
            <a:r>
              <a:rPr lang="zh-CN" altLang="en-US" sz="4000" b="1" dirty="0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西子，</a:t>
            </a:r>
          </a:p>
          <a:p>
            <a:r>
              <a:rPr lang="zh-CN" altLang="en-US" sz="4000" b="1" dirty="0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  浓妆</a:t>
            </a:r>
            <a:r>
              <a:rPr lang="en-US" altLang="zh-CN" sz="40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/</a:t>
            </a:r>
            <a:r>
              <a:rPr lang="zh-CN" altLang="en-US" sz="4000" b="1" dirty="0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淡抹</a:t>
            </a:r>
            <a:r>
              <a:rPr lang="en-US" altLang="zh-CN" sz="40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/</a:t>
            </a:r>
            <a:r>
              <a:rPr lang="zh-CN" altLang="en-US" sz="4000" b="1" dirty="0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总</a:t>
            </a:r>
            <a:r>
              <a:rPr lang="en-US" altLang="zh-CN" sz="40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/</a:t>
            </a:r>
            <a:r>
              <a:rPr lang="zh-CN" altLang="en-US" sz="4000" b="1" dirty="0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相宜。</a:t>
            </a:r>
          </a:p>
        </p:txBody>
      </p:sp>
      <p:pic>
        <p:nvPicPr>
          <p:cNvPr id="63492" name="10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610600" y="65532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915334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349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349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492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3492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5" name="Rectangle 3"/>
          <p:cNvSpPr>
            <a:spLocks noChangeArrowheads="1"/>
          </p:cNvSpPr>
          <p:nvPr/>
        </p:nvSpPr>
        <p:spPr bwMode="auto">
          <a:xfrm>
            <a:off x="846161" y="1052736"/>
            <a:ext cx="7632700" cy="42473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zh-CN" sz="36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      </a:t>
            </a:r>
            <a:r>
              <a:rPr lang="zh-CN" altLang="en-US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六月二十七望湖楼醉书</a:t>
            </a:r>
          </a:p>
          <a:p>
            <a:pPr>
              <a:lnSpc>
                <a:spcPct val="250000"/>
              </a:lnSpc>
            </a:pPr>
            <a:r>
              <a:rPr lang="zh-CN" altLang="en-US" sz="36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黑云翻墨未遮山，白雨跳珠乱入船。</a:t>
            </a:r>
          </a:p>
          <a:p>
            <a:pPr>
              <a:lnSpc>
                <a:spcPct val="250000"/>
              </a:lnSpc>
            </a:pPr>
            <a:r>
              <a:rPr lang="zh-CN" altLang="en-US" sz="36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卷地风来忽吹散，望湖楼下水如天</a:t>
            </a:r>
            <a:r>
              <a:rPr lang="zh-CN" altLang="en-US" sz="3600" b="1" dirty="0">
                <a:solidFill>
                  <a:srgbClr val="3333FF"/>
                </a:solidFill>
                <a:latin typeface="楷体_GB2312" pitchFamily="49" charset="-122"/>
                <a:ea typeface="楷体_GB2312" pitchFamily="49" charset="-122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xmlns="" val="1180495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</TotalTime>
  <Words>187</Words>
  <Application>Microsoft Office PowerPoint</Application>
  <PresentationFormat>全屏显示(4:3)</PresentationFormat>
  <Paragraphs>32</Paragraphs>
  <Slides>10</Slides>
  <Notes>0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1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>个人用户</cp:lastModifiedBy>
  <dcterms:created xsi:type="dcterms:W3CDTF">2014-10-12T07:02:21Z</dcterms:created>
  <dcterms:modified xsi:type="dcterms:W3CDTF">2018-10-28T06:25:04Z</dcterms:modified>
</cp:coreProperties>
</file>