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69" r:id="rId1"/>
    <p:sldMasterId id="2147483683" r:id="rId2"/>
  </p:sldMasterIdLst>
  <p:notesMasterIdLst>
    <p:notesMasterId r:id="rId45"/>
  </p:notesMasterIdLst>
  <p:handoutMasterIdLst>
    <p:handoutMasterId r:id="rId46"/>
  </p:handoutMasterIdLst>
  <p:sldIdLst>
    <p:sldId id="359" r:id="rId3"/>
    <p:sldId id="329" r:id="rId4"/>
    <p:sldId id="361" r:id="rId5"/>
    <p:sldId id="362" r:id="rId6"/>
    <p:sldId id="363" r:id="rId7"/>
    <p:sldId id="417" r:id="rId8"/>
    <p:sldId id="378" r:id="rId9"/>
    <p:sldId id="379" r:id="rId10"/>
    <p:sldId id="380" r:id="rId11"/>
    <p:sldId id="381" r:id="rId12"/>
    <p:sldId id="470" r:id="rId13"/>
    <p:sldId id="471" r:id="rId14"/>
    <p:sldId id="344" r:id="rId15"/>
    <p:sldId id="501" r:id="rId16"/>
    <p:sldId id="386" r:id="rId17"/>
    <p:sldId id="387" r:id="rId18"/>
    <p:sldId id="473" r:id="rId19"/>
    <p:sldId id="474" r:id="rId20"/>
    <p:sldId id="475" r:id="rId21"/>
    <p:sldId id="331" r:id="rId22"/>
    <p:sldId id="364" r:id="rId23"/>
    <p:sldId id="393" r:id="rId24"/>
    <p:sldId id="455" r:id="rId25"/>
    <p:sldId id="477" r:id="rId26"/>
    <p:sldId id="478" r:id="rId27"/>
    <p:sldId id="502" r:id="rId28"/>
    <p:sldId id="503" r:id="rId29"/>
    <p:sldId id="366" r:id="rId30"/>
    <p:sldId id="505" r:id="rId31"/>
    <p:sldId id="403" r:id="rId32"/>
    <p:sldId id="404" r:id="rId33"/>
    <p:sldId id="506" r:id="rId34"/>
    <p:sldId id="507" r:id="rId35"/>
    <p:sldId id="508" r:id="rId36"/>
    <p:sldId id="479" r:id="rId37"/>
    <p:sldId id="480" r:id="rId38"/>
    <p:sldId id="481" r:id="rId39"/>
    <p:sldId id="509" r:id="rId40"/>
    <p:sldId id="482" r:id="rId41"/>
    <p:sldId id="483" r:id="rId42"/>
    <p:sldId id="510" r:id="rId43"/>
    <p:sldId id="367" r:id="rId44"/>
  </p:sldIdLst>
  <p:sldSz cx="9144000" cy="6858000" type="screen4x3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84948" autoAdjust="0"/>
  </p:normalViewPr>
  <p:slideViewPr>
    <p:cSldViewPr snapToGrid="0">
      <p:cViewPr varScale="1">
        <p:scale>
          <a:sx n="75" d="100"/>
          <a:sy n="75" d="100"/>
        </p:scale>
        <p:origin x="-180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viewProps" Target="viewProps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249156" y="1279287"/>
            <a:ext cx="4605433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7E661-97A4-4374-B2D0-4E4ADD6CCF41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4C311-FFC2-4184-AAE7-CF800FBAD4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7E661-97A4-4374-B2D0-4E4ADD6CCF41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4C311-FFC2-4184-AAE7-CF800FBAD4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7E661-97A4-4374-B2D0-4E4ADD6CCF41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4C311-FFC2-4184-AAE7-CF800FBAD4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2530" y="2948305"/>
            <a:ext cx="7107555" cy="7683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7E661-97A4-4374-B2D0-4E4ADD6CCF41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4C311-FFC2-4184-AAE7-CF800FBAD4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2530" y="2948305"/>
            <a:ext cx="7107555" cy="7683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7E661-97A4-4374-B2D0-4E4ADD6CCF41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4C311-FFC2-4184-AAE7-CF800FBAD4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7E661-97A4-4374-B2D0-4E4ADD6CCF41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4C311-FFC2-4184-AAE7-CF800FBAD4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7E661-97A4-4374-B2D0-4E4ADD6CCF41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4C311-FFC2-4184-AAE7-CF800FBAD4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7E661-97A4-4374-B2D0-4E4ADD6CCF41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4C311-FFC2-4184-AAE7-CF800FBAD4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7E661-97A4-4374-B2D0-4E4ADD6CCF41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4C311-FFC2-4184-AAE7-CF800FBAD4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7E661-97A4-4374-B2D0-4E4ADD6CCF41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4C311-FFC2-4184-AAE7-CF800FBAD4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7E661-97A4-4374-B2D0-4E4ADD6CCF41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4C311-FFC2-4184-AAE7-CF800FBAD4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77E661-97A4-4374-B2D0-4E4ADD6CCF41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84C311-FFC2-4184-AAE7-CF800FBAD4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  <p:sldLayoutId id="2147483696" r:id="rId13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159000" y="2550160"/>
            <a:ext cx="55899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>
                <a:latin typeface="方正大标宋简体" panose="03000509000000000000" charset="-122"/>
                <a:ea typeface="方正大标宋简体" panose="03000509000000000000" charset="-122"/>
              </a:rPr>
              <a:t>21 </a:t>
            </a:r>
            <a:r>
              <a:rPr lang="zh-CN" altLang="en-US" sz="3600">
                <a:latin typeface="方正大标宋简体" panose="03000509000000000000" charset="-122"/>
                <a:ea typeface="方正大标宋简体" panose="03000509000000000000" charset="-122"/>
              </a:rPr>
              <a:t>邹忌讽齐王纳谏</a:t>
            </a:r>
          </a:p>
        </p:txBody>
      </p:sp>
      <p:sp>
        <p:nvSpPr>
          <p:cNvPr id="7" name="矩形 6"/>
          <p:cNvSpPr/>
          <p:nvPr/>
        </p:nvSpPr>
        <p:spPr>
          <a:xfrm>
            <a:off x="1023620" y="184150"/>
            <a:ext cx="355092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第六单元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9555" y="1483995"/>
            <a:ext cx="6678295" cy="2540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965950" y="1483995"/>
            <a:ext cx="446405" cy="41402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1175" y="1795145"/>
            <a:ext cx="6927215" cy="24288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194550" y="1795145"/>
            <a:ext cx="446405" cy="41402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404620" y="360045"/>
            <a:ext cx="6824980" cy="5811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sz="2600"/>
              <a:t>6.下列句子在文中正确的意思是（         ）</a:t>
            </a:r>
          </a:p>
          <a:p>
            <a:pPr algn="l" fontAlgn="auto">
              <a:lnSpc>
                <a:spcPct val="130000"/>
              </a:lnSpc>
            </a:pP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（1）虽欲言，无可进者。</a:t>
            </a:r>
          </a:p>
          <a:p>
            <a:pPr algn="l" fontAlgn="auto">
              <a:lnSpc>
                <a:spcPct val="130000"/>
              </a:lnSpc>
            </a:pP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（2）此所谓战胜于朝廷。</a:t>
            </a:r>
            <a:endParaRPr sz="2600"/>
          </a:p>
          <a:p>
            <a:pPr algn="l" fontAlgn="auto">
              <a:lnSpc>
                <a:spcPct val="130000"/>
              </a:lnSpc>
            </a:pPr>
            <a:r>
              <a:rPr sz="2600"/>
              <a:t>A.（1）即使有人想进言，也没什么可说的。（2）这就是所说的在朝廷上就战胜了对方。</a:t>
            </a:r>
          </a:p>
          <a:p>
            <a:pPr algn="l" fontAlgn="auto">
              <a:lnSpc>
                <a:spcPct val="130000"/>
              </a:lnSpc>
            </a:pPr>
            <a:r>
              <a:rPr sz="2600"/>
              <a:t>B.（1）虽然有人想进言，也不敢去说。</a:t>
            </a:r>
          </a:p>
          <a:p>
            <a:pPr algn="l" fontAlgn="auto">
              <a:lnSpc>
                <a:spcPct val="130000"/>
              </a:lnSpc>
            </a:pPr>
            <a:r>
              <a:rPr sz="2600"/>
              <a:t>（2）这就是所说的实战胜过在朝廷上争论。</a:t>
            </a:r>
          </a:p>
          <a:p>
            <a:pPr algn="l" fontAlgn="auto">
              <a:lnSpc>
                <a:spcPct val="130000"/>
              </a:lnSpc>
            </a:pPr>
            <a:r>
              <a:rPr sz="2600"/>
              <a:t>C.（1）虽然有人想进言，也不敢去说。</a:t>
            </a:r>
          </a:p>
          <a:p>
            <a:pPr algn="l" fontAlgn="auto">
              <a:lnSpc>
                <a:spcPct val="130000"/>
              </a:lnSpc>
            </a:pPr>
            <a:r>
              <a:rPr sz="2600"/>
              <a:t>（2）这就是所说的在朝廷上就战胜了对方。</a:t>
            </a:r>
          </a:p>
          <a:p>
            <a:pPr algn="l" fontAlgn="auto">
              <a:lnSpc>
                <a:spcPct val="130000"/>
              </a:lnSpc>
            </a:pPr>
            <a:r>
              <a:rPr sz="2600"/>
              <a:t>D.（1）即使有人想进言，也没什么可说的。（2）这就是所说的实战胜过在朝廷上争论。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478270" y="360045"/>
            <a:ext cx="482600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05510" y="41910"/>
            <a:ext cx="32435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课内精读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345565" y="1176655"/>
            <a:ext cx="6805295" cy="474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10000"/>
              </a:lnSpc>
            </a:pPr>
            <a:r>
              <a:rPr lang="en-US" sz="2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邹忌修八尺有余，而形貌昳丽。朝服衣冠，窥镜，谓其妻曰：“我孰与城北徐公美？”其妻曰：“君美甚，徐公何能及君也？”城北徐公，齐国之美丽者也。忌不自信，而复问其妾曰：“吾孰与徐公美？”妾曰：“徐公何能及君也？”旦曰，客从外来，与坐谈，问之客曰：“吾与徐公孰美？”客曰：“徐公不若君之美也。”明日徐公来，孰视之，自以为不如；窥镜而自视，又弗如远甚。暮寝而思之，曰：“吾妻之美我者，私我也；妾之美我者，畏我也；客之美我者，欲有求于我也。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169670" y="403860"/>
            <a:ext cx="6805295" cy="5809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1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于是入朝见威王，曰：“臣诚知不如徐公美。臣之妻私臣，臣之妾畏臣，臣之客欲有求于臣，皆以美于徐公。今齐地方千里，百二十城，宫妇左右莫不私王，朝廷之臣莫不畏王，四境之内莫不有求于王：由此观之，王之蔽甚矣。”</a:t>
            </a:r>
          </a:p>
          <a:p>
            <a:pPr fontAlgn="auto">
              <a:lnSpc>
                <a:spcPct val="11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王曰：“善。”乃下令：“群臣吏民能面刺寡人之过者，受上赏；上书谏寡人者，受中赏；能谤讥于市朝，闻寡人之耳者，受下赏。”令初下，群臣进谏，门庭若市；数月之后，时时而间进；期年之后，虽欲言，无可进者。燕、赵、韩、魏闻之，皆朝于齐。此所谓战胜于朝廷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4290" y="1475105"/>
            <a:ext cx="7023735" cy="258000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379970" y="1566545"/>
            <a:ext cx="446405" cy="41402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194435" y="1490980"/>
            <a:ext cx="7265670" cy="1210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800"/>
              <a:t>2.用现代汉语写出下列句子的意思。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/>
              <a:t>（1）能谤讥于市朝，闻寡人之耳者，受下赏。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925955" y="2931160"/>
            <a:ext cx="633603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能在公共场所议论我的过失，并且能传到我的耳朵里的，受下等奖赏。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499870" y="1447165"/>
            <a:ext cx="6144260" cy="1210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800"/>
              <a:t>（2）数月之后，时时而间进；期年之后，虽欲言，无可进者。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840865" y="2887345"/>
            <a:ext cx="580326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几个月以后，有时候有几个人偶尔来进谏；满一年以后，即使想说，也没有什么可进谏的了。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5085" y="1433830"/>
            <a:ext cx="7640320" cy="265049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315200" y="1433830"/>
            <a:ext cx="446405" cy="41402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691640" y="1088390"/>
            <a:ext cx="6144260" cy="177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800"/>
              <a:t>4.面对妻、妾、客的不同程度的赞美，邹忌从“不自信”到“暮寝而思之”，反映出他怎样的品质?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813560" y="3028315"/>
            <a:ext cx="590042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围绕“有自知之明，善于思考”来答。示例：不盲目轻信，对别人的褒奖能理智判断、冷静思考，能正视自己。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85520" y="73025"/>
            <a:ext cx="32435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课文助读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354455" y="1968500"/>
            <a:ext cx="6741160" cy="3870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700"/>
              <a:t>	</a:t>
            </a:r>
            <a:r>
              <a:rPr sz="2700"/>
              <a:t>《战国策》的编者刘向（约公元前77—公元前6），原名刘更生，字子政，西汉末年经学家、目录学家、文学家。沛县（今属江苏）人。刘向的散文主要是奏疏和对古书的“叙录”，较有名的有《谏营昌陵疏》和《战国策叙录》，叙事简约，理论畅达、舒缓平易是其主要特色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02995" y="1185545"/>
            <a:ext cx="31261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走近作者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38530" y="325120"/>
            <a:ext cx="32435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课外导航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74420" y="1563370"/>
            <a:ext cx="7258050" cy="3731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en-US" sz="2600">
                <a:sym typeface="+mn-ea"/>
              </a:rPr>
              <a:t>	</a:t>
            </a:r>
            <a:r>
              <a:rPr sz="2600">
                <a:sym typeface="+mn-ea"/>
              </a:rPr>
              <a:t>推荐阅读：《荆轲刺秦王》——《战国策》</a:t>
            </a:r>
          </a:p>
          <a:p>
            <a:pPr algn="l" fontAlgn="auto">
              <a:lnSpc>
                <a:spcPct val="130000"/>
              </a:lnSpc>
            </a:pPr>
            <a:r>
              <a:rPr lang="en-US" sz="2600">
                <a:sym typeface="+mn-ea"/>
              </a:rPr>
              <a:t>	</a:t>
            </a:r>
            <a:r>
              <a:rPr sz="2600">
                <a:sym typeface="+mn-ea"/>
              </a:rPr>
              <a:t>作品介绍：《荆轲刺秦王》记述了战国时期荆轲刺秦王这一悲壮的历史故事，反映了当时的社会政治情况，表现了荆轲重义轻生、反抗暴秦、勇于牺牲的精神。文章通过一系列情节和人物对话、行动、表情、神态等表现人物性格，塑造了英雄荆轲的形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85520" y="62230"/>
            <a:ext cx="32435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中考链接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67765" y="1000760"/>
            <a:ext cx="31261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积累与运用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6270" y="1844675"/>
            <a:ext cx="5484495" cy="440309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629400" y="2206625"/>
            <a:ext cx="370205" cy="32702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43025" y="633095"/>
            <a:ext cx="7057390" cy="5809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200"/>
              <a:t>2.(2018仙桃) 下列选项中的句子填入横线处与前后衔接最恰当的一项是（            ）</a:t>
            </a:r>
          </a:p>
          <a:p>
            <a:pPr fontAlgn="auto">
              <a:lnSpc>
                <a:spcPct val="130000"/>
              </a:lnSpc>
            </a:pPr>
            <a:r>
              <a:rPr sz="2200"/>
              <a:t> </a:t>
            </a:r>
            <a:r>
              <a:rPr lang="en-US" sz="2200"/>
              <a:t>	</a:t>
            </a:r>
            <a:r>
              <a:rPr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中国自古以来就有重视家风家训的传统。通过家风家训建设改善村风民风，我市在这方面做了很多探索。我们深有感触的是，家风家训的确立要切合实际，</a:t>
            </a:r>
            <a:r>
              <a:rPr sz="22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</a:t>
            </a:r>
            <a:r>
              <a:rPr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r>
              <a:rPr sz="22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  </a:t>
            </a:r>
            <a:r>
              <a:rPr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，要做好打持久战的思想准备。</a:t>
            </a:r>
            <a:r>
              <a:rPr sz="2200"/>
              <a:t> </a:t>
            </a:r>
          </a:p>
          <a:p>
            <a:pPr fontAlgn="auto">
              <a:lnSpc>
                <a:spcPct val="130000"/>
              </a:lnSpc>
            </a:pPr>
            <a:r>
              <a:rPr sz="2200"/>
              <a:t>A．要大力宣传本地优秀的家风家训；也要借鉴外地经验</a:t>
            </a:r>
          </a:p>
          <a:p>
            <a:pPr fontAlgn="auto">
              <a:lnSpc>
                <a:spcPct val="130000"/>
              </a:lnSpc>
            </a:pPr>
            <a:r>
              <a:rPr sz="2200"/>
              <a:t>B．要大力宣传本地优秀的家风家训；也要做好经验总结</a:t>
            </a:r>
          </a:p>
          <a:p>
            <a:pPr fontAlgn="auto">
              <a:lnSpc>
                <a:spcPct val="130000"/>
              </a:lnSpc>
            </a:pPr>
            <a:r>
              <a:rPr sz="2200"/>
              <a:t>C．避免千篇一律，流于形式；还要认识到社会风气的改变不可能一蹴而就</a:t>
            </a:r>
          </a:p>
          <a:p>
            <a:pPr fontAlgn="auto">
              <a:lnSpc>
                <a:spcPct val="130000"/>
              </a:lnSpc>
            </a:pPr>
            <a:r>
              <a:rPr sz="2200"/>
              <a:t>D．避免说一套，做一套；还要认识到社会风气的改变是一个润物细无声的过程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848100" y="1047115"/>
            <a:ext cx="67564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65555" y="382270"/>
            <a:ext cx="7361555" cy="6092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500"/>
              <a:t>3.(西大附中中考模拟) 下列句子中没有语病的一项是（         ）</a:t>
            </a:r>
          </a:p>
          <a:p>
            <a:pPr fontAlgn="auto">
              <a:lnSpc>
                <a:spcPct val="130000"/>
              </a:lnSpc>
            </a:pPr>
            <a:r>
              <a:rPr sz="2500"/>
              <a:t>A．江津四面山、武隆仙女山、万盛黑山谷、北碚缙云山是重庆周边避暑最受欢迎的四大热门景区之一。</a:t>
            </a:r>
          </a:p>
          <a:p>
            <a:pPr fontAlgn="auto">
              <a:lnSpc>
                <a:spcPct val="130000"/>
              </a:lnSpc>
            </a:pPr>
            <a:r>
              <a:rPr sz="2500"/>
              <a:t>B．能否贯彻落实科学发展观，是能否构建和谐社会、促进经济可持续发展的重要保证。</a:t>
            </a:r>
          </a:p>
          <a:p>
            <a:pPr fontAlgn="auto">
              <a:lnSpc>
                <a:spcPct val="130000"/>
              </a:lnSpc>
            </a:pPr>
            <a:r>
              <a:rPr sz="2500"/>
              <a:t>C．体验生活、留意生活、提炼生活，抓住有意义的素材，捕捉真切的情感，澄清模糊的认识，一定会写出好的作文。</a:t>
            </a:r>
          </a:p>
          <a:p>
            <a:pPr fontAlgn="auto">
              <a:lnSpc>
                <a:spcPct val="130000"/>
              </a:lnSpc>
            </a:pPr>
            <a:r>
              <a:rPr sz="2500"/>
              <a:t>D．当望着冉冉升起的五星红旗时，就会情不自禁地想起祖国五千年悠久的历史文化，想起祖国创造的辉煌成就。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779270" y="883285"/>
            <a:ext cx="48069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54455" y="1057910"/>
            <a:ext cx="7470775" cy="2091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500"/>
              <a:t>4.(2018鄂州) 综合性学习。</a:t>
            </a:r>
          </a:p>
          <a:p>
            <a:pPr fontAlgn="auto">
              <a:lnSpc>
                <a:spcPct val="130000"/>
              </a:lnSpc>
            </a:pPr>
            <a:r>
              <a:rPr lang="en-US" sz="2500"/>
              <a:t>	</a:t>
            </a:r>
            <a:r>
              <a:rPr sz="2500"/>
              <a:t>在“青春随想”综合性学习活动中，同学们展开热烈讨论，现在请你完成以下任务。</a:t>
            </a:r>
          </a:p>
          <a:p>
            <a:pPr fontAlgn="auto">
              <a:lnSpc>
                <a:spcPct val="130000"/>
              </a:lnSpc>
            </a:pPr>
            <a:r>
              <a:rPr lang="zh-CN" sz="2500"/>
              <a:t>（</a:t>
            </a:r>
            <a:r>
              <a:rPr lang="en-US" altLang="zh-CN" sz="2500"/>
              <a:t>1</a:t>
            </a:r>
            <a:r>
              <a:rPr lang="zh-CN" altLang="en-US" sz="2500"/>
              <a:t>）</a:t>
            </a:r>
            <a:r>
              <a:rPr sz="2500"/>
              <a:t>请为本次活动拟写一条宣传标语。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616710" y="3441700"/>
            <a:ext cx="667321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宣传标语示例：①用缤纷的画笔来挥洒青春的色彩；②莫让年华付东流；③我的美丽我打造，我的青春我做主；④展望青春，放飞梦想。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47140" y="1200785"/>
            <a:ext cx="6785610" cy="1091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sz="2500"/>
              <a:t>（</a:t>
            </a:r>
            <a:r>
              <a:rPr lang="en-US" altLang="zh-CN" sz="2500"/>
              <a:t>2</a:t>
            </a:r>
            <a:r>
              <a:rPr lang="zh-CN" altLang="en-US" sz="2500"/>
              <a:t>）</a:t>
            </a:r>
            <a:r>
              <a:rPr sz="2500"/>
              <a:t>假如你是本次活动的主持人，请写一段70字以内的开场白。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303020" y="2364740"/>
            <a:ext cx="6673215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亲爱的同学们，大家好！青春，一个充满了诗意和活力的词语，一个洋溢着阳光与欢笑的年龄。我们正值青春年少，怀揣着远大的理想。我们经历着青春的迷茫与困惑，今天，就让我们放飞青春吧。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68730" y="1002030"/>
            <a:ext cx="7068820" cy="4592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sz="2500"/>
              <a:t>（</a:t>
            </a:r>
            <a:r>
              <a:rPr lang="en-US" altLang="zh-CN" sz="2500"/>
              <a:t>3</a:t>
            </a:r>
            <a:r>
              <a:rPr lang="zh-CN" altLang="en-US" sz="2500"/>
              <a:t>）</a:t>
            </a:r>
            <a:r>
              <a:rPr sz="2500"/>
              <a:t>请你结合下面两则材料，说说要想成为“青春形象大使”必须具备哪些条件。</a:t>
            </a:r>
          </a:p>
          <a:p>
            <a:pPr fontAlgn="auto">
              <a:lnSpc>
                <a:spcPct val="130000"/>
              </a:lnSpc>
            </a:pPr>
            <a:r>
              <a:rPr lang="en-US" sz="2500"/>
              <a:t>	</a:t>
            </a:r>
            <a:r>
              <a:rPr sz="2500"/>
              <a:t>材料一 </a:t>
            </a:r>
            <a:r>
              <a:rPr sz="2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原国家女篮队长隋菲菲在北京交通大学正式签约《中国青年报》，成为该报青春形象大使。隋菲菲靓丽、青春、健康的外形，刻苦、坚韧的训练精神，比赛时聪明灵活的个性与《中国青年报》理性、敏锐、先锋的办报要求不谋而合。在未来5年内，隋菲菲将主要负责《中国青年报》针对青年市场的品牌代言活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47775" y="359410"/>
            <a:ext cx="6870700" cy="4092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500"/>
              <a:t>	</a:t>
            </a:r>
            <a:r>
              <a:rPr sz="2500"/>
              <a:t>材料二 </a:t>
            </a:r>
            <a:r>
              <a:rPr sz="2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在某大学青春形象大使评选活动初赛现场，选手们表演了昆曲、武术、快板、书画等在其他选秀活动中难得一见的才艺，博得了评委们的阵阵掌声。有过其他选秀活动参赛经验的选手朱潇轩告诉记者：“通常的选秀活动，更多是关注选手们的外表。我认为，‘校园青春形象大使’良好的文化底蕴和综合素质也是非常重要的。”</a:t>
            </a:r>
            <a:endParaRPr sz="2500"/>
          </a:p>
        </p:txBody>
      </p:sp>
      <p:sp>
        <p:nvSpPr>
          <p:cNvPr id="16" name="文本框 15"/>
          <p:cNvSpPr txBox="1"/>
          <p:nvPr/>
        </p:nvSpPr>
        <p:spPr>
          <a:xfrm>
            <a:off x="1510665" y="4596765"/>
            <a:ext cx="66732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一是要形象靓丽、青春、健康；二是要有良好的文化底蕴和综合素质。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433830" y="695325"/>
            <a:ext cx="6915150" cy="6015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10000"/>
              </a:lnSpc>
            </a:pPr>
            <a:r>
              <a:rPr sz="2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(重庆一中中考模拟) </a:t>
            </a:r>
          </a:p>
          <a:p>
            <a:pPr algn="ctr" fontAlgn="auto">
              <a:lnSpc>
                <a:spcPct val="110000"/>
              </a:lnSpc>
            </a:pPr>
            <a:r>
              <a:rPr sz="2500"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</a:rPr>
              <a:t>邹忌讽齐王纳谏</a:t>
            </a:r>
            <a:endParaRPr sz="2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 fontAlgn="auto">
              <a:lnSpc>
                <a:spcPct val="110000"/>
              </a:lnSpc>
            </a:pPr>
            <a:r>
              <a:rPr sz="2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《战国策》</a:t>
            </a:r>
          </a:p>
          <a:p>
            <a:pPr algn="l" fontAlgn="auto">
              <a:lnSpc>
                <a:spcPct val="110000"/>
              </a:lnSpc>
            </a:pPr>
            <a:r>
              <a:rPr lang="en-US" sz="2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邹忌修八尺有余，而形貌昳丽。朝服衣冠，窥镜，谓其妻曰：“我孰与城北徐公美？”其妻曰：“君美甚，徐公何能及君也？”城北徐公，齐国之美丽者也。忌不自信，而复问其妾曰：“吾孰与徐公美？”妾曰：“徐公何能及君也？”旦日，客从外来，与坐谈，问之客曰：“吾与徐公孰美？”客曰：“徐公不若君之美也。”明日徐公来，孰视之，自以为不如；窥镜而自视，又弗如远甚。暮寝而思之，曰：“吾妻之美我者，私我也；妾之美我者，畏我也；客之美我者，欲有求于我也。”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66470" y="50165"/>
            <a:ext cx="42360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文言文阅读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46200" y="194310"/>
            <a:ext cx="6915150" cy="6326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于是入朝见威王，曰：“臣诚知不如徐公美。臣之妻私臣，臣之妾畏臣，臣之客欲有求于臣，皆以美于徐公。今齐地方千里，百二十城，宫妇左右莫不私王，朝廷之臣莫不畏王，四境之内莫不有求于王：由此观之，王之蔽甚矣。”</a:t>
            </a:r>
          </a:p>
          <a:p>
            <a:pPr algn="l" fontAlgn="auto">
              <a:lnSpc>
                <a:spcPct val="120000"/>
              </a:lnSpc>
            </a:pPr>
            <a:r>
              <a:rPr lang="en-US"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王曰：“善。”乃下令：“群臣吏民能面刺寡人之过者，受上赏；上书谏寡人者，受中赏；能谤讥于市朝，闻寡人之耳者，受下赏。”令初下，群臣进谏，门庭若市；数月之后，时时而间进；期年之后，虽欲言，无可进者。燕、赵、韩、魏闻之，皆朝于齐。此所谓战胜于朝廷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25245" y="934085"/>
            <a:ext cx="6927215" cy="5688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800"/>
              <a:t>	</a:t>
            </a:r>
            <a:r>
              <a:rPr sz="2800"/>
              <a:t>春秋战国之际，我国正由奴隶制向封建制过渡。当时七雄并立，各国间的兼并战争，各统治集团内部新旧势力的斗争，以及人民群众风起云涌的反抗斗争，都异常尖锐激烈。在这激烈动荡的时代，士作为一种最活跃的阶层出现在政治舞台上。他们以自己的才能和学识，游说于各国之间，施展着自己治国安邦的才干。各国统治者也认识到，人心的向背，是国家政权能否巩固的决定性因素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74420" y="288925"/>
            <a:ext cx="31261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写作背景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8430" y="1639570"/>
            <a:ext cx="6767195" cy="207835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282180" y="2217420"/>
            <a:ext cx="446405" cy="41402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563370" y="1088390"/>
            <a:ext cx="7003415" cy="3449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800"/>
              <a:t>6.朗读下面的文言句子，语气停顿有误的一项是（      ）</a:t>
            </a:r>
          </a:p>
          <a:p>
            <a:pPr fontAlgn="auto">
              <a:lnSpc>
                <a:spcPct val="130000"/>
              </a:lnSpc>
            </a:pPr>
            <a:r>
              <a:rPr sz="2800"/>
              <a:t>A.臣/诚知/不如徐公美       </a:t>
            </a:r>
          </a:p>
          <a:p>
            <a:pPr fontAlgn="auto">
              <a:lnSpc>
                <a:spcPct val="130000"/>
              </a:lnSpc>
            </a:pPr>
            <a:r>
              <a:rPr sz="2800"/>
              <a:t>B.臣之妻/私臣，臣之妾/畏臣</a:t>
            </a:r>
          </a:p>
          <a:p>
            <a:pPr fontAlgn="auto">
              <a:lnSpc>
                <a:spcPct val="130000"/>
              </a:lnSpc>
            </a:pPr>
            <a:r>
              <a:rPr sz="2800"/>
              <a:t>C.今齐地方/千里，百二十/城  </a:t>
            </a:r>
          </a:p>
          <a:p>
            <a:pPr fontAlgn="auto">
              <a:lnSpc>
                <a:spcPct val="130000"/>
              </a:lnSpc>
            </a:pPr>
            <a:r>
              <a:rPr sz="2800"/>
              <a:t>D.上书/谏寡人者，受/中赏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827655" y="1666875"/>
            <a:ext cx="58166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36980" y="304165"/>
            <a:ext cx="7003415" cy="624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800"/>
              <a:t>7.下列对文章的分析理解，不正确的一项是（       ）</a:t>
            </a:r>
          </a:p>
          <a:p>
            <a:pPr fontAlgn="auto">
              <a:lnSpc>
                <a:spcPct val="130000"/>
              </a:lnSpc>
            </a:pPr>
            <a:r>
              <a:rPr sz="2800"/>
              <a:t>A.本文第一段写出了邹忌头脑冷静，不为奉承所迷惑。</a:t>
            </a:r>
          </a:p>
          <a:p>
            <a:pPr fontAlgn="auto">
              <a:lnSpc>
                <a:spcPct val="130000"/>
              </a:lnSpc>
            </a:pPr>
            <a:r>
              <a:rPr sz="2800"/>
              <a:t>B.本文第二段运用两组排比句式增强了语势，给人以无可辩驳之感。</a:t>
            </a:r>
          </a:p>
          <a:p>
            <a:pPr fontAlgn="auto">
              <a:lnSpc>
                <a:spcPct val="130000"/>
              </a:lnSpc>
            </a:pPr>
            <a:r>
              <a:rPr sz="2800"/>
              <a:t>C.本文第三段从侧面表现邹忌的精明能干，具有治国之才。</a:t>
            </a:r>
          </a:p>
          <a:p>
            <a:pPr fontAlgn="auto">
              <a:lnSpc>
                <a:spcPct val="130000"/>
              </a:lnSpc>
            </a:pPr>
            <a:r>
              <a:rPr sz="2800"/>
              <a:t>D.本文的主旨是通过邹忌“暮寝而思之”，悟出了人们由于种种原因，不会说出事情的真相的道理。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739265" y="937260"/>
            <a:ext cx="58166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02385" y="695960"/>
            <a:ext cx="7003415" cy="2889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800"/>
              <a:t>8.用现代汉语写出下面文言语句的大意。</a:t>
            </a:r>
          </a:p>
          <a:p>
            <a:pPr fontAlgn="auto">
              <a:lnSpc>
                <a:spcPct val="130000"/>
              </a:lnSpc>
            </a:pPr>
            <a:r>
              <a:rPr lang="zh-CN" sz="2800"/>
              <a:t>（</a:t>
            </a:r>
            <a:r>
              <a:rPr lang="en-US" altLang="zh-CN" sz="2800"/>
              <a:t>1</a:t>
            </a:r>
            <a:r>
              <a:rPr lang="zh-CN" altLang="en-US" sz="2800"/>
              <a:t>）</a:t>
            </a:r>
            <a:r>
              <a:rPr sz="2800"/>
              <a:t>期年之后，虽欲言，无可进者。</a:t>
            </a:r>
          </a:p>
          <a:p>
            <a:pPr fontAlgn="auto">
              <a:lnSpc>
                <a:spcPct val="130000"/>
              </a:lnSpc>
            </a:pPr>
            <a:endParaRPr sz="2800"/>
          </a:p>
          <a:p>
            <a:pPr fontAlgn="auto">
              <a:lnSpc>
                <a:spcPct val="130000"/>
              </a:lnSpc>
            </a:pPr>
            <a:endParaRPr sz="2800"/>
          </a:p>
          <a:p>
            <a:pPr fontAlgn="auto">
              <a:lnSpc>
                <a:spcPct val="130000"/>
              </a:lnSpc>
            </a:pPr>
            <a:r>
              <a:rPr lang="zh-CN" sz="2800"/>
              <a:t>（</a:t>
            </a:r>
            <a:r>
              <a:rPr lang="en-US" altLang="zh-CN" sz="2800"/>
              <a:t>2</a:t>
            </a:r>
            <a:r>
              <a:rPr lang="zh-CN" altLang="en-US" sz="2800"/>
              <a:t>）</a:t>
            </a:r>
            <a:r>
              <a:rPr sz="2800"/>
              <a:t>群臣吏民能面刺寡人之过者，受上赏。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695450" y="2124075"/>
            <a:ext cx="766762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一年以后，即使想进言，也没有什么可说的了。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824355" y="3829685"/>
            <a:ext cx="648144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所有的大臣、官吏、百姓，能够当面批评我的过错的，可得上等奖赏。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69365" y="706755"/>
            <a:ext cx="7003415" cy="177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800"/>
              <a:t>9.《邹忌讽齐王纳谏》中，邹忌的讽刺艺术有什么特点？他的劝说方式对我们今天的人际交往有什么启示？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606550" y="2548255"/>
            <a:ext cx="632841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从小事入手，以小比大，以家比国，寓治国安邦之道于形象的比喻之中。启示：说话要注意对象，要讲究方式方法，要委婉得体。或：我们在劝说他人时力求语言委婉，用语得体，充分尊重被劝说者，使之受到启发、明白道理，从而愉快地接受意见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433195" y="494665"/>
            <a:ext cx="7066915" cy="474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(2018锦州)</a:t>
            </a:r>
          </a:p>
          <a:p>
            <a:pPr algn="ctr" fontAlgn="auto">
              <a:lnSpc>
                <a:spcPct val="120000"/>
              </a:lnSpc>
            </a:pPr>
            <a:r>
              <a:rPr 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800"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</a:rPr>
              <a:t>【甲】</a:t>
            </a:r>
            <a:endParaRPr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20000"/>
              </a:lnSpc>
            </a:pPr>
            <a:r>
              <a:rPr 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王曰：“善”。乃下令：“群臣吏民能面刺寡人之过者，受上赏；上书谏寡人者，受中赏；能谤讥于市朝，闻寡人之耳者，受下赏。”令初下，群臣进谏，门庭若市；数月之后，时时而间进；期年之后，虽欲言，无可进者。</a:t>
            </a:r>
            <a:r>
              <a:rPr sz="28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燕、赵、韩、魏闻之，皆朝于齐。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此所谓战胜于朝廷。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59205" y="167640"/>
            <a:ext cx="7066915" cy="6809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20000"/>
              </a:lnSpc>
            </a:pPr>
            <a:r>
              <a:rPr sz="2800"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</a:rPr>
              <a:t>【乙】</a:t>
            </a:r>
            <a:endParaRPr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20000"/>
              </a:lnSpc>
            </a:pPr>
            <a:r>
              <a:rPr 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厉王虐，国人谤王。召公告曰：“民不堪命矣！”王怒，得卫巫，使监谤者。以告，则杀之。</a:t>
            </a:r>
            <a:r>
              <a:rPr sz="28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国人莫敢言，道路以目。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王喜，告召公曰：“吾能弭</a:t>
            </a:r>
            <a:r>
              <a:rPr sz="2800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谤矣，乃不敢言。”召公曰：“是鄣</a:t>
            </a:r>
            <a:r>
              <a:rPr sz="2800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之也。防民之口，甚于防川；川雍</a:t>
            </a:r>
            <a:r>
              <a:rPr sz="2800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而溃，伤人必多。民亦如之……”王弗听，于是国人莫敢出言。三年，乃流王于彘</a:t>
            </a:r>
            <a:r>
              <a:rPr sz="2800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④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  <a:p>
            <a:pPr algn="r" fontAlgn="auto">
              <a:lnSpc>
                <a:spcPct val="120000"/>
              </a:lnSpc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(《国语·召公谏厉王止谤》节选)</a:t>
            </a:r>
          </a:p>
          <a:p>
            <a:pPr algn="l" fontAlgn="auto">
              <a:lnSpc>
                <a:spcPct val="120000"/>
              </a:lnSpc>
            </a:pPr>
            <a:r>
              <a:rPr 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【注释】①弭(mǐ)：消除。②鄣(zhàng)：阻塞。③壅：堵塞。④彘(zhì)：晋地名，在今山西省霍县。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680" y="1478915"/>
            <a:ext cx="5882005" cy="22447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085205" y="1901825"/>
            <a:ext cx="652780" cy="41402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85205" y="2315845"/>
            <a:ext cx="848360" cy="41402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85205" y="2805430"/>
            <a:ext cx="750570" cy="41402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84570" y="3309620"/>
            <a:ext cx="544830" cy="41402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2875" y="1257300"/>
            <a:ext cx="6729095" cy="26022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29780" y="1257300"/>
            <a:ext cx="544830" cy="41402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456055" y="1019810"/>
            <a:ext cx="7513955" cy="2790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700"/>
              <a:t>12.翻译文中的画线句子。</a:t>
            </a:r>
          </a:p>
          <a:p>
            <a:pPr fontAlgn="auto">
              <a:lnSpc>
                <a:spcPct val="130000"/>
              </a:lnSpc>
            </a:pPr>
            <a:r>
              <a:rPr lang="zh-CN" sz="2700"/>
              <a:t>（</a:t>
            </a:r>
            <a:r>
              <a:rPr lang="en-US" altLang="zh-CN" sz="2700"/>
              <a:t>1</a:t>
            </a:r>
            <a:r>
              <a:rPr lang="zh-CN" altLang="en-US" sz="2700"/>
              <a:t>）</a:t>
            </a:r>
            <a:r>
              <a:rPr sz="2700"/>
              <a:t>燕、赵、韩、魏闻之，皆朝于齐。</a:t>
            </a:r>
          </a:p>
          <a:p>
            <a:pPr fontAlgn="auto">
              <a:lnSpc>
                <a:spcPct val="130000"/>
              </a:lnSpc>
            </a:pPr>
            <a:endParaRPr sz="2700"/>
          </a:p>
          <a:p>
            <a:pPr fontAlgn="auto">
              <a:lnSpc>
                <a:spcPct val="130000"/>
              </a:lnSpc>
            </a:pPr>
            <a:endParaRPr sz="2700"/>
          </a:p>
          <a:p>
            <a:pPr fontAlgn="auto">
              <a:lnSpc>
                <a:spcPct val="130000"/>
              </a:lnSpc>
            </a:pPr>
            <a:r>
              <a:rPr lang="zh-CN" sz="2700"/>
              <a:t>（</a:t>
            </a:r>
            <a:r>
              <a:rPr lang="en-US" altLang="zh-CN" sz="2700"/>
              <a:t>2</a:t>
            </a:r>
            <a:r>
              <a:rPr lang="zh-CN" altLang="en-US" sz="2700"/>
              <a:t>）</a:t>
            </a:r>
            <a:r>
              <a:rPr sz="2700"/>
              <a:t>国人莫敢言，道路以目。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803400" y="2350135"/>
            <a:ext cx="716661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燕、赵、韩、魏等国听说了这件事，都来朝见齐国。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803400" y="4083050"/>
            <a:ext cx="716661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国都的人没有敢说话的，在路上碰见只用眼神示意。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431290" y="1282700"/>
            <a:ext cx="7229475" cy="4009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800"/>
              <a:t>《邹忌讽齐王纳谏》选自《</a:t>
            </a:r>
            <a:r>
              <a:rPr sz="2800" u="sng"/>
              <a:t>                             </a:t>
            </a:r>
            <a:r>
              <a:rPr sz="2800"/>
              <a:t>》，是古典散文中的名篇。《邹忌讽齐王纳谏》写的是战国初期齐威王接受其相邹忌的劝谏而采纳群言，终于使齐国大治的故事。文章的主题思想是</a:t>
            </a:r>
            <a:r>
              <a:rPr sz="2800" u="sng"/>
              <a:t>                                                           </a:t>
            </a:r>
            <a:r>
              <a:rPr sz="2800"/>
              <a:t>，而一个人之所以能听取不同意见，又在于他有自知之明。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06805" y="421005"/>
            <a:ext cx="31261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主要内容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837555" y="1442720"/>
            <a:ext cx="25844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战国策·齐策一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782695" y="3606800"/>
            <a:ext cx="41090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要求统治者能听取不同意见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4" grpId="0"/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021840" y="1356995"/>
            <a:ext cx="5314950" cy="2790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700"/>
              <a:t>13.【甲】文中邹忌以家比国，劝谏齐威王；【乙】文中召公用</a:t>
            </a:r>
          </a:p>
          <a:p>
            <a:pPr fontAlgn="auto">
              <a:lnSpc>
                <a:spcPct val="130000"/>
              </a:lnSpc>
            </a:pPr>
            <a:r>
              <a:rPr sz="2700"/>
              <a:t>“ </a:t>
            </a:r>
            <a:r>
              <a:rPr sz="2700" u="sng"/>
              <a:t>                           </a:t>
            </a:r>
            <a:r>
              <a:rPr sz="2700"/>
              <a:t>，</a:t>
            </a:r>
            <a:r>
              <a:rPr sz="2700" u="sng">
                <a:sym typeface="+mn-ea"/>
              </a:rPr>
              <a:t>                               </a:t>
            </a:r>
            <a:r>
              <a:rPr sz="2700"/>
              <a:t>”(请用原文语句作答)形象地说明广开言路的重要性。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619375" y="2475865"/>
            <a:ext cx="162623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防民之口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086350" y="2475865"/>
            <a:ext cx="162623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甚于防川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914525" y="1498600"/>
            <a:ext cx="5314950" cy="1170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700"/>
              <a:t>14.【乙】文中周厉王的做法，带给你什么启示？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109470" y="2933065"/>
            <a:ext cx="531685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示例：我们要正确认识自己的问题，并能虚心地接受别人的意见或建议。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40130" y="617220"/>
            <a:ext cx="32435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片段练习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593850" y="2023745"/>
            <a:ext cx="6152515" cy="177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800"/>
              <a:t>	</a:t>
            </a:r>
            <a:r>
              <a:rPr sz="2800"/>
              <a:t>学习《邹忌讽齐王纳谏》后，写一段对话，突出现代交际中说话技巧的重要性。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03300" y="431800"/>
            <a:ext cx="32435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基础过关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588770" y="1446530"/>
            <a:ext cx="6663055" cy="177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800"/>
              <a:t>1.写一写，背一背。</a:t>
            </a:r>
          </a:p>
          <a:p>
            <a:pPr fontAlgn="auto">
              <a:lnSpc>
                <a:spcPct val="130000"/>
              </a:lnSpc>
            </a:pPr>
            <a:r>
              <a:rPr sz="2800"/>
              <a:t>业精于勤，荒于嬉；行成于思，毁于随。</a:t>
            </a:r>
          </a:p>
          <a:p>
            <a:pPr algn="r" fontAlgn="auto">
              <a:lnSpc>
                <a:spcPct val="130000"/>
              </a:lnSpc>
            </a:pPr>
            <a:r>
              <a:rPr sz="2800"/>
              <a:t>(韩愈《讲学解》)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3550" y="3335655"/>
            <a:ext cx="5894705" cy="1558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4330" y="1315085"/>
            <a:ext cx="6181090" cy="1473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6265" y="2628900"/>
            <a:ext cx="5895340" cy="1120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42785" y="1315085"/>
            <a:ext cx="435610" cy="467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22070" y="513080"/>
            <a:ext cx="7172960" cy="2171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2600"/>
              <a:t>3.“而”作连词用时，通常有以下几种用法：A.表并列；B.表修饰；C.表承接；D.表转折；E.表因果；F.表假设。请对以下句中“而”的用法加以判断，并将答案依次填入后面的括号中。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1205" y="2684145"/>
            <a:ext cx="545973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04965" y="2795270"/>
            <a:ext cx="271780" cy="3048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04965" y="3276600"/>
            <a:ext cx="271780" cy="3048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04965" y="3581400"/>
            <a:ext cx="271780" cy="3048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04965" y="3989070"/>
            <a:ext cx="271780" cy="3048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04965" y="4424680"/>
            <a:ext cx="271780" cy="3048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04965" y="4794885"/>
            <a:ext cx="271780" cy="3048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704965" y="5241290"/>
            <a:ext cx="271780" cy="3048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704965" y="5770245"/>
            <a:ext cx="271780" cy="3048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686560" y="1099820"/>
            <a:ext cx="5770880" cy="3449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2800"/>
              <a:t>4.填空。</a:t>
            </a:r>
          </a:p>
          <a:p>
            <a:pPr algn="l" fontAlgn="auto">
              <a:lnSpc>
                <a:spcPct val="130000"/>
              </a:lnSpc>
            </a:pPr>
            <a:r>
              <a:rPr lang="en-US" altLang="zh-CN" sz="2800"/>
              <a:t>	</a:t>
            </a:r>
            <a:r>
              <a:rPr lang="zh-CN" altLang="en-US" sz="2800"/>
              <a:t>《邹忌讽齐王纳谏》选自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2800"/>
              <a:t>《</a:t>
            </a:r>
            <a:r>
              <a:rPr lang="zh-CN" altLang="en-US" sz="2800" u="sng"/>
              <a:t>                  </a:t>
            </a:r>
            <a:r>
              <a:rPr lang="zh-CN" altLang="en-US" sz="2800"/>
              <a:t>》，原作者不详，由西汉的</a:t>
            </a:r>
            <a:r>
              <a:rPr lang="zh-CN" altLang="en-US" sz="2800" u="sng">
                <a:sym typeface="+mn-ea"/>
              </a:rPr>
              <a:t>                  </a:t>
            </a:r>
            <a:r>
              <a:rPr lang="zh-CN" altLang="en-US" sz="2800"/>
              <a:t>编订为三十三篇，着重记录了</a:t>
            </a:r>
            <a:r>
              <a:rPr lang="zh-CN" altLang="en-US" sz="2800" u="sng">
                <a:sym typeface="+mn-ea"/>
              </a:rPr>
              <a:t>                  </a:t>
            </a:r>
            <a:r>
              <a:rPr lang="zh-CN" altLang="en-US" sz="2800"/>
              <a:t>时期的一些谋臣策士的言论和谋略。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48230" y="2286000"/>
            <a:ext cx="115760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战国策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812415" y="2856865"/>
            <a:ext cx="115760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刘向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615055" y="3427730"/>
            <a:ext cx="115760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战国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2555" y="1164590"/>
            <a:ext cx="6740525" cy="29495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020560" y="1750060"/>
            <a:ext cx="446405" cy="41402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CAEA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1024</Words>
  <Application>WPS 演示</Application>
  <PresentationFormat>全屏显示(4:3)</PresentationFormat>
  <Paragraphs>128</Paragraphs>
  <Slides>42</Slides>
  <Notes>42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42</vt:i4>
      </vt:variant>
    </vt:vector>
  </HeadingPairs>
  <TitlesOfParts>
    <vt:vector size="44" baseType="lpstr">
      <vt:lpstr>自定义设计方案</vt:lpstr>
      <vt:lpstr>主题1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dcterms:created xsi:type="dcterms:W3CDTF">2019-01-17T11:56:33Z</dcterms:created>
  <dcterms:modified xsi:type="dcterms:W3CDTF">2019-01-23T06:30:28Z</dcterms:modified>
</cp:coreProperties>
</file>