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671" r:id="rId2"/>
  </p:sldMasterIdLst>
  <p:notesMasterIdLst>
    <p:notesMasterId r:id="rId34"/>
  </p:notesMasterIdLst>
  <p:sldIdLst>
    <p:sldId id="323" r:id="rId3"/>
    <p:sldId id="290" r:id="rId4"/>
    <p:sldId id="292" r:id="rId5"/>
    <p:sldId id="312" r:id="rId6"/>
    <p:sldId id="314" r:id="rId7"/>
    <p:sldId id="311" r:id="rId8"/>
    <p:sldId id="294" r:id="rId9"/>
    <p:sldId id="298" r:id="rId10"/>
    <p:sldId id="297" r:id="rId11"/>
    <p:sldId id="316" r:id="rId12"/>
    <p:sldId id="318" r:id="rId13"/>
    <p:sldId id="319" r:id="rId14"/>
    <p:sldId id="321" r:id="rId15"/>
    <p:sldId id="300" r:id="rId16"/>
    <p:sldId id="301" r:id="rId17"/>
    <p:sldId id="302" r:id="rId18"/>
    <p:sldId id="303" r:id="rId19"/>
    <p:sldId id="291" r:id="rId20"/>
    <p:sldId id="304" r:id="rId21"/>
    <p:sldId id="295" r:id="rId22"/>
    <p:sldId id="296" r:id="rId23"/>
    <p:sldId id="322" r:id="rId24"/>
    <p:sldId id="305" r:id="rId25"/>
    <p:sldId id="306" r:id="rId26"/>
    <p:sldId id="309" r:id="rId27"/>
    <p:sldId id="307" r:id="rId28"/>
    <p:sldId id="308" r:id="rId29"/>
    <p:sldId id="317" r:id="rId30"/>
    <p:sldId id="310" r:id="rId31"/>
    <p:sldId id="286" r:id="rId32"/>
    <p:sldId id="324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3300"/>
    <a:srgbClr val="CC3300"/>
    <a:srgbClr val="669900"/>
    <a:srgbClr val="009900"/>
    <a:srgbClr val="6600CC"/>
    <a:srgbClr val="996633"/>
    <a:srgbClr val="00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68" autoAdjust="0"/>
    <p:restoredTop sz="94660"/>
  </p:normalViewPr>
  <p:slideViewPr>
    <p:cSldViewPr>
      <p:cViewPr varScale="1">
        <p:scale>
          <a:sx n="101" d="100"/>
          <a:sy n="101" d="100"/>
        </p:scale>
        <p:origin x="-105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E10AD7-FB15-4CD5-88FD-A79668C02946}" type="datetimeFigureOut">
              <a:rPr lang="zh-CN" altLang="en-US" smtClean="0"/>
              <a:pPr/>
              <a:t>2018/7/4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E33987-006A-4D9C-9711-AED93311C5B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E33987-006A-4D9C-9711-AED93311C5B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0"/>
          <p:cNvSpPr/>
          <p:nvPr/>
        </p:nvSpPr>
        <p:spPr>
          <a:xfrm rot="20700000" flipH="1">
            <a:off x="6426200" y="636588"/>
            <a:ext cx="896938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grpSp>
        <p:nvGrpSpPr>
          <p:cNvPr id="5" name="组合 16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7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355FEF-14E9-4818-BF7A-46CDF404FFA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0585BE6B-87D3-4461-9A38-C7ED8A956ED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0"/>
          <p:cNvSpPr/>
          <p:nvPr/>
        </p:nvSpPr>
        <p:spPr>
          <a:xfrm rot="20700000" flipH="1">
            <a:off x="6426200" y="636588"/>
            <a:ext cx="896938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grpSp>
        <p:nvGrpSpPr>
          <p:cNvPr id="5" name="组合 16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7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355FEF-14E9-4818-BF7A-46CDF404FFA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8448F6-65F5-4E4F-9DAC-8BFC82FA000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0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4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77654C-7E95-4636-A424-CEAC1CA9658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5669BE-6055-4324-8FBB-2981475F259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799F3-DE65-47B9-80DA-A039925D479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5" name="椭圆 4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" name="组合 9"/>
          <p:cNvGrpSpPr>
            <a:grpSpLocks/>
          </p:cNvGrpSpPr>
          <p:nvPr/>
        </p:nvGrpSpPr>
        <p:grpSpPr bwMode="auto"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9" name="椭圆 8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椭圆 9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" name="任意多边形: 形状 14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15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编辑标题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sz="quarter" idx="13" hasCustomPrompt="1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0585BE6B-87D3-4461-9A38-C7ED8A956ED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EBF36D-47A4-4F99-ACD5-66FBAE90859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/>
              <a:t>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dirty="0"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D54A1A-0C46-4A5D-85ED-49356500A31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85BE6B-87D3-4461-9A38-C7ED8A956ED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8448F6-65F5-4E4F-9DAC-8BFC82FA000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0585BE6B-87D3-4461-9A38-C7ED8A956ED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0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4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77654C-7E95-4636-A424-CEAC1CA9658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5669BE-6055-4324-8FBB-2981475F259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799F3-DE65-47B9-80DA-A039925D479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5" name="椭圆 4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" name="组合 9"/>
          <p:cNvGrpSpPr>
            <a:grpSpLocks/>
          </p:cNvGrpSpPr>
          <p:nvPr/>
        </p:nvGrpSpPr>
        <p:grpSpPr bwMode="auto"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9" name="椭圆 8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椭圆 9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" name="任意多边形: 形状 14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15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编辑标题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sz="quarter" idx="13" hasCustomPrompt="1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0585BE6B-87D3-4461-9A38-C7ED8A956ED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EBF36D-47A4-4F99-ACD5-66FBAE90859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/>
              <a:t>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dirty="0"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D54A1A-0C46-4A5D-85ED-49356500A31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85BE6B-87D3-4461-9A38-C7ED8A956ED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ags" Target="../tags/tag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ags" Target="../tags/tag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>
            <a:grpSpLocks/>
          </p:cNvGrpSpPr>
          <p:nvPr/>
        </p:nvGrpSpPr>
        <p:grpSpPr bwMode="auto"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3" name="组合 15"/>
          <p:cNvGrpSpPr>
            <a:grpSpLocks/>
          </p:cNvGrpSpPr>
          <p:nvPr/>
        </p:nvGrpSpPr>
        <p:grpSpPr bwMode="auto"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034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文本占位符 2"/>
          <p:cNvSpPr>
            <a:spLocks noGrp="1" noChangeArrowheads="1"/>
          </p:cNvSpPr>
          <p:nvPr>
            <p:ph type="body" idx="4294967295"/>
            <p:custDataLst>
              <p:tags r:id="rId13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rgbClr val="7F7F7F"/>
                </a:solidFill>
              </a:defRPr>
            </a:lvl1pPr>
          </a:lstStyle>
          <a:p>
            <a:fld id="{0585BE6B-87D3-4461-9A38-C7ED8A956ED7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20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171450" indent="-171450" algn="l" defTabSz="685800" rtl="0" eaLnBrk="1" fontAlgn="base" hangingPunct="1">
        <a:lnSpc>
          <a:spcPct val="12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>
            <a:grpSpLocks/>
          </p:cNvGrpSpPr>
          <p:nvPr/>
        </p:nvGrpSpPr>
        <p:grpSpPr bwMode="auto"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3" name="组合 15"/>
          <p:cNvGrpSpPr>
            <a:grpSpLocks/>
          </p:cNvGrpSpPr>
          <p:nvPr/>
        </p:nvGrpSpPr>
        <p:grpSpPr bwMode="auto"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034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文本占位符 2"/>
          <p:cNvSpPr>
            <a:spLocks noGrp="1" noChangeArrowheads="1"/>
          </p:cNvSpPr>
          <p:nvPr>
            <p:ph type="body" idx="4294967295"/>
            <p:custDataLst>
              <p:tags r:id="rId13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rgbClr val="7F7F7F"/>
                </a:solidFill>
              </a:defRPr>
            </a:lvl1pPr>
          </a:lstStyle>
          <a:p>
            <a:fld id="{0585BE6B-87D3-4461-9A38-C7ED8A956ED7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20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txStyles>
    <p:titleStyle>
      <a:lvl1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171450" indent="-171450" algn="l" defTabSz="685800" rtl="0" eaLnBrk="1" fontAlgn="base" hangingPunct="1">
        <a:lnSpc>
          <a:spcPct val="12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.pn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6.jpe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7.jpe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7.jpe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1.jpe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2.jpe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9.jpe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.jpeg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.png"/><Relationship Id="rId7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.jpeg"/><Relationship Id="rId5" Type="http://schemas.openxmlformats.org/officeDocument/2006/relationships/image" Target="../media/image2.jpeg"/><Relationship Id="rId4" Type="http://schemas.openxmlformats.org/officeDocument/2006/relationships/image" Target="../media/image7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.jpeg"/><Relationship Id="rId5" Type="http://schemas.openxmlformats.org/officeDocument/2006/relationships/image" Target="../media/image7.jpe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6" name="Picture 6" descr="sdx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124744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8" name="Picture 8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480070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89" name="Text Box 9"/>
          <p:cNvSpPr txBox="1">
            <a:spLocks noChangeArrowheads="1"/>
          </p:cNvSpPr>
          <p:nvPr/>
        </p:nvSpPr>
        <p:spPr bwMode="auto">
          <a:xfrm>
            <a:off x="2915816" y="1864043"/>
            <a:ext cx="5196341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朱德的扁担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5246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27" name="Picture 3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28" name="Picture 4" descr="sdx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831" name="Oval 7"/>
          <p:cNvSpPr>
            <a:spLocks noChangeArrowheads="1"/>
          </p:cNvSpPr>
          <p:nvPr/>
        </p:nvSpPr>
        <p:spPr bwMode="auto">
          <a:xfrm>
            <a:off x="395288" y="2636838"/>
            <a:ext cx="144462" cy="144462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833" name="Oval 9"/>
          <p:cNvSpPr>
            <a:spLocks noChangeArrowheads="1"/>
          </p:cNvSpPr>
          <p:nvPr/>
        </p:nvSpPr>
        <p:spPr bwMode="auto">
          <a:xfrm>
            <a:off x="395288" y="3500438"/>
            <a:ext cx="144462" cy="144462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835" name="Text Box 11"/>
          <p:cNvSpPr txBox="1">
            <a:spLocks noChangeArrowheads="1"/>
          </p:cNvSpPr>
          <p:nvPr/>
        </p:nvSpPr>
        <p:spPr bwMode="auto">
          <a:xfrm>
            <a:off x="1187450" y="2133600"/>
            <a:ext cx="44640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/>
              <a:t>除旧革新非佳人 </a:t>
            </a:r>
          </a:p>
        </p:txBody>
      </p:sp>
      <p:sp>
        <p:nvSpPr>
          <p:cNvPr id="77836" name="Text Box 12"/>
          <p:cNvSpPr txBox="1">
            <a:spLocks noChangeArrowheads="1"/>
          </p:cNvSpPr>
          <p:nvPr/>
        </p:nvSpPr>
        <p:spPr bwMode="auto">
          <a:xfrm>
            <a:off x="755650" y="404813"/>
            <a:ext cx="36718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/>
              <a:t>猜字谜：</a:t>
            </a:r>
          </a:p>
        </p:txBody>
      </p:sp>
      <p:sp>
        <p:nvSpPr>
          <p:cNvPr id="77837" name="Text Box 13"/>
          <p:cNvSpPr txBox="1">
            <a:spLocks noChangeArrowheads="1"/>
          </p:cNvSpPr>
          <p:nvPr/>
        </p:nvSpPr>
        <p:spPr bwMode="auto">
          <a:xfrm>
            <a:off x="4859338" y="2060575"/>
            <a:ext cx="22320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（鞋）</a:t>
            </a:r>
          </a:p>
        </p:txBody>
      </p:sp>
      <p:sp>
        <p:nvSpPr>
          <p:cNvPr id="77838" name="Text Box 14"/>
          <p:cNvSpPr txBox="1">
            <a:spLocks noChangeArrowheads="1"/>
          </p:cNvSpPr>
          <p:nvPr/>
        </p:nvSpPr>
        <p:spPr bwMode="auto">
          <a:xfrm>
            <a:off x="1187450" y="3357563"/>
            <a:ext cx="33115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/>
              <a:t>沅水缥缈去不还 </a:t>
            </a:r>
          </a:p>
        </p:txBody>
      </p:sp>
      <p:sp>
        <p:nvSpPr>
          <p:cNvPr id="77839" name="Text Box 15"/>
          <p:cNvSpPr txBox="1">
            <a:spLocks noChangeArrowheads="1"/>
          </p:cNvSpPr>
          <p:nvPr/>
        </p:nvSpPr>
        <p:spPr bwMode="auto">
          <a:xfrm>
            <a:off x="4859338" y="3284538"/>
            <a:ext cx="23764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（远）</a:t>
            </a:r>
          </a:p>
        </p:txBody>
      </p:sp>
      <p:sp>
        <p:nvSpPr>
          <p:cNvPr id="77840" name="Text Box 16"/>
          <p:cNvSpPr txBox="1">
            <a:spLocks noChangeArrowheads="1"/>
          </p:cNvSpPr>
          <p:nvPr/>
        </p:nvSpPr>
        <p:spPr bwMode="auto">
          <a:xfrm>
            <a:off x="1403350" y="4652963"/>
            <a:ext cx="23050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/>
              <a:t>有心转干 </a:t>
            </a:r>
          </a:p>
        </p:txBody>
      </p:sp>
      <p:sp>
        <p:nvSpPr>
          <p:cNvPr id="77841" name="Text Box 17"/>
          <p:cNvSpPr txBox="1">
            <a:spLocks noChangeArrowheads="1"/>
          </p:cNvSpPr>
          <p:nvPr/>
        </p:nvSpPr>
        <p:spPr bwMode="auto">
          <a:xfrm>
            <a:off x="4859338" y="4724400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（志）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7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7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7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7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7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3" grpId="0" animBg="1"/>
      <p:bldP spid="77835" grpId="0"/>
      <p:bldP spid="77836" grpId="0"/>
      <p:bldP spid="77837" grpId="0"/>
      <p:bldP spid="77838" grpId="0"/>
      <p:bldP spid="77839" grpId="0"/>
      <p:bldP spid="77840" grpId="0"/>
      <p:bldP spid="778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395288" y="2060575"/>
            <a:ext cx="26638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dirty="0"/>
              <a:t>担（     ）</a:t>
            </a:r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2771775" y="2060575"/>
            <a:ext cx="24145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/>
              <a:t>伍（     ）</a:t>
            </a: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250825" y="239713"/>
            <a:ext cx="272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/>
              <a:t>熟字加偏旁</a:t>
            </a:r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395288" y="1052513"/>
            <a:ext cx="24145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/>
              <a:t>旦（     ）</a:t>
            </a:r>
          </a:p>
        </p:txBody>
      </p:sp>
      <p:sp>
        <p:nvSpPr>
          <p:cNvPr id="79882" name="Text Box 10"/>
          <p:cNvSpPr txBox="1">
            <a:spLocks noChangeArrowheads="1"/>
          </p:cNvSpPr>
          <p:nvPr/>
        </p:nvSpPr>
        <p:spPr bwMode="auto">
          <a:xfrm>
            <a:off x="2771775" y="1196975"/>
            <a:ext cx="24145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/>
              <a:t>五（     ）</a:t>
            </a:r>
          </a:p>
        </p:txBody>
      </p:sp>
      <p:sp>
        <p:nvSpPr>
          <p:cNvPr id="79884" name="Text Box 12"/>
          <p:cNvSpPr txBox="1">
            <a:spLocks noChangeArrowheads="1"/>
          </p:cNvSpPr>
          <p:nvPr/>
        </p:nvSpPr>
        <p:spPr bwMode="auto">
          <a:xfrm>
            <a:off x="5292725" y="1125538"/>
            <a:ext cx="24145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/>
              <a:t>丈（     ）</a:t>
            </a:r>
          </a:p>
        </p:txBody>
      </p:sp>
      <p:sp>
        <p:nvSpPr>
          <p:cNvPr id="79885" name="Text Box 13"/>
          <p:cNvSpPr txBox="1">
            <a:spLocks noChangeArrowheads="1"/>
          </p:cNvSpPr>
          <p:nvPr/>
        </p:nvSpPr>
        <p:spPr bwMode="auto">
          <a:xfrm>
            <a:off x="5364163" y="1844675"/>
            <a:ext cx="24145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/>
              <a:t>仗（     ）</a:t>
            </a:r>
          </a:p>
        </p:txBody>
      </p:sp>
      <p:sp>
        <p:nvSpPr>
          <p:cNvPr id="79886" name="Text Box 14"/>
          <p:cNvSpPr txBox="1">
            <a:spLocks noChangeArrowheads="1"/>
          </p:cNvSpPr>
          <p:nvPr/>
        </p:nvSpPr>
        <p:spPr bwMode="auto">
          <a:xfrm>
            <a:off x="592138" y="2771775"/>
            <a:ext cx="8302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C3300"/>
                </a:solidFill>
              </a:rPr>
              <a:t>但 </a:t>
            </a:r>
            <a:r>
              <a:rPr lang="zh-CN" altLang="en-US"/>
              <a:t>  </a:t>
            </a:r>
          </a:p>
        </p:txBody>
      </p:sp>
      <p:sp>
        <p:nvSpPr>
          <p:cNvPr id="79887" name="Text Box 15"/>
          <p:cNvSpPr txBox="1">
            <a:spLocks noChangeArrowheads="1"/>
          </p:cNvSpPr>
          <p:nvPr/>
        </p:nvSpPr>
        <p:spPr bwMode="auto">
          <a:xfrm>
            <a:off x="2608263" y="2843213"/>
            <a:ext cx="8159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C3300"/>
                </a:solidFill>
              </a:rPr>
              <a:t>吾  </a:t>
            </a:r>
          </a:p>
        </p:txBody>
      </p:sp>
      <p:sp>
        <p:nvSpPr>
          <p:cNvPr id="79888" name="Text Box 16"/>
          <p:cNvSpPr txBox="1">
            <a:spLocks noChangeArrowheads="1"/>
          </p:cNvSpPr>
          <p:nvPr/>
        </p:nvSpPr>
        <p:spPr bwMode="auto">
          <a:xfrm>
            <a:off x="5508625" y="2525713"/>
            <a:ext cx="5905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C3300"/>
                </a:solidFill>
              </a:rPr>
              <a:t>杖</a:t>
            </a:r>
          </a:p>
        </p:txBody>
      </p:sp>
      <p:sp>
        <p:nvSpPr>
          <p:cNvPr id="79889" name="Text Box 17"/>
          <p:cNvSpPr txBox="1">
            <a:spLocks noChangeArrowheads="1"/>
          </p:cNvSpPr>
          <p:nvPr/>
        </p:nvSpPr>
        <p:spPr bwMode="auto">
          <a:xfrm>
            <a:off x="376238" y="3435350"/>
            <a:ext cx="272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/>
              <a:t>熟字减偏旁</a:t>
            </a:r>
          </a:p>
        </p:txBody>
      </p:sp>
      <p:sp>
        <p:nvSpPr>
          <p:cNvPr id="79890" name="Text Box 18"/>
          <p:cNvSpPr txBox="1">
            <a:spLocks noChangeArrowheads="1"/>
          </p:cNvSpPr>
          <p:nvPr/>
        </p:nvSpPr>
        <p:spPr bwMode="auto">
          <a:xfrm>
            <a:off x="539750" y="4149725"/>
            <a:ext cx="22733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/>
              <a:t>珠（    ）</a:t>
            </a:r>
          </a:p>
        </p:txBody>
      </p:sp>
      <p:sp>
        <p:nvSpPr>
          <p:cNvPr id="79891" name="Text Box 19"/>
          <p:cNvSpPr txBox="1">
            <a:spLocks noChangeArrowheads="1"/>
          </p:cNvSpPr>
          <p:nvPr/>
        </p:nvSpPr>
        <p:spPr bwMode="auto">
          <a:xfrm>
            <a:off x="468313" y="5084763"/>
            <a:ext cx="23749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/>
              <a:t>朱（    ）</a:t>
            </a:r>
          </a:p>
        </p:txBody>
      </p:sp>
      <p:sp>
        <p:nvSpPr>
          <p:cNvPr id="79892" name="Text Box 20"/>
          <p:cNvSpPr txBox="1">
            <a:spLocks noChangeArrowheads="1"/>
          </p:cNvSpPr>
          <p:nvPr/>
        </p:nvSpPr>
        <p:spPr bwMode="auto">
          <a:xfrm>
            <a:off x="2843213" y="4225925"/>
            <a:ext cx="15843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/>
              <a:t>岗（     ）</a:t>
            </a:r>
          </a:p>
        </p:txBody>
      </p:sp>
      <p:sp>
        <p:nvSpPr>
          <p:cNvPr id="79893" name="Text Box 21"/>
          <p:cNvSpPr txBox="1">
            <a:spLocks noChangeArrowheads="1"/>
          </p:cNvSpPr>
          <p:nvPr/>
        </p:nvSpPr>
        <p:spPr bwMode="auto">
          <a:xfrm>
            <a:off x="2987675" y="51577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79894" name="Text Box 22"/>
          <p:cNvSpPr txBox="1">
            <a:spLocks noChangeArrowheads="1"/>
          </p:cNvSpPr>
          <p:nvPr/>
        </p:nvSpPr>
        <p:spPr bwMode="auto">
          <a:xfrm>
            <a:off x="2843213" y="5013325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/>
              <a:t>冈（     ）</a:t>
            </a:r>
          </a:p>
        </p:txBody>
      </p:sp>
      <p:sp>
        <p:nvSpPr>
          <p:cNvPr id="79895" name="Text Box 23"/>
          <p:cNvSpPr txBox="1">
            <a:spLocks noChangeArrowheads="1"/>
          </p:cNvSpPr>
          <p:nvPr/>
        </p:nvSpPr>
        <p:spPr bwMode="auto">
          <a:xfrm>
            <a:off x="4911725" y="4298950"/>
            <a:ext cx="17478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/>
              <a:t>抖（    ）</a:t>
            </a:r>
          </a:p>
        </p:txBody>
      </p:sp>
      <p:sp>
        <p:nvSpPr>
          <p:cNvPr id="79896" name="Text Box 24"/>
          <p:cNvSpPr txBox="1">
            <a:spLocks noChangeArrowheads="1"/>
          </p:cNvSpPr>
          <p:nvPr/>
        </p:nvSpPr>
        <p:spPr bwMode="auto">
          <a:xfrm>
            <a:off x="4840288" y="5162550"/>
            <a:ext cx="17478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/>
              <a:t>斗（     ）</a:t>
            </a:r>
          </a:p>
        </p:txBody>
      </p:sp>
      <p:sp>
        <p:nvSpPr>
          <p:cNvPr id="79897" name="Text Box 25"/>
          <p:cNvSpPr txBox="1">
            <a:spLocks noChangeArrowheads="1"/>
          </p:cNvSpPr>
          <p:nvPr/>
        </p:nvSpPr>
        <p:spPr bwMode="auto">
          <a:xfrm>
            <a:off x="7000875" y="4140200"/>
            <a:ext cx="2079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/>
              <a:t>遍（      ）</a:t>
            </a:r>
          </a:p>
        </p:txBody>
      </p:sp>
      <p:sp>
        <p:nvSpPr>
          <p:cNvPr id="79898" name="Text Box 26"/>
          <p:cNvSpPr txBox="1">
            <a:spLocks noChangeArrowheads="1"/>
          </p:cNvSpPr>
          <p:nvPr/>
        </p:nvSpPr>
        <p:spPr bwMode="auto">
          <a:xfrm>
            <a:off x="7064375" y="5084763"/>
            <a:ext cx="2079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/>
              <a:t>扁（      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9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9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9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9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9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9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9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9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9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9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9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9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9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9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  <p:bldP spid="79878" grpId="0"/>
      <p:bldP spid="79881" grpId="0"/>
      <p:bldP spid="79882" grpId="0"/>
      <p:bldP spid="79884" grpId="0"/>
      <p:bldP spid="79885" grpId="0"/>
      <p:bldP spid="79886" grpId="0"/>
      <p:bldP spid="79887" grpId="0"/>
      <p:bldP spid="79888" grpId="0"/>
      <p:bldP spid="79889" grpId="0"/>
      <p:bldP spid="79890" grpId="0"/>
      <p:bldP spid="79891" grpId="0"/>
      <p:bldP spid="79892" grpId="0"/>
      <p:bldP spid="79894" grpId="0"/>
      <p:bldP spid="79895" grpId="0"/>
      <p:bldP spid="79896" grpId="0"/>
      <p:bldP spid="79897" grpId="0"/>
      <p:bldP spid="7989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808038" y="3381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80901" name="Picture 5" descr="KGO9K9(ONK1RL@$B[%BX7J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63713" cy="19891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2247900" y="6254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80903" name="Picture 7" descr="~1XYRGYZHPE}PP2%0_~C5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0"/>
            <a:ext cx="1400175" cy="1885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04" name="AutoShape 8"/>
          <p:cNvSpPr>
            <a:spLocks noChangeArrowheads="1"/>
          </p:cNvSpPr>
          <p:nvPr/>
        </p:nvSpPr>
        <p:spPr bwMode="auto">
          <a:xfrm>
            <a:off x="1187450" y="692150"/>
            <a:ext cx="647700" cy="485775"/>
          </a:xfrm>
          <a:prstGeom prst="rightArrow">
            <a:avLst>
              <a:gd name="adj1" fmla="val 50000"/>
              <a:gd name="adj2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3975100" y="7699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80906" name="Picture 10" descr="Z0`OV146~JTU%}67F$6G8Q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275" y="333375"/>
            <a:ext cx="1228725" cy="1209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07" name="AutoShape 11"/>
          <p:cNvSpPr>
            <a:spLocks noChangeArrowheads="1"/>
          </p:cNvSpPr>
          <p:nvPr/>
        </p:nvSpPr>
        <p:spPr bwMode="auto">
          <a:xfrm>
            <a:off x="3203575" y="620713"/>
            <a:ext cx="576263" cy="485775"/>
          </a:xfrm>
          <a:prstGeom prst="rightArrow">
            <a:avLst>
              <a:gd name="adj1" fmla="val 50000"/>
              <a:gd name="adj2" fmla="val 2965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8" name="Text Box 12"/>
          <p:cNvSpPr txBox="1">
            <a:spLocks noChangeArrowheads="1"/>
          </p:cNvSpPr>
          <p:nvPr/>
        </p:nvSpPr>
        <p:spPr bwMode="auto">
          <a:xfrm>
            <a:off x="5559425" y="6254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80909" name="Picture 13" descr="9YTH]AWZY5F]NHGLD99V_Z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0"/>
            <a:ext cx="2847975" cy="22050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10" name="Text Box 14"/>
          <p:cNvSpPr txBox="1">
            <a:spLocks noChangeArrowheads="1"/>
          </p:cNvSpPr>
          <p:nvPr/>
        </p:nvSpPr>
        <p:spPr bwMode="auto">
          <a:xfrm>
            <a:off x="303213" y="27860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80911" name="Picture 15" descr="HY8)O4W%VP6JH%MSRFRAUL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349500"/>
            <a:ext cx="1285875" cy="2428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12" name="Text Box 16"/>
          <p:cNvSpPr txBox="1">
            <a:spLocks noChangeArrowheads="1"/>
          </p:cNvSpPr>
          <p:nvPr/>
        </p:nvSpPr>
        <p:spPr bwMode="auto">
          <a:xfrm>
            <a:off x="1671638" y="32908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0913" name="AutoShape 17"/>
          <p:cNvSpPr>
            <a:spLocks noChangeArrowheads="1"/>
          </p:cNvSpPr>
          <p:nvPr/>
        </p:nvSpPr>
        <p:spPr bwMode="auto">
          <a:xfrm>
            <a:off x="1042988" y="2924175"/>
            <a:ext cx="647700" cy="792163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4" name="Text Box 18"/>
          <p:cNvSpPr txBox="1">
            <a:spLocks noChangeArrowheads="1"/>
          </p:cNvSpPr>
          <p:nvPr/>
        </p:nvSpPr>
        <p:spPr bwMode="auto">
          <a:xfrm>
            <a:off x="2032000" y="27860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80915" name="Picture 19" descr="ZE$]$TSBM47QDJEQBWBLUT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63713" y="2205038"/>
            <a:ext cx="1409700" cy="2466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16" name="Text Box 20"/>
          <p:cNvSpPr txBox="1">
            <a:spLocks noChangeArrowheads="1"/>
          </p:cNvSpPr>
          <p:nvPr/>
        </p:nvSpPr>
        <p:spPr bwMode="auto">
          <a:xfrm>
            <a:off x="3400425" y="29305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0917" name="AutoShape 21"/>
          <p:cNvSpPr>
            <a:spLocks noChangeArrowheads="1"/>
          </p:cNvSpPr>
          <p:nvPr/>
        </p:nvSpPr>
        <p:spPr bwMode="auto">
          <a:xfrm>
            <a:off x="3132138" y="2997200"/>
            <a:ext cx="503237" cy="701675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8" name="Text Box 22"/>
          <p:cNvSpPr txBox="1">
            <a:spLocks noChangeArrowheads="1"/>
          </p:cNvSpPr>
          <p:nvPr/>
        </p:nvSpPr>
        <p:spPr bwMode="auto">
          <a:xfrm>
            <a:off x="3687763" y="30019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80919" name="Picture 23" descr="SLPLC~~0M[}$@`D9S]X}S~L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35375" y="2420938"/>
            <a:ext cx="1895475" cy="24479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20" name="Text Box 24"/>
          <p:cNvSpPr txBox="1">
            <a:spLocks noChangeArrowheads="1"/>
          </p:cNvSpPr>
          <p:nvPr/>
        </p:nvSpPr>
        <p:spPr bwMode="auto">
          <a:xfrm>
            <a:off x="5416550" y="31464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0921" name="AutoShape 25"/>
          <p:cNvSpPr>
            <a:spLocks noChangeArrowheads="1"/>
          </p:cNvSpPr>
          <p:nvPr/>
        </p:nvSpPr>
        <p:spPr bwMode="auto">
          <a:xfrm>
            <a:off x="5364163" y="2997200"/>
            <a:ext cx="647700" cy="8636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22" name="Text Box 26"/>
          <p:cNvSpPr txBox="1">
            <a:spLocks noChangeArrowheads="1"/>
          </p:cNvSpPr>
          <p:nvPr/>
        </p:nvSpPr>
        <p:spPr bwMode="auto">
          <a:xfrm>
            <a:off x="6135688" y="3146425"/>
            <a:ext cx="1651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/>
          </a:p>
        </p:txBody>
      </p:sp>
      <p:pic>
        <p:nvPicPr>
          <p:cNvPr id="80923" name="Picture 27" descr="KC{5F$7X~9R{X[IE)Z4B$%B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56325" y="2492375"/>
            <a:ext cx="1871663" cy="1517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24" name="Text Box 28"/>
          <p:cNvSpPr txBox="1">
            <a:spLocks noChangeArrowheads="1"/>
          </p:cNvSpPr>
          <p:nvPr/>
        </p:nvSpPr>
        <p:spPr bwMode="auto">
          <a:xfrm>
            <a:off x="879475" y="56673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80925" name="Picture 29" descr="~3TGLYK9_]@]NKO[{980%ZI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4652963"/>
            <a:ext cx="7740650" cy="17287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0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0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0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0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0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0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0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0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0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0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0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0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0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0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0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0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4" grpId="0" animBg="1"/>
      <p:bldP spid="80907" grpId="0" animBg="1"/>
      <p:bldP spid="80913" grpId="0" animBg="1"/>
      <p:bldP spid="80917" grpId="0" animBg="1"/>
      <p:bldP spid="809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1116013" y="11255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3616325" y="568325"/>
            <a:ext cx="109855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/>
              <a:t>德</a:t>
            </a:r>
          </a:p>
        </p:txBody>
      </p:sp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1095375" y="1851025"/>
            <a:ext cx="526415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/>
              <a:t>顺：</a:t>
            </a:r>
          </a:p>
          <a:p>
            <a:r>
              <a:rPr lang="zh-CN" altLang="en-US" sz="4000"/>
              <a:t>行为端直，心地专一；</a:t>
            </a:r>
          </a:p>
          <a:p>
            <a:r>
              <a:rPr lang="zh-CN" altLang="en-US" sz="4000"/>
              <a:t>为人准则，它列第一。</a:t>
            </a:r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1042988" y="4365625"/>
            <a:ext cx="1225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CC3300"/>
                </a:solidFill>
              </a:rPr>
              <a:t>道德</a:t>
            </a:r>
          </a:p>
        </p:txBody>
      </p:sp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2627313" y="4418013"/>
            <a:ext cx="9969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C3300"/>
                </a:solidFill>
              </a:rPr>
              <a:t>品德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/>
      <p:bldP spid="82950" grpId="0"/>
      <p:bldP spid="82951" grpId="0"/>
      <p:bldP spid="829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1" name="Picture 3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2" name="Picture 4" descr="sdx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11969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1042988" y="1484313"/>
            <a:ext cx="71278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/>
              <a:t>       </a:t>
            </a:r>
            <a:r>
              <a:rPr lang="zh-CN" altLang="en-US" sz="3600" b="1" dirty="0">
                <a:solidFill>
                  <a:srgbClr val="003300"/>
                </a:solidFill>
              </a:rPr>
              <a:t>读课文并思考：“朱德的扁担”这个故事发生在什么时候？</a:t>
            </a: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1187450" y="2852738"/>
            <a:ext cx="705643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 sz="3600" b="1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1928</a:t>
            </a:r>
            <a:r>
              <a:rPr lang="zh-CN" altLang="en-US" sz="3600" b="1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年，朱德同志带领一支队伍到井冈山跟毛泽东同志会师。</a:t>
            </a:r>
          </a:p>
        </p:txBody>
      </p:sp>
      <p:sp>
        <p:nvSpPr>
          <p:cNvPr id="58375" name="Oval 7"/>
          <p:cNvSpPr>
            <a:spLocks noChangeArrowheads="1"/>
          </p:cNvSpPr>
          <p:nvPr/>
        </p:nvSpPr>
        <p:spPr bwMode="auto">
          <a:xfrm>
            <a:off x="1619250" y="3140075"/>
            <a:ext cx="142875" cy="144463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1763713" y="4941888"/>
            <a:ext cx="6985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en-US" altLang="zh-CN" sz="2800" dirty="0">
                <a:latin typeface="宋体" panose="02010600030101010101" pitchFamily="2" charset="-122"/>
              </a:rPr>
              <a:t>.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想一想井冈山会师是什么样的情景呢？</a:t>
            </a:r>
          </a:p>
        </p:txBody>
      </p:sp>
      <p:sp>
        <p:nvSpPr>
          <p:cNvPr id="58377" name="Text Box 9"/>
          <p:cNvSpPr txBox="1">
            <a:spLocks noChangeArrowheads="1"/>
          </p:cNvSpPr>
          <p:nvPr/>
        </p:nvSpPr>
        <p:spPr bwMode="auto">
          <a:xfrm>
            <a:off x="1692275" y="4292600"/>
            <a:ext cx="49672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1</a:t>
            </a:r>
            <a:r>
              <a:rPr lang="en-US" altLang="zh-CN" sz="2800" dirty="0">
                <a:latin typeface="宋体" panose="02010600030101010101" pitchFamily="2" charset="-122"/>
              </a:rPr>
              <a:t>.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说说你对井冈山的了解。</a:t>
            </a:r>
          </a:p>
        </p:txBody>
      </p:sp>
      <p:grpSp>
        <p:nvGrpSpPr>
          <p:cNvPr id="58381" name="Group 13"/>
          <p:cNvGrpSpPr/>
          <p:nvPr/>
        </p:nvGrpSpPr>
        <p:grpSpPr bwMode="auto">
          <a:xfrm>
            <a:off x="611188" y="4365625"/>
            <a:ext cx="863600" cy="849313"/>
            <a:chOff x="1383" y="1253"/>
            <a:chExt cx="984" cy="852"/>
          </a:xfrm>
        </p:grpSpPr>
        <p:pic>
          <p:nvPicPr>
            <p:cNvPr id="58382" name="Picture 14" descr="{4A597BF2-C408-4DA7-B4C3-9226DBD52570}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ED"/>
                </a:clrFrom>
                <a:clrTo>
                  <a:srgbClr val="FFFF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1115903">
              <a:off x="1383" y="1253"/>
              <a:ext cx="612" cy="79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8383" name="Picture 15" descr="{07C95A7F-97FD-4AC2-948F-9BEED9AEB2BE}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ED"/>
                </a:clrFrom>
                <a:clrTo>
                  <a:srgbClr val="FFFF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981096">
              <a:off x="1701" y="1253"/>
              <a:ext cx="666" cy="85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8384" name="Line 16"/>
          <p:cNvSpPr>
            <a:spLocks noChangeShapeType="1"/>
          </p:cNvSpPr>
          <p:nvPr/>
        </p:nvSpPr>
        <p:spPr bwMode="auto">
          <a:xfrm>
            <a:off x="2124075" y="4005263"/>
            <a:ext cx="151288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85" name="Line 17"/>
          <p:cNvSpPr>
            <a:spLocks noChangeShapeType="1"/>
          </p:cNvSpPr>
          <p:nvPr/>
        </p:nvSpPr>
        <p:spPr bwMode="auto">
          <a:xfrm>
            <a:off x="6372225" y="4005263"/>
            <a:ext cx="100965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8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4" grpId="0"/>
      <p:bldP spid="58375" grpId="0" animBg="1"/>
      <p:bldP spid="58376" grpId="0"/>
      <p:bldP spid="58377" grpId="0"/>
      <p:bldP spid="58384" grpId="0" animBg="1"/>
      <p:bldP spid="5838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5" name="Picture 3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6" name="Picture 4" descr="sdx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2488" y="162242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8" name="Picture 6" descr="20061056167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2588" y="2276475"/>
            <a:ext cx="5249862" cy="324802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0" name="Picture 8" descr="130550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6238" y="2276475"/>
            <a:ext cx="5256212" cy="33655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395288" y="3716338"/>
            <a:ext cx="28082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3300"/>
                </a:solidFill>
              </a:rPr>
              <a:t>金秋井冈山。</a:t>
            </a:r>
          </a:p>
        </p:txBody>
      </p:sp>
      <p:sp>
        <p:nvSpPr>
          <p:cNvPr id="59402" name="Text Box 10"/>
          <p:cNvSpPr txBox="1">
            <a:spLocks noChangeArrowheads="1"/>
          </p:cNvSpPr>
          <p:nvPr/>
        </p:nvSpPr>
        <p:spPr bwMode="auto">
          <a:xfrm>
            <a:off x="395288" y="3068638"/>
            <a:ext cx="28082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663300"/>
                </a:solidFill>
              </a:rPr>
              <a:t>井冈山旧居。</a:t>
            </a:r>
          </a:p>
        </p:txBody>
      </p:sp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395288" y="2349500"/>
            <a:ext cx="28082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3300"/>
                </a:solidFill>
              </a:rPr>
              <a:t>井冈山的风光。</a:t>
            </a:r>
          </a:p>
        </p:txBody>
      </p:sp>
      <p:sp>
        <p:nvSpPr>
          <p:cNvPr id="59404" name="Oval 12"/>
          <p:cNvSpPr>
            <a:spLocks noChangeArrowheads="1"/>
          </p:cNvSpPr>
          <p:nvPr/>
        </p:nvSpPr>
        <p:spPr bwMode="auto">
          <a:xfrm>
            <a:off x="323850" y="2565400"/>
            <a:ext cx="73025" cy="71438"/>
          </a:xfrm>
          <a:prstGeom prst="ellipse">
            <a:avLst/>
          </a:prstGeom>
          <a:solidFill>
            <a:srgbClr val="6633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5" name="Oval 13"/>
          <p:cNvSpPr>
            <a:spLocks noChangeArrowheads="1"/>
          </p:cNvSpPr>
          <p:nvPr/>
        </p:nvSpPr>
        <p:spPr bwMode="auto">
          <a:xfrm>
            <a:off x="323850" y="3284538"/>
            <a:ext cx="73025" cy="71437"/>
          </a:xfrm>
          <a:prstGeom prst="ellipse">
            <a:avLst/>
          </a:prstGeom>
          <a:solidFill>
            <a:srgbClr val="6633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6" name="Oval 14"/>
          <p:cNvSpPr>
            <a:spLocks noChangeArrowheads="1"/>
          </p:cNvSpPr>
          <p:nvPr/>
        </p:nvSpPr>
        <p:spPr bwMode="auto">
          <a:xfrm>
            <a:off x="323850" y="3933825"/>
            <a:ext cx="73025" cy="71438"/>
          </a:xfrm>
          <a:prstGeom prst="ellipse">
            <a:avLst/>
          </a:prstGeom>
          <a:solidFill>
            <a:srgbClr val="6633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7" name="WordArt 15"/>
          <p:cNvSpPr>
            <a:spLocks noChangeArrowheads="1" noChangeShapeType="1" noTextEdit="1"/>
          </p:cNvSpPr>
          <p:nvPr/>
        </p:nvSpPr>
        <p:spPr bwMode="auto">
          <a:xfrm>
            <a:off x="3779838" y="1011238"/>
            <a:ext cx="3097212" cy="61753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3366"/>
                  </a:solidFill>
                  <a:rou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走进井冈山</a:t>
            </a:r>
          </a:p>
        </p:txBody>
      </p:sp>
      <p:pic>
        <p:nvPicPr>
          <p:cNvPr id="59409" name="Picture 17" descr="5910980420051115181600_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6238" y="2276475"/>
            <a:ext cx="5257800" cy="338455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1" grpId="0"/>
      <p:bldP spid="59402" grpId="0"/>
      <p:bldP spid="59403" grpId="0"/>
      <p:bldP spid="59404" grpId="0" animBg="1"/>
      <p:bldP spid="59405" grpId="0" animBg="1"/>
      <p:bldP spid="5940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8785225" cy="65246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9" name="Picture 3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0" name="Picture 4" descr="sdx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1" name="Picture 5" descr="井冈山会师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838" y="2060575"/>
            <a:ext cx="4286250" cy="3524250"/>
          </a:xfrm>
          <a:prstGeom prst="rect">
            <a:avLst/>
          </a:prstGeom>
          <a:noFill/>
          <a:ln w="57150" cmpd="thickThin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539750" y="2420938"/>
            <a:ext cx="30241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</a:rPr>
              <a:t>井冈山会师。</a:t>
            </a:r>
          </a:p>
        </p:txBody>
      </p:sp>
      <p:sp>
        <p:nvSpPr>
          <p:cNvPr id="60423" name="Oval 7"/>
          <p:cNvSpPr>
            <a:spLocks noChangeArrowheads="1"/>
          </p:cNvSpPr>
          <p:nvPr/>
        </p:nvSpPr>
        <p:spPr bwMode="auto">
          <a:xfrm>
            <a:off x="395288" y="2636838"/>
            <a:ext cx="144462" cy="144462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539750" y="3284538"/>
            <a:ext cx="230346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</a:rPr>
              <a:t>井冈山会师纪念碑。</a:t>
            </a:r>
          </a:p>
        </p:txBody>
      </p:sp>
      <p:sp>
        <p:nvSpPr>
          <p:cNvPr id="60426" name="Oval 10"/>
          <p:cNvSpPr>
            <a:spLocks noChangeArrowheads="1"/>
          </p:cNvSpPr>
          <p:nvPr/>
        </p:nvSpPr>
        <p:spPr bwMode="auto">
          <a:xfrm>
            <a:off x="395288" y="3500438"/>
            <a:ext cx="144462" cy="144462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0428" name="Picture 12" descr="19d98d392ce3c700b9998fa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838" y="2060575"/>
            <a:ext cx="4310062" cy="3529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5" grpId="0"/>
      <p:bldP spid="604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60350"/>
            <a:ext cx="8785225" cy="5688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3" name="Picture 3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4" name="Picture 4" descr="sdx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1125538"/>
            <a:ext cx="6553200" cy="1508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1445" name="Group 5"/>
          <p:cNvGrpSpPr/>
          <p:nvPr/>
        </p:nvGrpSpPr>
        <p:grpSpPr bwMode="auto">
          <a:xfrm>
            <a:off x="395288" y="1700213"/>
            <a:ext cx="1871662" cy="1584325"/>
            <a:chOff x="1519" y="721"/>
            <a:chExt cx="1588" cy="1180"/>
          </a:xfrm>
        </p:grpSpPr>
        <p:pic>
          <p:nvPicPr>
            <p:cNvPr id="61446" name="Picture 6" descr="pic_2706840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19" y="721"/>
              <a:ext cx="1588" cy="118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1447" name="Rectangle 7" descr="新闻纸"/>
            <p:cNvSpPr>
              <a:spLocks noChangeArrowheads="1"/>
            </p:cNvSpPr>
            <p:nvPr/>
          </p:nvSpPr>
          <p:spPr bwMode="auto">
            <a:xfrm>
              <a:off x="1565" y="1480"/>
              <a:ext cx="1315" cy="317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4400">
                  <a:solidFill>
                    <a:srgbClr val="0000FF"/>
                  </a:solidFill>
                  <a:ea typeface="华文新魏" panose="02010800040101010101" pitchFamily="2" charset="-122"/>
                </a:rPr>
                <a:t>考考你</a:t>
              </a:r>
            </a:p>
          </p:txBody>
        </p:sp>
      </p:grpSp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2124075" y="1557338"/>
            <a:ext cx="70199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0066"/>
                </a:solidFill>
              </a:rPr>
              <a:t>小组合作学习，想一想以下的问题：</a:t>
            </a:r>
          </a:p>
        </p:txBody>
      </p:sp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2411413" y="2349500"/>
            <a:ext cx="58324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en-US" sz="3200" dirty="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朱德用这根扁担干什么用？</a:t>
            </a:r>
            <a:r>
              <a:rPr lang="zh-CN" altLang="en-US" sz="3200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</a:p>
        </p:txBody>
      </p:sp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2411413" y="3568700"/>
            <a:ext cx="58324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2.</a:t>
            </a:r>
            <a:r>
              <a:rPr lang="zh-CN" altLang="en-US" sz="3200" dirty="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为什么需要挑粮上山？ </a:t>
            </a:r>
          </a:p>
        </p:txBody>
      </p:sp>
      <p:sp>
        <p:nvSpPr>
          <p:cNvPr id="61451" name="Text Box 11"/>
          <p:cNvSpPr txBox="1">
            <a:spLocks noChangeArrowheads="1"/>
          </p:cNvSpPr>
          <p:nvPr/>
        </p:nvSpPr>
        <p:spPr bwMode="auto">
          <a:xfrm>
            <a:off x="3779838" y="2924175"/>
            <a:ext cx="33131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3366"/>
                </a:solidFill>
                <a:ea typeface="楷体_GB2312" panose="02010609030101010101" pitchFamily="49" charset="-122"/>
              </a:rPr>
              <a:t>挑粮上山。</a:t>
            </a:r>
            <a:r>
              <a:rPr lang="zh-CN" altLang="en-US" dirty="0"/>
              <a:t> </a:t>
            </a:r>
          </a:p>
        </p:txBody>
      </p:sp>
      <p:sp>
        <p:nvSpPr>
          <p:cNvPr id="61452" name="AutoShape 12"/>
          <p:cNvSpPr>
            <a:spLocks noChangeArrowheads="1"/>
          </p:cNvSpPr>
          <p:nvPr/>
        </p:nvSpPr>
        <p:spPr bwMode="auto">
          <a:xfrm>
            <a:off x="3563938" y="3211513"/>
            <a:ext cx="144462" cy="144462"/>
          </a:xfrm>
          <a:prstGeom prst="flowChartExtract">
            <a:avLst/>
          </a:prstGeom>
          <a:solidFill>
            <a:srgbClr val="003366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3" name="Text Box 13"/>
          <p:cNvSpPr txBox="1">
            <a:spLocks noChangeArrowheads="1"/>
          </p:cNvSpPr>
          <p:nvPr/>
        </p:nvSpPr>
        <p:spPr bwMode="auto">
          <a:xfrm>
            <a:off x="827088" y="4292600"/>
            <a:ext cx="7705725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/>
              <a:t>       </a:t>
            </a:r>
            <a:r>
              <a:rPr lang="zh-CN" altLang="en-US" sz="2800" b="1" dirty="0">
                <a:solidFill>
                  <a:srgbClr val="003366"/>
                </a:solidFill>
              </a:rPr>
              <a:t>因为井冈山生产的粮食不多，不够山上的战士吃。如果粮食不够吃，战士们就会饿肚子。战士们吃不饱，就没力气打仗了。 </a:t>
            </a:r>
          </a:p>
        </p:txBody>
      </p:sp>
      <p:sp>
        <p:nvSpPr>
          <p:cNvPr id="61454" name="AutoShape 14"/>
          <p:cNvSpPr>
            <a:spLocks noChangeArrowheads="1"/>
          </p:cNvSpPr>
          <p:nvPr/>
        </p:nvSpPr>
        <p:spPr bwMode="auto">
          <a:xfrm>
            <a:off x="1258888" y="4508500"/>
            <a:ext cx="144462" cy="144463"/>
          </a:xfrm>
          <a:prstGeom prst="flowChartExtract">
            <a:avLst/>
          </a:prstGeom>
          <a:solidFill>
            <a:srgbClr val="003366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8" grpId="0"/>
      <p:bldP spid="61450" grpId="0"/>
      <p:bldP spid="61451" grpId="0"/>
      <p:bldP spid="61452" grpId="0" animBg="1"/>
      <p:bldP spid="61453" grpId="0"/>
      <p:bldP spid="6145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5" name="Picture 3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6" name="Picture 4" descr="095_jpg 拷贝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1916113"/>
            <a:ext cx="4967288" cy="3825875"/>
          </a:xfrm>
          <a:prstGeom prst="rect">
            <a:avLst/>
          </a:prstGeom>
          <a:noFill/>
          <a:ln w="57150" cmpd="thinThick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755650" y="981075"/>
            <a:ext cx="8388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CC0000"/>
                </a:solidFill>
                <a:ea typeface="华文中宋" panose="02010600040101010101" pitchFamily="2" charset="-122"/>
              </a:rPr>
              <a:t>你瞧，朱德正挑着担子从远处走来呢！</a:t>
            </a:r>
          </a:p>
        </p:txBody>
      </p:sp>
      <p:pic>
        <p:nvPicPr>
          <p:cNvPr id="49158" name="Picture 6" descr="sdx0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088" y="1628775"/>
            <a:ext cx="7561262" cy="1746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5940425" y="2492375"/>
            <a:ext cx="2592388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3366"/>
                </a:solidFill>
                <a:ea typeface="黑体" panose="02010600030101010101" pitchFamily="49" charset="-122"/>
              </a:rPr>
              <a:t>     </a:t>
            </a:r>
            <a:r>
              <a:rPr lang="zh-CN" altLang="en-US" sz="4000">
                <a:solidFill>
                  <a:srgbClr val="003366"/>
                </a:solidFill>
                <a:ea typeface="黑体" panose="02010600030101010101" pitchFamily="49" charset="-122"/>
              </a:rPr>
              <a:t>说说你看到的朱德。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8775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7" name="Picture 3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8" name="Picture 4" descr="095_jpg 拷贝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60350"/>
            <a:ext cx="4175125" cy="3600450"/>
          </a:xfrm>
          <a:prstGeom prst="rect">
            <a:avLst/>
          </a:prstGeom>
          <a:noFill/>
          <a:ln w="57150" cmpd="thinThick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4643438" y="404813"/>
            <a:ext cx="3889375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他穿着草鞋，戴着斗笠，挑着满满的一担粮食，跟大家一块儿爬山。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2473" name="Text Box 9"/>
          <p:cNvSpPr txBox="1">
            <a:spLocks noChangeArrowheads="1"/>
          </p:cNvSpPr>
          <p:nvPr/>
        </p:nvSpPr>
        <p:spPr bwMode="auto">
          <a:xfrm>
            <a:off x="539552" y="3933056"/>
            <a:ext cx="67691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 smtClean="0">
                <a:solidFill>
                  <a:srgbClr val="99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读</a:t>
            </a:r>
            <a:r>
              <a:rPr lang="zh-CN" altLang="en-US" sz="2000" dirty="0">
                <a:solidFill>
                  <a:srgbClr val="99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一读，从</a:t>
            </a:r>
            <a:r>
              <a:rPr lang="zh-CN" altLang="en-US" sz="2000" dirty="0">
                <a:solidFill>
                  <a:srgbClr val="9900CC"/>
                </a:solidFill>
                <a:latin typeface="Arial" panose="020B0604020202020204"/>
                <a:ea typeface="黑体" panose="02010600030101010101" pitchFamily="49" charset="-122"/>
              </a:rPr>
              <a:t>“</a:t>
            </a:r>
            <a:r>
              <a:rPr lang="zh-CN" altLang="en-US" sz="2000" dirty="0">
                <a:solidFill>
                  <a:srgbClr val="99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满满</a:t>
            </a:r>
            <a:r>
              <a:rPr lang="zh-CN" altLang="en-US" sz="2000" dirty="0">
                <a:solidFill>
                  <a:srgbClr val="9900CC"/>
                </a:solidFill>
                <a:latin typeface="Arial" panose="020B0604020202020204"/>
                <a:ea typeface="黑体" panose="02010600030101010101" pitchFamily="49" charset="-122"/>
              </a:rPr>
              <a:t>”</a:t>
            </a:r>
            <a:r>
              <a:rPr lang="zh-CN" altLang="en-US" sz="2000" dirty="0">
                <a:solidFill>
                  <a:srgbClr val="99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这个词中，你体会到了什么？</a:t>
            </a:r>
            <a:r>
              <a:rPr lang="zh-CN" altLang="en-US" sz="2800" dirty="0">
                <a:solidFill>
                  <a:srgbClr val="00336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</a:p>
        </p:txBody>
      </p:sp>
      <p:sp>
        <p:nvSpPr>
          <p:cNvPr id="62474" name="Oval 10"/>
          <p:cNvSpPr>
            <a:spLocks noChangeArrowheads="1"/>
          </p:cNvSpPr>
          <p:nvPr/>
        </p:nvSpPr>
        <p:spPr bwMode="auto">
          <a:xfrm>
            <a:off x="8243888" y="2349500"/>
            <a:ext cx="144462" cy="1428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75" name="Oval 11"/>
          <p:cNvSpPr>
            <a:spLocks noChangeArrowheads="1"/>
          </p:cNvSpPr>
          <p:nvPr/>
        </p:nvSpPr>
        <p:spPr bwMode="auto">
          <a:xfrm>
            <a:off x="5003800" y="2924175"/>
            <a:ext cx="144463" cy="1428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77" name="Text Box 13"/>
          <p:cNvSpPr txBox="1">
            <a:spLocks noChangeArrowheads="1"/>
          </p:cNvSpPr>
          <p:nvPr/>
        </p:nvSpPr>
        <p:spPr bwMode="auto">
          <a:xfrm>
            <a:off x="935831" y="4456276"/>
            <a:ext cx="72009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6600CC"/>
                </a:solidFill>
              </a:rPr>
              <a:t>文中表示动词的词语有</a:t>
            </a:r>
            <a:r>
              <a:rPr lang="zh-CN" altLang="en-US" sz="2000" dirty="0">
                <a:solidFill>
                  <a:srgbClr val="6600CC"/>
                </a:solidFill>
                <a:sym typeface="Wingdings" panose="05000000000000000000" pitchFamily="2" charset="2"/>
              </a:rPr>
              <a:t>（       ）、（       ）、（      ）</a:t>
            </a:r>
          </a:p>
          <a:p>
            <a:r>
              <a:rPr lang="zh-CN" altLang="en-US" sz="2000" dirty="0">
                <a:solidFill>
                  <a:srgbClr val="6600CC"/>
                </a:solidFill>
                <a:sym typeface="Wingdings" panose="05000000000000000000" pitchFamily="2" charset="2"/>
              </a:rPr>
              <a:t>在括号里填上表示动作的词</a:t>
            </a:r>
          </a:p>
          <a:p>
            <a:r>
              <a:rPr lang="zh-CN" altLang="en-US" sz="2000" dirty="0">
                <a:solidFill>
                  <a:srgbClr val="6600CC"/>
                </a:solidFill>
                <a:sym typeface="Wingdings" panose="05000000000000000000" pitchFamily="2" charset="2"/>
              </a:rPr>
              <a:t>（     ）野菜    （      ）树苗     （      ）马路    （     ）礼物</a:t>
            </a:r>
          </a:p>
          <a:p>
            <a:r>
              <a:rPr lang="zh-CN" altLang="en-US" sz="2000" dirty="0">
                <a:solidFill>
                  <a:srgbClr val="6600CC"/>
                </a:solidFill>
                <a:sym typeface="Wingdings" panose="05000000000000000000" pitchFamily="2" charset="2"/>
              </a:rPr>
              <a:t>（     ）鞋带     （     ）房门      （      ）衣服    （    ）篮球</a:t>
            </a:r>
          </a:p>
          <a:p>
            <a:r>
              <a:rPr lang="zh-CN" altLang="en-US" sz="2000" dirty="0">
                <a:solidFill>
                  <a:srgbClr val="6600CC"/>
                </a:solidFill>
                <a:sym typeface="Wingdings" panose="05000000000000000000" pitchFamily="2" charset="2"/>
              </a:rPr>
              <a:t>（     ）电影 </a:t>
            </a:r>
          </a:p>
          <a:p>
            <a:r>
              <a:rPr lang="zh-CN" altLang="en-US" sz="2000" dirty="0">
                <a:solidFill>
                  <a:srgbClr val="6600CC"/>
                </a:solidFill>
                <a:sym typeface="Wingdings" panose="05000000000000000000" pitchFamily="2" charset="2"/>
              </a:rPr>
              <a:t>你还能说出这样表示动作的短语吗？</a:t>
            </a:r>
            <a:endParaRPr lang="zh-CN" altLang="en-US" sz="2000" dirty="0">
              <a:solidFill>
                <a:srgbClr val="6600CC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3" grpId="0"/>
      <p:bldP spid="62474" grpId="0" animBg="1"/>
      <p:bldP spid="6247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9" name="Picture 7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013325"/>
            <a:ext cx="8713787" cy="15113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4042" name="Group 10"/>
          <p:cNvGrpSpPr/>
          <p:nvPr/>
        </p:nvGrpSpPr>
        <p:grpSpPr bwMode="auto">
          <a:xfrm>
            <a:off x="0" y="908050"/>
            <a:ext cx="2146300" cy="2663825"/>
            <a:chOff x="295" y="572"/>
            <a:chExt cx="1352" cy="1678"/>
          </a:xfrm>
        </p:grpSpPr>
        <p:pic>
          <p:nvPicPr>
            <p:cNvPr id="44040" name="Picture 8" descr="xxyw2bp69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5" y="572"/>
              <a:ext cx="1346" cy="167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041" name="Rectangle 9"/>
            <p:cNvSpPr>
              <a:spLocks noChangeArrowheads="1"/>
            </p:cNvSpPr>
            <p:nvPr/>
          </p:nvSpPr>
          <p:spPr bwMode="auto">
            <a:xfrm rot="441991">
              <a:off x="1103" y="1297"/>
              <a:ext cx="544" cy="681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b="1">
                  <a:solidFill>
                    <a:srgbClr val="800000"/>
                  </a:solidFill>
                </a:rPr>
                <a:t>猜</a:t>
              </a:r>
            </a:p>
            <a:p>
              <a:pPr algn="ctr"/>
              <a:r>
                <a:rPr lang="zh-CN" altLang="en-US" sz="2400" b="1">
                  <a:solidFill>
                    <a:srgbClr val="800000"/>
                  </a:solidFill>
                </a:rPr>
                <a:t>谜</a:t>
              </a:r>
            </a:p>
            <a:p>
              <a:pPr algn="ctr"/>
              <a:r>
                <a:rPr lang="zh-CN" altLang="en-US" sz="2400" b="1">
                  <a:solidFill>
                    <a:srgbClr val="800000"/>
                  </a:solidFill>
                </a:rPr>
                <a:t>语</a:t>
              </a:r>
            </a:p>
          </p:txBody>
        </p:sp>
      </p:grp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2700338" y="2205038"/>
            <a:ext cx="5545137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4400" b="1" dirty="0">
                <a:solidFill>
                  <a:srgbClr val="33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生在树上，落在肩上</a:t>
            </a:r>
            <a:r>
              <a:rPr lang="zh-CN" altLang="en-US" sz="4400" b="1" dirty="0" smtClean="0">
                <a:solidFill>
                  <a:srgbClr val="33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，干</a:t>
            </a:r>
            <a:r>
              <a:rPr lang="zh-CN" altLang="en-US" sz="4400" b="1" dirty="0">
                <a:solidFill>
                  <a:srgbClr val="33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活躺下，休息靠墙。</a:t>
            </a:r>
            <a:r>
              <a:rPr lang="zh-CN" altLang="en-US" sz="4400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</a:p>
        </p:txBody>
      </p:sp>
      <p:sp>
        <p:nvSpPr>
          <p:cNvPr id="44044" name="Text Box 12"/>
          <p:cNvSpPr txBox="1">
            <a:spLocks noChangeArrowheads="1"/>
          </p:cNvSpPr>
          <p:nvPr/>
        </p:nvSpPr>
        <p:spPr bwMode="auto">
          <a:xfrm>
            <a:off x="2952750" y="1052513"/>
            <a:ext cx="6191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66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猜一猜这是什么东西</a:t>
            </a:r>
            <a:r>
              <a:rPr lang="en-US" altLang="zh-CN" sz="3600" dirty="0">
                <a:solidFill>
                  <a:srgbClr val="66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?</a:t>
            </a:r>
          </a:p>
        </p:txBody>
      </p:sp>
      <p:pic>
        <p:nvPicPr>
          <p:cNvPr id="44045" name="Picture 13" descr="sdx0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8538" y="1700213"/>
            <a:ext cx="6553200" cy="1508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8" name="Picture 16" descr="图片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4005263"/>
            <a:ext cx="1217613" cy="1209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1" name="Picture 3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2" name="Picture 4" descr="sdx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1125538"/>
            <a:ext cx="6553200" cy="1508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755650" y="1412875"/>
            <a:ext cx="7705725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/>
              <a:t>        </a:t>
            </a:r>
            <a:r>
              <a:rPr lang="zh-CN" altLang="en-US" sz="3200" b="1" dirty="0">
                <a:solidFill>
                  <a:srgbClr val="CC0000"/>
                </a:solidFill>
              </a:rPr>
              <a:t>既然挑粮上山这么重要，为什么战士们还要把朱德的扁担藏起来呢？好好读读课文，想一想。</a:t>
            </a:r>
            <a:r>
              <a:rPr lang="zh-CN" altLang="en-US" sz="3200" b="1" dirty="0"/>
              <a:t> 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684213" y="2997200"/>
            <a:ext cx="7777162" cy="252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因为朱德同志工作很忙，还要挑粮上山，太累了。大家想，把扁担藏起来，朱德就不用挑了，这样就可以让他轻松点。如果朱德不挑粮，可以更加专心研究国家大事。战士们希望朱德不要过度疲劳。</a:t>
            </a:r>
            <a:r>
              <a:rPr lang="zh-CN" altLang="en-US" sz="320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</a:p>
        </p:txBody>
      </p:sp>
      <p:pic>
        <p:nvPicPr>
          <p:cNvPr id="53255" name="Picture 7" descr="xxyw2ap46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1844675"/>
            <a:ext cx="2281238" cy="20748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5" name="Picture 3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6" name="Picture 4" descr="sdx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827088" y="1989138"/>
            <a:ext cx="684053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3366"/>
                </a:solidFill>
                <a:ea typeface="华文中宋" panose="0201060004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03366"/>
                </a:solidFill>
                <a:ea typeface="华文中宋" panose="02010600040101010101" pitchFamily="2" charset="-122"/>
              </a:rPr>
              <a:t>挑粮上山到底累在哪里？读读课文第二自然段，找一找。</a:t>
            </a:r>
          </a:p>
        </p:txBody>
      </p:sp>
      <p:sp>
        <p:nvSpPr>
          <p:cNvPr id="54278" name="WordArt 6"/>
          <p:cNvSpPr>
            <a:spLocks noChangeArrowheads="1" noChangeShapeType="1" noTextEdit="1"/>
          </p:cNvSpPr>
          <p:nvPr/>
        </p:nvSpPr>
        <p:spPr bwMode="auto">
          <a:xfrm>
            <a:off x="4140200" y="908050"/>
            <a:ext cx="172878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找一找</a:t>
            </a: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755650" y="3068638"/>
            <a:ext cx="7777163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b="1" dirty="0">
                <a:solidFill>
                  <a:srgbClr val="33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从井冈山到毛坪，来回有五六十里路，山高路陡，十分难走。</a:t>
            </a:r>
          </a:p>
        </p:txBody>
      </p:sp>
      <p:sp>
        <p:nvSpPr>
          <p:cNvPr id="54280" name="Oval 8"/>
          <p:cNvSpPr>
            <a:spLocks noChangeArrowheads="1"/>
          </p:cNvSpPr>
          <p:nvPr/>
        </p:nvSpPr>
        <p:spPr bwMode="auto">
          <a:xfrm>
            <a:off x="2411413" y="4221163"/>
            <a:ext cx="142875" cy="1428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81" name="Oval 9"/>
          <p:cNvSpPr>
            <a:spLocks noChangeArrowheads="1"/>
          </p:cNvSpPr>
          <p:nvPr/>
        </p:nvSpPr>
        <p:spPr bwMode="auto">
          <a:xfrm>
            <a:off x="2916238" y="4221163"/>
            <a:ext cx="142875" cy="1428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82" name="Oval 10"/>
          <p:cNvSpPr>
            <a:spLocks noChangeArrowheads="1"/>
          </p:cNvSpPr>
          <p:nvPr/>
        </p:nvSpPr>
        <p:spPr bwMode="auto">
          <a:xfrm>
            <a:off x="3348038" y="4221163"/>
            <a:ext cx="142875" cy="1428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83" name="Oval 11"/>
          <p:cNvSpPr>
            <a:spLocks noChangeArrowheads="1"/>
          </p:cNvSpPr>
          <p:nvPr/>
        </p:nvSpPr>
        <p:spPr bwMode="auto">
          <a:xfrm>
            <a:off x="3779838" y="4221163"/>
            <a:ext cx="142875" cy="1428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84" name="Text Box 12"/>
          <p:cNvSpPr txBox="1">
            <a:spLocks noChangeArrowheads="1"/>
          </p:cNvSpPr>
          <p:nvPr/>
        </p:nvSpPr>
        <p:spPr bwMode="auto">
          <a:xfrm>
            <a:off x="1692275" y="4868863"/>
            <a:ext cx="64801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>
              <a:solidFill>
                <a:srgbClr val="9900CC"/>
              </a:solidFill>
              <a:ea typeface="黑体" panose="02010600030101010101" pitchFamily="49" charset="-122"/>
            </a:endParaRPr>
          </a:p>
        </p:txBody>
      </p:sp>
      <p:pic>
        <p:nvPicPr>
          <p:cNvPr id="54285" name="Picture 13" descr="xxyw2ap46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4076700"/>
            <a:ext cx="1052512" cy="1657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90" name="Text Box 18"/>
          <p:cNvSpPr txBox="1">
            <a:spLocks noChangeArrowheads="1"/>
          </p:cNvSpPr>
          <p:nvPr/>
        </p:nvSpPr>
        <p:spPr bwMode="auto">
          <a:xfrm>
            <a:off x="1600200" y="5464175"/>
            <a:ext cx="1841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2800"/>
          </a:p>
        </p:txBody>
      </p:sp>
      <p:sp>
        <p:nvSpPr>
          <p:cNvPr id="54291" name="Text Box 19"/>
          <p:cNvSpPr txBox="1">
            <a:spLocks noChangeArrowheads="1"/>
          </p:cNvSpPr>
          <p:nvPr/>
        </p:nvSpPr>
        <p:spPr bwMode="auto">
          <a:xfrm>
            <a:off x="2319338" y="4549775"/>
            <a:ext cx="46894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/>
              <a:t>如何理解“山高路陡”？这个词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  <p:bldP spid="54279" grpId="0"/>
      <p:bldP spid="54280" grpId="0" animBg="1"/>
      <p:bldP spid="54281" grpId="0" animBg="1"/>
      <p:bldP spid="54282" grpId="0" animBg="1"/>
      <p:bldP spid="54283" grpId="0" animBg="1"/>
      <p:bldP spid="5428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908050"/>
            <a:ext cx="8785225" cy="5688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5" name="Picture 3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6" name="Picture 4" descr="sdx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998" name="WordArt 6"/>
          <p:cNvSpPr>
            <a:spLocks noChangeArrowheads="1" noChangeShapeType="1" noTextEdit="1"/>
          </p:cNvSpPr>
          <p:nvPr/>
        </p:nvSpPr>
        <p:spPr bwMode="auto">
          <a:xfrm>
            <a:off x="4140200" y="908050"/>
            <a:ext cx="172878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找一找</a:t>
            </a:r>
          </a:p>
        </p:txBody>
      </p:sp>
      <p:sp>
        <p:nvSpPr>
          <p:cNvPr id="84999" name="Text Box 7"/>
          <p:cNvSpPr txBox="1">
            <a:spLocks noChangeArrowheads="1"/>
          </p:cNvSpPr>
          <p:nvPr/>
        </p:nvSpPr>
        <p:spPr bwMode="auto">
          <a:xfrm>
            <a:off x="827088" y="3141663"/>
            <a:ext cx="7777162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b="1" dirty="0">
                <a:solidFill>
                  <a:srgbClr val="33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晚上还要整夜整夜地研究怎样跟敌人打仗。</a:t>
            </a:r>
          </a:p>
        </p:txBody>
      </p:sp>
      <p:sp>
        <p:nvSpPr>
          <p:cNvPr id="85000" name="Oval 8"/>
          <p:cNvSpPr>
            <a:spLocks noChangeArrowheads="1"/>
          </p:cNvSpPr>
          <p:nvPr/>
        </p:nvSpPr>
        <p:spPr bwMode="auto">
          <a:xfrm>
            <a:off x="3779838" y="3716338"/>
            <a:ext cx="142875" cy="1428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001" name="Oval 9"/>
          <p:cNvSpPr>
            <a:spLocks noChangeArrowheads="1"/>
          </p:cNvSpPr>
          <p:nvPr/>
        </p:nvSpPr>
        <p:spPr bwMode="auto">
          <a:xfrm>
            <a:off x="4284663" y="3716338"/>
            <a:ext cx="142875" cy="1428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002" name="Oval 10"/>
          <p:cNvSpPr>
            <a:spLocks noChangeArrowheads="1"/>
          </p:cNvSpPr>
          <p:nvPr/>
        </p:nvSpPr>
        <p:spPr bwMode="auto">
          <a:xfrm>
            <a:off x="4716463" y="3716338"/>
            <a:ext cx="142875" cy="1428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003" name="Oval 11"/>
          <p:cNvSpPr>
            <a:spLocks noChangeArrowheads="1"/>
          </p:cNvSpPr>
          <p:nvPr/>
        </p:nvSpPr>
        <p:spPr bwMode="auto">
          <a:xfrm>
            <a:off x="5219700" y="3716338"/>
            <a:ext cx="142875" cy="1428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004" name="Text Box 12"/>
          <p:cNvSpPr txBox="1">
            <a:spLocks noChangeArrowheads="1"/>
          </p:cNvSpPr>
          <p:nvPr/>
        </p:nvSpPr>
        <p:spPr bwMode="auto">
          <a:xfrm>
            <a:off x="1476375" y="4652963"/>
            <a:ext cx="68405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9900CC"/>
                </a:solidFill>
                <a:ea typeface="黑体" panose="02010600030101010101" pitchFamily="49" charset="-122"/>
              </a:rPr>
              <a:t>这个句子中哪个词语最好？为什么？</a:t>
            </a:r>
          </a:p>
        </p:txBody>
      </p:sp>
      <p:pic>
        <p:nvPicPr>
          <p:cNvPr id="85005" name="Picture 13" descr="xxyw2ap46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4076700"/>
            <a:ext cx="1052512" cy="1657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006" name="AutoShape 14"/>
          <p:cNvSpPr>
            <a:spLocks noChangeArrowheads="1"/>
          </p:cNvSpPr>
          <p:nvPr/>
        </p:nvSpPr>
        <p:spPr bwMode="auto">
          <a:xfrm>
            <a:off x="5148263" y="5516563"/>
            <a:ext cx="3024187" cy="1081087"/>
          </a:xfrm>
          <a:prstGeom prst="cloudCallout">
            <a:avLst>
              <a:gd name="adj1" fmla="val -153935"/>
              <a:gd name="adj2" fmla="val -27384"/>
            </a:avLst>
          </a:prstGeom>
          <a:solidFill>
            <a:srgbClr val="CCFF99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400" b="1" dirty="0"/>
              <a:t>有感情地读读这段话</a:t>
            </a:r>
          </a:p>
        </p:txBody>
      </p:sp>
      <p:sp>
        <p:nvSpPr>
          <p:cNvPr id="85007" name="Text Box 15"/>
          <p:cNvSpPr txBox="1">
            <a:spLocks noChangeArrowheads="1"/>
          </p:cNvSpPr>
          <p:nvPr/>
        </p:nvSpPr>
        <p:spPr bwMode="auto">
          <a:xfrm>
            <a:off x="1619250" y="2133600"/>
            <a:ext cx="6584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/>
              <a:t>朱德同志白天挑粮，晚上还做哪些事情？</a:t>
            </a:r>
          </a:p>
        </p:txBody>
      </p:sp>
      <p:sp>
        <p:nvSpPr>
          <p:cNvPr id="85009" name="Text Box 17"/>
          <p:cNvSpPr txBox="1">
            <a:spLocks noChangeArrowheads="1"/>
          </p:cNvSpPr>
          <p:nvPr/>
        </p:nvSpPr>
        <p:spPr bwMode="auto">
          <a:xfrm>
            <a:off x="1403350" y="5373688"/>
            <a:ext cx="445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/>
              <a:t>“</a:t>
            </a:r>
            <a:r>
              <a:rPr lang="zh-CN" altLang="en-US" dirty="0"/>
              <a:t>整夜整夜地”这个词语能去掉吗？为什么？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5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5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50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50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5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9" grpId="0"/>
      <p:bldP spid="85000" grpId="0" animBg="1"/>
      <p:bldP spid="85001" grpId="0" animBg="1"/>
      <p:bldP spid="85002" grpId="0" animBg="1"/>
      <p:bldP spid="85003" grpId="0" animBg="1"/>
      <p:bldP spid="85004" grpId="0"/>
      <p:bldP spid="8500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1" name="Picture 3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2" name="Picture 4" descr="sdx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468313" y="1989138"/>
            <a:ext cx="83534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ea typeface="黑体" panose="02010600030101010101" pitchFamily="49" charset="-122"/>
              </a:rPr>
              <a:t>      </a:t>
            </a:r>
            <a:r>
              <a:rPr lang="zh-CN" altLang="en-US" sz="3200" dirty="0">
                <a:solidFill>
                  <a:srgbClr val="993300"/>
                </a:solidFill>
                <a:ea typeface="黑体" panose="02010600030101010101" pitchFamily="49" charset="-122"/>
              </a:rPr>
              <a:t>是呀，这些就是战士们藏扁担的原因所在。一个“藏”字，让你体会到了什么呢？</a:t>
            </a:r>
          </a:p>
        </p:txBody>
      </p:sp>
      <p:pic>
        <p:nvPicPr>
          <p:cNvPr id="63494" name="Picture 6" descr="xxyw2ap56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684213" y="-674688"/>
            <a:ext cx="3024188" cy="28082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1187450" y="2997200"/>
            <a:ext cx="6732588" cy="112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ea typeface="楷体_GB2312" panose="02010609030101010101" pitchFamily="49" charset="-122"/>
              </a:rPr>
              <a:t>       </a:t>
            </a:r>
            <a:r>
              <a:rPr lang="zh-CN" altLang="en-US" sz="3200" b="1" dirty="0">
                <a:solidFill>
                  <a:srgbClr val="003366"/>
                </a:solidFill>
                <a:ea typeface="楷体_GB2312" panose="02010609030101010101" pitchFamily="49" charset="-122"/>
              </a:rPr>
              <a:t>从“藏”字，我体会到战士们非常关心朱德军长。</a:t>
            </a:r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1189038" y="4221163"/>
            <a:ext cx="7127875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200" b="1" dirty="0">
                <a:solidFill>
                  <a:srgbClr val="33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从</a:t>
            </a:r>
            <a:r>
              <a:rPr lang="zh-CN" altLang="en-US" sz="3200" b="1" dirty="0">
                <a:solidFill>
                  <a:srgbClr val="333300"/>
                </a:solidFill>
                <a:latin typeface="Arial" panose="020B0604020202020204"/>
                <a:ea typeface="楷体_GB2312" panose="02010609030101010101" pitchFamily="49" charset="-122"/>
              </a:rPr>
              <a:t>“</a:t>
            </a:r>
            <a:r>
              <a:rPr lang="zh-CN" altLang="en-US" sz="3200" b="1" dirty="0">
                <a:solidFill>
                  <a:srgbClr val="33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藏</a:t>
            </a:r>
            <a:r>
              <a:rPr lang="zh-CN" altLang="en-US" sz="3200" b="1" dirty="0">
                <a:solidFill>
                  <a:srgbClr val="333300"/>
                </a:solidFill>
                <a:latin typeface="Arial" panose="020B0604020202020204"/>
                <a:ea typeface="楷体_GB2312" panose="02010609030101010101" pitchFamily="49" charset="-122"/>
              </a:rPr>
              <a:t>”</a:t>
            </a:r>
            <a:r>
              <a:rPr lang="zh-CN" altLang="en-US" sz="3200" b="1" dirty="0">
                <a:solidFill>
                  <a:srgbClr val="33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字，我也知道大家非常敬爱朱德。这种体贴和关心，其实也是一种爱戴。 </a:t>
            </a:r>
          </a:p>
        </p:txBody>
      </p:sp>
      <p:pic>
        <p:nvPicPr>
          <p:cNvPr id="63497" name="Picture 9" descr="xxyw2bp70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2924175"/>
            <a:ext cx="1549400" cy="1082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8" name="Picture 10" descr="xxyw2bp71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7625" y="3284855"/>
            <a:ext cx="138557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5" grpId="0"/>
      <p:bldP spid="6349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5" name="Picture 3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6" name="Picture 4" descr="sdx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755650" y="1916113"/>
            <a:ext cx="756126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      </a:t>
            </a:r>
            <a:r>
              <a:rPr lang="zh-CN" altLang="en-US" sz="3200" b="1">
                <a:solidFill>
                  <a:srgbClr val="660033"/>
                </a:solidFill>
              </a:rPr>
              <a:t>战士们这种“情”有没有实现呢？从哪里看得出来。</a:t>
            </a: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1908175" y="3136900"/>
            <a:ext cx="58324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accent2"/>
                </a:solidFill>
                <a:ea typeface="黑体" panose="02010600030101010101" pitchFamily="49" charset="-122"/>
              </a:rPr>
              <a:t>战士们的这种“情”没有实现。</a:t>
            </a: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755650" y="3822700"/>
            <a:ext cx="7704138" cy="163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ea typeface="楷体_GB2312" panose="02010609030101010101" pitchFamily="49" charset="-122"/>
              </a:rPr>
              <a:t>       “</a:t>
            </a:r>
            <a:r>
              <a:rPr lang="zh-CN" altLang="en-US" sz="3200" b="1" dirty="0">
                <a:solidFill>
                  <a:srgbClr val="333300"/>
                </a:solidFill>
                <a:ea typeface="楷体_GB2312" panose="02010609030101010101" pitchFamily="49" charset="-122"/>
              </a:rPr>
              <a:t>不料朱德同志又找来一根扁担，写上‘朱德的扁担’五个字。”从这句话就可以看出，战士们的“情”没有实现。</a:t>
            </a:r>
          </a:p>
        </p:txBody>
      </p:sp>
      <p:pic>
        <p:nvPicPr>
          <p:cNvPr id="64521" name="Picture 9" descr="人物0001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997200"/>
            <a:ext cx="1584325" cy="14906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8" grpId="0"/>
      <p:bldP spid="645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7" name="Picture 3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8" name="Picture 4" descr="sdx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719138" y="2238375"/>
            <a:ext cx="7740650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黑体" panose="02010600030101010101" pitchFamily="49" charset="-122"/>
              </a:rPr>
              <a:t>       </a:t>
            </a:r>
            <a:r>
              <a:rPr lang="zh-CN" altLang="en-US" sz="3600">
                <a:solidFill>
                  <a:srgbClr val="000099"/>
                </a:solidFill>
                <a:ea typeface="黑体" panose="02010600030101010101" pitchFamily="49" charset="-122"/>
              </a:rPr>
              <a:t>你知道朱德同志为什么要在自己的扁担上写上“朱德的扁担”五个字吗？</a:t>
            </a:r>
          </a:p>
        </p:txBody>
      </p:sp>
      <p:pic>
        <p:nvPicPr>
          <p:cNvPr id="67590" name="Picture 6" descr="xxyw2bp69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96875" y="908050"/>
            <a:ext cx="2047875" cy="2089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1547813" y="4005263"/>
            <a:ext cx="63373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     </a:t>
            </a:r>
            <a:r>
              <a:rPr lang="zh-CN" altLang="en-US" sz="3200" b="1">
                <a:solidFill>
                  <a:srgbClr val="669900"/>
                </a:solidFill>
              </a:rPr>
              <a:t>是为了在扁担上作记号，表明这是朱德的扁担。</a:t>
            </a:r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1403350" y="5157788"/>
            <a:ext cx="69119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     </a:t>
            </a:r>
            <a:r>
              <a:rPr lang="zh-CN" altLang="en-US" sz="3200" b="1">
                <a:solidFill>
                  <a:srgbClr val="669900"/>
                </a:solidFill>
              </a:rPr>
              <a:t>为了不让战士们再藏他的扁担。</a:t>
            </a:r>
          </a:p>
        </p:txBody>
      </p:sp>
      <p:sp>
        <p:nvSpPr>
          <p:cNvPr id="67593" name="Oval 9"/>
          <p:cNvSpPr>
            <a:spLocks noChangeArrowheads="1"/>
          </p:cNvSpPr>
          <p:nvPr/>
        </p:nvSpPr>
        <p:spPr bwMode="auto">
          <a:xfrm>
            <a:off x="2195513" y="4221163"/>
            <a:ext cx="144462" cy="144462"/>
          </a:xfrm>
          <a:prstGeom prst="ellipse">
            <a:avLst/>
          </a:prstGeom>
          <a:solidFill>
            <a:srgbClr val="6699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594" name="Oval 10"/>
          <p:cNvSpPr>
            <a:spLocks noChangeArrowheads="1"/>
          </p:cNvSpPr>
          <p:nvPr/>
        </p:nvSpPr>
        <p:spPr bwMode="auto">
          <a:xfrm>
            <a:off x="2051050" y="5373688"/>
            <a:ext cx="144463" cy="144462"/>
          </a:xfrm>
          <a:prstGeom prst="ellipse">
            <a:avLst/>
          </a:prstGeom>
          <a:solidFill>
            <a:srgbClr val="6699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1" grpId="0"/>
      <p:bldP spid="67592" grpId="0"/>
      <p:bldP spid="67593" grpId="0" animBg="1"/>
      <p:bldP spid="6759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39" name="Picture 3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445125"/>
            <a:ext cx="8713787" cy="11509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0" name="Picture 4" descr="sdx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1693863"/>
            <a:ext cx="6553200" cy="1508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2987675" y="1052513"/>
            <a:ext cx="41767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9900CC"/>
                </a:solidFill>
                <a:ea typeface="黑体" panose="02010600030101010101" pitchFamily="49" charset="-122"/>
              </a:rPr>
              <a:t>看看这个扁担。</a:t>
            </a: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5148263" y="2349500"/>
            <a:ext cx="3095625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华文中宋" panose="02010600040101010101" pitchFamily="2" charset="-122"/>
              </a:rPr>
              <a:t>      </a:t>
            </a:r>
            <a:r>
              <a:rPr lang="zh-CN" altLang="en-US" sz="3600">
                <a:solidFill>
                  <a:srgbClr val="008000"/>
                </a:solidFill>
                <a:ea typeface="华文中宋" panose="02010600040101010101" pitchFamily="2" charset="-122"/>
              </a:rPr>
              <a:t>小组一起交流自己对朱德的看法。</a:t>
            </a:r>
          </a:p>
        </p:txBody>
      </p:sp>
      <p:pic>
        <p:nvPicPr>
          <p:cNvPr id="65543" name="Picture 7" descr="pic_2706720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425" y="4235450"/>
            <a:ext cx="2736850" cy="10810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6" name="Picture 10" descr="2006022316324935ab5 拷贝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550" y="2420938"/>
            <a:ext cx="3960813" cy="2855912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1763713" y="4508500"/>
            <a:ext cx="503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隶书" panose="02010509060101010101" charset="-122"/>
              </a:rPr>
              <a:t>朱</a:t>
            </a:r>
          </a:p>
        </p:txBody>
      </p:sp>
      <p:sp>
        <p:nvSpPr>
          <p:cNvPr id="65548" name="Text Box 12"/>
          <p:cNvSpPr txBox="1">
            <a:spLocks noChangeArrowheads="1"/>
          </p:cNvSpPr>
          <p:nvPr/>
        </p:nvSpPr>
        <p:spPr bwMode="auto">
          <a:xfrm>
            <a:off x="1979613" y="4365625"/>
            <a:ext cx="503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隶书" panose="02010509060101010101" charset="-122"/>
              </a:rPr>
              <a:t>德</a:t>
            </a:r>
          </a:p>
        </p:txBody>
      </p:sp>
      <p:sp>
        <p:nvSpPr>
          <p:cNvPr id="65549" name="Text Box 13"/>
          <p:cNvSpPr txBox="1">
            <a:spLocks noChangeArrowheads="1"/>
          </p:cNvSpPr>
          <p:nvPr/>
        </p:nvSpPr>
        <p:spPr bwMode="auto">
          <a:xfrm>
            <a:off x="2268538" y="4076700"/>
            <a:ext cx="503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隶书" panose="02010509060101010101" charset="-122"/>
              </a:rPr>
              <a:t>扁</a:t>
            </a:r>
          </a:p>
        </p:txBody>
      </p:sp>
      <p:sp>
        <p:nvSpPr>
          <p:cNvPr id="65552" name="Text Box 16"/>
          <p:cNvSpPr txBox="1">
            <a:spLocks noChangeArrowheads="1"/>
          </p:cNvSpPr>
          <p:nvPr/>
        </p:nvSpPr>
        <p:spPr bwMode="auto">
          <a:xfrm>
            <a:off x="2555875" y="4005263"/>
            <a:ext cx="5048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担</a:t>
            </a:r>
          </a:p>
        </p:txBody>
      </p:sp>
      <p:sp>
        <p:nvSpPr>
          <p:cNvPr id="65553" name="Text Box 17"/>
          <p:cNvSpPr txBox="1">
            <a:spLocks noChangeArrowheads="1"/>
          </p:cNvSpPr>
          <p:nvPr/>
        </p:nvSpPr>
        <p:spPr bwMode="auto">
          <a:xfrm>
            <a:off x="2843213" y="3860800"/>
            <a:ext cx="7921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不</a:t>
            </a:r>
          </a:p>
        </p:txBody>
      </p:sp>
      <p:sp>
        <p:nvSpPr>
          <p:cNvPr id="65554" name="Text Box 18"/>
          <p:cNvSpPr txBox="1">
            <a:spLocks noChangeArrowheads="1"/>
          </p:cNvSpPr>
          <p:nvPr/>
        </p:nvSpPr>
        <p:spPr bwMode="auto">
          <a:xfrm>
            <a:off x="3059113" y="3644900"/>
            <a:ext cx="5048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准</a:t>
            </a:r>
          </a:p>
        </p:txBody>
      </p:sp>
      <p:sp>
        <p:nvSpPr>
          <p:cNvPr id="65555" name="Text Box 19"/>
          <p:cNvSpPr txBox="1">
            <a:spLocks noChangeArrowheads="1"/>
          </p:cNvSpPr>
          <p:nvPr/>
        </p:nvSpPr>
        <p:spPr bwMode="auto">
          <a:xfrm>
            <a:off x="3348038" y="3429000"/>
            <a:ext cx="431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乱</a:t>
            </a:r>
          </a:p>
        </p:txBody>
      </p:sp>
      <p:sp>
        <p:nvSpPr>
          <p:cNvPr id="65556" name="Text Box 20"/>
          <p:cNvSpPr txBox="1">
            <a:spLocks noChangeArrowheads="1"/>
          </p:cNvSpPr>
          <p:nvPr/>
        </p:nvSpPr>
        <p:spPr bwMode="auto">
          <a:xfrm>
            <a:off x="3563938" y="3284538"/>
            <a:ext cx="6477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拿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3" name="Picture 3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4" name="Picture 4" descr="sdx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971550" y="1916113"/>
            <a:ext cx="86407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CC3300"/>
                </a:solidFill>
                <a:ea typeface="华文中宋" panose="02010600040101010101" pitchFamily="2" charset="-122"/>
              </a:rPr>
              <a:t>你认为朱德同志是一个怎样的人？</a:t>
            </a: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1979613" y="2921000"/>
            <a:ext cx="48244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9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朱德做事不怕困难。 </a:t>
            </a: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1116013" y="3573463"/>
            <a:ext cx="64801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dirty="0">
                <a:solidFill>
                  <a:srgbClr val="00009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我觉得朱德作为军长，带头挑粮，非常负责。 </a:t>
            </a:r>
          </a:p>
        </p:txBody>
      </p:sp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1116013" y="4724400"/>
            <a:ext cx="705643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dirty="0">
                <a:solidFill>
                  <a:srgbClr val="00009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朱德很爱战士们，很爱部队，很乐意为部队做事。 </a:t>
            </a:r>
          </a:p>
        </p:txBody>
      </p:sp>
      <p:pic>
        <p:nvPicPr>
          <p:cNvPr id="66569" name="Picture 9" descr="图片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2636838"/>
            <a:ext cx="931862" cy="1339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0" name="Picture 10" descr="ren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67625" y="2781300"/>
            <a:ext cx="1187450" cy="1695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1" name="Picture 11" descr="035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4652963"/>
            <a:ext cx="506412" cy="10572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  <p:bldP spid="66567" grpId="0"/>
      <p:bldP spid="6656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card132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823913"/>
            <a:ext cx="8713788" cy="57737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1835150" y="1484313"/>
            <a:ext cx="4681538" cy="21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/>
              <a:t>再读课文，读出对朱德总司令的敬爱之情！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1" name="Picture 3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2" name="Picture 4" descr="sdx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1773238"/>
            <a:ext cx="6553200" cy="1508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900113" y="2276475"/>
            <a:ext cx="7056437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</a:t>
            </a:r>
            <a:r>
              <a:rPr lang="en-US" altLang="zh-CN" sz="3600" dirty="0">
                <a:solidFill>
                  <a:srgbClr val="66330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3600" dirty="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把</a:t>
            </a:r>
            <a:r>
              <a:rPr lang="en-US" altLang="zh-CN" sz="3600" dirty="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3600" dirty="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朱德的扁担</a:t>
            </a:r>
            <a:r>
              <a:rPr lang="en-US" altLang="zh-CN" sz="3600" dirty="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3600" dirty="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这个故事讲给爸爸妈妈听。</a:t>
            </a: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900113" y="3716338"/>
            <a:ext cx="74883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996633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en-US" altLang="zh-CN" sz="3600" dirty="0">
                <a:solidFill>
                  <a:srgbClr val="996633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3600" dirty="0">
                <a:solidFill>
                  <a:srgbClr val="996633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请阅读</a:t>
            </a:r>
            <a:r>
              <a:rPr lang="en-US" altLang="zh-CN" sz="3600" dirty="0">
                <a:solidFill>
                  <a:srgbClr val="996633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3600" dirty="0">
                <a:solidFill>
                  <a:srgbClr val="996633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朱德的故事</a:t>
            </a:r>
            <a:r>
              <a:rPr lang="en-US" altLang="zh-CN" sz="3600" dirty="0">
                <a:solidFill>
                  <a:srgbClr val="996633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3600" dirty="0">
                <a:solidFill>
                  <a:srgbClr val="996633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等课外书</a:t>
            </a:r>
            <a:r>
              <a:rPr lang="zh-CN" altLang="en-US" sz="3600" dirty="0" smtClean="0">
                <a:solidFill>
                  <a:srgbClr val="996633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。 </a:t>
            </a:r>
            <a:endParaRPr lang="zh-CN" altLang="en-US" sz="3600" dirty="0">
              <a:solidFill>
                <a:srgbClr val="996633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8615" name="WordArt 7"/>
          <p:cNvSpPr>
            <a:spLocks noChangeArrowheads="1" noChangeShapeType="1" noTextEdit="1"/>
          </p:cNvSpPr>
          <p:nvPr/>
        </p:nvSpPr>
        <p:spPr bwMode="auto">
          <a:xfrm>
            <a:off x="3924300" y="836613"/>
            <a:ext cx="1655763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0000FF"/>
                  </a:solidFill>
                  <a:round/>
                </a:ln>
                <a:solidFill>
                  <a:srgbClr val="FF99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作业</a:t>
            </a:r>
          </a:p>
        </p:txBody>
      </p:sp>
      <p:pic>
        <p:nvPicPr>
          <p:cNvPr id="68616" name="Picture 8" descr="xuexiyongpin1_015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825" y="4724400"/>
            <a:ext cx="1743075" cy="1376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79" name="Picture 3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0" name="Picture 4" descr="sdx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81" name="AutoShape 5"/>
          <p:cNvSpPr>
            <a:spLocks noChangeArrowheads="1"/>
          </p:cNvSpPr>
          <p:nvPr/>
        </p:nvSpPr>
        <p:spPr bwMode="auto">
          <a:xfrm>
            <a:off x="468313" y="1844675"/>
            <a:ext cx="1439862" cy="720725"/>
          </a:xfrm>
          <a:prstGeom prst="horizontalScroll">
            <a:avLst>
              <a:gd name="adj" fmla="val 125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 b="1" dirty="0"/>
              <a:t>谜底</a:t>
            </a: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7308850" y="2708275"/>
            <a:ext cx="1835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993300"/>
                </a:solidFill>
              </a:rPr>
              <a:t>(</a:t>
            </a:r>
            <a:r>
              <a:rPr lang="zh-CN" altLang="en-US" sz="3600" b="1" dirty="0">
                <a:solidFill>
                  <a:srgbClr val="993300"/>
                </a:solidFill>
              </a:rPr>
              <a:t>扁担</a:t>
            </a:r>
            <a:r>
              <a:rPr lang="en-US" altLang="zh-CN" sz="3600" b="1" dirty="0">
                <a:solidFill>
                  <a:srgbClr val="993300"/>
                </a:solidFill>
              </a:rPr>
              <a:t>)</a:t>
            </a: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250825" y="2708275"/>
            <a:ext cx="2447925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扁担有什么用途呢</a:t>
            </a:r>
            <a:r>
              <a:rPr lang="en-US" altLang="zh-CN" sz="36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</a:p>
        </p:txBody>
      </p:sp>
      <p:sp>
        <p:nvSpPr>
          <p:cNvPr id="50188" name="Oval 12"/>
          <p:cNvSpPr>
            <a:spLocks noChangeArrowheads="1"/>
          </p:cNvSpPr>
          <p:nvPr/>
        </p:nvSpPr>
        <p:spPr bwMode="auto">
          <a:xfrm>
            <a:off x="898525" y="2995613"/>
            <a:ext cx="144463" cy="144462"/>
          </a:xfrm>
          <a:prstGeom prst="ellipse">
            <a:avLst/>
          </a:prstGeom>
          <a:solidFill>
            <a:srgbClr val="6699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90" name="Text Box 14"/>
          <p:cNvSpPr txBox="1">
            <a:spLocks noChangeArrowheads="1"/>
          </p:cNvSpPr>
          <p:nvPr/>
        </p:nvSpPr>
        <p:spPr bwMode="auto">
          <a:xfrm>
            <a:off x="1908175" y="4724400"/>
            <a:ext cx="576103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chemeClr val="accent2"/>
                </a:solidFill>
              </a:rPr>
              <a:t>       </a:t>
            </a:r>
            <a:r>
              <a:rPr lang="zh-CN" altLang="en-US" sz="3200" b="1" dirty="0">
                <a:solidFill>
                  <a:schemeClr val="accent2"/>
                </a:solidFill>
              </a:rPr>
              <a:t>今天我们来学习一篇发生在扁担身上的故事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。</a:t>
            </a:r>
            <a:endParaRPr lang="zh-CN" altLang="en-US" sz="3200" b="1" dirty="0">
              <a:solidFill>
                <a:schemeClr val="accent2"/>
              </a:solidFill>
            </a:endParaRPr>
          </a:p>
        </p:txBody>
      </p:sp>
      <p:pic>
        <p:nvPicPr>
          <p:cNvPr id="50192" name="Picture 16" descr="图片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875" y="1844675"/>
            <a:ext cx="4048125" cy="2736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5" grpId="0"/>
      <p:bldP spid="50187" grpId="0"/>
      <p:bldP spid="50188" grpId="0" animBg="1"/>
      <p:bldP spid="5019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ard132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823913"/>
            <a:ext cx="8713788" cy="57737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39" name="WordArt 3"/>
          <p:cNvSpPr>
            <a:spLocks noChangeArrowheads="1" noChangeShapeType="1" noTextEdit="1"/>
          </p:cNvSpPr>
          <p:nvPr/>
        </p:nvSpPr>
        <p:spPr bwMode="auto">
          <a:xfrm>
            <a:off x="2771775" y="1557338"/>
            <a:ext cx="3313113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再见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未标题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72030" y="1103630"/>
            <a:ext cx="5105400" cy="1263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3"/>
          <p:cNvSpPr txBox="1"/>
          <p:nvPr/>
        </p:nvSpPr>
        <p:spPr>
          <a:xfrm>
            <a:off x="1487488" y="3050858"/>
            <a:ext cx="69389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1">
                <a:ln/>
                <a:solidFill>
                  <a:schemeClr val="accent5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更多精彩内容，微信扫描二维码获取</a:t>
            </a:r>
            <a:endParaRPr kumimoji="0" lang="zh-CN" altLang="en-US" sz="2800" b="1" i="1" u="sng" kern="1200" cap="none" spc="0" normalizeH="0" baseline="0" noProof="1">
              <a:ln/>
              <a:solidFill>
                <a:schemeClr val="accent5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971233" y="4557713"/>
            <a:ext cx="41608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ln/>
                <a:solidFill>
                  <a:schemeClr val="accent5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扫描二维码获取更多资源</a:t>
            </a:r>
          </a:p>
        </p:txBody>
      </p:sp>
      <p:pic>
        <p:nvPicPr>
          <p:cNvPr id="25607" name="图片 1" descr="qrcode_for_gh_7fdfe855644d_258(1)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85155" y="3934460"/>
            <a:ext cx="1770380" cy="17691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/>
      <p:bldP spid="3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6" name="Picture 6" descr="sdx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2037" y="1052736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7" name="Picture 7" descr="wenhuayongpinyi1_0387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50" y="2133600"/>
            <a:ext cx="735013" cy="735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8" name="Picture 8" descr="图片1 拷贝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2" name="Picture 12" descr="RW[}1~DO59)$CR_$GF]A]D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2349500"/>
            <a:ext cx="1512887" cy="12779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93" name="Text Box 13"/>
          <p:cNvSpPr txBox="1">
            <a:spLocks noChangeArrowheads="1"/>
          </p:cNvSpPr>
          <p:nvPr/>
        </p:nvSpPr>
        <p:spPr bwMode="auto">
          <a:xfrm>
            <a:off x="755650" y="1700213"/>
            <a:ext cx="12239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zhū</a:t>
            </a:r>
          </a:p>
        </p:txBody>
      </p:sp>
      <p:sp>
        <p:nvSpPr>
          <p:cNvPr id="71695" name="Text Box 15"/>
          <p:cNvSpPr txBox="1">
            <a:spLocks noChangeArrowheads="1"/>
          </p:cNvSpPr>
          <p:nvPr/>
        </p:nvSpPr>
        <p:spPr bwMode="auto">
          <a:xfrm>
            <a:off x="468313" y="3644900"/>
            <a:ext cx="18732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/>
              <a:t>朱</a:t>
            </a:r>
            <a:r>
              <a:rPr lang="en-US" altLang="zh-CN" sz="3200" dirty="0"/>
              <a:t>----</a:t>
            </a:r>
            <a:r>
              <a:rPr lang="zh-CN" altLang="en-US" sz="3200" dirty="0"/>
              <a:t>珠</a:t>
            </a:r>
          </a:p>
        </p:txBody>
      </p:sp>
      <p:sp>
        <p:nvSpPr>
          <p:cNvPr id="71696" name="Text Box 16"/>
          <p:cNvSpPr txBox="1">
            <a:spLocks noChangeArrowheads="1"/>
          </p:cNvSpPr>
          <p:nvPr/>
        </p:nvSpPr>
        <p:spPr bwMode="auto">
          <a:xfrm>
            <a:off x="611188" y="4508500"/>
            <a:ext cx="180022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/>
              <a:t>姓朱</a:t>
            </a:r>
          </a:p>
          <a:p>
            <a:pPr>
              <a:spcBef>
                <a:spcPct val="50000"/>
              </a:spcBef>
            </a:pPr>
            <a:r>
              <a:rPr lang="zh-CN" altLang="en-US" sz="4000" dirty="0"/>
              <a:t>朱德</a:t>
            </a:r>
          </a:p>
        </p:txBody>
      </p:sp>
      <p:pic>
        <p:nvPicPr>
          <p:cNvPr id="71697" name="Picture 17" descr="1D]E2Z16Z94K%~0)59M)PIL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2335213"/>
            <a:ext cx="1439862" cy="11985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98" name="Text Box 18"/>
          <p:cNvSpPr txBox="1">
            <a:spLocks noChangeArrowheads="1"/>
          </p:cNvSpPr>
          <p:nvPr/>
        </p:nvSpPr>
        <p:spPr bwMode="auto">
          <a:xfrm>
            <a:off x="2916238" y="1700213"/>
            <a:ext cx="1081087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/>
              <a:t>dé</a:t>
            </a:r>
          </a:p>
        </p:txBody>
      </p:sp>
      <p:sp>
        <p:nvSpPr>
          <p:cNvPr id="71699" name="Text Box 19"/>
          <p:cNvSpPr txBox="1">
            <a:spLocks noChangeArrowheads="1"/>
          </p:cNvSpPr>
          <p:nvPr/>
        </p:nvSpPr>
        <p:spPr bwMode="auto">
          <a:xfrm>
            <a:off x="2484438" y="4083050"/>
            <a:ext cx="14033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dirty="0"/>
              <a:t>朱德</a:t>
            </a:r>
          </a:p>
          <a:p>
            <a:r>
              <a:rPr lang="zh-CN" altLang="en-US" sz="4800" dirty="0"/>
              <a:t>品德</a:t>
            </a:r>
          </a:p>
        </p:txBody>
      </p:sp>
      <p:pic>
        <p:nvPicPr>
          <p:cNvPr id="71700" name="Picture 20" descr="%UAW~G%ZH[@@Z72X0SE`FIP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538" y="2420938"/>
            <a:ext cx="1512887" cy="9366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2" name="Text Box 22"/>
          <p:cNvSpPr txBox="1">
            <a:spLocks noChangeArrowheads="1"/>
          </p:cNvSpPr>
          <p:nvPr/>
        </p:nvSpPr>
        <p:spPr bwMode="auto">
          <a:xfrm>
            <a:off x="4643438" y="1773238"/>
            <a:ext cx="19446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biǎn</a:t>
            </a:r>
          </a:p>
        </p:txBody>
      </p:sp>
      <p:sp>
        <p:nvSpPr>
          <p:cNvPr id="71704" name="Text Box 24"/>
          <p:cNvSpPr txBox="1">
            <a:spLocks noChangeArrowheads="1"/>
          </p:cNvSpPr>
          <p:nvPr/>
        </p:nvSpPr>
        <p:spPr bwMode="auto">
          <a:xfrm>
            <a:off x="4284663" y="3573463"/>
            <a:ext cx="18716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/>
              <a:t>扁</a:t>
            </a:r>
            <a:r>
              <a:rPr lang="en-US" altLang="zh-CN" sz="3600" dirty="0"/>
              <a:t>----</a:t>
            </a:r>
            <a:r>
              <a:rPr lang="zh-CN" altLang="en-US" sz="3600" dirty="0"/>
              <a:t>遍</a:t>
            </a:r>
          </a:p>
        </p:txBody>
      </p:sp>
      <p:sp>
        <p:nvSpPr>
          <p:cNvPr id="71705" name="Text Box 25"/>
          <p:cNvSpPr txBox="1">
            <a:spLocks noChangeArrowheads="1"/>
          </p:cNvSpPr>
          <p:nvPr/>
        </p:nvSpPr>
        <p:spPr bwMode="auto">
          <a:xfrm>
            <a:off x="4572000" y="4365625"/>
            <a:ext cx="122396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/>
              <a:t>扁担扁豆</a:t>
            </a:r>
          </a:p>
        </p:txBody>
      </p:sp>
      <p:pic>
        <p:nvPicPr>
          <p:cNvPr id="71707" name="Picture 27" descr="X}0S~QU_5}RQZ[$VYOZ1RZ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CFF"/>
              </a:clrFrom>
              <a:clrTo>
                <a:srgbClr val="FD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25" y="2349500"/>
            <a:ext cx="1439863" cy="1008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8" name="Text Box 28"/>
          <p:cNvSpPr txBox="1">
            <a:spLocks noChangeArrowheads="1"/>
          </p:cNvSpPr>
          <p:nvPr/>
        </p:nvSpPr>
        <p:spPr bwMode="auto">
          <a:xfrm>
            <a:off x="6588125" y="1628775"/>
            <a:ext cx="120332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/>
              <a:t>dàn</a:t>
            </a:r>
          </a:p>
        </p:txBody>
      </p:sp>
      <p:sp>
        <p:nvSpPr>
          <p:cNvPr id="71709" name="Text Box 29"/>
          <p:cNvSpPr txBox="1">
            <a:spLocks noChangeArrowheads="1"/>
          </p:cNvSpPr>
          <p:nvPr/>
        </p:nvSpPr>
        <p:spPr bwMode="auto">
          <a:xfrm>
            <a:off x="6443663" y="3500438"/>
            <a:ext cx="17097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/>
              <a:t>但</a:t>
            </a:r>
            <a:r>
              <a:rPr lang="en-US" altLang="zh-CN" sz="4000" dirty="0"/>
              <a:t>---</a:t>
            </a:r>
            <a:r>
              <a:rPr lang="zh-CN" altLang="en-US" sz="4000" dirty="0"/>
              <a:t>担</a:t>
            </a:r>
          </a:p>
        </p:txBody>
      </p:sp>
      <p:sp>
        <p:nvSpPr>
          <p:cNvPr id="71712" name="Text Box 32"/>
          <p:cNvSpPr txBox="1">
            <a:spLocks noChangeArrowheads="1"/>
          </p:cNvSpPr>
          <p:nvPr/>
        </p:nvSpPr>
        <p:spPr bwMode="auto">
          <a:xfrm>
            <a:off x="6732588" y="4292600"/>
            <a:ext cx="151288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/>
              <a:t>扁担挑担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1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1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1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1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1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1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1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1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1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1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3" grpId="0"/>
      <p:bldP spid="71695" grpId="0"/>
      <p:bldP spid="71696" grpId="0"/>
      <p:bldP spid="71698" grpId="0"/>
      <p:bldP spid="71699" grpId="0"/>
      <p:bldP spid="71702" grpId="0"/>
      <p:bldP spid="71704" grpId="0"/>
      <p:bldP spid="71705" grpId="0"/>
      <p:bldP spid="71708" grpId="0"/>
      <p:bldP spid="71709" grpId="0"/>
      <p:bldP spid="71709" grpId="1"/>
      <p:bldP spid="717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8785225" cy="65246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79" name="Picture 3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0" name="Picture 4" descr="sdx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83" name="Oval 7"/>
          <p:cNvSpPr>
            <a:spLocks noChangeArrowheads="1"/>
          </p:cNvSpPr>
          <p:nvPr/>
        </p:nvSpPr>
        <p:spPr bwMode="auto">
          <a:xfrm>
            <a:off x="395288" y="2636838"/>
            <a:ext cx="144462" cy="144462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85" name="Oval 9"/>
          <p:cNvSpPr>
            <a:spLocks noChangeArrowheads="1"/>
          </p:cNvSpPr>
          <p:nvPr/>
        </p:nvSpPr>
        <p:spPr bwMode="auto">
          <a:xfrm>
            <a:off x="395288" y="3500438"/>
            <a:ext cx="144462" cy="144462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87" name="Text Box 11"/>
          <p:cNvSpPr txBox="1">
            <a:spLocks noChangeArrowheads="1"/>
          </p:cNvSpPr>
          <p:nvPr/>
        </p:nvSpPr>
        <p:spPr bwMode="auto">
          <a:xfrm>
            <a:off x="971550" y="404813"/>
            <a:ext cx="25209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/>
              <a:t>看图猜字：</a:t>
            </a:r>
          </a:p>
        </p:txBody>
      </p:sp>
      <p:pic>
        <p:nvPicPr>
          <p:cNvPr id="75788" name="Picture 12" descr="ZKKJPEGR(}_RBTGX$50T_1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1916113"/>
            <a:ext cx="1366838" cy="11826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89" name="AutoShape 13"/>
          <p:cNvSpPr>
            <a:spLocks noChangeArrowheads="1"/>
          </p:cNvSpPr>
          <p:nvPr/>
        </p:nvSpPr>
        <p:spPr bwMode="auto">
          <a:xfrm>
            <a:off x="2268538" y="2349500"/>
            <a:ext cx="863600" cy="287338"/>
          </a:xfrm>
          <a:prstGeom prst="rightArrow">
            <a:avLst>
              <a:gd name="adj1" fmla="val 50000"/>
              <a:gd name="adj2" fmla="val 751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92" name="AutoShape 16" descr="`9HI$QP_}%92C07F5$T9K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5793" name="Picture 17" descr="A5D)$F_7T9${[B)T_1)E4_J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1916113"/>
            <a:ext cx="1439863" cy="11080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4" name="Picture 18" descr="W_]$J[6TWHFK)EH{NPCCYB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1916113"/>
            <a:ext cx="4176712" cy="17287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97" name="AutoShape 21" descr="BE$B]62H]T~KOCWG{N~XS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5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5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5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5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5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5" grpId="0" animBg="1"/>
      <p:bldP spid="75787" grpId="0"/>
      <p:bldP spid="7578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275856" y="439023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</a:p>
        </p:txBody>
      </p:sp>
      <p:pic>
        <p:nvPicPr>
          <p:cNvPr id="69639" name="Picture 7" descr="news_200681319553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539750" y="620713"/>
            <a:ext cx="66246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3300"/>
                </a:solidFill>
                <a:ea typeface="黑体" panose="02010600030101010101" pitchFamily="49" charset="-122"/>
              </a:rPr>
              <a:t>齐读课题，有什么疑问想提呢？</a:t>
            </a: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755650" y="2205038"/>
            <a:ext cx="63373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ea typeface="楷体_GB2312" panose="02010609030101010101" pitchFamily="49" charset="-122"/>
              </a:rPr>
              <a:t>       </a:t>
            </a:r>
            <a:r>
              <a:rPr lang="en-US" altLang="zh-CN" sz="3200" b="1" dirty="0">
                <a:solidFill>
                  <a:srgbClr val="0000FF"/>
                </a:solidFill>
                <a:ea typeface="楷体_GB2312" panose="02010609030101010101" pitchFamily="49" charset="-122"/>
              </a:rPr>
              <a:t>1.“</a:t>
            </a:r>
            <a:r>
              <a:rPr lang="zh-CN" altLang="en-US" sz="3200" b="1" dirty="0">
                <a:solidFill>
                  <a:srgbClr val="0000FF"/>
                </a:solidFill>
                <a:ea typeface="楷体_GB2312" panose="02010609030101010101" pitchFamily="49" charset="-122"/>
              </a:rPr>
              <a:t>朱德的扁担”这个故事发生在什么时候？</a:t>
            </a: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971550" y="4221163"/>
            <a:ext cx="64087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ea typeface="楷体_GB2312" panose="02010609030101010101" pitchFamily="49" charset="-122"/>
              </a:rPr>
              <a:t>2.</a:t>
            </a:r>
            <a:r>
              <a:rPr lang="zh-CN" altLang="en-US" sz="3200" b="1" dirty="0">
                <a:solidFill>
                  <a:srgbClr val="0000FF"/>
                </a:solidFill>
                <a:ea typeface="楷体_GB2312" panose="02010609030101010101" pitchFamily="49" charset="-122"/>
              </a:rPr>
              <a:t>朱德用这个扁担来干什么？</a:t>
            </a:r>
          </a:p>
        </p:txBody>
      </p:sp>
      <p:pic>
        <p:nvPicPr>
          <p:cNvPr id="69640" name="Picture 8" descr="sdx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268413"/>
            <a:ext cx="6553200" cy="1508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1" name="Picture 9" descr="wenhuayongpinyi1_0387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0113" y="3357563"/>
            <a:ext cx="735012" cy="735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2" name="Picture 10" descr="图片1 拷贝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  <p:bldP spid="696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7" name="Picture 3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8" name="Picture 4" descr="sdx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29" name="WordArt 5"/>
          <p:cNvSpPr>
            <a:spLocks noChangeArrowheads="1" noChangeShapeType="1" noTextEdit="1"/>
          </p:cNvSpPr>
          <p:nvPr/>
        </p:nvSpPr>
        <p:spPr bwMode="auto">
          <a:xfrm>
            <a:off x="3419475" y="1052513"/>
            <a:ext cx="2805113" cy="515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i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朱德简介</a:t>
            </a:r>
          </a:p>
        </p:txBody>
      </p:sp>
      <p:pic>
        <p:nvPicPr>
          <p:cNvPr id="52231" name="Picture 7" descr="mmm2626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13" y="1989138"/>
            <a:ext cx="1644650" cy="2160587"/>
          </a:xfrm>
          <a:prstGeom prst="rect">
            <a:avLst/>
          </a:prstGeom>
          <a:noFill/>
          <a:ln w="38100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2627313" y="1989138"/>
            <a:ext cx="6048375" cy="350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/>
              <a:t>        </a:t>
            </a:r>
            <a:r>
              <a:rPr lang="zh-CN" altLang="en-US" sz="2800" b="1" dirty="0">
                <a:solidFill>
                  <a:srgbClr val="663300"/>
                </a:solidFill>
              </a:rPr>
              <a:t>朱德（</a:t>
            </a:r>
            <a:r>
              <a:rPr lang="en-US" altLang="zh-CN" sz="2800" b="1" dirty="0">
                <a:solidFill>
                  <a:srgbClr val="663300"/>
                </a:solidFill>
              </a:rPr>
              <a:t>1886~1976</a:t>
            </a:r>
            <a:r>
              <a:rPr lang="zh-CN" altLang="en-US" sz="2800" b="1" dirty="0">
                <a:solidFill>
                  <a:srgbClr val="663300"/>
                </a:solidFill>
              </a:rPr>
              <a:t>）马克思主义者，无产阶级革命家，军事家，政治家；中国共产党、中国人民解放军和中华人民共和国的主要领导人，中国人民解放军和中华人民共和国的主要缔造者之一；中华人民共和国元帅，中华人民共和国全国人民代表大会常务委员会委员长（</a:t>
            </a:r>
            <a:r>
              <a:rPr lang="en-US" altLang="zh-CN" sz="2800" b="1" dirty="0">
                <a:solidFill>
                  <a:srgbClr val="663300"/>
                </a:solidFill>
              </a:rPr>
              <a:t>1959 </a:t>
            </a:r>
            <a:r>
              <a:rPr lang="zh-CN" altLang="en-US" sz="2800" b="1" dirty="0">
                <a:solidFill>
                  <a:srgbClr val="663300"/>
                </a:solidFill>
              </a:rPr>
              <a:t>～ </a:t>
            </a:r>
            <a:r>
              <a:rPr lang="en-US" altLang="zh-CN" sz="2800" b="1" dirty="0">
                <a:solidFill>
                  <a:srgbClr val="663300"/>
                </a:solidFill>
              </a:rPr>
              <a:t>1976</a:t>
            </a:r>
            <a:r>
              <a:rPr lang="zh-CN" altLang="en-US" sz="2800" b="1" dirty="0">
                <a:solidFill>
                  <a:srgbClr val="663300"/>
                </a:solidFill>
              </a:rPr>
              <a:t>）。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3" name="Picture 3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6349" name="Group 29"/>
          <p:cNvGraphicFramePr>
            <a:graphicFrameLocks noGrp="1"/>
          </p:cNvGraphicFramePr>
          <p:nvPr/>
        </p:nvGraphicFramePr>
        <p:xfrm>
          <a:off x="539750" y="2928938"/>
          <a:ext cx="8064500" cy="1310640"/>
        </p:xfrm>
        <a:graphic>
          <a:graphicData uri="http://schemas.openxmlformats.org/drawingml/2006/table">
            <a:tbl>
              <a:tblPr/>
              <a:tblGrid>
                <a:gridCol w="1976438"/>
                <a:gridCol w="1974850"/>
                <a:gridCol w="1978025"/>
                <a:gridCol w="2135187"/>
              </a:tblGrid>
              <a:tr h="1292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49" charset="-122"/>
                        </a:rPr>
                        <a:t>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49" charset="-122"/>
                        </a:rPr>
                        <a:t>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49" charset="-122"/>
                        </a:rPr>
                        <a:t>志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49" charset="-122"/>
                        </a:rPr>
                        <a:t>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336" name="Rectangle 16"/>
          <p:cNvSpPr>
            <a:spLocks noChangeArrowheads="1"/>
          </p:cNvSpPr>
          <p:nvPr/>
        </p:nvSpPr>
        <p:spPr bwMode="auto">
          <a:xfrm>
            <a:off x="539750" y="2349500"/>
            <a:ext cx="1943100" cy="5762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4400"/>
              <a:t>biǎn</a:t>
            </a:r>
          </a:p>
        </p:txBody>
      </p:sp>
      <p:sp>
        <p:nvSpPr>
          <p:cNvPr id="56337" name="Rectangle 17"/>
          <p:cNvSpPr>
            <a:spLocks noChangeArrowheads="1"/>
          </p:cNvSpPr>
          <p:nvPr/>
        </p:nvSpPr>
        <p:spPr bwMode="auto">
          <a:xfrm>
            <a:off x="6445250" y="2352675"/>
            <a:ext cx="2160588" cy="5762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4400"/>
              <a:t>wǔ</a:t>
            </a:r>
          </a:p>
        </p:txBody>
      </p:sp>
      <p:sp>
        <p:nvSpPr>
          <p:cNvPr id="56338" name="Rectangle 18"/>
          <p:cNvSpPr>
            <a:spLocks noChangeArrowheads="1"/>
          </p:cNvSpPr>
          <p:nvPr/>
        </p:nvSpPr>
        <p:spPr bwMode="auto">
          <a:xfrm>
            <a:off x="4500563" y="2349500"/>
            <a:ext cx="1944687" cy="5762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4400"/>
              <a:t>zhì</a:t>
            </a:r>
          </a:p>
        </p:txBody>
      </p:sp>
      <p:sp>
        <p:nvSpPr>
          <p:cNvPr id="56339" name="Rectangle 19"/>
          <p:cNvSpPr>
            <a:spLocks noChangeArrowheads="1"/>
          </p:cNvSpPr>
          <p:nvPr/>
        </p:nvSpPr>
        <p:spPr bwMode="auto">
          <a:xfrm>
            <a:off x="2484438" y="2349500"/>
            <a:ext cx="2014537" cy="5762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4400">
                <a:solidFill>
                  <a:srgbClr val="800000"/>
                </a:solidFill>
              </a:rPr>
              <a:t>dàn</a:t>
            </a:r>
          </a:p>
        </p:txBody>
      </p:sp>
      <p:sp>
        <p:nvSpPr>
          <p:cNvPr id="56340" name="Text Box 20"/>
          <p:cNvSpPr txBox="1">
            <a:spLocks noChangeArrowheads="1"/>
          </p:cNvSpPr>
          <p:nvPr/>
        </p:nvSpPr>
        <p:spPr bwMode="auto">
          <a:xfrm>
            <a:off x="252413" y="4365625"/>
            <a:ext cx="3024187" cy="1783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  <a:ea typeface="黑体" panose="02010600030101010101" pitchFamily="49" charset="-122"/>
              </a:rPr>
              <a:t>（扁担）</a:t>
            </a: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  <a:ea typeface="黑体" panose="02010600030101010101" pitchFamily="49" charset="-122"/>
              </a:rPr>
              <a:t>（匾额）</a:t>
            </a:r>
          </a:p>
        </p:txBody>
      </p:sp>
      <p:sp>
        <p:nvSpPr>
          <p:cNvPr id="56341" name="Text Box 21"/>
          <p:cNvSpPr txBox="1">
            <a:spLocks noChangeArrowheads="1"/>
          </p:cNvSpPr>
          <p:nvPr/>
        </p:nvSpPr>
        <p:spPr bwMode="auto">
          <a:xfrm>
            <a:off x="2268538" y="4365625"/>
            <a:ext cx="3024187" cy="1783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  <a:ea typeface="黑体" panose="02010600030101010101" pitchFamily="49" charset="-122"/>
              </a:rPr>
              <a:t>（一担）</a:t>
            </a:r>
          </a:p>
          <a:p>
            <a:pPr>
              <a:spcBef>
                <a:spcPct val="50000"/>
              </a:spcBef>
            </a:pPr>
            <a:endParaRPr lang="zh-CN" altLang="en-US" sz="4400">
              <a:solidFill>
                <a:schemeClr val="accent2"/>
              </a:solidFill>
              <a:ea typeface="黑体" panose="02010600030101010101" pitchFamily="49" charset="-122"/>
            </a:endParaRPr>
          </a:p>
        </p:txBody>
      </p:sp>
      <p:sp>
        <p:nvSpPr>
          <p:cNvPr id="56342" name="Text Box 22"/>
          <p:cNvSpPr txBox="1">
            <a:spLocks noChangeArrowheads="1"/>
          </p:cNvSpPr>
          <p:nvPr/>
        </p:nvSpPr>
        <p:spPr bwMode="auto">
          <a:xfrm>
            <a:off x="4572000" y="4437063"/>
            <a:ext cx="2160588" cy="224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chemeClr val="accent2"/>
                </a:solidFill>
              </a:rPr>
              <a:t> </a:t>
            </a:r>
            <a:r>
              <a:rPr lang="zh-CN" altLang="en-US" sz="3200">
                <a:solidFill>
                  <a:schemeClr val="accent2"/>
                </a:solidFill>
              </a:rPr>
              <a:t>（同志</a:t>
            </a:r>
            <a:r>
              <a:rPr lang="zh-CN" altLang="en-US" sz="4000">
                <a:solidFill>
                  <a:schemeClr val="accent2"/>
                </a:solidFill>
              </a:rPr>
              <a:t>）</a:t>
            </a:r>
          </a:p>
          <a:p>
            <a:r>
              <a:rPr lang="zh-CN" altLang="en-US" sz="4000">
                <a:solidFill>
                  <a:schemeClr val="accent2"/>
                </a:solidFill>
              </a:rPr>
              <a:t>（志气）</a:t>
            </a:r>
          </a:p>
          <a:p>
            <a:pPr>
              <a:spcBef>
                <a:spcPct val="50000"/>
              </a:spcBef>
            </a:pPr>
            <a:endParaRPr lang="en-US" altLang="zh-CN" sz="4000">
              <a:solidFill>
                <a:schemeClr val="accent2"/>
              </a:solidFill>
              <a:ea typeface="黑体" panose="02010600030101010101" pitchFamily="49" charset="-122"/>
            </a:endParaRPr>
          </a:p>
        </p:txBody>
      </p:sp>
      <p:sp>
        <p:nvSpPr>
          <p:cNvPr id="56343" name="Text Box 23"/>
          <p:cNvSpPr txBox="1">
            <a:spLocks noChangeArrowheads="1"/>
          </p:cNvSpPr>
          <p:nvPr/>
        </p:nvSpPr>
        <p:spPr bwMode="auto">
          <a:xfrm>
            <a:off x="6443663" y="4322763"/>
            <a:ext cx="3024187" cy="1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>
                <a:solidFill>
                  <a:schemeClr val="accent2"/>
                </a:solidFill>
              </a:rPr>
              <a:t>（队伍）</a:t>
            </a:r>
          </a:p>
          <a:p>
            <a:endParaRPr lang="en-US" altLang="zh-CN" sz="4400">
              <a:solidFill>
                <a:schemeClr val="accent2"/>
              </a:solidFill>
              <a:ea typeface="黑体" panose="02010600030101010101" pitchFamily="49" charset="-122"/>
            </a:endParaRPr>
          </a:p>
        </p:txBody>
      </p:sp>
      <p:sp>
        <p:nvSpPr>
          <p:cNvPr id="56344" name="WordArt 24"/>
          <p:cNvSpPr>
            <a:spLocks noChangeArrowheads="1" noChangeShapeType="1" noTextEdit="1"/>
          </p:cNvSpPr>
          <p:nvPr/>
        </p:nvSpPr>
        <p:spPr bwMode="auto">
          <a:xfrm>
            <a:off x="2484438" y="836613"/>
            <a:ext cx="2879725" cy="107950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/>
            <a:r>
              <a:rPr lang="zh-CN" altLang="en-US" sz="3600" kern="10">
                <a:solidFill>
                  <a:srgbClr val="800080"/>
                </a:solidFill>
                <a:effectLst>
                  <a:prstShdw prst="shdw18" dist="17961" dir="13500000">
                    <a:srgbClr val="800080">
                      <a:gamma/>
                      <a:shade val="60000"/>
                      <a:invGamma/>
                    </a:srgbClr>
                  </a:prstShdw>
                </a:effectLst>
                <a:latin typeface="隶书" panose="02010509060101010101" charset="-122"/>
                <a:ea typeface="隶书" panose="02010509060101010101" charset="-122"/>
              </a:rPr>
              <a:t>认一认</a:t>
            </a:r>
          </a:p>
        </p:txBody>
      </p:sp>
      <p:pic>
        <p:nvPicPr>
          <p:cNvPr id="56345" name="Picture 25" descr="图片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088" y="765175"/>
            <a:ext cx="1165225" cy="15859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6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6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6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6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6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6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6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6" grpId="0" animBg="1"/>
      <p:bldP spid="56337" grpId="0" bldLvl="0" animBg="1"/>
      <p:bldP spid="56338" grpId="0" animBg="1"/>
      <p:bldP spid="56339" grpId="0" animBg="1"/>
      <p:bldP spid="56340" grpId="0" bldLvl="0" animBg="1"/>
      <p:bldP spid="56341" grpId="0" bldLvl="0" animBg="1"/>
      <p:bldP spid="56342" grpId="0" bldLvl="0" animBg="1"/>
      <p:bldP spid="56343" grpId="0" bldLvl="0" animBg="1"/>
      <p:bldP spid="56343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21" name="Picture 25" descr="news_20068131955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22" name="Picture 26" descr="图片1 拷贝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5299" name="Group 3"/>
          <p:cNvGraphicFramePr>
            <a:graphicFrameLocks noGrp="1"/>
          </p:cNvGraphicFramePr>
          <p:nvPr/>
        </p:nvGraphicFramePr>
        <p:xfrm>
          <a:off x="539750" y="2928938"/>
          <a:ext cx="8064500" cy="1310640"/>
        </p:xfrm>
        <a:graphic>
          <a:graphicData uri="http://schemas.openxmlformats.org/drawingml/2006/table">
            <a:tbl>
              <a:tblPr/>
              <a:tblGrid>
                <a:gridCol w="1976438"/>
                <a:gridCol w="1974850"/>
                <a:gridCol w="1978025"/>
                <a:gridCol w="2135187"/>
              </a:tblGrid>
              <a:tr h="1095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49" charset="-122"/>
                        </a:rPr>
                        <a:t>师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49" charset="-122"/>
                        </a:rPr>
                        <a:t>军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49" charset="-122"/>
                        </a:rPr>
                        <a:t>战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49" charset="-122"/>
                        </a:rPr>
                        <a:t>士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311" name="Rectangle 15"/>
          <p:cNvSpPr>
            <a:spLocks noChangeArrowheads="1"/>
          </p:cNvSpPr>
          <p:nvPr/>
        </p:nvSpPr>
        <p:spPr bwMode="auto">
          <a:xfrm>
            <a:off x="539750" y="2349500"/>
            <a:ext cx="1943100" cy="5762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4400">
                <a:solidFill>
                  <a:srgbClr val="800000"/>
                </a:solidFill>
              </a:rPr>
              <a:t>shī</a:t>
            </a: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6443663" y="2349500"/>
            <a:ext cx="2160587" cy="5762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4400"/>
              <a:t>shì</a:t>
            </a:r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4500563" y="2349500"/>
            <a:ext cx="1944687" cy="5762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4400"/>
              <a:t>zhàn</a:t>
            </a:r>
          </a:p>
        </p:txBody>
      </p:sp>
      <p:sp>
        <p:nvSpPr>
          <p:cNvPr id="55314" name="Rectangle 18"/>
          <p:cNvSpPr>
            <a:spLocks noChangeArrowheads="1"/>
          </p:cNvSpPr>
          <p:nvPr/>
        </p:nvSpPr>
        <p:spPr bwMode="auto">
          <a:xfrm>
            <a:off x="2484438" y="2349500"/>
            <a:ext cx="2014537" cy="5762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4000"/>
              <a:t>jūn</a:t>
            </a:r>
          </a:p>
        </p:txBody>
      </p:sp>
      <p:sp>
        <p:nvSpPr>
          <p:cNvPr id="55315" name="Text Box 19"/>
          <p:cNvSpPr txBox="1">
            <a:spLocks noChangeArrowheads="1"/>
          </p:cNvSpPr>
          <p:nvPr/>
        </p:nvSpPr>
        <p:spPr bwMode="auto">
          <a:xfrm>
            <a:off x="252413" y="4365625"/>
            <a:ext cx="3024187" cy="1783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  <a:ea typeface="黑体" panose="02010600030101010101" pitchFamily="49" charset="-122"/>
              </a:rPr>
              <a:t>（老师）</a:t>
            </a: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  <a:ea typeface="黑体" panose="02010600030101010101" pitchFamily="49" charset="-122"/>
              </a:rPr>
              <a:t> （会师）</a:t>
            </a:r>
          </a:p>
        </p:txBody>
      </p:sp>
      <p:sp>
        <p:nvSpPr>
          <p:cNvPr id="55316" name="Text Box 20"/>
          <p:cNvSpPr txBox="1">
            <a:spLocks noChangeArrowheads="1"/>
          </p:cNvSpPr>
          <p:nvPr/>
        </p:nvSpPr>
        <p:spPr bwMode="auto">
          <a:xfrm>
            <a:off x="2268538" y="4365625"/>
            <a:ext cx="3024187" cy="1783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  <a:ea typeface="黑体" panose="02010600030101010101" pitchFamily="49" charset="-122"/>
              </a:rPr>
              <a:t>（军队）</a:t>
            </a: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  <a:ea typeface="黑体" panose="02010600030101010101" pitchFamily="49" charset="-122"/>
              </a:rPr>
              <a:t>（ 军人）</a:t>
            </a:r>
          </a:p>
        </p:txBody>
      </p:sp>
      <p:sp>
        <p:nvSpPr>
          <p:cNvPr id="55317" name="Text Box 21"/>
          <p:cNvSpPr txBox="1">
            <a:spLocks noChangeArrowheads="1"/>
          </p:cNvSpPr>
          <p:nvPr/>
        </p:nvSpPr>
        <p:spPr bwMode="auto">
          <a:xfrm>
            <a:off x="4284663" y="4341813"/>
            <a:ext cx="30241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400">
              <a:solidFill>
                <a:schemeClr val="accent2"/>
              </a:solidFill>
              <a:ea typeface="黑体" panose="02010600030101010101" pitchFamily="49" charset="-122"/>
            </a:endParaRPr>
          </a:p>
        </p:txBody>
      </p:sp>
      <p:sp>
        <p:nvSpPr>
          <p:cNvPr id="55318" name="Text Box 22"/>
          <p:cNvSpPr txBox="1">
            <a:spLocks noChangeArrowheads="1"/>
          </p:cNvSpPr>
          <p:nvPr/>
        </p:nvSpPr>
        <p:spPr bwMode="auto">
          <a:xfrm>
            <a:off x="6300788" y="4322763"/>
            <a:ext cx="30241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  <a:ea typeface="黑体" panose="02010600030101010101" pitchFamily="49" charset="-122"/>
              </a:rPr>
              <a:t>（</a:t>
            </a:r>
          </a:p>
        </p:txBody>
      </p:sp>
      <p:sp>
        <p:nvSpPr>
          <p:cNvPr id="55319" name="WordArt 23"/>
          <p:cNvSpPr>
            <a:spLocks noChangeArrowheads="1" noChangeShapeType="1" noTextEdit="1"/>
          </p:cNvSpPr>
          <p:nvPr/>
        </p:nvSpPr>
        <p:spPr bwMode="auto">
          <a:xfrm>
            <a:off x="2484438" y="836613"/>
            <a:ext cx="2879725" cy="107950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/>
            <a:r>
              <a:rPr lang="zh-CN" altLang="en-US" sz="3600" kern="10">
                <a:solidFill>
                  <a:srgbClr val="800080"/>
                </a:solidFill>
                <a:effectLst>
                  <a:prstShdw prst="shdw18" dist="17961" dir="13500000">
                    <a:srgbClr val="800080">
                      <a:gamma/>
                      <a:shade val="60000"/>
                      <a:invGamma/>
                    </a:srgbClr>
                  </a:prstShdw>
                </a:effectLst>
                <a:latin typeface="隶书" panose="02010509060101010101" charset="-122"/>
                <a:ea typeface="隶书" panose="02010509060101010101" charset="-122"/>
              </a:rPr>
              <a:t>认一认</a:t>
            </a:r>
          </a:p>
        </p:txBody>
      </p:sp>
      <p:pic>
        <p:nvPicPr>
          <p:cNvPr id="55320" name="Picture 24" descr="图片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088" y="765175"/>
            <a:ext cx="1165225" cy="15859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324" name="Text Box 28"/>
          <p:cNvSpPr txBox="1">
            <a:spLocks noChangeArrowheads="1"/>
          </p:cNvSpPr>
          <p:nvPr/>
        </p:nvSpPr>
        <p:spPr bwMode="auto">
          <a:xfrm>
            <a:off x="4211638" y="4437063"/>
            <a:ext cx="2418080" cy="1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dirty="0"/>
              <a:t>（战士）</a:t>
            </a:r>
          </a:p>
          <a:p>
            <a:r>
              <a:rPr lang="zh-CN" altLang="en-US" sz="4400" dirty="0"/>
              <a:t>（战斗）</a:t>
            </a:r>
          </a:p>
        </p:txBody>
      </p:sp>
      <p:sp>
        <p:nvSpPr>
          <p:cNvPr id="55325" name="Text Box 29"/>
          <p:cNvSpPr txBox="1">
            <a:spLocks noChangeArrowheads="1"/>
          </p:cNvSpPr>
          <p:nvPr/>
        </p:nvSpPr>
        <p:spPr bwMode="auto">
          <a:xfrm>
            <a:off x="7000875" y="4500570"/>
            <a:ext cx="187743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dirty="0" smtClean="0"/>
              <a:t>士兵）</a:t>
            </a:r>
            <a:endParaRPr lang="zh-CN" altLang="en-US" sz="4400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5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5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1" grpId="0" animBg="1"/>
      <p:bldP spid="55312" grpId="0" animBg="1"/>
      <p:bldP spid="55313" grpId="0" animBg="1"/>
      <p:bldP spid="55314" grpId="0" animBg="1"/>
      <p:bldP spid="55315" grpId="0" animBg="1"/>
      <p:bldP spid="55316" grpId="0" animBg="1"/>
      <p:bldP spid="55324" grpId="0" animBg="1"/>
      <p:bldP spid="553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蓝色扁平清新通用</Template>
  <TotalTime>0</TotalTime>
  <Words>1734</Words>
  <Application>Microsoft Office PowerPoint</Application>
  <PresentationFormat>全屏显示(4:3)</PresentationFormat>
  <Paragraphs>173</Paragraphs>
  <Slides>31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2_Office 主题​​</vt:lpstr>
      <vt:lpstr>3_Office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5</cp:revision>
  <dcterms:created xsi:type="dcterms:W3CDTF">2005-03-24T11:45:00Z</dcterms:created>
  <dcterms:modified xsi:type="dcterms:W3CDTF">2018-07-04T06:18:52Z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