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notesSlides/notesSlide38.xml" ContentType="application/vnd.openxmlformats-officedocument.presentationml.notesSlid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Override PartName="/ppt/notesSlides/notesSlide45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notesSlides/notesSlide16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23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notesSlides/notesSlide3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3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44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42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Layouts/slideLayout15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notesSlides/notesSlide25.xml" ContentType="application/vnd.openxmlformats-officedocument.presentationml.notesSlide+xml"/>
  <Override PartName="/ppt/notesSlides/notesSlide43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69" r:id="rId1"/>
    <p:sldMasterId id="2147483683" r:id="rId2"/>
  </p:sldMasterIdLst>
  <p:notesMasterIdLst>
    <p:notesMasterId r:id="rId48"/>
  </p:notesMasterIdLst>
  <p:handoutMasterIdLst>
    <p:handoutMasterId r:id="rId49"/>
  </p:handoutMasterIdLst>
  <p:sldIdLst>
    <p:sldId id="496" r:id="rId3"/>
    <p:sldId id="329" r:id="rId4"/>
    <p:sldId id="361" r:id="rId5"/>
    <p:sldId id="362" r:id="rId6"/>
    <p:sldId id="363" r:id="rId7"/>
    <p:sldId id="340" r:id="rId8"/>
    <p:sldId id="579" r:id="rId9"/>
    <p:sldId id="378" r:id="rId10"/>
    <p:sldId id="471" r:id="rId11"/>
    <p:sldId id="473" r:id="rId12"/>
    <p:sldId id="497" r:id="rId13"/>
    <p:sldId id="580" r:id="rId14"/>
    <p:sldId id="581" r:id="rId15"/>
    <p:sldId id="582" r:id="rId16"/>
    <p:sldId id="583" r:id="rId17"/>
    <p:sldId id="344" r:id="rId18"/>
    <p:sldId id="584" r:id="rId19"/>
    <p:sldId id="585" r:id="rId20"/>
    <p:sldId id="449" r:id="rId21"/>
    <p:sldId id="539" r:id="rId22"/>
    <p:sldId id="540" r:id="rId23"/>
    <p:sldId id="541" r:id="rId24"/>
    <p:sldId id="331" r:id="rId25"/>
    <p:sldId id="364" r:id="rId26"/>
    <p:sldId id="416" r:id="rId27"/>
    <p:sldId id="502" r:id="rId28"/>
    <p:sldId id="542" r:id="rId29"/>
    <p:sldId id="543" r:id="rId30"/>
    <p:sldId id="546" r:id="rId31"/>
    <p:sldId id="547" r:id="rId32"/>
    <p:sldId id="548" r:id="rId33"/>
    <p:sldId id="586" r:id="rId34"/>
    <p:sldId id="587" r:id="rId35"/>
    <p:sldId id="403" r:id="rId36"/>
    <p:sldId id="405" r:id="rId37"/>
    <p:sldId id="552" r:id="rId38"/>
    <p:sldId id="588" r:id="rId39"/>
    <p:sldId id="589" r:id="rId40"/>
    <p:sldId id="590" r:id="rId41"/>
    <p:sldId id="591" r:id="rId42"/>
    <p:sldId id="553" r:id="rId43"/>
    <p:sldId id="592" r:id="rId44"/>
    <p:sldId id="593" r:id="rId45"/>
    <p:sldId id="594" r:id="rId46"/>
    <p:sldId id="367" r:id="rId47"/>
  </p:sldIdLst>
  <p:sldSz cx="9144000" cy="6858000" type="screen4x3"/>
  <p:notesSz cx="7104063" cy="102346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987" autoAdjust="0"/>
    <p:restoredTop sz="81669" autoAdjust="0"/>
  </p:normalViewPr>
  <p:slideViewPr>
    <p:cSldViewPr snapToGrid="0">
      <p:cViewPr varScale="1">
        <p:scale>
          <a:sx n="72" d="100"/>
          <a:sy n="72" d="100"/>
        </p:scale>
        <p:origin x="-189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handoutMaster" Target="handoutMasters/handout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51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/>
              <a:pPr/>
              <a:t>2019/1/23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2019/1/23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249156" y="1279287"/>
            <a:ext cx="4605433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AB1477-526E-4231-AAE4-18CF421E36BB}" type="datetimeFigureOut">
              <a:rPr lang="zh-CN" altLang="en-US" smtClean="0"/>
              <a:pPr/>
              <a:t>2019/1/23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1B7044-1096-4692-9D7A-D788118EBBC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AB1477-526E-4231-AAE4-18CF421E36BB}" type="datetimeFigureOut">
              <a:rPr lang="zh-CN" altLang="en-US" smtClean="0"/>
              <a:pPr/>
              <a:t>2019/1/23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1B7044-1096-4692-9D7A-D788118EBBC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AB1477-526E-4231-AAE4-18CF421E36BB}" type="datetimeFigureOut">
              <a:rPr lang="zh-CN" altLang="en-US" smtClean="0"/>
              <a:pPr/>
              <a:t>2019/1/23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1B7044-1096-4692-9D7A-D788118EBBC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2530" y="2948305"/>
            <a:ext cx="7107555" cy="7683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2530" y="2948305"/>
            <a:ext cx="7107555" cy="7683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AB1477-526E-4231-AAE4-18CF421E36BB}" type="datetimeFigureOut">
              <a:rPr lang="zh-CN" altLang="en-US" smtClean="0"/>
              <a:pPr/>
              <a:t>2019/1/23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1B7044-1096-4692-9D7A-D788118EBBC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AB1477-526E-4231-AAE4-18CF421E36BB}" type="datetimeFigureOut">
              <a:rPr lang="zh-CN" altLang="en-US" smtClean="0"/>
              <a:pPr/>
              <a:t>2019/1/23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1B7044-1096-4692-9D7A-D788118EBBC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AB1477-526E-4231-AAE4-18CF421E36BB}" type="datetimeFigureOut">
              <a:rPr lang="zh-CN" altLang="en-US" smtClean="0"/>
              <a:pPr/>
              <a:t>2019/1/23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1B7044-1096-4692-9D7A-D788118EBBC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AB1477-526E-4231-AAE4-18CF421E36BB}" type="datetimeFigureOut">
              <a:rPr lang="zh-CN" altLang="en-US" smtClean="0"/>
              <a:pPr/>
              <a:t>2019/1/23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1B7044-1096-4692-9D7A-D788118EBBC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AB1477-526E-4231-AAE4-18CF421E36BB}" type="datetimeFigureOut">
              <a:rPr lang="zh-CN" altLang="en-US" smtClean="0"/>
              <a:pPr/>
              <a:t>2019/1/23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1B7044-1096-4692-9D7A-D788118EBBC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AB1477-526E-4231-AAE4-18CF421E36BB}" type="datetimeFigureOut">
              <a:rPr lang="zh-CN" altLang="en-US" smtClean="0"/>
              <a:pPr/>
              <a:t>2019/1/23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1B7044-1096-4692-9D7A-D788118EBBC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AB1477-526E-4231-AAE4-18CF421E36BB}" type="datetimeFigureOut">
              <a:rPr lang="zh-CN" altLang="en-US" smtClean="0"/>
              <a:pPr/>
              <a:t>2019/1/23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1B7044-1096-4692-9D7A-D788118EBBC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AB1477-526E-4231-AAE4-18CF421E36BB}" type="datetimeFigureOut">
              <a:rPr lang="zh-CN" altLang="en-US" smtClean="0"/>
              <a:pPr/>
              <a:t>2019/1/23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1B7044-1096-4692-9D7A-D788118EBBC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1.jpe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AB1477-526E-4231-AAE4-18CF421E36BB}" type="datetimeFigureOut">
              <a:rPr lang="zh-CN" altLang="en-US" smtClean="0"/>
              <a:pPr/>
              <a:t>2019/1/23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1B7044-1096-4692-9D7A-D788118EBBC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77" r:id="rId8"/>
    <p:sldLayoutId id="2147483678" r:id="rId9"/>
    <p:sldLayoutId id="2147483679" r:id="rId10"/>
    <p:sldLayoutId id="2147483680" r:id="rId11"/>
    <p:sldLayoutId id="2147483681" r:id="rId12"/>
    <p:sldLayoutId id="2147483682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</p:sldLayoutIdLst>
  <p:transition spd="med">
    <p:fade/>
  </p:transition>
  <p:timing>
    <p:tnLst>
      <p:par>
        <p:cTn id="1" dur="indefinite" restart="never" nodeType="tmRoot"/>
      </p:par>
    </p:tnLst>
  </p:timing>
  <p:txStyles>
    <p:titleStyle>
      <a:lvl1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 kern="1200">
          <a:solidFill>
            <a:schemeClr val="bg1"/>
          </a:solidFill>
          <a:latin typeface="Arial" pitchFamily="34" charset="0"/>
          <a:ea typeface="+mj-ea"/>
          <a:cs typeface="+mj-cs"/>
        </a:defRPr>
      </a:lvl1pPr>
      <a:lvl2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2pPr>
      <a:lvl3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3pPr>
      <a:lvl4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4pPr>
      <a:lvl5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5pPr>
      <a:lvl6pPr marL="4572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6pPr>
      <a:lvl7pPr marL="9144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7pPr>
      <a:lvl8pPr marL="13716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8pPr>
      <a:lvl9pPr marL="18288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9pPr>
    </p:titleStyle>
    <p:bodyStyle>
      <a:lvl1pPr marL="271463" indent="-271463" algn="just" defTabSz="514350" rtl="0" eaLnBrk="1" fontAlgn="base" hangingPunct="1">
        <a:lnSpc>
          <a:spcPct val="110000"/>
        </a:lnSpc>
        <a:spcBef>
          <a:spcPts val="9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u"/>
        <a:defRPr lang="zh-CN" altLang="en-US" kern="1200" dirty="0">
          <a:solidFill>
            <a:schemeClr val="accent1"/>
          </a:solidFill>
          <a:latin typeface="Arial" pitchFamily="34" charset="0"/>
          <a:ea typeface="+mn-ea"/>
          <a:cs typeface="+mn-cs"/>
        </a:defRPr>
      </a:lvl1pPr>
      <a:lvl2pPr marL="271463" indent="-271463" algn="just" defTabSz="514350" rtl="0" eaLnBrk="1" fontAlgn="base" hangingPunct="1">
        <a:lnSpc>
          <a:spcPct val="120000"/>
        </a:lnSpc>
        <a:spcBef>
          <a:spcPct val="0"/>
        </a:spcBef>
        <a:spcAft>
          <a:spcPts val="900"/>
        </a:spcAft>
        <a:buClr>
          <a:srgbClr val="ECA280"/>
        </a:buClr>
        <a:buFont typeface="幼圆" pitchFamily="49" charset="-122"/>
        <a:buChar char=" "/>
        <a:defRPr sz="1300" kern="1200">
          <a:solidFill>
            <a:schemeClr val="tx1"/>
          </a:solidFill>
          <a:latin typeface="Arial" pitchFamily="34" charset="0"/>
          <a:ea typeface="+mn-ea"/>
          <a:cs typeface="+mn-cs"/>
        </a:defRPr>
      </a:lvl2pPr>
      <a:lvl3pPr marL="642938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100" kern="1200">
          <a:solidFill>
            <a:schemeClr val="tx1"/>
          </a:solidFill>
          <a:latin typeface="Arial" pitchFamily="34" charset="0"/>
          <a:ea typeface="+mn-ea"/>
          <a:cs typeface="+mn-cs"/>
        </a:defRPr>
      </a:lvl3pPr>
      <a:lvl4pPr marL="900113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000" kern="1200">
          <a:solidFill>
            <a:schemeClr val="tx1"/>
          </a:solidFill>
          <a:latin typeface="Arial" pitchFamily="34" charset="0"/>
          <a:ea typeface="+mn-ea"/>
          <a:cs typeface="+mn-cs"/>
        </a:defRPr>
      </a:lvl4pPr>
      <a:lvl5pPr marL="1157288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000" kern="1200">
          <a:solidFill>
            <a:schemeClr val="tx1"/>
          </a:solidFill>
          <a:latin typeface="Arial" pitchFamily="34" charset="0"/>
          <a:ea typeface="+mn-ea"/>
          <a:cs typeface="+mn-cs"/>
        </a:defRPr>
      </a:lvl5pPr>
      <a:lvl6pPr marL="141446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67163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92881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18598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6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6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6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6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6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6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6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6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6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6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6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6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887220" y="2301240"/>
            <a:ext cx="558990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>
                <a:latin typeface="方正大标宋简体" panose="03000509000000000000" charset="-122"/>
                <a:ea typeface="方正大标宋简体" panose="03000509000000000000" charset="-122"/>
              </a:rPr>
              <a:t>11 </a:t>
            </a:r>
            <a:r>
              <a:rPr lang="zh-CN" altLang="en-US" sz="3600">
                <a:latin typeface="方正大标宋简体" panose="03000509000000000000" charset="-122"/>
                <a:ea typeface="方正大标宋简体" panose="03000509000000000000" charset="-122"/>
              </a:rPr>
              <a:t>送东阳马生序</a:t>
            </a:r>
          </a:p>
        </p:txBody>
      </p:sp>
      <p:sp>
        <p:nvSpPr>
          <p:cNvPr id="2" name="矩形 1"/>
          <p:cNvSpPr/>
          <p:nvPr/>
        </p:nvSpPr>
        <p:spPr>
          <a:xfrm>
            <a:off x="1077595" y="184785"/>
            <a:ext cx="3550920" cy="110680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6600" b="1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第三单元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398270" y="1492885"/>
            <a:ext cx="7429500" cy="2749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20000"/>
              </a:lnSpc>
            </a:pPr>
            <a:r>
              <a:rPr sz="2400"/>
              <a:t>6.下列句子中和课文完全一致的一项是（     ）</a:t>
            </a:r>
          </a:p>
          <a:p>
            <a:pPr algn="l" fontAlgn="auto">
              <a:lnSpc>
                <a:spcPct val="120000"/>
              </a:lnSpc>
            </a:pPr>
            <a:r>
              <a:rPr sz="2400"/>
              <a:t>A．家贫，无从致书以观看，每假借于藏书之家，手自笔录，计日以还。</a:t>
            </a:r>
          </a:p>
          <a:p>
            <a:pPr algn="l" fontAlgn="auto">
              <a:lnSpc>
                <a:spcPct val="120000"/>
              </a:lnSpc>
            </a:pPr>
            <a:r>
              <a:rPr sz="2400"/>
              <a:t>B．余立侍左右，援疑质理，俯身低耳以请；</a:t>
            </a:r>
          </a:p>
          <a:p>
            <a:pPr algn="l" fontAlgn="auto">
              <a:lnSpc>
                <a:spcPct val="120000"/>
              </a:lnSpc>
            </a:pPr>
            <a:r>
              <a:rPr sz="2400"/>
              <a:t>C．寓逆旅，主人日再食，无鲜肥滋味之享。</a:t>
            </a:r>
          </a:p>
          <a:p>
            <a:pPr algn="l" fontAlgn="auto">
              <a:lnSpc>
                <a:spcPct val="120000"/>
              </a:lnSpc>
            </a:pPr>
            <a:r>
              <a:rPr sz="2400"/>
              <a:t>D．寒冬烈风，大雪深数尺，足肤皲裂而不知。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6938645" y="1492885"/>
            <a:ext cx="9347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</a:rPr>
              <a:t>C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584325" y="347345"/>
            <a:ext cx="6428740" cy="6294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20000"/>
              </a:lnSpc>
            </a:pPr>
            <a:r>
              <a:rPr lang="zh-CN" altLang="en-US" sz="2400"/>
              <a:t>7.对下面句子翻译正确的一项是 （         ）</a:t>
            </a:r>
            <a:r>
              <a:rPr lang="en-US" altLang="zh-CN" sz="2400"/>
              <a:t>	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家贫，无从致书以观，每假借于藏书之家，手自笔录，计日以还。 </a:t>
            </a:r>
            <a:endParaRPr lang="zh-CN" altLang="en-US" sz="2400"/>
          </a:p>
          <a:p>
            <a:pPr algn="l" fontAlgn="auto">
              <a:lnSpc>
                <a:spcPct val="120000"/>
              </a:lnSpc>
            </a:pPr>
            <a:r>
              <a:rPr lang="zh-CN" altLang="en-US" sz="2400"/>
              <a:t>A.我家穷，无法买书来看，每天向有书的人家去借，借来就亲自抄写，计算好了日子归还。</a:t>
            </a:r>
          </a:p>
          <a:p>
            <a:pPr algn="l" fontAlgn="auto">
              <a:lnSpc>
                <a:spcPct val="120000"/>
              </a:lnSpc>
            </a:pPr>
            <a:r>
              <a:rPr lang="zh-CN" altLang="en-US" sz="2400"/>
              <a:t>B.我家穷，没有办法买书来读，常向有书的人家去借，借来就亲自抄写，计算着日子按时归还。</a:t>
            </a:r>
          </a:p>
          <a:p>
            <a:pPr algn="l" fontAlgn="auto">
              <a:lnSpc>
                <a:spcPct val="120000"/>
              </a:lnSpc>
            </a:pPr>
            <a:r>
              <a:rPr lang="zh-CN" altLang="en-US" sz="2400"/>
              <a:t>C.我家穷，没有地方买书来读，常向有书的人家去借，借来就用笔抄写目录，计算好日子了归还。</a:t>
            </a:r>
          </a:p>
          <a:p>
            <a:pPr algn="l" fontAlgn="auto">
              <a:lnSpc>
                <a:spcPct val="120000"/>
              </a:lnSpc>
            </a:pPr>
            <a:r>
              <a:rPr lang="zh-CN" altLang="en-US" sz="2400"/>
              <a:t>D.我家穷，没有办法买书来读，每天假装向有书的人家去借，借来就用笔记下来，计算着什么日子归还。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6407150" y="347345"/>
            <a:ext cx="10293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</a:rPr>
              <a:t>B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541145" y="1729740"/>
            <a:ext cx="6428740" cy="230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20000"/>
              </a:lnSpc>
            </a:pPr>
            <a:r>
              <a:rPr lang="zh-CN" altLang="en-US" sz="2400"/>
              <a:t>8.作者写同舍生服饰华贵的目的是（      ）</a:t>
            </a:r>
          </a:p>
          <a:p>
            <a:pPr algn="l" fontAlgn="auto">
              <a:lnSpc>
                <a:spcPct val="120000"/>
              </a:lnSpc>
            </a:pPr>
            <a:r>
              <a:rPr lang="zh-CN" altLang="en-US" sz="2400"/>
              <a:t>A．突出自己求学的勤奋。</a:t>
            </a:r>
          </a:p>
          <a:p>
            <a:pPr algn="l" fontAlgn="auto">
              <a:lnSpc>
                <a:spcPct val="120000"/>
              </a:lnSpc>
            </a:pPr>
            <a:r>
              <a:rPr lang="zh-CN" altLang="en-US" sz="2400"/>
              <a:t>B．侧面写自己生活条件的艰苦。</a:t>
            </a:r>
          </a:p>
          <a:p>
            <a:pPr algn="l" fontAlgn="auto">
              <a:lnSpc>
                <a:spcPct val="120000"/>
              </a:lnSpc>
            </a:pPr>
            <a:r>
              <a:rPr lang="zh-CN" altLang="en-US" sz="2400"/>
              <a:t>C．表达对同舍生的鄙夷。</a:t>
            </a:r>
          </a:p>
          <a:p>
            <a:pPr algn="l" fontAlgn="auto">
              <a:lnSpc>
                <a:spcPct val="120000"/>
              </a:lnSpc>
            </a:pPr>
            <a:r>
              <a:rPr lang="zh-CN" altLang="en-US" sz="2400"/>
              <a:t>D．表现同舍生的不学无术。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6505575" y="1729740"/>
            <a:ext cx="10293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</a:rPr>
              <a:t>B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824355" y="956310"/>
            <a:ext cx="6428740" cy="45218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20000"/>
              </a:lnSpc>
            </a:pPr>
            <a:r>
              <a:rPr lang="zh-CN" altLang="en-US" sz="2400"/>
              <a:t>9.下列各项内容全都体现作者学习生活艰苦的一项是（       ）</a:t>
            </a:r>
          </a:p>
          <a:p>
            <a:pPr algn="l" fontAlgn="auto">
              <a:lnSpc>
                <a:spcPct val="12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①家贫，无从致书以观</a:t>
            </a:r>
          </a:p>
          <a:p>
            <a:pPr algn="l" fontAlgn="auto">
              <a:lnSpc>
                <a:spcPct val="12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②足肤皲裂而不知</a:t>
            </a:r>
          </a:p>
          <a:p>
            <a:pPr algn="l" fontAlgn="auto">
              <a:lnSpc>
                <a:spcPct val="12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③或遇其叱咄，色愈恭，礼愈至</a:t>
            </a:r>
          </a:p>
          <a:p>
            <a:pPr algn="l" fontAlgn="auto">
              <a:lnSpc>
                <a:spcPct val="12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④手指不可屈伸，弗之怠</a:t>
            </a:r>
          </a:p>
          <a:p>
            <a:pPr algn="l" fontAlgn="auto">
              <a:lnSpc>
                <a:spcPct val="12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⑤故余虽愚，卒获有所闻</a:t>
            </a:r>
          </a:p>
          <a:p>
            <a:pPr algn="l" fontAlgn="auto">
              <a:lnSpc>
                <a:spcPct val="12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⑥主人日再食，无鲜肥滋味之享 </a:t>
            </a:r>
            <a:endParaRPr lang="zh-CN" altLang="en-US" sz="2400"/>
          </a:p>
          <a:p>
            <a:pPr algn="l" fontAlgn="auto">
              <a:lnSpc>
                <a:spcPct val="120000"/>
              </a:lnSpc>
            </a:pPr>
            <a:r>
              <a:rPr lang="zh-CN" altLang="en-US" sz="2400"/>
              <a:t>A.①②③⑤    B.②④⑤⑥</a:t>
            </a:r>
          </a:p>
          <a:p>
            <a:pPr algn="l" fontAlgn="auto">
              <a:lnSpc>
                <a:spcPct val="120000"/>
              </a:lnSpc>
            </a:pPr>
            <a:r>
              <a:rPr lang="zh-CN" altLang="en-US" sz="2400"/>
              <a:t>C.①②④⑥    D.①③④⑥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3153410" y="1435735"/>
            <a:ext cx="10293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</a:rPr>
              <a:t>C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597025" y="339090"/>
            <a:ext cx="6428740" cy="61798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20000"/>
              </a:lnSpc>
            </a:pPr>
            <a:r>
              <a:rPr lang="zh-CN" altLang="en-US" sz="2200"/>
              <a:t>10.下列文体知识说法错误的一项是（       ）</a:t>
            </a:r>
          </a:p>
          <a:p>
            <a:pPr algn="l" fontAlgn="auto">
              <a:lnSpc>
                <a:spcPct val="120000"/>
              </a:lnSpc>
            </a:pPr>
            <a:r>
              <a:rPr lang="zh-CN" altLang="en-US" sz="2200"/>
              <a:t>A．“说”是古代用以记叙、议论或说明等方式来阐述事理的文体，可以说明事理，也可以发表议论或记叙事物。跟现在的小小说大体相似。如《爱莲说》《马说》。</a:t>
            </a:r>
          </a:p>
          <a:p>
            <a:pPr algn="l" fontAlgn="auto">
              <a:lnSpc>
                <a:spcPct val="120000"/>
              </a:lnSpc>
            </a:pPr>
            <a:r>
              <a:rPr lang="zh-CN" altLang="en-US" sz="2200"/>
              <a:t>B．书：文体名，先秦时“书”为书信的总名，臣下向国君进言陈词，亲朋之间来往信件都称“书”。如《与朱元思书》。</a:t>
            </a:r>
          </a:p>
          <a:p>
            <a:pPr algn="l" fontAlgn="auto">
              <a:lnSpc>
                <a:spcPct val="120000"/>
              </a:lnSpc>
            </a:pPr>
            <a:r>
              <a:rPr lang="zh-CN" altLang="en-US" sz="2200"/>
              <a:t>C．“传”是一种文体，亦单称传。记载人物事迹的文字。一般由他人记述，亦有自述生平者，称“自传”。如《五柳先生传》就是陶渊明的自传。</a:t>
            </a:r>
          </a:p>
          <a:p>
            <a:pPr algn="l" fontAlgn="auto">
              <a:lnSpc>
                <a:spcPct val="120000"/>
              </a:lnSpc>
            </a:pPr>
            <a:r>
              <a:rPr lang="zh-CN" altLang="en-US" sz="2200"/>
              <a:t>D．古代另有一种序是惜别赠言的文字，叫做“赠序”，内容多是对于所赠亲友的赞许、推重或勉励之辞，如宋濂的《送东阳马生序》即是作者写给同乡晚辈的赠序。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6278245" y="339090"/>
            <a:ext cx="10293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</a:rPr>
              <a:t>A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552575" y="869315"/>
            <a:ext cx="6428740" cy="45218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20000"/>
              </a:lnSpc>
            </a:pPr>
            <a:r>
              <a:rPr lang="zh-CN" altLang="en-US" sz="2400"/>
              <a:t>11.下面对《送东阳马生序》赏析不正确的一项是（          ）</a:t>
            </a:r>
          </a:p>
          <a:p>
            <a:pPr algn="l" fontAlgn="auto">
              <a:lnSpc>
                <a:spcPct val="120000"/>
              </a:lnSpc>
            </a:pPr>
            <a:r>
              <a:rPr lang="zh-CN" altLang="en-US" sz="2400"/>
              <a:t>A．文章从“嗜学”与“家贫”这一尖锐矛盾写起，初步展现了作者勤奋学习的态度。</a:t>
            </a:r>
          </a:p>
          <a:p>
            <a:pPr algn="l" fontAlgn="auto">
              <a:lnSpc>
                <a:spcPct val="120000"/>
              </a:lnSpc>
            </a:pPr>
            <a:r>
              <a:rPr lang="zh-CN" altLang="en-US" sz="2400"/>
              <a:t>B．文章用学习态度和学习条件进行对比，进一步突出作者不畏艰辛、刻苦学习的精神。</a:t>
            </a:r>
          </a:p>
          <a:p>
            <a:pPr algn="l" fontAlgn="auto">
              <a:lnSpc>
                <a:spcPct val="120000"/>
              </a:lnSpc>
            </a:pPr>
            <a:r>
              <a:rPr lang="zh-CN" altLang="en-US" sz="2400"/>
              <a:t>C．文章用先达的骄矜暴躁与自己的虔诚恭敬对比，反映了品德修为重于求学的道理。</a:t>
            </a:r>
          </a:p>
          <a:p>
            <a:pPr algn="l" fontAlgn="auto">
              <a:lnSpc>
                <a:spcPct val="120000"/>
              </a:lnSpc>
            </a:pPr>
            <a:r>
              <a:rPr lang="zh-CN" altLang="en-US" sz="2400"/>
              <a:t>D．作者通过写自己的求学经历，动之以情，晓之以理，意在勉励青年学子要刻苦读书。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2501265" y="1348740"/>
            <a:ext cx="10293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</a:rPr>
              <a:t>C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883920" y="62865"/>
            <a:ext cx="3243580" cy="101473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60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课内精读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208405" y="990600"/>
            <a:ext cx="7033895" cy="54082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20000"/>
              </a:lnSpc>
            </a:pPr>
            <a:r>
              <a:rPr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送东阳马生序(节选)</a:t>
            </a:r>
            <a:r>
              <a:rPr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</a:p>
          <a:p>
            <a:pPr algn="ctr" fontAlgn="auto">
              <a:lnSpc>
                <a:spcPct val="120000"/>
              </a:lnSpc>
            </a:pPr>
            <a:r>
              <a:rPr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sz="2400">
                <a:latin typeface="+mn-ea"/>
                <a:cs typeface="楷体" panose="02010609060101010101" charset="-122"/>
              </a:rPr>
              <a:t>宋濂</a:t>
            </a:r>
            <a:endParaRPr sz="24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 fontAlgn="auto">
              <a:lnSpc>
                <a:spcPct val="120000"/>
              </a:lnSpc>
            </a:pPr>
            <a:r>
              <a:rPr 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	</a:t>
            </a:r>
            <a:r>
              <a:rPr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余幼时即嗜学。家贫，无从致书以观，每假借于藏书之家，手自笔录，计日以还。天大寒，砚冰坚，手指不可屈伸，弗之怠。录毕，走送之，不敢稍逾约。以是人多以书假余，余因得遍观群书。既加冠，益慕圣贤之道。又患无硕师名人与游，尝趋百里外，从乡之先达执经叩问。先达德隆望尊，门人弟子填其室，未尝稍降辞色。余立侍左右，援疑质理，俯身倾耳以请；或遇其叱咄，色愈恭，礼愈至，不敢出一言以复；俟其欣悦，则又请焉。故余虽愚，卒获有所闻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252220" y="969010"/>
            <a:ext cx="7033895" cy="36360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20000"/>
              </a:lnSpc>
            </a:pPr>
            <a:r>
              <a:rPr 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	</a:t>
            </a:r>
            <a:r>
              <a:rPr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当余之从师也，负箧曳屣行深山巨谷中。穷冬烈风，大雪深数尺，足肤皲裂而不知。至舍，四支僵劲不能动，媵人持汤沃灌，以衾拥覆，久而乃和。寓逆旅，主人日再食，无鲜肥滋味之享。同舍生皆被绮绣，戴朱缨宝饰之帽，腰白玉之环，左佩刀，右备容臭，烨然若神人；余则缊袍敝衣处其间，略无慕艳意，以中有足乐者，不知口体之奉不若人也。盖余之勤且艰若此。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59205" y="1260475"/>
            <a:ext cx="6626225" cy="2736850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5507990" y="1771650"/>
            <a:ext cx="1991995" cy="2717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507990" y="2246630"/>
            <a:ext cx="1991995" cy="2717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17185" y="2693670"/>
            <a:ext cx="1991995" cy="2717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17185" y="3161030"/>
            <a:ext cx="1991995" cy="2717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417185" y="3607435"/>
            <a:ext cx="1991995" cy="2717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575435" y="1091565"/>
            <a:ext cx="7222490" cy="2330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lang="zh-CN" altLang="en-US" sz="2800"/>
              <a:t>2.翻译下列句子。</a:t>
            </a:r>
          </a:p>
          <a:p>
            <a:pPr fontAlgn="auto">
              <a:lnSpc>
                <a:spcPct val="130000"/>
              </a:lnSpc>
            </a:pPr>
            <a:r>
              <a:rPr lang="zh-CN" altLang="en-US" sz="2800"/>
              <a:t>（</a:t>
            </a:r>
            <a:r>
              <a:rPr lang="en-US" altLang="zh-CN" sz="2800"/>
              <a:t>1</a:t>
            </a:r>
            <a:r>
              <a:rPr lang="zh-CN" altLang="en-US" sz="2800"/>
              <a:t>）既加冠，益慕圣贤之道。</a:t>
            </a:r>
          </a:p>
          <a:p>
            <a:pPr fontAlgn="auto">
              <a:lnSpc>
                <a:spcPct val="130000"/>
              </a:lnSpc>
            </a:pPr>
            <a:endParaRPr lang="zh-CN" altLang="en-US" sz="2800"/>
          </a:p>
          <a:p>
            <a:pPr fontAlgn="auto">
              <a:lnSpc>
                <a:spcPct val="130000"/>
              </a:lnSpc>
            </a:pPr>
            <a:r>
              <a:rPr lang="zh-CN" altLang="en-US" sz="2800"/>
              <a:t>（</a:t>
            </a:r>
            <a:r>
              <a:rPr lang="en-US" altLang="zh-CN" sz="2800"/>
              <a:t>2</a:t>
            </a:r>
            <a:r>
              <a:rPr lang="zh-CN" altLang="en-US" sz="2800"/>
              <a:t>）盖余之勤且艰若此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2118360" y="2331720"/>
            <a:ext cx="6679565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25000"/>
              </a:lnSpc>
            </a:pPr>
            <a:r>
              <a:rPr lang="zh-CN" altLang="en-US" sz="2400" b="1">
                <a:solidFill>
                  <a:srgbClr val="FF0000"/>
                </a:solidFill>
              </a:rPr>
              <a:t>(我)已经成年了，更加仰慕圣贤的学说。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962150" y="3525520"/>
            <a:ext cx="6679565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25000"/>
              </a:lnSpc>
            </a:pPr>
            <a:r>
              <a:rPr lang="zh-CN" altLang="en-US" sz="2400" b="1">
                <a:solidFill>
                  <a:srgbClr val="FF0000"/>
                </a:solidFill>
              </a:rPr>
              <a:t>我求学的辛勤和艰苦就是像这个样子啊！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6" grpId="0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985520" y="106045"/>
            <a:ext cx="3243580" cy="101473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60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课文助读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518285" y="1885950"/>
            <a:ext cx="6608445" cy="47713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lang="en-US" sz="2600"/>
              <a:t>	</a:t>
            </a:r>
            <a:r>
              <a:rPr sz="2600"/>
              <a:t>宋濂(1310—1381)，初名寿，字景濂，号潜溪，祖籍金华潜溪(今浙江义乌)，后迁居金华浦江。明初著名政治家、文学家、史学家、思想家。宋濂与刘基均以散文创作闻名，并称为“一代之宗”。其散文质朴简洁，或雍容典雅，各有特色。他推崇台阁文学，文风淳厚飘逸，为其后“台阁体”作家的文学创作提供范本。其作品大部分被合刻为《宋学士全集》七十五卷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189990" y="1240790"/>
            <a:ext cx="312610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/>
              <a:t>走近作者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525270" y="1593215"/>
            <a:ext cx="6849745" cy="2330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sz="2800"/>
              <a:t>3.文章开头“ </a:t>
            </a:r>
            <a:r>
              <a:rPr sz="2800" u="sng"/>
              <a:t>              </a:t>
            </a:r>
            <a:r>
              <a:rPr sz="2800"/>
              <a:t>”一词统领全文，奠定了文章的基调；文中表现作者求学不辍的句子是</a:t>
            </a:r>
            <a:r>
              <a:rPr sz="2800" u="sng">
                <a:sym typeface="+mn-ea"/>
              </a:rPr>
              <a:t>                                                               </a:t>
            </a:r>
            <a:r>
              <a:rPr sz="2800"/>
              <a:t>，</a:t>
            </a:r>
            <a:r>
              <a:rPr sz="2800" u="sng"/>
              <a:t>  </a:t>
            </a:r>
          </a:p>
          <a:p>
            <a:pPr fontAlgn="auto">
              <a:lnSpc>
                <a:spcPct val="130000"/>
              </a:lnSpc>
            </a:pPr>
            <a:r>
              <a:rPr sz="2800" u="sng"/>
              <a:t>                                            </a:t>
            </a:r>
            <a:r>
              <a:rPr sz="2800"/>
              <a:t>。(用原文语句回答)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3702685" y="1658620"/>
            <a:ext cx="125857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25000"/>
              </a:lnSpc>
            </a:pPr>
            <a:r>
              <a:rPr lang="zh-CN" altLang="en-US" sz="2400" b="1">
                <a:solidFill>
                  <a:srgbClr val="FF0000"/>
                </a:solidFill>
              </a:rPr>
              <a:t>嗜学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470275" y="2744470"/>
            <a:ext cx="4077335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25000"/>
              </a:lnSpc>
            </a:pPr>
            <a:r>
              <a:rPr lang="zh-CN" altLang="en-US" sz="2400" b="1">
                <a:solidFill>
                  <a:srgbClr val="FF0000"/>
                </a:solidFill>
              </a:rPr>
              <a:t>以中有足乐者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757680" y="3370580"/>
            <a:ext cx="4077335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25000"/>
              </a:lnSpc>
            </a:pPr>
            <a:r>
              <a:rPr lang="zh-CN" altLang="en-US" sz="2400" b="1">
                <a:solidFill>
                  <a:srgbClr val="FF0000"/>
                </a:solidFill>
              </a:rPr>
              <a:t>不知口体之奉不若人也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6" grpId="0"/>
      <p:bldP spid="2" grpId="0"/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503680" y="1657985"/>
            <a:ext cx="6849745" cy="1210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sz="2800"/>
              <a:t>4.读了上文，你得到了哪些启示？(答出两点即可)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1793875" y="2868930"/>
            <a:ext cx="634301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25000"/>
              </a:lnSpc>
            </a:pPr>
            <a:r>
              <a:rPr lang="zh-CN" altLang="en-US" sz="2400" b="1">
                <a:solidFill>
                  <a:srgbClr val="FF0000"/>
                </a:solidFill>
              </a:rPr>
              <a:t>①向人请教要虚心；②学习要勤奋刻苦；③以读书为乐，不畏艰难。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457325" y="200025"/>
            <a:ext cx="6849745" cy="6294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20000"/>
              </a:lnSpc>
            </a:pPr>
            <a:r>
              <a:rPr sz="2400"/>
              <a:t>5.关于课文内容的理解，以下说法不正确的一项是（           ）</a:t>
            </a:r>
          </a:p>
          <a:p>
            <a:pPr fontAlgn="auto">
              <a:lnSpc>
                <a:spcPct val="120000"/>
              </a:lnSpc>
            </a:pPr>
            <a:r>
              <a:rPr sz="2400"/>
              <a:t>A.作者写自己年轻时学习上的艰苦情景，主要写了自己的学习过程和学习态度，最后以“勤且艰”小结自己的学习生涯。</a:t>
            </a:r>
          </a:p>
          <a:p>
            <a:pPr fontAlgn="auto">
              <a:lnSpc>
                <a:spcPct val="120000"/>
              </a:lnSpc>
            </a:pPr>
            <a:r>
              <a:rPr sz="2400"/>
              <a:t>B.从“无从致书以观”到“遍观群书”这中间的原因，表面看来是“不敢稍逾约”，实际上是“弗之怠”，是他不畏艰苦的学习精神。</a:t>
            </a:r>
          </a:p>
          <a:p>
            <a:pPr fontAlgn="auto">
              <a:lnSpc>
                <a:spcPct val="120000"/>
              </a:lnSpc>
            </a:pPr>
            <a:r>
              <a:rPr sz="2400"/>
              <a:t>C.作者在求师过程中写老师严厉，表现了求师之难；写自己“色愈恭，礼愈至”，突出了不怕艰苦，以学习为乐的可贵精神。</a:t>
            </a:r>
          </a:p>
          <a:p>
            <a:pPr fontAlgn="auto">
              <a:lnSpc>
                <a:spcPct val="120000"/>
              </a:lnSpc>
            </a:pPr>
            <a:r>
              <a:rPr sz="2400"/>
              <a:t>D.作者写求学的艰苦情况时，“足肤皲裂而不知”“四支僵劲不能动”反衬了天气的严寒和行路的凄苦。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2086610" y="619760"/>
            <a:ext cx="528955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25000"/>
              </a:lnSpc>
            </a:pPr>
            <a:r>
              <a:rPr lang="en-US" altLang="zh-CN" sz="2400" b="1">
                <a:solidFill>
                  <a:srgbClr val="FF0000"/>
                </a:solidFill>
              </a:rPr>
              <a:t>D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982980" y="356870"/>
            <a:ext cx="3243580" cy="101473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60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课外导航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134745" y="1458595"/>
            <a:ext cx="7223125" cy="32111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30000"/>
              </a:lnSpc>
            </a:pPr>
            <a:r>
              <a:rPr lang="en-US" sz="2600">
                <a:sym typeface="+mn-ea"/>
              </a:rPr>
              <a:t>	</a:t>
            </a:r>
            <a:r>
              <a:rPr sz="2600">
                <a:sym typeface="+mn-ea"/>
              </a:rPr>
              <a:t>推荐阅读：《宋学士文集》——宋濂</a:t>
            </a:r>
          </a:p>
          <a:p>
            <a:pPr algn="l" fontAlgn="auto">
              <a:lnSpc>
                <a:spcPct val="130000"/>
              </a:lnSpc>
            </a:pPr>
            <a:r>
              <a:rPr lang="en-US" sz="2600">
                <a:sym typeface="+mn-ea"/>
              </a:rPr>
              <a:t>	</a:t>
            </a:r>
            <a:r>
              <a:rPr sz="2600">
                <a:sym typeface="+mn-ea"/>
              </a:rPr>
              <a:t>作品介绍：本书为四库全书之一，四库全书分为经史子集四部，收入图书三千四百五十七种，凡七万九千零七十卷，装订成三万六千余册，六千七百五十二函。本册为文宪集分册，共三十二卷。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866775" y="29845"/>
            <a:ext cx="3243580" cy="101473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60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中考链接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353185" y="1834515"/>
            <a:ext cx="6633210" cy="36099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sz="2200"/>
              <a:t>1.(2018天水) 下列句子没有语病的一项是（        ）</a:t>
            </a:r>
          </a:p>
          <a:p>
            <a:pPr fontAlgn="auto">
              <a:lnSpc>
                <a:spcPct val="130000"/>
              </a:lnSpc>
            </a:pPr>
            <a:r>
              <a:rPr sz="2200"/>
              <a:t>A．读经典作品，会拓宽我们的人生感受和视野。</a:t>
            </a:r>
          </a:p>
          <a:p>
            <a:pPr fontAlgn="auto">
              <a:lnSpc>
                <a:spcPct val="130000"/>
              </a:lnSpc>
            </a:pPr>
            <a:r>
              <a:rPr sz="2200"/>
              <a:t>B．为了提高同学们的语文素养，我校开展了“读经典作品，建书香校园”的活动。</a:t>
            </a:r>
          </a:p>
          <a:p>
            <a:pPr fontAlgn="auto">
              <a:lnSpc>
                <a:spcPct val="130000"/>
              </a:lnSpc>
            </a:pPr>
            <a:r>
              <a:rPr sz="2200"/>
              <a:t>C．随着十三号卫星的成功发射，标志着我国航天科技已经达到了世界领先水平。</a:t>
            </a:r>
          </a:p>
          <a:p>
            <a:pPr fontAlgn="auto">
              <a:lnSpc>
                <a:spcPct val="130000"/>
              </a:lnSpc>
            </a:pPr>
            <a:r>
              <a:rPr sz="2200"/>
              <a:t>D．防止校园欺凌事件不再发生是个系统工程，需要多方面、多领域齐心协力完成。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134745" y="1004570"/>
            <a:ext cx="312610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/>
              <a:t>积累与运用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6747510" y="1769745"/>
            <a:ext cx="523875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25000"/>
              </a:lnSpc>
            </a:pPr>
            <a:r>
              <a:rPr lang="en-US" altLang="zh-CN" sz="2400" b="1">
                <a:solidFill>
                  <a:srgbClr val="FF0000"/>
                </a:solidFill>
              </a:rPr>
              <a:t>B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2" grpId="0"/>
      <p:bldP spid="1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515745" y="589280"/>
            <a:ext cx="7042150" cy="47713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sz="2600"/>
              <a:t>2.(2018重庆A) 仿照下面画波浪线的句子，续写两个句子。</a:t>
            </a:r>
          </a:p>
          <a:p>
            <a:pPr fontAlgn="auto">
              <a:lnSpc>
                <a:spcPct val="130000"/>
              </a:lnSpc>
            </a:pPr>
            <a:r>
              <a:rPr sz="2600"/>
              <a:t>一生的时光，该由多少个温馨串织？那些虽然一纵即逝却潮润眼眸的感念，那些纵然久远亦不能淡忘的故事，都会在心中渐渐沉淀成一份隽永的温馨。</a:t>
            </a:r>
            <a:r>
              <a:rPr sz="2600" u="sng"/>
              <a:t>温馨是放假时外婆精心准备的一桌佳肴；温馨是困惑时老师情真意切的一次长谈</a:t>
            </a:r>
            <a:r>
              <a:rPr sz="2600"/>
              <a:t>。</a:t>
            </a:r>
            <a:r>
              <a:rPr sz="2600" u="sng"/>
              <a:t>                                                                              </a:t>
            </a:r>
            <a:r>
              <a:rPr sz="2600"/>
              <a:t>；</a:t>
            </a:r>
          </a:p>
          <a:p>
            <a:pPr fontAlgn="auto">
              <a:lnSpc>
                <a:spcPct val="130000"/>
              </a:lnSpc>
            </a:pPr>
            <a:r>
              <a:rPr sz="2600" u="sng"/>
              <a:t>                                                                                       </a:t>
            </a:r>
            <a:r>
              <a:rPr sz="2600"/>
              <a:t>。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2745105" y="4260215"/>
            <a:ext cx="513842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25000"/>
              </a:lnSpc>
            </a:pPr>
            <a:r>
              <a:rPr lang="en-US" altLang="zh-CN" sz="2400" b="1">
                <a:solidFill>
                  <a:srgbClr val="FF0000"/>
                </a:solidFill>
              </a:rPr>
              <a:t>温馨是哭泣时朋友坚持不懈的开导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2098675" y="4742180"/>
            <a:ext cx="513842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25000"/>
              </a:lnSpc>
            </a:pPr>
            <a:r>
              <a:rPr lang="en-US" altLang="zh-CN" sz="2400" b="1">
                <a:solidFill>
                  <a:srgbClr val="FF0000"/>
                </a:solidFill>
              </a:rPr>
              <a:t>温馨是失败时父母温声细语的鼓励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3" grpId="0"/>
      <p:bldP spid="1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515110" y="523240"/>
            <a:ext cx="6758940" cy="58115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sz="2600"/>
              <a:t>3.(巴蜀中学中考模拟) 综合性学习。</a:t>
            </a:r>
          </a:p>
          <a:p>
            <a:pPr lvl="1" fontAlgn="auto">
              <a:lnSpc>
                <a:spcPct val="130000"/>
              </a:lnSpc>
            </a:pPr>
            <a:r>
              <a:rPr sz="2600"/>
              <a:t>  请阅读下面三则材料，按要求答题。</a:t>
            </a:r>
          </a:p>
          <a:p>
            <a:pPr fontAlgn="auto">
              <a:lnSpc>
                <a:spcPct val="130000"/>
              </a:lnSpc>
            </a:pPr>
            <a:r>
              <a:rPr lang="en-US" sz="2600"/>
              <a:t>	</a:t>
            </a:r>
            <a:r>
              <a:rPr sz="2600"/>
              <a:t>材料一 </a:t>
            </a:r>
            <a:r>
              <a:rPr sz="2600">
                <a:latin typeface="楷体" panose="02010609060101010101" charset="-122"/>
                <a:ea typeface="楷体" panose="02010609060101010101" charset="-122"/>
              </a:rPr>
              <a:t>记者就滴滴出行等打车软件对重庆市民进行了调查。发现现在市民出门，往往不着急拦出租车，而是点开打车软件，便可知道附近的车辆、里程、费用。到达目的地后，如果有急事也不担心，下车后再通过手机支付车费亦可。这样动动手指便预约了车辆，新颖的出行方式已经进入了我们的生活。不经意间，信息时代在改变着人们的生活方式。</a:t>
            </a:r>
            <a:r>
              <a:rPr sz="260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722755" y="1106805"/>
            <a:ext cx="6150610" cy="3731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lang="en-US" sz="2600"/>
              <a:t>	</a:t>
            </a:r>
            <a:r>
              <a:rPr sz="2600"/>
              <a:t>材料二</a:t>
            </a:r>
            <a:r>
              <a:rPr sz="2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重庆的王师傅从今年1月份加入“滴滴打车”。他平均每月的收入均在6000元至1万元不等，除去油费等，一个月还能净赚4000元至8000元，比之前在私企工作的收入要高很多，且工作时间较自由。“我比较满意现在的工作模式。”王师傅说。</a:t>
            </a:r>
            <a:r>
              <a:rPr sz="260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450340" y="955040"/>
            <a:ext cx="6758940" cy="425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lang="en-US" sz="2600"/>
              <a:t>	</a:t>
            </a:r>
            <a:r>
              <a:rPr sz="2600"/>
              <a:t>材料三  </a:t>
            </a:r>
            <a:r>
              <a:rPr sz="2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月24日，在江北的红旗河沟，出租车司机和滴滴打车司机发生肢体冲突。重庆市民称，“即使没了滴滴，也会有优步、神州横行的。”还有人称，“在重庆，出租车的态度差，乱喊价，近的地方不愿走，远了要返空，不想拉的时候就交班、加油，乱找借口，哪里堵不去哪里任性得很！出租车是该整顿了。”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276985" y="1441450"/>
            <a:ext cx="7373620" cy="650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lang="zh-CN" sz="2800"/>
              <a:t>（</a:t>
            </a:r>
            <a:r>
              <a:rPr lang="en-US" altLang="zh-CN" sz="2800"/>
              <a:t>1</a:t>
            </a:r>
            <a:r>
              <a:rPr lang="zh-CN" altLang="en-US" sz="2800"/>
              <a:t>）</a:t>
            </a:r>
            <a:r>
              <a:rPr sz="2800"/>
              <a:t>请你根据三则材料，说说你的探究结果。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1841500" y="2313305"/>
            <a:ext cx="6071235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25000"/>
              </a:lnSpc>
            </a:pPr>
            <a:r>
              <a:rPr lang="en-US" altLang="zh-CN" sz="2400" b="1">
                <a:solidFill>
                  <a:srgbClr val="FF0000"/>
                </a:solidFill>
              </a:rPr>
              <a:t>打车软件给市民出行带来了方便；滴滴司机比较满意这种工作模式，收入较高；专车的出现打破了目前出租车行业的垄断和价格管制，致使出租车司机和滴滴司机发生冲突。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355090" y="1590040"/>
            <a:ext cx="6760210" cy="259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lang="en-US" sz="2500"/>
              <a:t>	</a:t>
            </a:r>
            <a:r>
              <a:rPr sz="2500"/>
              <a:t>明洪武十一年(1378)，宋濂告老还乡的第二年，应诏从家乡浦江(浙江省浦江县)到应天(今江苏南京)去朝见，同乡晚辈马君则前来拜访，宋濂写下了此篇赠序，介绍自己的学习经历和学习态度，以勉励他人勤奋。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009650" y="563245"/>
            <a:ext cx="312610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/>
              <a:t>写作背景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266190" y="799465"/>
            <a:ext cx="6764655" cy="2330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lang="zh-CN" sz="2800"/>
              <a:t>（</a:t>
            </a:r>
            <a:r>
              <a:rPr lang="en-US" altLang="zh-CN" sz="2800"/>
              <a:t>2</a:t>
            </a:r>
            <a:r>
              <a:rPr lang="zh-CN" altLang="en-US" sz="2800"/>
              <a:t>）</a:t>
            </a:r>
            <a:r>
              <a:rPr sz="2800"/>
              <a:t>自手机打车软件在我国推广应用以来，更多消费者趋向于选择使用手机软件叫车。为此校学生会决定走上街头对消费者进行随机采访，请你帮忙拟定两条采访问题。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1612900" y="3264535"/>
            <a:ext cx="6071235" cy="2399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25000"/>
              </a:lnSpc>
            </a:pPr>
            <a:r>
              <a:rPr lang="en-US" altLang="zh-CN" sz="2400" b="1">
                <a:solidFill>
                  <a:srgbClr val="FF0000"/>
                </a:solidFill>
              </a:rPr>
              <a:t>示例：①在打车出行时，您更趋向于哪种方式(使用手机打车软件、在出租车招呼站等候)，为什么？②对于现行的几款打车软件您怎么看？③您觉得新型打车软件的出现是否会对出租车运营造成严重影响？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6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624330" y="1289050"/>
            <a:ext cx="6764655" cy="1210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lang="zh-CN" sz="2800"/>
              <a:t>（</a:t>
            </a:r>
            <a:r>
              <a:rPr lang="en-US" altLang="zh-CN" sz="2800"/>
              <a:t>3</a:t>
            </a:r>
            <a:r>
              <a:rPr lang="zh-CN" altLang="en-US" sz="2800"/>
              <a:t>）</a:t>
            </a:r>
            <a:r>
              <a:rPr sz="2800"/>
              <a:t>根据材料分析，结合传统的打车形式，说说你对滴滴出行等打车软件的评价。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1852930" y="2499995"/>
            <a:ext cx="6071235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25000"/>
              </a:lnSpc>
            </a:pPr>
            <a:r>
              <a:rPr lang="en-US" altLang="zh-CN" sz="2400" b="1">
                <a:solidFill>
                  <a:srgbClr val="FF0000"/>
                </a:solidFill>
              </a:rPr>
              <a:t>新颖的打车形式作为节能环保、提高交通效率的新型出行方式，是一种趋势。专车的出现在解决了乘客打车难问题的同时，也给出租车行业带来巨大压力，不进步就要挨打，出租车行业若不重新审视自己的运营模式，就会被甩在时代之后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6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208405" y="1121410"/>
            <a:ext cx="7033895" cy="54082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20000"/>
              </a:lnSpc>
            </a:pPr>
            <a:r>
              <a:rPr lang="zh-CN" sz="2400">
                <a:latin typeface="+mn-ea"/>
                <a:cs typeface="+mn-ea"/>
              </a:rPr>
              <a:t>（</a:t>
            </a:r>
            <a:r>
              <a:rPr lang="en-US" altLang="zh-CN" sz="2400">
                <a:latin typeface="+mn-ea"/>
                <a:cs typeface="+mn-ea"/>
              </a:rPr>
              <a:t>2018</a:t>
            </a:r>
            <a:r>
              <a:rPr lang="zh-CN" altLang="en-US" sz="2400">
                <a:latin typeface="+mn-ea"/>
                <a:cs typeface="+mn-ea"/>
              </a:rPr>
              <a:t>东莞）</a:t>
            </a:r>
            <a:endParaRPr sz="24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algn="ctr" fontAlgn="auto">
              <a:lnSpc>
                <a:spcPct val="120000"/>
              </a:lnSpc>
            </a:pPr>
            <a:r>
              <a:rPr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送东阳马生序(节选)</a:t>
            </a:r>
            <a:endParaRPr sz="24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 fontAlgn="auto">
              <a:lnSpc>
                <a:spcPct val="120000"/>
              </a:lnSpc>
            </a:pPr>
            <a:r>
              <a:rPr 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	</a:t>
            </a:r>
            <a:r>
              <a:rPr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余幼时即嗜学。家贫，无从致书以观，每假借于藏书之家，手自笔录，计日以还。天大寒，砚冰坚，手指不可屈伸，弗之怠。录毕，走送之，不敢稍逾约。以是人多以书假余，余因得遍观群书。既加冠，益慕圣贤之道。又患无硕师名人与游，</a:t>
            </a:r>
            <a:r>
              <a:rPr sz="2400" u="sng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尝趋百里外，从乡之先达执经叩问。</a:t>
            </a:r>
            <a:r>
              <a:rPr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先达德隆望尊，门人弟子填其室，未尝稍降辞色。余立侍左右，援疑质理，俯身倾耳以请；或遇其叱咄，色愈恭，礼愈至，不敢出一言以复；俟其欣悦，则又请焉。故余虽愚，卒获有所闻。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975995" y="332105"/>
            <a:ext cx="376809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/>
              <a:t>文言文阅读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252220" y="969010"/>
            <a:ext cx="7033895" cy="36360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20000"/>
              </a:lnSpc>
            </a:pPr>
            <a:r>
              <a:rPr 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	</a:t>
            </a:r>
            <a:r>
              <a:rPr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当余之从师也，</a:t>
            </a:r>
            <a:r>
              <a:rPr sz="2400" u="sng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负箧曳屣行深山巨谷中。</a:t>
            </a:r>
            <a:r>
              <a:rPr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穷冬烈风，大雪深数尺，足肤皲裂而不知。至舍，四支僵劲不能动，媵人持汤沃灌，以衾拥覆，久而乃和。寓逆旅，主人日再食，无鲜肥滋味之享。同舍生皆被绮绣，戴朱缨宝饰之帽，腰白玉之环，左佩刀，右备容臭，烨然若神人；余则缊袍敝衣处其间，略无慕艳意，以中有足乐者，不知口体之奉不若人也。盖余之勤且艰若此。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7645" y="1727200"/>
            <a:ext cx="6726555" cy="1791335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6755130" y="2269490"/>
            <a:ext cx="598805" cy="2717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755765" y="2701290"/>
            <a:ext cx="692150" cy="2717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55765" y="3143885"/>
            <a:ext cx="692150" cy="2717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  <p:bldP spid="3" grpId="0" bldLvl="0" animBg="1"/>
      <p:bldP spid="4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734185" y="1107440"/>
            <a:ext cx="6633845" cy="2889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sz="2800"/>
              <a:t>5.把文中画线的句子翻译成现代汉语。</a:t>
            </a:r>
          </a:p>
          <a:p>
            <a:pPr fontAlgn="auto">
              <a:lnSpc>
                <a:spcPct val="130000"/>
              </a:lnSpc>
            </a:pPr>
            <a:r>
              <a:rPr lang="zh-CN" sz="2800"/>
              <a:t>（</a:t>
            </a:r>
            <a:r>
              <a:rPr lang="en-US" altLang="zh-CN" sz="2800"/>
              <a:t>1</a:t>
            </a:r>
            <a:r>
              <a:rPr lang="zh-CN" altLang="en-US" sz="2800"/>
              <a:t>）</a:t>
            </a:r>
            <a:r>
              <a:rPr sz="2800"/>
              <a:t>尝趋百里外，从乡之先达执经叩问。</a:t>
            </a:r>
          </a:p>
          <a:p>
            <a:pPr fontAlgn="auto">
              <a:lnSpc>
                <a:spcPct val="130000"/>
              </a:lnSpc>
            </a:pPr>
            <a:endParaRPr sz="2800"/>
          </a:p>
          <a:p>
            <a:pPr fontAlgn="auto">
              <a:lnSpc>
                <a:spcPct val="130000"/>
              </a:lnSpc>
            </a:pPr>
            <a:endParaRPr sz="2800"/>
          </a:p>
          <a:p>
            <a:pPr fontAlgn="auto">
              <a:lnSpc>
                <a:spcPct val="130000"/>
              </a:lnSpc>
            </a:pPr>
            <a:r>
              <a:rPr lang="zh-CN" sz="2800"/>
              <a:t>（</a:t>
            </a:r>
            <a:r>
              <a:rPr lang="en-US" altLang="zh-CN" sz="2800"/>
              <a:t>2</a:t>
            </a:r>
            <a:r>
              <a:rPr lang="zh-CN" altLang="en-US" sz="2800"/>
              <a:t>）</a:t>
            </a:r>
            <a:r>
              <a:rPr sz="2800"/>
              <a:t>负箧曳屣行深山巨谷中。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2207895" y="2331720"/>
            <a:ext cx="539178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25000"/>
              </a:lnSpc>
            </a:pPr>
            <a:r>
              <a:rPr lang="zh-CN" altLang="en-US" sz="2400" b="1">
                <a:solidFill>
                  <a:srgbClr val="FF0000"/>
                </a:solidFill>
                <a:sym typeface="+mn-ea"/>
              </a:rPr>
              <a:t>(我)曾经跑到百里以外，捧着经书向同乡有道德学问的前辈请教。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207895" y="4092575"/>
            <a:ext cx="552513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25000"/>
              </a:lnSpc>
            </a:pPr>
            <a:r>
              <a:rPr lang="zh-CN" altLang="en-US" sz="2400" b="1">
                <a:solidFill>
                  <a:srgbClr val="FF0000"/>
                </a:solidFill>
              </a:rPr>
              <a:t>(我)背着书箱，拖着鞋子，在大山深谷中行走。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6" grpId="0"/>
      <p:bldP spid="2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407160" y="629285"/>
            <a:ext cx="7079615" cy="5367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sz="2400"/>
              <a:t>6.下列对文章的分析理解，不正确的一项是（       ）</a:t>
            </a:r>
          </a:p>
          <a:p>
            <a:pPr fontAlgn="auto">
              <a:lnSpc>
                <a:spcPct val="130000"/>
              </a:lnSpc>
            </a:pPr>
            <a:r>
              <a:rPr sz="2400"/>
              <a:t>A．选文是一篇赠序，作者叙述自己青少年时代求学的艰难和学习的勤勉，目的是勉励马生成为德才兼备的人。</a:t>
            </a:r>
          </a:p>
          <a:p>
            <a:pPr fontAlgn="auto">
              <a:lnSpc>
                <a:spcPct val="130000"/>
              </a:lnSpc>
            </a:pPr>
            <a:r>
              <a:rPr sz="2400"/>
              <a:t>B．虽然作者幼时“无从致书以观”，但“不敢稍逾约”的守信和“弗之怠”的坚持，使他得以“遍观群书”。</a:t>
            </a:r>
          </a:p>
          <a:p>
            <a:pPr fontAlgn="auto">
              <a:lnSpc>
                <a:spcPct val="130000"/>
              </a:lnSpc>
            </a:pPr>
            <a:r>
              <a:rPr sz="2400"/>
              <a:t>C．“立侍左右”“俯身倾耳”“色愈恭，礼愈至”极为传神地写出了作者对老师的恭敬和求知的恳切。</a:t>
            </a:r>
          </a:p>
          <a:p>
            <a:pPr fontAlgn="auto">
              <a:lnSpc>
                <a:spcPct val="130000"/>
              </a:lnSpc>
            </a:pPr>
            <a:r>
              <a:rPr sz="2400"/>
              <a:t>D．作者将穿着讲究的同舍生和寒酸的自己对比，突显作者对“口体之奉不若人”的毫不在意和学习的勤奋刻苦。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7590790" y="629285"/>
            <a:ext cx="58039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25000"/>
              </a:lnSpc>
            </a:pPr>
            <a:r>
              <a:rPr lang="en-US" altLang="zh-CN" sz="2400" b="1">
                <a:solidFill>
                  <a:srgbClr val="FF0000"/>
                </a:solidFill>
              </a:rPr>
              <a:t>D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6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252220" y="969010"/>
            <a:ext cx="7033895" cy="45218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2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2018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孝感）</a:t>
            </a:r>
            <a:endParaRPr lang="en-US" sz="24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 fontAlgn="auto">
              <a:lnSpc>
                <a:spcPct val="120000"/>
              </a:lnSpc>
            </a:pPr>
            <a:r>
              <a:rPr lang="en-US" altLang="zh-CN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	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【甲】 </a:t>
            </a:r>
            <a:r>
              <a:rPr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当余之从师也，负箧曳屣行深山巨谷中。穷冬烈风，大雪深数尺，足肤皲裂而不知。至舍，四支僵劲不能动，媵人持汤沃灌，以衾拥覆，久而乃和。寓逆旅，主人日再食，无鲜肥滋味之享。同舍生皆被绮绣，戴朱缨宝饰之帽，腰白玉之环，左佩刀，右备容臭，烨然若神人；余则缊袍敝衣处其间，略无慕艳意，以中有足乐者，不知口体之奉不若人也。盖余之勤且艰若此。 </a:t>
            </a:r>
          </a:p>
          <a:p>
            <a:pPr algn="r" fontAlgn="auto">
              <a:lnSpc>
                <a:spcPct val="120000"/>
              </a:lnSpc>
            </a:pPr>
            <a:r>
              <a:rPr lang="zh-CN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(宋濂《送东阳马生序》节选)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383030" y="805180"/>
            <a:ext cx="7033895" cy="49650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20000"/>
              </a:lnSpc>
            </a:pPr>
            <a:r>
              <a:rPr 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	</a:t>
            </a:r>
            <a:r>
              <a:rPr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【乙】 予少时读书，一见辄能诵。然负此自放，喜从滑稽</a:t>
            </a:r>
            <a:r>
              <a:rPr sz="2400" baseline="30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①</a:t>
            </a:r>
            <a:r>
              <a:rPr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饮酒者游。旬朔</a:t>
            </a:r>
            <a:r>
              <a:rPr sz="2400" baseline="30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②</a:t>
            </a:r>
            <a:r>
              <a:rPr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之间，把卷无几日。故虽有强记之力，而常废于不勤。比</a:t>
            </a:r>
            <a:r>
              <a:rPr sz="2400" baseline="30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③</a:t>
            </a:r>
            <a:r>
              <a:rPr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数年来，颇发愤自惩艾</a:t>
            </a:r>
            <a:r>
              <a:rPr sz="2400" baseline="30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④</a:t>
            </a:r>
            <a:r>
              <a:rPr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，而聪明衰耗，殆不如曩</a:t>
            </a:r>
            <a:r>
              <a:rPr sz="2400" baseline="30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⑤</a:t>
            </a:r>
            <a:r>
              <a:rPr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时十一二。</a:t>
            </a:r>
            <a:r>
              <a:rPr sz="2400" u="sng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每阅一事必寻绎</a:t>
            </a:r>
            <a:r>
              <a:rPr sz="2400" u="sng" baseline="30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⑥</a:t>
            </a:r>
            <a:r>
              <a:rPr sz="2400" u="sng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数终掩卷茫然辄复不省</a:t>
            </a:r>
            <a:r>
              <a:rPr sz="2400" u="sng" baseline="30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⑦</a:t>
            </a:r>
            <a:r>
              <a:rPr sz="2400" u="sng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r>
              <a:rPr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故虽有勤苦之劳，而常废于善忘。比读《齐史》，见孙搴</a:t>
            </a:r>
            <a:r>
              <a:rPr sz="2400" baseline="30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⑧</a:t>
            </a:r>
            <a:r>
              <a:rPr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云：“我精骑三千，足敌军羸卒数万。”心善其说，因取“经”“传”“子”“史”事之可为文用者，勒</a:t>
            </a:r>
            <a:r>
              <a:rPr sz="2400" baseline="30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⑨</a:t>
            </a:r>
            <a:r>
              <a:rPr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为若干卷，题曰《精骑集》云。噫！少而不勤，无如之何矣。长而善忘，庶几</a:t>
            </a:r>
            <a:r>
              <a:rPr sz="2400" baseline="30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⑩</a:t>
            </a:r>
            <a:r>
              <a:rPr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以此补之。</a:t>
            </a:r>
          </a:p>
          <a:p>
            <a:pPr algn="r" fontAlgn="auto">
              <a:lnSpc>
                <a:spcPct val="120000"/>
              </a:lnSpc>
            </a:pPr>
            <a:r>
              <a:rPr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(秦观《〈精骑集〉序》有删改)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731645" y="1730375"/>
            <a:ext cx="6424930" cy="230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20000"/>
              </a:lnSpc>
            </a:pPr>
            <a:r>
              <a:rPr 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	</a:t>
            </a:r>
            <a:r>
              <a:rPr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【注释】①滑稽，比喻能言善辩。②旬朔:十天或一个月。③比：近来。④惩艾：惩治，惩戒。⑤曩：从前。⑥寻绎：推求探索。⑦省：记。⑧孙搴(ｑｉāｎ)，人名。⑨勒：此处译为编辑。⑩庶几：或许，差不多。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663700" y="935355"/>
            <a:ext cx="6401435" cy="56889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lang="en-US" sz="2800"/>
              <a:t>	</a:t>
            </a:r>
            <a:r>
              <a:rPr sz="2800"/>
              <a:t>这篇赠序里，作者叙述个人早年虚心求教和勤苦学习的经历，生动而具体地描述了自己借书求师之难，饥寒奔走之苦，并与太学生优越的条件加以对比，有力地说明学业能否有所成就，主要在于主观努力，不在天资的高下和条件的优劣，以勉励青年人珍惜良好的读书环境，专心治学。全文结构严谨，详略有致，用对比说理，在叙事中穿插细节描绘，读来生动感人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267460" y="290195"/>
            <a:ext cx="312610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/>
              <a:t>主要内容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88135" y="1555115"/>
            <a:ext cx="6563360" cy="219265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115175" y="1619885"/>
            <a:ext cx="692150" cy="2717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440180" y="1391285"/>
            <a:ext cx="7003415" cy="32111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sz="2600"/>
              <a:t>8.文中画线的语句，下列断句正确的一项是（      ）</a:t>
            </a:r>
          </a:p>
          <a:p>
            <a:pPr fontAlgn="auto">
              <a:lnSpc>
                <a:spcPct val="130000"/>
              </a:lnSpc>
            </a:pPr>
            <a:r>
              <a:rPr sz="2600"/>
              <a:t>A.每阅一/事必寻绎/数终掩卷/茫然辄复不省</a:t>
            </a:r>
          </a:p>
          <a:p>
            <a:pPr fontAlgn="auto">
              <a:lnSpc>
                <a:spcPct val="130000"/>
              </a:lnSpc>
            </a:pPr>
            <a:r>
              <a:rPr sz="2600"/>
              <a:t>B.每阅一事必/寻绎数终掩卷/茫然辄复/不省</a:t>
            </a:r>
          </a:p>
          <a:p>
            <a:pPr fontAlgn="auto">
              <a:lnSpc>
                <a:spcPct val="130000"/>
              </a:lnSpc>
            </a:pPr>
            <a:r>
              <a:rPr sz="2600"/>
              <a:t>C.每阅一事/必寻绎数终/掩卷茫然/辄复不省</a:t>
            </a:r>
          </a:p>
          <a:p>
            <a:pPr fontAlgn="auto">
              <a:lnSpc>
                <a:spcPct val="130000"/>
              </a:lnSpc>
            </a:pPr>
            <a:r>
              <a:rPr sz="2600"/>
              <a:t>D.每阅/一事必寻绎/数终掩卷茫然/辄复不省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1897380" y="1950720"/>
            <a:ext cx="688975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25000"/>
              </a:lnSpc>
            </a:pPr>
            <a:r>
              <a:rPr lang="en-US" altLang="zh-CN" sz="2400" b="1">
                <a:solidFill>
                  <a:srgbClr val="FF0000"/>
                </a:solidFill>
              </a:rPr>
              <a:t>C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6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472565" y="1391285"/>
            <a:ext cx="7003415" cy="21710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sz="2600"/>
              <a:t>9.将下列句子翻译成现代汉语。</a:t>
            </a:r>
          </a:p>
          <a:p>
            <a:pPr fontAlgn="auto">
              <a:lnSpc>
                <a:spcPct val="130000"/>
              </a:lnSpc>
            </a:pPr>
            <a:r>
              <a:rPr lang="zh-CN" sz="2600"/>
              <a:t>（</a:t>
            </a:r>
            <a:r>
              <a:rPr lang="en-US" altLang="zh-CN" sz="2600"/>
              <a:t>1</a:t>
            </a:r>
            <a:r>
              <a:rPr lang="zh-CN" altLang="en-US" sz="2600"/>
              <a:t>）</a:t>
            </a:r>
            <a:r>
              <a:rPr sz="2600"/>
              <a:t>以中有足乐者，不知口体之奉不若人也。</a:t>
            </a:r>
          </a:p>
          <a:p>
            <a:pPr fontAlgn="auto">
              <a:lnSpc>
                <a:spcPct val="130000"/>
              </a:lnSpc>
            </a:pPr>
            <a:endParaRPr sz="2600"/>
          </a:p>
          <a:p>
            <a:pPr fontAlgn="auto">
              <a:lnSpc>
                <a:spcPct val="130000"/>
              </a:lnSpc>
            </a:pPr>
            <a:r>
              <a:rPr lang="zh-CN" sz="2600"/>
              <a:t>（</a:t>
            </a:r>
            <a:r>
              <a:rPr lang="en-US" altLang="zh-CN" sz="2600"/>
              <a:t>2</a:t>
            </a:r>
            <a:r>
              <a:rPr lang="zh-CN" altLang="en-US" sz="2600"/>
              <a:t>）</a:t>
            </a:r>
            <a:r>
              <a:rPr sz="2600"/>
              <a:t>长而善忘，庶几以此补之。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1689735" y="2560320"/>
            <a:ext cx="7165975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25000"/>
              </a:lnSpc>
            </a:pPr>
            <a:r>
              <a:rPr lang="en-US" altLang="zh-CN" sz="2400" b="1">
                <a:solidFill>
                  <a:srgbClr val="FF0000"/>
                </a:solidFill>
              </a:rPr>
              <a:t>因为心中有足以快乐的事，不觉得吃的穿的不如人。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689735" y="3656330"/>
            <a:ext cx="7165975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25000"/>
              </a:lnSpc>
            </a:pPr>
            <a:r>
              <a:rPr lang="en-US" altLang="zh-CN" sz="2400" b="1">
                <a:solidFill>
                  <a:srgbClr val="FF0000"/>
                </a:solidFill>
              </a:rPr>
              <a:t>年长后容易忘记，也许可以用这个来弥补吧。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6" grpId="0"/>
      <p:bldP spid="2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461770" y="505460"/>
            <a:ext cx="7188200" cy="58464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sz="2400"/>
              <a:t>10.下列对甲乙两文的理解有误的一项是（      ）</a:t>
            </a:r>
          </a:p>
          <a:p>
            <a:pPr fontAlgn="auto">
              <a:lnSpc>
                <a:spcPct val="130000"/>
              </a:lnSpc>
            </a:pPr>
            <a:r>
              <a:rPr sz="2400"/>
              <a:t>A．“序”是一种文体，亲友离别，赠言规劝，属赠序，如甲文；陈述创作主旨、经过等，属书序，如乙文。</a:t>
            </a:r>
          </a:p>
          <a:p>
            <a:pPr fontAlgn="auto">
              <a:lnSpc>
                <a:spcPct val="130000"/>
              </a:lnSpc>
            </a:pPr>
            <a:r>
              <a:rPr sz="2400"/>
              <a:t>B．甲文意在勉励青年人珍惜良好的读书环境，专心治学；乙文意在交代《精骑集》一书编辑及命名的由来。</a:t>
            </a:r>
          </a:p>
          <a:p>
            <a:pPr fontAlgn="auto">
              <a:lnSpc>
                <a:spcPct val="130000"/>
              </a:lnSpc>
            </a:pPr>
            <a:r>
              <a:rPr sz="2400"/>
              <a:t>C．甲文从衣食住行四个方面表现读书之“苦”，与“同舍生”生活的富足作对比，表现自己从读书中感受到的乐趣。</a:t>
            </a:r>
          </a:p>
          <a:p>
            <a:pPr fontAlgn="auto">
              <a:lnSpc>
                <a:spcPct val="130000"/>
              </a:lnSpc>
            </a:pPr>
            <a:r>
              <a:rPr sz="2400"/>
              <a:t>D．乙文写自己少时读书不勤奋，后来治学时用勤奋来惩戒自己，但是不能坚持太久，容易忘记自己的目标。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7197725" y="505460"/>
            <a:ext cx="710565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25000"/>
              </a:lnSpc>
            </a:pPr>
            <a:r>
              <a:rPr lang="en-US" altLang="zh-CN" sz="2400" b="1">
                <a:solidFill>
                  <a:srgbClr val="FF0000"/>
                </a:solidFill>
              </a:rPr>
              <a:t>D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6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646555" y="1522095"/>
            <a:ext cx="7003415" cy="610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sz="2600"/>
              <a:t>11.宋濂和秦观在学习方面有何异同？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1819910" y="2451735"/>
            <a:ext cx="6219190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25000"/>
              </a:lnSpc>
            </a:pPr>
            <a:r>
              <a:rPr lang="en-US" altLang="zh-CN" sz="2400" b="1">
                <a:solidFill>
                  <a:srgbClr val="FF0000"/>
                </a:solidFill>
              </a:rPr>
              <a:t>同：都觉得勤奋很重要。异：宋濂一直勤奋好学，不畏艰难，不注重吃穿，享受读书带来的愉悦。秦观在少时记忆力突出而不勤奋，年长后记忆减退，用勤奋来弥补。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6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148080" y="789940"/>
            <a:ext cx="3243580" cy="101473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60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片段练习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409065" y="2130425"/>
            <a:ext cx="6152515" cy="2330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lang="en-US" sz="2800"/>
              <a:t>	</a:t>
            </a:r>
            <a:r>
              <a:rPr sz="2800"/>
              <a:t>《送东阳马生序》一文中，作者家贫嗜学，乐以忘忧，在老师面前毕恭毕敬。我们现在应该如何看待这种学习态度和从师尊师的表现？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003300" y="356235"/>
            <a:ext cx="3243580" cy="101473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60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基础过关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599565" y="1370965"/>
            <a:ext cx="6249670" cy="1770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sz="2800"/>
              <a:t>1.写一写，背一背。</a:t>
            </a:r>
          </a:p>
          <a:p>
            <a:pPr fontAlgn="auto">
              <a:lnSpc>
                <a:spcPct val="130000"/>
              </a:lnSpc>
            </a:pPr>
            <a:r>
              <a:rPr sz="2800"/>
              <a:t>少壮不努力,老大徒伤悲。</a:t>
            </a:r>
          </a:p>
          <a:p>
            <a:pPr algn="r" fontAlgn="auto">
              <a:lnSpc>
                <a:spcPct val="130000"/>
              </a:lnSpc>
            </a:pPr>
            <a:r>
              <a:rPr sz="2800"/>
              <a:t>（《长歌行》）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72640" y="3241040"/>
            <a:ext cx="4332605" cy="1736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74140" y="1005840"/>
            <a:ext cx="6395720" cy="2962275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3482975" y="1576070"/>
            <a:ext cx="598805" cy="2717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040755" y="1576070"/>
            <a:ext cx="598805" cy="336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406140" y="2065655"/>
            <a:ext cx="598805" cy="2717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313170" y="2065655"/>
            <a:ext cx="598805" cy="2717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406140" y="2555875"/>
            <a:ext cx="598805" cy="2717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313170" y="2490470"/>
            <a:ext cx="598805" cy="2717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406140" y="3034665"/>
            <a:ext cx="598805" cy="2717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6563360" y="3034665"/>
            <a:ext cx="598805" cy="2717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3787140" y="3514090"/>
            <a:ext cx="598805" cy="325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7" grpId="0" bldLvl="0" animBg="1"/>
      <p:bldP spid="1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4145" y="1183640"/>
            <a:ext cx="6511925" cy="2953385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5507990" y="1771650"/>
            <a:ext cx="1991995" cy="2717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507990" y="2148840"/>
            <a:ext cx="1991995" cy="2717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507990" y="2524760"/>
            <a:ext cx="1991995" cy="293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507990" y="2943860"/>
            <a:ext cx="1991995" cy="2717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507990" y="3375660"/>
            <a:ext cx="1991995" cy="2717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507990" y="3767455"/>
            <a:ext cx="1991995" cy="2717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704340" y="826770"/>
            <a:ext cx="6744970" cy="51288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30000"/>
              </a:lnSpc>
            </a:pPr>
            <a:r>
              <a:rPr lang="zh-CN" altLang="en-US" sz="2800"/>
              <a:t>4.下列朗读停顿划分正确的一项是（     ）</a:t>
            </a:r>
          </a:p>
          <a:p>
            <a:pPr algn="l" fontAlgn="auto">
              <a:lnSpc>
                <a:spcPct val="130000"/>
              </a:lnSpc>
            </a:pPr>
            <a:r>
              <a:rPr lang="zh-CN" altLang="en-US" sz="2800"/>
              <a:t>A.以是人／多以书／假余，余因得／遍观群书。</a:t>
            </a:r>
          </a:p>
          <a:p>
            <a:pPr algn="l" fontAlgn="auto">
              <a:lnSpc>
                <a:spcPct val="130000"/>
              </a:lnSpc>
            </a:pPr>
            <a:r>
              <a:rPr lang="zh-CN" altLang="en-US" sz="2800"/>
              <a:t>B.又患／无硕师名人／与游，尝／趋百里外／从乡之先达／执经叩问。</a:t>
            </a:r>
          </a:p>
          <a:p>
            <a:pPr algn="l" fontAlgn="auto">
              <a:lnSpc>
                <a:spcPct val="130000"/>
              </a:lnSpc>
            </a:pPr>
            <a:r>
              <a:rPr lang="zh-CN" altLang="en-US" sz="2800"/>
              <a:t>C.行／深山巨谷／中。穷／冬烈风，大雪／深数尺，足肤皲裂／而不知。</a:t>
            </a:r>
          </a:p>
          <a:p>
            <a:pPr algn="l" fontAlgn="auto">
              <a:lnSpc>
                <a:spcPct val="130000"/>
              </a:lnSpc>
            </a:pPr>
            <a:r>
              <a:rPr lang="zh-CN" altLang="en-US" sz="2800"/>
              <a:t>D.余则／缊袍敝衣／处其间，略无慕／艳意，以中有／足乐者。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7434580" y="920115"/>
            <a:ext cx="5321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</a:rPr>
              <a:t>B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703705" y="1153795"/>
            <a:ext cx="7005955" cy="2889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30000"/>
              </a:lnSpc>
            </a:pPr>
            <a:r>
              <a:rPr lang="zh-CN" altLang="en-US" sz="2800"/>
              <a:t>5.下列语句有通假字的一项是（       ）</a:t>
            </a:r>
          </a:p>
          <a:p>
            <a:pPr algn="l" fontAlgn="auto">
              <a:lnSpc>
                <a:spcPct val="130000"/>
              </a:lnSpc>
            </a:pPr>
            <a:r>
              <a:rPr lang="zh-CN" altLang="en-US" sz="2800"/>
              <a:t>A.至舍，四支僵劲不能动。</a:t>
            </a:r>
          </a:p>
          <a:p>
            <a:pPr algn="l" fontAlgn="auto">
              <a:lnSpc>
                <a:spcPct val="130000"/>
              </a:lnSpc>
            </a:pPr>
            <a:r>
              <a:rPr lang="zh-CN" altLang="en-US" sz="2800"/>
              <a:t>B.盖余之勤且艰若此。</a:t>
            </a:r>
          </a:p>
          <a:p>
            <a:pPr algn="l" fontAlgn="auto">
              <a:lnSpc>
                <a:spcPct val="130000"/>
              </a:lnSpc>
            </a:pPr>
            <a:r>
              <a:rPr lang="zh-CN" altLang="en-US" sz="2800"/>
              <a:t>C.凡所宜有之书，皆集于此。</a:t>
            </a:r>
          </a:p>
          <a:p>
            <a:pPr algn="l" fontAlgn="auto">
              <a:lnSpc>
                <a:spcPct val="130000"/>
              </a:lnSpc>
            </a:pPr>
            <a:r>
              <a:rPr lang="zh-CN" altLang="en-US" sz="2800"/>
              <a:t>D.岂他人之过哉？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6798945" y="1291590"/>
            <a:ext cx="7810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</a:rPr>
              <a:t>A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4" grpId="0"/>
    </p:bld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CAEA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主题3">
  <a:themeElements>
    <a:clrScheme name="自定义 563">
      <a:dk1>
        <a:srgbClr val="5F5F5F"/>
      </a:dk1>
      <a:lt1>
        <a:sysClr val="window" lastClr="CAEACF"/>
      </a:lt1>
      <a:dk2>
        <a:srgbClr val="5F5F5F"/>
      </a:dk2>
      <a:lt2>
        <a:srgbClr val="FFFFFF"/>
      </a:lt2>
      <a:accent1>
        <a:srgbClr val="E74E3E"/>
      </a:accent1>
      <a:accent2>
        <a:srgbClr val="E0642C"/>
      </a:accent2>
      <a:accent3>
        <a:srgbClr val="E042A3"/>
      </a:accent3>
      <a:accent4>
        <a:srgbClr val="7866C0"/>
      </a:accent4>
      <a:accent5>
        <a:srgbClr val="00C0F0"/>
      </a:accent5>
      <a:accent6>
        <a:srgbClr val="00B050"/>
      </a:accent6>
      <a:hlink>
        <a:srgbClr val="00B0F0"/>
      </a:hlink>
      <a:folHlink>
        <a:srgbClr val="7F7F7F"/>
      </a:folHlink>
    </a:clrScheme>
    <a:fontScheme name="12_A000120140530A99PPBG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AEAC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AEAC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1630</Words>
  <Application>WPS 演示</Application>
  <PresentationFormat>全屏显示(4:3)</PresentationFormat>
  <Paragraphs>163</Paragraphs>
  <Slides>45</Slides>
  <Notes>45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45</vt:i4>
      </vt:variant>
    </vt:vector>
  </HeadingPairs>
  <TitlesOfParts>
    <vt:vector size="47" baseType="lpstr">
      <vt:lpstr>自定义设计方案</vt:lpstr>
      <vt:lpstr>主题3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dcterms:created xsi:type="dcterms:W3CDTF">2019-01-17T11:51:56Z</dcterms:created>
  <dcterms:modified xsi:type="dcterms:W3CDTF">2019-01-23T06:26:49Z</dcterms:modified>
</cp:coreProperties>
</file>