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9" r:id="rId1"/>
    <p:sldMasterId id="2147483683" r:id="rId2"/>
  </p:sldMasterIdLst>
  <p:notesMasterIdLst>
    <p:notesMasterId r:id="rId35"/>
  </p:notesMasterIdLst>
  <p:handoutMasterIdLst>
    <p:handoutMasterId r:id="rId36"/>
  </p:handoutMasterIdLst>
  <p:sldIdLst>
    <p:sldId id="319" r:id="rId3"/>
    <p:sldId id="329" r:id="rId4"/>
    <p:sldId id="361" r:id="rId5"/>
    <p:sldId id="362" r:id="rId6"/>
    <p:sldId id="363" r:id="rId7"/>
    <p:sldId id="340" r:id="rId8"/>
    <p:sldId id="341" r:id="rId9"/>
    <p:sldId id="378" r:id="rId10"/>
    <p:sldId id="471" r:id="rId11"/>
    <p:sldId id="472" r:id="rId12"/>
    <p:sldId id="473" r:id="rId13"/>
    <p:sldId id="344" r:id="rId14"/>
    <p:sldId id="382" r:id="rId15"/>
    <p:sldId id="445" r:id="rId16"/>
    <p:sldId id="446" r:id="rId17"/>
    <p:sldId id="474" r:id="rId18"/>
    <p:sldId id="449" r:id="rId19"/>
    <p:sldId id="345" r:id="rId20"/>
    <p:sldId id="447" r:id="rId21"/>
    <p:sldId id="448" r:id="rId22"/>
    <p:sldId id="475" r:id="rId23"/>
    <p:sldId id="331" r:id="rId24"/>
    <p:sldId id="364" r:id="rId25"/>
    <p:sldId id="416" r:id="rId26"/>
    <p:sldId id="366" r:id="rId27"/>
    <p:sldId id="394" r:id="rId28"/>
    <p:sldId id="395" r:id="rId29"/>
    <p:sldId id="396" r:id="rId30"/>
    <p:sldId id="403" r:id="rId31"/>
    <p:sldId id="404" r:id="rId32"/>
    <p:sldId id="405" r:id="rId33"/>
    <p:sldId id="367" r:id="rId34"/>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9717" autoAdjust="0"/>
  </p:normalViewPr>
  <p:slideViewPr>
    <p:cSldViewPr snapToGrid="0">
      <p:cViewPr varScale="1">
        <p:scale>
          <a:sx n="79" d="100"/>
          <a:sy n="79" d="100"/>
        </p:scale>
        <p:origin x="-168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58C39C8-220D-4911-A180-4E28630A6171}"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03CF23-BE56-4D42-AC1E-02B02861778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58C39C8-220D-4911-A180-4E28630A6171}"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03CF23-BE56-4D42-AC1E-02B02861778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58C39C8-220D-4911-A180-4E28630A6171}"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03CF23-BE56-4D42-AC1E-02B02861778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58C39C8-220D-4911-A180-4E28630A6171}"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03CF23-BE56-4D42-AC1E-02B028617783}"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58C39C8-220D-4911-A180-4E28630A6171}"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03CF23-BE56-4D42-AC1E-02B02861778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58C39C8-220D-4911-A180-4E28630A6171}"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A03CF23-BE56-4D42-AC1E-02B02861778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58C39C8-220D-4911-A180-4E28630A6171}"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A03CF23-BE56-4D42-AC1E-02B02861778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58C39C8-220D-4911-A180-4E28630A6171}"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A03CF23-BE56-4D42-AC1E-02B02861778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8C39C8-220D-4911-A180-4E28630A6171}"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A03CF23-BE56-4D42-AC1E-02B02861778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58C39C8-220D-4911-A180-4E28630A6171}"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A03CF23-BE56-4D42-AC1E-02B02861778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58C39C8-220D-4911-A180-4E28630A6171}"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A03CF23-BE56-4D42-AC1E-02B02861778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8C39C8-220D-4911-A180-4E28630A6171}"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03CF23-BE56-4D42-AC1E-02B02861778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1229995" y="292735"/>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第二单元</a:t>
            </a:r>
          </a:p>
        </p:txBody>
      </p:sp>
      <p:sp>
        <p:nvSpPr>
          <p:cNvPr id="4" name="文本框 3"/>
          <p:cNvSpPr txBox="1"/>
          <p:nvPr/>
        </p:nvSpPr>
        <p:spPr>
          <a:xfrm>
            <a:off x="1887220" y="2301240"/>
            <a:ext cx="5589905" cy="645160"/>
          </a:xfrm>
          <a:prstGeom prst="rect">
            <a:avLst/>
          </a:prstGeom>
          <a:noFill/>
        </p:spPr>
        <p:txBody>
          <a:bodyPr wrap="square" rtlCol="0">
            <a:spAutoFit/>
          </a:bodyPr>
          <a:lstStyle/>
          <a:p>
            <a:pPr algn="ctr"/>
            <a:r>
              <a:rPr lang="en-US" sz="3600">
                <a:latin typeface="方正大标宋简体" panose="03000509000000000000" charset="-122"/>
                <a:ea typeface="方正大标宋简体" panose="03000509000000000000" charset="-122"/>
              </a:rPr>
              <a:t>8 </a:t>
            </a:r>
            <a:r>
              <a:rPr lang="zh-CN" altLang="en-US" sz="3600">
                <a:latin typeface="方正大标宋简体" panose="03000509000000000000" charset="-122"/>
                <a:ea typeface="方正大标宋简体" panose="03000509000000000000" charset="-122"/>
              </a:rPr>
              <a:t>蒲柳人家（节选）</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00480" y="373380"/>
            <a:ext cx="7136130" cy="3731260"/>
          </a:xfrm>
          <a:prstGeom prst="rect">
            <a:avLst/>
          </a:prstGeom>
          <a:noFill/>
        </p:spPr>
        <p:txBody>
          <a:bodyPr wrap="square" rtlCol="0">
            <a:spAutoFit/>
          </a:bodyPr>
          <a:lstStyle/>
          <a:p>
            <a:pPr algn="l" fontAlgn="auto">
              <a:lnSpc>
                <a:spcPct val="130000"/>
              </a:lnSpc>
            </a:pPr>
            <a:r>
              <a:rPr lang="zh-CN" altLang="en-US" sz="2600"/>
              <a:t>5.下面这个句子描写的对象是谁？体会加点词语的表达效果。</a:t>
            </a:r>
          </a:p>
          <a:p>
            <a:pPr algn="l" fontAlgn="auto">
              <a:lnSpc>
                <a:spcPct val="130000"/>
              </a:lnSpc>
            </a:pPr>
            <a:r>
              <a:rPr lang="zh-CN" altLang="en-US" sz="2600"/>
              <a:t>  </a:t>
            </a:r>
            <a:r>
              <a:rPr lang="zh-CN" altLang="en-US" sz="2600">
                <a:latin typeface="楷体" panose="02010609060101010101" charset="-122"/>
                <a:ea typeface="楷体" panose="02010609060101010101" charset="-122"/>
                <a:cs typeface="楷体" panose="02010609060101010101" charset="-122"/>
              </a:rPr>
              <a:t>（   ）勃然大怒，老大一个耳刮子抡圆了扇过去；那个年轻的纤夫就像风吹乍蓬，转了三转，拧了三圈儿，满脸开花，口鼻出血，一头栽倒在滚烫的白沙滩上，紧一口慢一口捯气，高一声低一声呻吟。 </a:t>
            </a:r>
          </a:p>
        </p:txBody>
      </p:sp>
      <p:sp>
        <p:nvSpPr>
          <p:cNvPr id="14" name="文本框 13"/>
          <p:cNvSpPr txBox="1"/>
          <p:nvPr/>
        </p:nvSpPr>
        <p:spPr>
          <a:xfrm>
            <a:off x="1449070" y="4208780"/>
            <a:ext cx="7160260" cy="1938020"/>
          </a:xfrm>
          <a:prstGeom prst="rect">
            <a:avLst/>
          </a:prstGeom>
          <a:noFill/>
        </p:spPr>
        <p:txBody>
          <a:bodyPr wrap="square" rtlCol="0">
            <a:spAutoFit/>
          </a:bodyPr>
          <a:lstStyle/>
          <a:p>
            <a:r>
              <a:rPr lang="en-US" altLang="zh-CN" sz="2400" b="1">
                <a:solidFill>
                  <a:srgbClr val="FF0000"/>
                </a:solidFill>
              </a:rPr>
              <a:t>描写的对象是一丈青大娘，这段话中加点的词语用得生动传神，“抡圆了扇过去”充分写出了一丈青大娘的怒气和力气，纤夫“转了三转”“拧了三圈”“栽倒”“捯气”“呻吟”，则写出了一丈青大娘这一巴掌的威力，读来令人如闻其声如见其人。</a:t>
            </a:r>
          </a:p>
        </p:txBody>
      </p:sp>
      <p:sp>
        <p:nvSpPr>
          <p:cNvPr id="29" name="文本框 28"/>
          <p:cNvSpPr txBox="1"/>
          <p:nvPr/>
        </p:nvSpPr>
        <p:spPr>
          <a:xfrm>
            <a:off x="6694805" y="1757680"/>
            <a:ext cx="1830070" cy="368300"/>
          </a:xfrm>
          <a:prstGeom prst="rect">
            <a:avLst/>
          </a:prstGeom>
          <a:noFill/>
        </p:spPr>
        <p:txBody>
          <a:bodyPr wrap="square" rtlCol="0">
            <a:spAutoFit/>
          </a:bodyPr>
          <a:lstStyle/>
          <a:p>
            <a:r>
              <a:rPr lang="zh-CN" altLang="en-US"/>
              <a:t>•    </a:t>
            </a:r>
            <a:r>
              <a:rPr lang="zh-CN" altLang="en-US">
                <a:sym typeface="+mn-ea"/>
              </a:rPr>
              <a:t>•    •    •   •</a:t>
            </a:r>
            <a:endParaRPr lang="zh-CN" altLang="en-US"/>
          </a:p>
        </p:txBody>
      </p:sp>
      <p:sp>
        <p:nvSpPr>
          <p:cNvPr id="25" name="文本框 24"/>
          <p:cNvSpPr txBox="1"/>
          <p:nvPr/>
        </p:nvSpPr>
        <p:spPr>
          <a:xfrm>
            <a:off x="1372870" y="2280920"/>
            <a:ext cx="426720" cy="368300"/>
          </a:xfrm>
          <a:prstGeom prst="rect">
            <a:avLst/>
          </a:prstGeom>
          <a:noFill/>
        </p:spPr>
        <p:txBody>
          <a:bodyPr wrap="square" rtlCol="0">
            <a:spAutoFit/>
          </a:bodyPr>
          <a:lstStyle/>
          <a:p>
            <a:r>
              <a:rPr lang="zh-CN" altLang="en-US"/>
              <a:t>•</a:t>
            </a:r>
          </a:p>
        </p:txBody>
      </p:sp>
      <p:sp>
        <p:nvSpPr>
          <p:cNvPr id="2" name="文本框 1"/>
          <p:cNvSpPr txBox="1"/>
          <p:nvPr/>
        </p:nvSpPr>
        <p:spPr>
          <a:xfrm>
            <a:off x="6606540" y="2280920"/>
            <a:ext cx="1830070" cy="368300"/>
          </a:xfrm>
          <a:prstGeom prst="rect">
            <a:avLst/>
          </a:prstGeom>
          <a:noFill/>
        </p:spPr>
        <p:txBody>
          <a:bodyPr wrap="square" rtlCol="0">
            <a:spAutoFit/>
          </a:bodyPr>
          <a:lstStyle/>
          <a:p>
            <a:r>
              <a:rPr lang="zh-CN" altLang="en-US"/>
              <a:t>•      </a:t>
            </a:r>
            <a:r>
              <a:rPr lang="zh-CN" altLang="en-US">
                <a:sym typeface="+mn-ea"/>
              </a:rPr>
              <a:t>•    •    •  </a:t>
            </a:r>
            <a:endParaRPr lang="zh-CN" altLang="en-US"/>
          </a:p>
        </p:txBody>
      </p:sp>
      <p:sp>
        <p:nvSpPr>
          <p:cNvPr id="3" name="文本框 2"/>
          <p:cNvSpPr txBox="1"/>
          <p:nvPr/>
        </p:nvSpPr>
        <p:spPr>
          <a:xfrm>
            <a:off x="1449070" y="2820035"/>
            <a:ext cx="1830070" cy="368300"/>
          </a:xfrm>
          <a:prstGeom prst="rect">
            <a:avLst/>
          </a:prstGeom>
          <a:noFill/>
        </p:spPr>
        <p:txBody>
          <a:bodyPr wrap="square" rtlCol="0">
            <a:spAutoFit/>
          </a:bodyPr>
          <a:lstStyle/>
          <a:p>
            <a:r>
              <a:rPr lang="zh-CN" altLang="en-US"/>
              <a:t>•    </a:t>
            </a:r>
            <a:r>
              <a:rPr lang="zh-CN" altLang="en-US">
                <a:sym typeface="+mn-ea"/>
              </a:rPr>
              <a:t>•    •    •   •</a:t>
            </a:r>
            <a:endParaRPr lang="zh-CN" altLang="en-US"/>
          </a:p>
        </p:txBody>
      </p:sp>
      <p:sp>
        <p:nvSpPr>
          <p:cNvPr id="4" name="文本框 3"/>
          <p:cNvSpPr txBox="1"/>
          <p:nvPr/>
        </p:nvSpPr>
        <p:spPr>
          <a:xfrm>
            <a:off x="7329805" y="2820035"/>
            <a:ext cx="1194435" cy="368300"/>
          </a:xfrm>
          <a:prstGeom prst="rect">
            <a:avLst/>
          </a:prstGeom>
          <a:noFill/>
        </p:spPr>
        <p:txBody>
          <a:bodyPr wrap="square" rtlCol="0">
            <a:spAutoFit/>
          </a:bodyPr>
          <a:lstStyle/>
          <a:p>
            <a:r>
              <a:rPr lang="zh-CN" altLang="en-US"/>
              <a:t>•     </a:t>
            </a:r>
            <a:r>
              <a:rPr lang="zh-CN" altLang="en-US">
                <a:sym typeface="+mn-ea"/>
              </a:rPr>
              <a:t>•</a:t>
            </a:r>
            <a:endParaRPr lang="zh-CN" altLang="en-US"/>
          </a:p>
        </p:txBody>
      </p:sp>
      <p:sp>
        <p:nvSpPr>
          <p:cNvPr id="5" name="文本框 4"/>
          <p:cNvSpPr txBox="1"/>
          <p:nvPr/>
        </p:nvSpPr>
        <p:spPr>
          <a:xfrm>
            <a:off x="5998845" y="3338830"/>
            <a:ext cx="1194435" cy="368300"/>
          </a:xfrm>
          <a:prstGeom prst="rect">
            <a:avLst/>
          </a:prstGeom>
          <a:noFill/>
        </p:spPr>
        <p:txBody>
          <a:bodyPr wrap="square" rtlCol="0">
            <a:spAutoFit/>
          </a:bodyPr>
          <a:lstStyle/>
          <a:p>
            <a:r>
              <a:rPr lang="zh-CN" altLang="en-US"/>
              <a:t>•     </a:t>
            </a:r>
            <a:r>
              <a:rPr lang="zh-CN" altLang="en-US">
                <a:sym typeface="+mn-ea"/>
              </a:rPr>
              <a:t>•</a:t>
            </a:r>
            <a:endParaRPr lang="zh-CN" altLang="en-US"/>
          </a:p>
        </p:txBody>
      </p:sp>
      <p:sp>
        <p:nvSpPr>
          <p:cNvPr id="6" name="文本框 5"/>
          <p:cNvSpPr txBox="1"/>
          <p:nvPr/>
        </p:nvSpPr>
        <p:spPr>
          <a:xfrm>
            <a:off x="2084705" y="3840480"/>
            <a:ext cx="1194435" cy="368300"/>
          </a:xfrm>
          <a:prstGeom prst="rect">
            <a:avLst/>
          </a:prstGeom>
          <a:noFill/>
        </p:spPr>
        <p:txBody>
          <a:bodyPr wrap="square" rtlCol="0">
            <a:spAutoFit/>
          </a:bodyPr>
          <a:lstStyle/>
          <a:p>
            <a:r>
              <a:rPr lang="zh-CN" altLang="en-US"/>
              <a:t>•     </a:t>
            </a:r>
            <a:r>
              <a:rPr lang="zh-CN" altLang="en-US">
                <a:sym typeface="+mn-ea"/>
              </a:rPr>
              <a:t>•</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linds(horizontal)">
                                      <p:cBhvr>
                                        <p:cTn id="10" dur="500"/>
                                        <p:tgtEl>
                                          <p:spTgt spid="2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linds(horizontal)">
                                      <p:cBhvr>
                                        <p:cTn id="13" dur="500"/>
                                        <p:tgtEl>
                                          <p:spTgt spid="2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9" grpId="0"/>
      <p:bldP spid="25" grpId="0"/>
      <p:bldP spid="2" grpId="0"/>
      <p:bldP spid="3" grpId="0"/>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34440" y="194310"/>
            <a:ext cx="7429500" cy="6294120"/>
          </a:xfrm>
          <a:prstGeom prst="rect">
            <a:avLst/>
          </a:prstGeom>
          <a:noFill/>
        </p:spPr>
        <p:txBody>
          <a:bodyPr wrap="square" rtlCol="0">
            <a:spAutoFit/>
          </a:bodyPr>
          <a:lstStyle/>
          <a:p>
            <a:pPr algn="l" fontAlgn="auto">
              <a:lnSpc>
                <a:spcPct val="120000"/>
              </a:lnSpc>
            </a:pPr>
            <a:r>
              <a:rPr lang="zh-CN" altLang="en-US" sz="2400"/>
              <a:t>6.判断正误。</a:t>
            </a:r>
          </a:p>
          <a:p>
            <a:pPr algn="l" fontAlgn="auto">
              <a:lnSpc>
                <a:spcPct val="120000"/>
              </a:lnSpc>
            </a:pPr>
            <a:r>
              <a:rPr lang="zh-CN" altLang="en-US" sz="2400"/>
              <a:t>（1）《蒲柳人家》成功地塑造了一系列栩栩如生的人物形象，作者除对人物语言、动作、肖像、心理等有准确的把握和生动的描写外，给人物定的称谓尤其是绰号，对于展示人物性格、起到了画龙点睛的作用。</a:t>
            </a:r>
          </a:p>
          <a:p>
            <a:pPr algn="l" fontAlgn="auto">
              <a:lnSpc>
                <a:spcPct val="120000"/>
              </a:lnSpc>
            </a:pPr>
            <a:r>
              <a:rPr lang="zh-CN" altLang="en-US" sz="2400"/>
              <a:t>（          ）</a:t>
            </a:r>
          </a:p>
          <a:p>
            <a:pPr algn="l" fontAlgn="auto">
              <a:lnSpc>
                <a:spcPct val="120000"/>
              </a:lnSpc>
            </a:pPr>
            <a:r>
              <a:rPr lang="zh-CN" altLang="en-US" sz="2400"/>
              <a:t>（2）《蒲柳人家》比较典型地体现了乡土小说多方面的特点，生动展示了北方农村的人文地理风貌和古朴善良的民性。（     ）</a:t>
            </a:r>
          </a:p>
          <a:p>
            <a:pPr algn="l" fontAlgn="auto">
              <a:lnSpc>
                <a:spcPct val="120000"/>
              </a:lnSpc>
            </a:pPr>
            <a:r>
              <a:rPr lang="zh-CN" altLang="en-US" sz="2400"/>
              <a:t>（3）《蒲柳人家》这篇小说在刻画人物、结构故事、语言运用等方面明显地借鉴了中国传统小说的表现手法，具有浓郁的民族风格。（       ）</a:t>
            </a:r>
          </a:p>
          <a:p>
            <a:pPr algn="l" fontAlgn="auto">
              <a:lnSpc>
                <a:spcPct val="120000"/>
              </a:lnSpc>
            </a:pPr>
            <a:r>
              <a:rPr lang="zh-CN" altLang="en-US" sz="2400"/>
              <a:t>（4）《蒲柳人家》具有鲜明的牧歌情调和悲剧色彩。（      ）</a:t>
            </a:r>
          </a:p>
        </p:txBody>
      </p:sp>
      <p:sp>
        <p:nvSpPr>
          <p:cNvPr id="14" name="文本框 13"/>
          <p:cNvSpPr txBox="1"/>
          <p:nvPr/>
        </p:nvSpPr>
        <p:spPr>
          <a:xfrm>
            <a:off x="1830070" y="2436495"/>
            <a:ext cx="542290" cy="460375"/>
          </a:xfrm>
          <a:prstGeom prst="rect">
            <a:avLst/>
          </a:prstGeom>
          <a:noFill/>
        </p:spPr>
        <p:txBody>
          <a:bodyPr wrap="square" rtlCol="0">
            <a:spAutoFit/>
          </a:bodyPr>
          <a:lstStyle/>
          <a:p>
            <a:r>
              <a:rPr lang="en-US" altLang="zh-CN" sz="2400" b="1">
                <a:solidFill>
                  <a:srgbClr val="FF0000"/>
                </a:solidFill>
              </a:rPr>
              <a:t>√</a:t>
            </a:r>
          </a:p>
        </p:txBody>
      </p:sp>
      <p:sp>
        <p:nvSpPr>
          <p:cNvPr id="2" name="文本框 1"/>
          <p:cNvSpPr txBox="1"/>
          <p:nvPr/>
        </p:nvSpPr>
        <p:spPr>
          <a:xfrm>
            <a:off x="3448050" y="3771900"/>
            <a:ext cx="542290" cy="460375"/>
          </a:xfrm>
          <a:prstGeom prst="rect">
            <a:avLst/>
          </a:prstGeom>
          <a:noFill/>
        </p:spPr>
        <p:txBody>
          <a:bodyPr wrap="square" rtlCol="0">
            <a:spAutoFit/>
          </a:bodyPr>
          <a:lstStyle/>
          <a:p>
            <a:r>
              <a:rPr lang="en-US" altLang="zh-CN" sz="2400" b="1">
                <a:solidFill>
                  <a:srgbClr val="FF0000"/>
                </a:solidFill>
              </a:rPr>
              <a:t>√</a:t>
            </a:r>
          </a:p>
        </p:txBody>
      </p:sp>
      <p:sp>
        <p:nvSpPr>
          <p:cNvPr id="3" name="文本框 2"/>
          <p:cNvSpPr txBox="1"/>
          <p:nvPr/>
        </p:nvSpPr>
        <p:spPr>
          <a:xfrm>
            <a:off x="5371465" y="5107305"/>
            <a:ext cx="542290" cy="460375"/>
          </a:xfrm>
          <a:prstGeom prst="rect">
            <a:avLst/>
          </a:prstGeom>
          <a:noFill/>
        </p:spPr>
        <p:txBody>
          <a:bodyPr wrap="square" rtlCol="0">
            <a:spAutoFit/>
          </a:bodyPr>
          <a:lstStyle/>
          <a:p>
            <a:r>
              <a:rPr lang="en-US" altLang="zh-CN" sz="2400" b="1">
                <a:solidFill>
                  <a:srgbClr val="FF0000"/>
                </a:solidFill>
              </a:rPr>
              <a:t>√</a:t>
            </a:r>
          </a:p>
        </p:txBody>
      </p:sp>
      <p:sp>
        <p:nvSpPr>
          <p:cNvPr id="4" name="文本框 3"/>
          <p:cNvSpPr txBox="1"/>
          <p:nvPr/>
        </p:nvSpPr>
        <p:spPr>
          <a:xfrm>
            <a:off x="1680845" y="5956300"/>
            <a:ext cx="542290" cy="460375"/>
          </a:xfrm>
          <a:prstGeom prst="rect">
            <a:avLst/>
          </a:prstGeom>
          <a:noFill/>
        </p:spPr>
        <p:txBody>
          <a:bodyPr wrap="square" rtlCol="0">
            <a:spAutoFit/>
          </a:bodyPr>
          <a:lstStyle/>
          <a:p>
            <a:r>
              <a:rPr lang="en-US" altLang="zh-CN" sz="2400" b="1">
                <a:solidFill>
                  <a:srgbClr val="FF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62330" y="16065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课内精读</a:t>
            </a:r>
          </a:p>
        </p:txBody>
      </p:sp>
      <p:sp>
        <p:nvSpPr>
          <p:cNvPr id="7" name="文本框 6"/>
          <p:cNvSpPr txBox="1"/>
          <p:nvPr/>
        </p:nvSpPr>
        <p:spPr>
          <a:xfrm>
            <a:off x="1099185" y="1425575"/>
            <a:ext cx="7317105" cy="3636010"/>
          </a:xfrm>
          <a:prstGeom prst="rect">
            <a:avLst/>
          </a:prstGeom>
          <a:noFill/>
        </p:spPr>
        <p:txBody>
          <a:bodyPr wrap="square" rtlCol="0">
            <a:spAutoFit/>
          </a:bodyPr>
          <a:lstStyle/>
          <a:p>
            <a:pPr algn="ctr" fontAlgn="auto">
              <a:lnSpc>
                <a:spcPct val="120000"/>
              </a:lnSpc>
            </a:pPr>
            <a:r>
              <a:rPr sz="2400">
                <a:latin typeface="黑体" panose="02010609060101010101" charset="-122"/>
                <a:ea typeface="黑体" panose="02010609060101010101" charset="-122"/>
                <a:cs typeface="楷体" panose="02010609060101010101" charset="-122"/>
              </a:rPr>
              <a:t>蒲柳人家（节选）</a:t>
            </a:r>
            <a:r>
              <a:rPr sz="2400">
                <a:latin typeface="楷体" panose="02010609060101010101" charset="-122"/>
                <a:ea typeface="楷体" panose="02010609060101010101" charset="-122"/>
                <a:cs typeface="楷体" panose="02010609060101010101" charset="-122"/>
              </a:rPr>
              <a:t> </a:t>
            </a:r>
          </a:p>
          <a:p>
            <a:pPr algn="l"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何满子的奶奶，人人都管她叫一丈青大娘；大高个儿，一双大脚，青铜肤色，嗓门也亮堂，骂起人来，方圆二三十里，敢说找不出能够招架几个回合的敌手。</a:t>
            </a:r>
            <a:r>
              <a:rPr sz="2400" u="sng">
                <a:latin typeface="楷体" panose="02010609060101010101" charset="-122"/>
                <a:ea typeface="楷体" panose="02010609060101010101" charset="-122"/>
                <a:cs typeface="楷体" panose="02010609060101010101" charset="-122"/>
              </a:rPr>
              <a:t>一丈青大娘骂人，就像雨打芭蕉，长短句，四六体，鼓点似的骂一天，一气呵成，也不倒嗓子。</a:t>
            </a:r>
            <a:r>
              <a:rPr sz="2400">
                <a:latin typeface="楷体" panose="02010609060101010101" charset="-122"/>
                <a:ea typeface="楷体" panose="02010609060101010101" charset="-122"/>
                <a:cs typeface="楷体" panose="02010609060101010101" charset="-122"/>
              </a:rPr>
              <a:t>她也能打架，动起手来，别看五六十岁了，三五个大小伙子不够她打一锅的。</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03985" y="347980"/>
            <a:ext cx="6691630" cy="6015990"/>
          </a:xfrm>
          <a:prstGeom prst="rect">
            <a:avLst/>
          </a:prstGeom>
          <a:noFill/>
        </p:spPr>
        <p:txBody>
          <a:bodyPr wrap="square" rtlCol="0">
            <a:spAutoFit/>
          </a:bodyPr>
          <a:lstStyle/>
          <a:p>
            <a:pPr fontAlgn="auto">
              <a:lnSpc>
                <a:spcPct val="11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她家坐落在北运河岸上，门口外就是大河。有一回，一只外江大帆船打门口路过，也正是歇晌时分。一丈青大娘站在篱笆外的伞柳阴下放鸭子，一见几个纤夫赤身露体，只系着一条围腰，裤子卷起来盘在头上，便断喝一声：“站住！”这几个纤夫头顶着火盆子，拉了百八十里路，顶水又逆风，还没有歇脚打尖，个顶个窝着一肚子饿火。一丈青大娘的这一声断喝，他们只当耳旁风。一丈青大娘见他们头也不抬，理也不理，气更大了，又吆喝了一声：“都给我穿上裤子！”有个年轻不知好歹的纤夫，白瞪了一丈青大娘一眼，没好气地说：“一大把岁数儿，什么没见过；不爱看合上眼，掉过脸去！”一丈青大娘火了起来，挽了挽袖</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56005" y="325755"/>
            <a:ext cx="7615555" cy="5593080"/>
          </a:xfrm>
          <a:prstGeom prst="rect">
            <a:avLst/>
          </a:prstGeom>
          <a:noFill/>
        </p:spPr>
        <p:txBody>
          <a:bodyPr wrap="square" rtlCol="0">
            <a:spAutoFit/>
          </a:bodyPr>
          <a:lstStyle/>
          <a:p>
            <a:pPr fontAlgn="auto">
              <a:lnSpc>
                <a:spcPct val="110000"/>
              </a:lnSpc>
            </a:pPr>
            <a:r>
              <a:rPr sz="2500">
                <a:latin typeface="楷体" panose="02010609060101010101" charset="-122"/>
                <a:ea typeface="楷体" panose="02010609060101010101" charset="-122"/>
                <a:cs typeface="楷体" panose="02010609060101010101" charset="-122"/>
              </a:rPr>
              <a:t>口，手腕子上露出两只叮叮当当响的黄铜镯子，一阵风冲下河坡，阻挡在这几个纤夫的面前，手戳着他们的鼻子说：“不能叫你们腌臜了我们大姑娘小媳妇的眼睛！”那个不知好歹的年轻纤夫，是个生楞儿，用手一推一丈青大娘，说：“好狗不挡道！”这一下可捅了马蜂窝。一丈青大娘勃然大怒，老大一个耳刮子抡圆了扇过去；那个年轻的纤夫就像风吹乍蓬，转了三转，拧了三圈儿，满脸开花，口鼻出血，一头栽倒在滚烫的白沙滩上，紧一口慢一口捯气，高一声低一声呻吟。几个纤夫见他们的伙伴挨了打，唿哨而上；只听咔吧一声，一丈青大娘折断了一棵茶碗口粗细的河柳，带着呼呼风声挥舞起来，把这几个纤夫扫下河去，就像正月十五煮元宵，纷纷落水。一丈青大娘不</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89025" y="455295"/>
            <a:ext cx="7615555" cy="5777230"/>
          </a:xfrm>
          <a:prstGeom prst="rect">
            <a:avLst/>
          </a:prstGeom>
          <a:noFill/>
        </p:spPr>
        <p:txBody>
          <a:bodyPr wrap="square" rtlCol="0">
            <a:spAutoFit/>
          </a:bodyPr>
          <a:lstStyle/>
          <a:p>
            <a:pPr fontAlgn="auto">
              <a:lnSpc>
                <a:spcPct val="110000"/>
              </a:lnSpc>
            </a:pPr>
            <a:r>
              <a:rPr sz="2800">
                <a:latin typeface="楷体" panose="02010609060101010101" charset="-122"/>
                <a:ea typeface="楷体" panose="02010609060101010101" charset="-122"/>
                <a:cs typeface="楷体" panose="02010609060101010101" charset="-122"/>
              </a:rPr>
              <a:t>依不饶，站在河边大骂不住声，还不许那几个纤夫爬上岸来；大帆船失去了纤力，掌舵的绽裂了虎口，也驾驭不住，在河上转开了磨。最后，还是船老板请出了摆渡船的柳罐斗，钉掌铺的吉老秤，老木匠郑端午，开小店的花鞋杜四，说和了两三个时辰，一丈青大娘才算开恩放行。</a:t>
            </a:r>
          </a:p>
          <a:p>
            <a:pPr fontAlgn="auto">
              <a:lnSpc>
                <a:spcPct val="11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一丈青大娘有一双长满老茧的大手，种地、撑船、打鱼都是行家。她还会扎针、拔罐子、接生、接骨、看红伤。这个小村大人小孩有个头痛脑热，都来找她妙手回春；全村三十岁以下的人，都是她那一双粗大的手给接来了人间。</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6835" y="1435735"/>
            <a:ext cx="6450965" cy="2460625"/>
          </a:xfrm>
          <a:prstGeom prst="rect">
            <a:avLst/>
          </a:prstGeom>
          <a:noFill/>
        </p:spPr>
        <p:txBody>
          <a:bodyPr wrap="square" rtlCol="0">
            <a:spAutoFit/>
          </a:bodyPr>
          <a:lstStyle/>
          <a:p>
            <a:pPr fontAlgn="auto">
              <a:lnSpc>
                <a:spcPct val="11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不过，别看一丈青大娘能镇八方，她可管不了何满子……</a:t>
            </a:r>
          </a:p>
          <a:p>
            <a:pPr fontAlgn="auto">
              <a:lnSpc>
                <a:spcPct val="11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何满子是一丈青大娘的心尖子，肺叶子，眼珠子，命根子。这一来，一丈青大娘可就跟儿媳妇发生了尖锐的矛盾。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85620" y="994410"/>
            <a:ext cx="6449695" cy="3449955"/>
          </a:xfrm>
          <a:prstGeom prst="rect">
            <a:avLst/>
          </a:prstGeom>
          <a:noFill/>
        </p:spPr>
        <p:txBody>
          <a:bodyPr wrap="square" rtlCol="0">
            <a:spAutoFit/>
          </a:bodyPr>
          <a:lstStyle/>
          <a:p>
            <a:pPr fontAlgn="auto">
              <a:lnSpc>
                <a:spcPct val="130000"/>
              </a:lnSpc>
            </a:pPr>
            <a:r>
              <a:rPr lang="zh-CN" altLang="en-US" sz="2800"/>
              <a:t>1.何满子奶奶的绰号中的“一丈青”是借用了小说《 </a:t>
            </a:r>
            <a:r>
              <a:rPr lang="zh-CN" altLang="en-US" sz="2800" u="sng"/>
              <a:t>               </a:t>
            </a:r>
            <a:r>
              <a:rPr lang="zh-CN" altLang="en-US" sz="2800"/>
              <a:t>》中某个人物的绰号。</a:t>
            </a:r>
          </a:p>
          <a:p>
            <a:pPr fontAlgn="auto">
              <a:lnSpc>
                <a:spcPct val="130000"/>
              </a:lnSpc>
            </a:pPr>
            <a:r>
              <a:rPr lang="zh-CN" altLang="en-US" sz="2800"/>
              <a:t>2.选文第二段详细地叙写了“一丈青大娘”惩戒几个纤夫的事件，请你给这一段拟写一个标题，不超过5个字。</a:t>
            </a:r>
          </a:p>
        </p:txBody>
      </p:sp>
      <p:sp>
        <p:nvSpPr>
          <p:cNvPr id="16" name="文本框 15"/>
          <p:cNvSpPr txBox="1"/>
          <p:nvPr/>
        </p:nvSpPr>
        <p:spPr>
          <a:xfrm>
            <a:off x="4159250" y="1624330"/>
            <a:ext cx="1183005" cy="553085"/>
          </a:xfrm>
          <a:prstGeom prst="rect">
            <a:avLst/>
          </a:prstGeom>
          <a:noFill/>
        </p:spPr>
        <p:txBody>
          <a:bodyPr wrap="square" rtlCol="0">
            <a:spAutoFit/>
          </a:bodyPr>
          <a:lstStyle/>
          <a:p>
            <a:pPr fontAlgn="auto">
              <a:lnSpc>
                <a:spcPct val="125000"/>
              </a:lnSpc>
            </a:pPr>
            <a:r>
              <a:rPr lang="zh-CN" altLang="en-US" sz="2400" b="1">
                <a:solidFill>
                  <a:srgbClr val="FF0000"/>
                </a:solidFill>
              </a:rPr>
              <a:t>水浒传</a:t>
            </a:r>
          </a:p>
        </p:txBody>
      </p:sp>
      <p:sp>
        <p:nvSpPr>
          <p:cNvPr id="2" name="文本框 1"/>
          <p:cNvSpPr txBox="1"/>
          <p:nvPr/>
        </p:nvSpPr>
        <p:spPr>
          <a:xfrm>
            <a:off x="2805430" y="4613910"/>
            <a:ext cx="3642995" cy="553085"/>
          </a:xfrm>
          <a:prstGeom prst="rect">
            <a:avLst/>
          </a:prstGeom>
          <a:noFill/>
        </p:spPr>
        <p:txBody>
          <a:bodyPr wrap="square" rtlCol="0">
            <a:spAutoFit/>
          </a:bodyPr>
          <a:lstStyle/>
          <a:p>
            <a:pPr fontAlgn="auto">
              <a:lnSpc>
                <a:spcPct val="125000"/>
              </a:lnSpc>
            </a:pPr>
            <a:r>
              <a:rPr lang="zh-CN" altLang="en-US" sz="2400" b="1">
                <a:solidFill>
                  <a:srgbClr val="FF0000"/>
                </a:solidFill>
              </a:rPr>
              <a:t>大闹运河滩（意近即可）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59560" y="1223010"/>
            <a:ext cx="6764655" cy="1770380"/>
          </a:xfrm>
          <a:prstGeom prst="rect">
            <a:avLst/>
          </a:prstGeom>
          <a:noFill/>
        </p:spPr>
        <p:txBody>
          <a:bodyPr wrap="square" rtlCol="0">
            <a:spAutoFit/>
          </a:bodyPr>
          <a:lstStyle/>
          <a:p>
            <a:pPr fontAlgn="auto">
              <a:lnSpc>
                <a:spcPct val="130000"/>
              </a:lnSpc>
            </a:pPr>
            <a:r>
              <a:rPr lang="zh-CN" altLang="en-US" sz="2800"/>
              <a:t>3.“一丈青大娘”性格鲜明，选文主要表现了她哪些方面的性格特点？为表现这些性格特点作者采用了哪些描写人物的方法？</a:t>
            </a:r>
          </a:p>
        </p:txBody>
      </p:sp>
      <p:sp>
        <p:nvSpPr>
          <p:cNvPr id="16" name="文本框 15"/>
          <p:cNvSpPr txBox="1"/>
          <p:nvPr/>
        </p:nvSpPr>
        <p:spPr>
          <a:xfrm>
            <a:off x="1752600" y="3292475"/>
            <a:ext cx="5798820" cy="1014730"/>
          </a:xfrm>
          <a:prstGeom prst="rect">
            <a:avLst/>
          </a:prstGeom>
          <a:noFill/>
        </p:spPr>
        <p:txBody>
          <a:bodyPr wrap="square" rtlCol="0">
            <a:spAutoFit/>
          </a:bodyPr>
          <a:lstStyle/>
          <a:p>
            <a:pPr fontAlgn="auto">
              <a:lnSpc>
                <a:spcPct val="125000"/>
              </a:lnSpc>
            </a:pPr>
            <a:r>
              <a:rPr lang="zh-CN" altLang="en-US" sz="2400" b="1">
                <a:solidFill>
                  <a:srgbClr val="FF0000"/>
                </a:solidFill>
              </a:rPr>
              <a:t>泼辣、疾恶如仇、能干、热心助人；外貌、语言、动作。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50975" y="949325"/>
            <a:ext cx="6764655" cy="2330450"/>
          </a:xfrm>
          <a:prstGeom prst="rect">
            <a:avLst/>
          </a:prstGeom>
          <a:noFill/>
        </p:spPr>
        <p:txBody>
          <a:bodyPr wrap="square" rtlCol="0">
            <a:spAutoFit/>
          </a:bodyPr>
          <a:lstStyle/>
          <a:p>
            <a:pPr fontAlgn="auto">
              <a:lnSpc>
                <a:spcPct val="130000"/>
              </a:lnSpc>
            </a:pPr>
            <a:r>
              <a:rPr lang="zh-CN" altLang="en-US" sz="2800"/>
              <a:t>4.体会分析下列句子的语言特色。</a:t>
            </a:r>
          </a:p>
          <a:p>
            <a:pPr fontAlgn="auto">
              <a:lnSpc>
                <a:spcPct val="130000"/>
              </a:lnSpc>
            </a:pPr>
            <a:r>
              <a:rPr lang="en-US" altLang="zh-CN" sz="2800"/>
              <a:t>	</a:t>
            </a:r>
            <a:r>
              <a:rPr lang="zh-CN" altLang="en-US" sz="2800">
                <a:latin typeface="楷体" panose="02010609060101010101" charset="-122"/>
                <a:ea typeface="楷体" panose="02010609060101010101" charset="-122"/>
                <a:cs typeface="楷体" panose="02010609060101010101" charset="-122"/>
              </a:rPr>
              <a:t>一丈青大娘骂人，就像雨打芭蕉，长短句，四六体，鼓点似的骂一天，一气呵成，也不倒嗓子。 </a:t>
            </a:r>
          </a:p>
        </p:txBody>
      </p:sp>
      <p:sp>
        <p:nvSpPr>
          <p:cNvPr id="16" name="文本框 15"/>
          <p:cNvSpPr txBox="1"/>
          <p:nvPr/>
        </p:nvSpPr>
        <p:spPr>
          <a:xfrm>
            <a:off x="1934210" y="3585845"/>
            <a:ext cx="5798820" cy="553085"/>
          </a:xfrm>
          <a:prstGeom prst="rect">
            <a:avLst/>
          </a:prstGeom>
          <a:noFill/>
        </p:spPr>
        <p:txBody>
          <a:bodyPr wrap="square" rtlCol="0">
            <a:spAutoFit/>
          </a:bodyPr>
          <a:lstStyle/>
          <a:p>
            <a:pPr fontAlgn="auto">
              <a:lnSpc>
                <a:spcPct val="125000"/>
              </a:lnSpc>
            </a:pPr>
            <a:r>
              <a:rPr lang="zh-CN" altLang="en-US" sz="2400" b="1">
                <a:solidFill>
                  <a:srgbClr val="FF0000"/>
                </a:solidFill>
              </a:rPr>
              <a:t>口语化的表述中加入书面语，诙谐幽默。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10604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课文助读</a:t>
            </a:r>
          </a:p>
        </p:txBody>
      </p:sp>
      <p:sp>
        <p:nvSpPr>
          <p:cNvPr id="7" name="文本框 6"/>
          <p:cNvSpPr txBox="1"/>
          <p:nvPr/>
        </p:nvSpPr>
        <p:spPr>
          <a:xfrm>
            <a:off x="1442085" y="2005330"/>
            <a:ext cx="6259830" cy="2330450"/>
          </a:xfrm>
          <a:prstGeom prst="rect">
            <a:avLst/>
          </a:prstGeom>
          <a:noFill/>
        </p:spPr>
        <p:txBody>
          <a:bodyPr wrap="square" rtlCol="0">
            <a:spAutoFit/>
          </a:bodyPr>
          <a:lstStyle/>
          <a:p>
            <a:pPr fontAlgn="auto">
              <a:lnSpc>
                <a:spcPct val="130000"/>
              </a:lnSpc>
            </a:pPr>
            <a:r>
              <a:rPr lang="en-US" sz="2800"/>
              <a:t>	</a:t>
            </a:r>
            <a:r>
              <a:rPr sz="2800"/>
              <a:t>刘绍棠（1936—1997），主要作品有短篇小说集《青枝绿叶》《山楂村的歌声》《中秋节》和长篇小说《运河的桨声》。</a:t>
            </a:r>
          </a:p>
        </p:txBody>
      </p:sp>
      <p:sp>
        <p:nvSpPr>
          <p:cNvPr id="2" name="文本框 1"/>
          <p:cNvSpPr txBox="1"/>
          <p:nvPr/>
        </p:nvSpPr>
        <p:spPr>
          <a:xfrm>
            <a:off x="1189990" y="1240790"/>
            <a:ext cx="3126105" cy="645160"/>
          </a:xfrm>
          <a:prstGeom prst="rect">
            <a:avLst/>
          </a:prstGeom>
          <a:noFill/>
        </p:spPr>
        <p:txBody>
          <a:bodyPr wrap="square" rtlCol="0">
            <a:spAutoFit/>
          </a:bodyPr>
          <a:lstStyle/>
          <a:p>
            <a:r>
              <a:rPr lang="zh-CN" altLang="en-US" sz="3600" b="1"/>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36395" y="1081405"/>
            <a:ext cx="6373495" cy="2330450"/>
          </a:xfrm>
          <a:prstGeom prst="rect">
            <a:avLst/>
          </a:prstGeom>
          <a:noFill/>
        </p:spPr>
        <p:txBody>
          <a:bodyPr wrap="square" rtlCol="0">
            <a:spAutoFit/>
          </a:bodyPr>
          <a:lstStyle/>
          <a:p>
            <a:pPr fontAlgn="auto">
              <a:lnSpc>
                <a:spcPct val="130000"/>
              </a:lnSpc>
            </a:pPr>
            <a:r>
              <a:rPr lang="zh-CN" altLang="en-US" sz="2800"/>
              <a:t>5.找出选文中与“她也能打架，动起手来，别看五六十岁了，三五个大小伙子不够她打一锅的”相对应的内容，并用自己的话概括。</a:t>
            </a:r>
          </a:p>
        </p:txBody>
      </p:sp>
      <p:sp>
        <p:nvSpPr>
          <p:cNvPr id="16" name="文本框 15"/>
          <p:cNvSpPr txBox="1"/>
          <p:nvPr/>
        </p:nvSpPr>
        <p:spPr>
          <a:xfrm>
            <a:off x="1843405" y="3477260"/>
            <a:ext cx="5798820" cy="1476375"/>
          </a:xfrm>
          <a:prstGeom prst="rect">
            <a:avLst/>
          </a:prstGeom>
          <a:noFill/>
        </p:spPr>
        <p:txBody>
          <a:bodyPr wrap="square" rtlCol="0">
            <a:spAutoFit/>
          </a:bodyPr>
          <a:lstStyle/>
          <a:p>
            <a:pPr fontAlgn="auto">
              <a:lnSpc>
                <a:spcPct val="125000"/>
              </a:lnSpc>
            </a:pPr>
            <a:r>
              <a:rPr lang="zh-CN" altLang="en-US" sz="2400" b="1">
                <a:solidFill>
                  <a:srgbClr val="FF0000"/>
                </a:solidFill>
              </a:rPr>
              <a:t>从“一丈青大娘勃然大怒”到“纷纷落水”。一丈青大娘怒打纤夫，纤夫毫无招架之力。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36395" y="961390"/>
            <a:ext cx="6373495" cy="2330450"/>
          </a:xfrm>
          <a:prstGeom prst="rect">
            <a:avLst/>
          </a:prstGeom>
          <a:noFill/>
        </p:spPr>
        <p:txBody>
          <a:bodyPr wrap="square" rtlCol="0">
            <a:spAutoFit/>
          </a:bodyPr>
          <a:lstStyle/>
          <a:p>
            <a:pPr fontAlgn="auto">
              <a:lnSpc>
                <a:spcPct val="130000"/>
              </a:lnSpc>
            </a:pPr>
            <a:r>
              <a:rPr lang="zh-CN" altLang="en-US" sz="2800"/>
              <a:t>6.选文末段是一个将一种事物连续比喻成多种事物的句子，请依照这种形式，造一个连续比喻的句子（至少连用两次比喻）。</a:t>
            </a:r>
          </a:p>
        </p:txBody>
      </p:sp>
      <p:sp>
        <p:nvSpPr>
          <p:cNvPr id="16" name="文本框 15"/>
          <p:cNvSpPr txBox="1"/>
          <p:nvPr/>
        </p:nvSpPr>
        <p:spPr>
          <a:xfrm>
            <a:off x="1800225" y="3542030"/>
            <a:ext cx="5798820" cy="1014730"/>
          </a:xfrm>
          <a:prstGeom prst="rect">
            <a:avLst/>
          </a:prstGeom>
          <a:noFill/>
        </p:spPr>
        <p:txBody>
          <a:bodyPr wrap="square" rtlCol="0">
            <a:spAutoFit/>
          </a:bodyPr>
          <a:lstStyle/>
          <a:p>
            <a:pPr fontAlgn="auto">
              <a:lnSpc>
                <a:spcPct val="125000"/>
              </a:lnSpc>
            </a:pPr>
            <a:r>
              <a:rPr lang="zh-CN" altLang="en-US" sz="2400" b="1">
                <a:solidFill>
                  <a:srgbClr val="FF0000"/>
                </a:solidFill>
              </a:rPr>
              <a:t>提示：语句通顺，比喻恰当，连用两次比喻即可。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39165" y="22606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课外导航</a:t>
            </a:r>
          </a:p>
        </p:txBody>
      </p:sp>
      <p:sp>
        <p:nvSpPr>
          <p:cNvPr id="7" name="文本框 6"/>
          <p:cNvSpPr txBox="1"/>
          <p:nvPr/>
        </p:nvSpPr>
        <p:spPr>
          <a:xfrm>
            <a:off x="1058545" y="1303655"/>
            <a:ext cx="7223125" cy="4251325"/>
          </a:xfrm>
          <a:prstGeom prst="rect">
            <a:avLst/>
          </a:prstGeom>
          <a:noFill/>
        </p:spPr>
        <p:txBody>
          <a:bodyPr wrap="square" rtlCol="0">
            <a:spAutoFit/>
          </a:bodyPr>
          <a:lstStyle/>
          <a:p>
            <a:pPr algn="l" fontAlgn="auto">
              <a:lnSpc>
                <a:spcPct val="130000"/>
              </a:lnSpc>
            </a:pPr>
            <a:r>
              <a:rPr lang="en-US" sz="2600">
                <a:sym typeface="+mn-ea"/>
              </a:rPr>
              <a:t>	</a:t>
            </a:r>
            <a:r>
              <a:rPr sz="2600">
                <a:sym typeface="+mn-ea"/>
              </a:rPr>
              <a:t>推荐阅读：《运河的桨声》——刘绍棠</a:t>
            </a:r>
          </a:p>
          <a:p>
            <a:pPr algn="l" fontAlgn="auto">
              <a:lnSpc>
                <a:spcPct val="130000"/>
              </a:lnSpc>
            </a:pPr>
            <a:r>
              <a:rPr lang="en-US" sz="2600">
                <a:sym typeface="+mn-ea"/>
              </a:rPr>
              <a:t>	</a:t>
            </a:r>
            <a:r>
              <a:rPr sz="2600">
                <a:sym typeface="+mn-ea"/>
              </a:rPr>
              <a:t>作品介绍：《运河的桨声》为散文集，内容分为四辑：第一辑百花深处，第二辑心若琴弦，第三辑不尽乡愁，第四辑老街旧坊。作者的家乡是北郊双桥农场，在那里通惠河与萧太后河穿境而过，其下游的交汇处就是著名的千里京杭大运河。通过对家乡历史的生动叙述，对家乡亲人的深情缅怀，表达了作者对家乡深切的感情。</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66775" y="2984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中考链接</a:t>
            </a:r>
          </a:p>
        </p:txBody>
      </p:sp>
      <p:sp>
        <p:nvSpPr>
          <p:cNvPr id="7" name="文本框 6"/>
          <p:cNvSpPr txBox="1"/>
          <p:nvPr/>
        </p:nvSpPr>
        <p:spPr>
          <a:xfrm>
            <a:off x="1190625" y="1867535"/>
            <a:ext cx="6633210" cy="2730500"/>
          </a:xfrm>
          <a:prstGeom prst="rect">
            <a:avLst/>
          </a:prstGeom>
          <a:noFill/>
        </p:spPr>
        <p:txBody>
          <a:bodyPr wrap="square" rtlCol="0">
            <a:spAutoFit/>
          </a:bodyPr>
          <a:lstStyle/>
          <a:p>
            <a:pPr fontAlgn="auto">
              <a:lnSpc>
                <a:spcPct val="130000"/>
              </a:lnSpc>
            </a:pPr>
            <a:r>
              <a:rPr sz="2200"/>
              <a:t>1.(2018重庆B) 名著阅读。</a:t>
            </a:r>
          </a:p>
          <a:p>
            <a:pPr fontAlgn="auto">
              <a:lnSpc>
                <a:spcPct val="130000"/>
              </a:lnSpc>
            </a:pPr>
            <a:r>
              <a:rPr sz="2200"/>
              <a:t>(1)下面这段文字出自《水浒传》中的哪一个情节？</a:t>
            </a:r>
          </a:p>
          <a:p>
            <a:pPr fontAlgn="auto">
              <a:lnSpc>
                <a:spcPct val="130000"/>
              </a:lnSpc>
            </a:pPr>
            <a:r>
              <a:rPr lang="en-US" sz="2200">
                <a:latin typeface="楷体" panose="02010609060101010101" charset="-122"/>
                <a:ea typeface="楷体" panose="02010609060101010101" charset="-122"/>
                <a:cs typeface="楷体" panose="02010609060101010101" charset="-122"/>
              </a:rPr>
              <a:t>	</a:t>
            </a:r>
            <a:r>
              <a:rPr sz="2200">
                <a:latin typeface="楷体" panose="02010609060101010101" charset="-122"/>
                <a:ea typeface="楷体" panose="02010609060101010101" charset="-122"/>
                <a:cs typeface="楷体" panose="02010609060101010101" charset="-122"/>
              </a:rPr>
              <a:t>李逵虽是个杀人不眨眼的魔君，听的说了这话，自肚里寻思道：“我特地归家来取娘，却倒杀了一个养娘的人，天地也不佑我。罢罢，我饶了你这厮性命！”放将起来。 </a:t>
            </a:r>
          </a:p>
        </p:txBody>
      </p:sp>
      <p:sp>
        <p:nvSpPr>
          <p:cNvPr id="2" name="文本框 1"/>
          <p:cNvSpPr txBox="1"/>
          <p:nvPr/>
        </p:nvSpPr>
        <p:spPr>
          <a:xfrm>
            <a:off x="1080770" y="1004570"/>
            <a:ext cx="3126105" cy="645160"/>
          </a:xfrm>
          <a:prstGeom prst="rect">
            <a:avLst/>
          </a:prstGeom>
          <a:noFill/>
        </p:spPr>
        <p:txBody>
          <a:bodyPr wrap="square" rtlCol="0">
            <a:spAutoFit/>
          </a:bodyPr>
          <a:lstStyle/>
          <a:p>
            <a:r>
              <a:rPr lang="zh-CN" altLang="en-US" sz="3600" b="1"/>
              <a:t>积累与运用</a:t>
            </a:r>
          </a:p>
        </p:txBody>
      </p:sp>
      <p:sp>
        <p:nvSpPr>
          <p:cNvPr id="13" name="文本框 12"/>
          <p:cNvSpPr txBox="1"/>
          <p:nvPr/>
        </p:nvSpPr>
        <p:spPr>
          <a:xfrm>
            <a:off x="1917700" y="4881245"/>
            <a:ext cx="3070860" cy="553085"/>
          </a:xfrm>
          <a:prstGeom prst="rect">
            <a:avLst/>
          </a:prstGeom>
          <a:noFill/>
        </p:spPr>
        <p:txBody>
          <a:bodyPr wrap="square" rtlCol="0">
            <a:spAutoFit/>
          </a:bodyPr>
          <a:lstStyle/>
          <a:p>
            <a:pPr fontAlgn="auto">
              <a:lnSpc>
                <a:spcPct val="125000"/>
              </a:lnSpc>
            </a:pPr>
            <a:r>
              <a:rPr lang="en-US" altLang="zh-CN" sz="2400" b="1">
                <a:solidFill>
                  <a:srgbClr val="FF0000"/>
                </a:solidFill>
              </a:rPr>
              <a:t>真假李逵。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88160" y="1477645"/>
            <a:ext cx="5976620" cy="1130935"/>
          </a:xfrm>
          <a:prstGeom prst="rect">
            <a:avLst/>
          </a:prstGeom>
          <a:noFill/>
        </p:spPr>
        <p:txBody>
          <a:bodyPr wrap="square" rtlCol="0">
            <a:spAutoFit/>
          </a:bodyPr>
          <a:lstStyle/>
          <a:p>
            <a:pPr fontAlgn="auto">
              <a:lnSpc>
                <a:spcPct val="130000"/>
              </a:lnSpc>
            </a:pPr>
            <a:r>
              <a:rPr sz="2600"/>
              <a:t>(2)《水浒传》中，“李逵打死殷天锡”这一情节表现了李逵怎样的性格？</a:t>
            </a:r>
          </a:p>
        </p:txBody>
      </p:sp>
      <p:sp>
        <p:nvSpPr>
          <p:cNvPr id="13" name="文本框 12"/>
          <p:cNvSpPr txBox="1"/>
          <p:nvPr/>
        </p:nvSpPr>
        <p:spPr>
          <a:xfrm>
            <a:off x="2048510" y="2987040"/>
            <a:ext cx="5290820" cy="1014730"/>
          </a:xfrm>
          <a:prstGeom prst="rect">
            <a:avLst/>
          </a:prstGeom>
          <a:noFill/>
        </p:spPr>
        <p:txBody>
          <a:bodyPr wrap="square" rtlCol="0">
            <a:spAutoFit/>
          </a:bodyPr>
          <a:lstStyle/>
          <a:p>
            <a:pPr fontAlgn="auto">
              <a:lnSpc>
                <a:spcPct val="125000"/>
              </a:lnSpc>
            </a:pPr>
            <a:r>
              <a:rPr lang="en-US" altLang="zh-CN" sz="2400" b="1">
                <a:solidFill>
                  <a:srgbClr val="FF0000"/>
                </a:solidFill>
              </a:rPr>
              <a:t>富有反抗精神，嫉恶如仇、有勇无谋、做事不计后果。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03020" y="704850"/>
            <a:ext cx="6815455" cy="6092825"/>
          </a:xfrm>
          <a:prstGeom prst="rect">
            <a:avLst/>
          </a:prstGeom>
          <a:noFill/>
        </p:spPr>
        <p:txBody>
          <a:bodyPr wrap="square" rtlCol="0">
            <a:spAutoFit/>
          </a:bodyPr>
          <a:lstStyle/>
          <a:p>
            <a:pPr fontAlgn="auto">
              <a:lnSpc>
                <a:spcPct val="120000"/>
              </a:lnSpc>
            </a:pPr>
            <a:r>
              <a:rPr sz="2500"/>
              <a:t>(南开中学中考模拟)</a:t>
            </a:r>
          </a:p>
          <a:p>
            <a:pPr fontAlgn="auto">
              <a:lnSpc>
                <a:spcPct val="120000"/>
              </a:lnSpc>
            </a:pPr>
            <a:r>
              <a:rPr lang="en-US" sz="2500"/>
              <a:t>	</a:t>
            </a:r>
            <a:r>
              <a:rPr sz="2500"/>
              <a:t>材料一 </a:t>
            </a:r>
          </a:p>
          <a:p>
            <a:pPr fontAlgn="auto">
              <a:lnSpc>
                <a:spcPct val="120000"/>
              </a:lnSpc>
            </a:pPr>
            <a:r>
              <a:rPr lang="en-US" sz="2500"/>
              <a:t>	</a:t>
            </a:r>
            <a:r>
              <a:rPr sz="2500">
                <a:latin typeface="楷体" panose="02010609060101010101" charset="-122"/>
                <a:ea typeface="楷体" panose="02010609060101010101" charset="-122"/>
                <a:cs typeface="楷体" panose="02010609060101010101" charset="-122"/>
              </a:rPr>
              <a:t>2000年6月22日14时51分，武汉航空公司Y7—100/B3479号飞机在执行恩施—武汉(汉口)CWU343航班任务时，在武汉市汉阳区永丰乡四台村汉江南岸坠毁，飞机解体，造成49人死亡(其中机上旅客38人，空勤人员4人，飞机坠落时造成正在汉江铁驳船上工作的武汉市兴达新型墙体材料厂7名职工死亡)。造成这次事故的原因如下：(一)局部的恶劣天气是造成事故的直接原因。(二)机组违章飞行、机长决策错误，是造成事故的主要原因。(三)塔台管制员违章指挥也是造成事故的原因。</a:t>
            </a:r>
          </a:p>
        </p:txBody>
      </p:sp>
      <p:sp>
        <p:nvSpPr>
          <p:cNvPr id="2" name="文本框 1"/>
          <p:cNvSpPr txBox="1"/>
          <p:nvPr/>
        </p:nvSpPr>
        <p:spPr>
          <a:xfrm>
            <a:off x="998220" y="59690"/>
            <a:ext cx="3768090" cy="645160"/>
          </a:xfrm>
          <a:prstGeom prst="rect">
            <a:avLst/>
          </a:prstGeom>
          <a:noFill/>
        </p:spPr>
        <p:txBody>
          <a:bodyPr wrap="square" rtlCol="0">
            <a:spAutoFit/>
          </a:bodyPr>
          <a:lstStyle/>
          <a:p>
            <a:r>
              <a:rPr lang="zh-CN" altLang="en-US" sz="3600" b="1"/>
              <a:t>非连续文本阅读</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63320" y="53340"/>
            <a:ext cx="7284720" cy="6554470"/>
          </a:xfrm>
          <a:prstGeom prst="rect">
            <a:avLst/>
          </a:prstGeom>
          <a:noFill/>
        </p:spPr>
        <p:txBody>
          <a:bodyPr wrap="square" rtlCol="0">
            <a:spAutoFit/>
          </a:bodyPr>
          <a:lstStyle/>
          <a:p>
            <a:pPr fontAlgn="auto">
              <a:lnSpc>
                <a:spcPct val="120000"/>
              </a:lnSpc>
            </a:pPr>
            <a:r>
              <a:rPr sz="2500">
                <a:latin typeface="+mn-ea"/>
                <a:cs typeface="+mn-ea"/>
              </a:rPr>
              <a:t>材料二 </a:t>
            </a:r>
            <a:endParaRPr sz="2500">
              <a:latin typeface="楷体" panose="02010609060101010101" charset="-122"/>
              <a:ea typeface="楷体" panose="02010609060101010101" charset="-122"/>
              <a:cs typeface="楷体" panose="02010609060101010101" charset="-122"/>
            </a:endParaRPr>
          </a:p>
          <a:p>
            <a:pPr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2018年5月14日，川航3U8633重庆—拉萨航班，在成都区域巡航阶段，驾驶舱右座前风挡玻璃破裂脱落，机组实施紧急下降。在民航各保障单位密切配合下，机组正确处置，飞机于07：46安全备降成都双流机场，所有乘客平安落地。此次驾驶舱破损的情况极为罕见：飞行控制单元(FCU)，自动驾驶操控系统、发动机反推系统等关键性操控部件都无法使用，飞机完全处于手动状态，在舱内显示完全混乱、噪音极大的特殊情况下，飞行员仅凭直觉和经验操控飞机其难度非常之大。故障发生在航线高度(32000英尺)大约10000米左右，此时舱内外压力差非常之大(超过0.3个大气压)而飞行速度在0.7—0.8马赫，实际速度超过800km/h，如此大的</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8740" y="534035"/>
            <a:ext cx="7143750" cy="4965065"/>
          </a:xfrm>
          <a:prstGeom prst="rect">
            <a:avLst/>
          </a:prstGeom>
          <a:noFill/>
        </p:spPr>
        <p:txBody>
          <a:bodyPr wrap="square" rtlCol="0">
            <a:spAutoFit/>
          </a:bodyPr>
          <a:lstStyle/>
          <a:p>
            <a:pPr fontAlgn="auto">
              <a:lnSpc>
                <a:spcPct val="120000"/>
              </a:lnSpc>
            </a:pPr>
            <a:r>
              <a:rPr sz="2400">
                <a:latin typeface="楷体" panose="02010609060101010101" charset="-122"/>
                <a:ea typeface="楷体" panose="02010609060101010101" charset="-122"/>
                <a:cs typeface="楷体" panose="02010609060101010101" charset="-122"/>
              </a:rPr>
              <a:t>速度下驾驶员暴露在低温、低压、低氧气含量的环境中危机是常人难以想象的。更为复杂的是，在整个处置过程中由于飞机的安全度降到了最危险的临界值，任何的决策与处置差错都可能导致危机处置的全面崩盘，后果将不堪设想。从此次案例成功处置的事后分析看，我们发现了两个极端小概率事件的重叠，一是驾驶舱破损案例的极端低概率，另一个是全面协调圆满处置的极端低概率过程的圆满完成。在高风险、高任务负荷、高心理承受环境和严重后果威胁的多重压力下，机组成员特别是机长的处置可谓无懈可击。</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802130" y="817245"/>
            <a:ext cx="7285990" cy="610870"/>
          </a:xfrm>
          <a:prstGeom prst="rect">
            <a:avLst/>
          </a:prstGeom>
          <a:noFill/>
        </p:spPr>
        <p:txBody>
          <a:bodyPr wrap="square" rtlCol="0">
            <a:spAutoFit/>
          </a:bodyPr>
          <a:lstStyle/>
          <a:p>
            <a:pPr fontAlgn="auto">
              <a:lnSpc>
                <a:spcPct val="130000"/>
              </a:lnSpc>
            </a:pPr>
            <a:r>
              <a:rPr sz="2600">
                <a:latin typeface="+mn-ea"/>
                <a:cs typeface="楷体" panose="02010609060101010101" charset="-122"/>
              </a:rPr>
              <a:t>材料三</a:t>
            </a:r>
            <a:r>
              <a:rPr sz="2600">
                <a:latin typeface="楷体" panose="02010609060101010101" charset="-122"/>
                <a:ea typeface="楷体" panose="02010609060101010101" charset="-122"/>
                <a:cs typeface="楷体" panose="02010609060101010101" charset="-122"/>
              </a:rPr>
              <a:t>  </a:t>
            </a:r>
          </a:p>
        </p:txBody>
      </p:sp>
      <p:pic>
        <p:nvPicPr>
          <p:cNvPr id="2" name="图片 1"/>
          <p:cNvPicPr>
            <a:picLocks noChangeAspect="1"/>
          </p:cNvPicPr>
          <p:nvPr/>
        </p:nvPicPr>
        <p:blipFill>
          <a:blip r:embed="rId3"/>
          <a:stretch>
            <a:fillRect/>
          </a:stretch>
        </p:blipFill>
        <p:spPr>
          <a:xfrm>
            <a:off x="1889125" y="1592580"/>
            <a:ext cx="5676900" cy="308546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820545" y="1339215"/>
            <a:ext cx="5828030" cy="1210945"/>
          </a:xfrm>
          <a:prstGeom prst="rect">
            <a:avLst/>
          </a:prstGeom>
          <a:noFill/>
        </p:spPr>
        <p:txBody>
          <a:bodyPr wrap="square" rtlCol="0">
            <a:spAutoFit/>
          </a:bodyPr>
          <a:lstStyle/>
          <a:p>
            <a:pPr fontAlgn="auto">
              <a:lnSpc>
                <a:spcPct val="130000"/>
              </a:lnSpc>
            </a:pPr>
            <a:r>
              <a:rPr sz="2800"/>
              <a:t>2.川航3U8633飞机成功迫降面临的危险有哪些？</a:t>
            </a:r>
          </a:p>
        </p:txBody>
      </p:sp>
      <p:sp>
        <p:nvSpPr>
          <p:cNvPr id="16" name="文本框 15"/>
          <p:cNvSpPr txBox="1"/>
          <p:nvPr/>
        </p:nvSpPr>
        <p:spPr>
          <a:xfrm>
            <a:off x="1950085" y="2762250"/>
            <a:ext cx="5568315" cy="1938020"/>
          </a:xfrm>
          <a:prstGeom prst="rect">
            <a:avLst/>
          </a:prstGeom>
          <a:noFill/>
        </p:spPr>
        <p:txBody>
          <a:bodyPr wrap="square" rtlCol="0">
            <a:spAutoFit/>
          </a:bodyPr>
          <a:lstStyle/>
          <a:p>
            <a:pPr fontAlgn="auto">
              <a:lnSpc>
                <a:spcPct val="125000"/>
              </a:lnSpc>
            </a:pPr>
            <a:r>
              <a:rPr lang="zh-CN" altLang="en-US" sz="2400" b="1">
                <a:solidFill>
                  <a:srgbClr val="FF0000"/>
                </a:solidFill>
              </a:rPr>
              <a:t>①关键性操控部件都无法使用；②高空、高速度下驾驶员暴露在真实大气环境中(驾驶员长时间的暴露在低温、低压、低氧气含量的环境中)；③高心理压力。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3025" y="1492250"/>
            <a:ext cx="6760210" cy="2691130"/>
          </a:xfrm>
          <a:prstGeom prst="rect">
            <a:avLst/>
          </a:prstGeom>
          <a:noFill/>
        </p:spPr>
        <p:txBody>
          <a:bodyPr wrap="square" rtlCol="0">
            <a:spAutoFit/>
          </a:bodyPr>
          <a:lstStyle/>
          <a:p>
            <a:pPr fontAlgn="auto">
              <a:lnSpc>
                <a:spcPct val="130000"/>
              </a:lnSpc>
            </a:pPr>
            <a:r>
              <a:rPr lang="en-US" sz="2600"/>
              <a:t>	</a:t>
            </a:r>
            <a:r>
              <a:rPr sz="2600"/>
              <a:t>《蒲柳人家》是当代作家刘绍棠的代表作，发表于1980年。这是一篇洋溢着浓郁的乡土气息的小说。它就像一幅幅风俗画，将20世纪30年代京东北运河一带农村的风景习俗、世态人情展现在读者面前。</a:t>
            </a:r>
          </a:p>
        </p:txBody>
      </p:sp>
      <p:sp>
        <p:nvSpPr>
          <p:cNvPr id="2" name="文本框 1"/>
          <p:cNvSpPr txBox="1"/>
          <p:nvPr/>
        </p:nvSpPr>
        <p:spPr>
          <a:xfrm>
            <a:off x="1020445" y="553085"/>
            <a:ext cx="3126105" cy="645160"/>
          </a:xfrm>
          <a:prstGeom prst="rect">
            <a:avLst/>
          </a:prstGeom>
          <a:noFill/>
        </p:spPr>
        <p:txBody>
          <a:bodyPr wrap="square" rtlCol="0">
            <a:spAutoFit/>
          </a:bodyPr>
          <a:lstStyle/>
          <a:p>
            <a:r>
              <a:rPr lang="zh-CN" altLang="en-US" sz="3600" b="1"/>
              <a:t>写作背景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73200" y="1455420"/>
            <a:ext cx="7046595" cy="650875"/>
          </a:xfrm>
          <a:prstGeom prst="rect">
            <a:avLst/>
          </a:prstGeom>
          <a:noFill/>
        </p:spPr>
        <p:txBody>
          <a:bodyPr wrap="square" rtlCol="0">
            <a:spAutoFit/>
          </a:bodyPr>
          <a:lstStyle/>
          <a:p>
            <a:pPr fontAlgn="auto">
              <a:lnSpc>
                <a:spcPct val="130000"/>
              </a:lnSpc>
            </a:pPr>
            <a:r>
              <a:rPr sz="2800"/>
              <a:t>3.请用一句话概括材料三所体现的内容。</a:t>
            </a:r>
          </a:p>
        </p:txBody>
      </p:sp>
      <p:sp>
        <p:nvSpPr>
          <p:cNvPr id="16" name="文本框 15"/>
          <p:cNvSpPr txBox="1"/>
          <p:nvPr/>
        </p:nvSpPr>
        <p:spPr>
          <a:xfrm>
            <a:off x="1576705" y="2393950"/>
            <a:ext cx="6144260" cy="1476375"/>
          </a:xfrm>
          <a:prstGeom prst="rect">
            <a:avLst/>
          </a:prstGeom>
          <a:noFill/>
        </p:spPr>
        <p:txBody>
          <a:bodyPr wrap="square" rtlCol="0">
            <a:spAutoFit/>
          </a:bodyPr>
          <a:lstStyle/>
          <a:p>
            <a:pPr fontAlgn="auto">
              <a:lnSpc>
                <a:spcPct val="125000"/>
              </a:lnSpc>
            </a:pPr>
            <a:r>
              <a:rPr lang="zh-CN" altLang="en-US" sz="2400" b="1">
                <a:solidFill>
                  <a:srgbClr val="FF0000"/>
                </a:solidFill>
              </a:rPr>
              <a:t>民用飞行器事故直接原因百分之60以上是由机组造成的。(三个关键词“直接原因、60%、机组”)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30680" y="1445260"/>
            <a:ext cx="6633845" cy="1210945"/>
          </a:xfrm>
          <a:prstGeom prst="rect">
            <a:avLst/>
          </a:prstGeom>
          <a:noFill/>
        </p:spPr>
        <p:txBody>
          <a:bodyPr wrap="square" rtlCol="0">
            <a:spAutoFit/>
          </a:bodyPr>
          <a:lstStyle/>
          <a:p>
            <a:pPr fontAlgn="auto">
              <a:lnSpc>
                <a:spcPct val="130000"/>
              </a:lnSpc>
            </a:pPr>
            <a:r>
              <a:rPr sz="2800"/>
              <a:t>4.结合三则材料，你认为该如何避免飞行事故？</a:t>
            </a:r>
          </a:p>
        </p:txBody>
      </p:sp>
      <p:sp>
        <p:nvSpPr>
          <p:cNvPr id="16" name="文本框 15"/>
          <p:cNvSpPr txBox="1"/>
          <p:nvPr/>
        </p:nvSpPr>
        <p:spPr>
          <a:xfrm>
            <a:off x="1598295" y="2867025"/>
            <a:ext cx="6143625" cy="1014730"/>
          </a:xfrm>
          <a:prstGeom prst="rect">
            <a:avLst/>
          </a:prstGeom>
          <a:noFill/>
        </p:spPr>
        <p:txBody>
          <a:bodyPr wrap="square" rtlCol="0">
            <a:spAutoFit/>
          </a:bodyPr>
          <a:lstStyle/>
          <a:p>
            <a:pPr fontAlgn="auto">
              <a:lnSpc>
                <a:spcPct val="125000"/>
              </a:lnSpc>
            </a:pPr>
            <a:r>
              <a:rPr lang="zh-CN" altLang="en-US" sz="2400" b="1">
                <a:solidFill>
                  <a:srgbClr val="FF0000"/>
                </a:solidFill>
              </a:rPr>
              <a:t>①飞行员过硬的本领及强大的心理；②机组成员的正确操作；③各保障单位的密切配合。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191895" y="56134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片段练习</a:t>
            </a:r>
          </a:p>
        </p:txBody>
      </p:sp>
      <p:sp>
        <p:nvSpPr>
          <p:cNvPr id="7" name="文本框 6"/>
          <p:cNvSpPr txBox="1"/>
          <p:nvPr/>
        </p:nvSpPr>
        <p:spPr>
          <a:xfrm>
            <a:off x="1496060" y="2086610"/>
            <a:ext cx="6152515" cy="1770380"/>
          </a:xfrm>
          <a:prstGeom prst="rect">
            <a:avLst/>
          </a:prstGeom>
          <a:noFill/>
        </p:spPr>
        <p:txBody>
          <a:bodyPr wrap="square" rtlCol="0">
            <a:spAutoFit/>
          </a:bodyPr>
          <a:lstStyle/>
          <a:p>
            <a:pPr fontAlgn="auto">
              <a:lnSpc>
                <a:spcPct val="130000"/>
              </a:lnSpc>
            </a:pPr>
            <a:r>
              <a:rPr lang="en-US" sz="2800"/>
              <a:t>	</a:t>
            </a:r>
            <a:r>
              <a:rPr sz="2800"/>
              <a:t>本文的人物形象很丰满。请你通过肖像、动作或语言等描写，向我们刻画一个你熟悉的人物形象。</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36700" y="1751330"/>
            <a:ext cx="6022975" cy="3449955"/>
          </a:xfrm>
          <a:prstGeom prst="rect">
            <a:avLst/>
          </a:prstGeom>
          <a:noFill/>
        </p:spPr>
        <p:txBody>
          <a:bodyPr wrap="square" rtlCol="0">
            <a:spAutoFit/>
          </a:bodyPr>
          <a:lstStyle/>
          <a:p>
            <a:pPr fontAlgn="auto">
              <a:lnSpc>
                <a:spcPct val="130000"/>
              </a:lnSpc>
            </a:pPr>
            <a:r>
              <a:rPr lang="en-US" sz="2800"/>
              <a:t>	</a:t>
            </a:r>
            <a:r>
              <a:rPr sz="2800"/>
              <a:t>《蒲柳人家》以独特的角度，通过充满稚气、机灵的何满子的眼睛，为我们勾勒出了几个世代栖息于北运河边上的农民的性格和命运。他们的义侠血性、慷慨豪宕和博大宽厚的灵魂，被写得情真意切、淋漓酣畅。</a:t>
            </a:r>
          </a:p>
        </p:txBody>
      </p:sp>
      <p:sp>
        <p:nvSpPr>
          <p:cNvPr id="2" name="文本框 1"/>
          <p:cNvSpPr txBox="1"/>
          <p:nvPr/>
        </p:nvSpPr>
        <p:spPr>
          <a:xfrm>
            <a:off x="1299845" y="878205"/>
            <a:ext cx="3126105" cy="645160"/>
          </a:xfrm>
          <a:prstGeom prst="rect">
            <a:avLst/>
          </a:prstGeom>
          <a:noFill/>
        </p:spPr>
        <p:txBody>
          <a:bodyPr wrap="square" rtlCol="0">
            <a:spAutoFit/>
          </a:bodyPr>
          <a:lstStyle/>
          <a:p>
            <a:r>
              <a:rPr lang="zh-CN" altLang="en-US" sz="3600" b="1"/>
              <a:t>主要内容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35623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基础过关</a:t>
            </a:r>
          </a:p>
        </p:txBody>
      </p:sp>
      <p:sp>
        <p:nvSpPr>
          <p:cNvPr id="7" name="文本框 6"/>
          <p:cNvSpPr txBox="1"/>
          <p:nvPr/>
        </p:nvSpPr>
        <p:spPr>
          <a:xfrm>
            <a:off x="1599565" y="1370965"/>
            <a:ext cx="6249670" cy="1770380"/>
          </a:xfrm>
          <a:prstGeom prst="rect">
            <a:avLst/>
          </a:prstGeom>
          <a:noFill/>
        </p:spPr>
        <p:txBody>
          <a:bodyPr wrap="square" rtlCol="0">
            <a:spAutoFit/>
          </a:bodyPr>
          <a:lstStyle/>
          <a:p>
            <a:pPr fontAlgn="auto">
              <a:lnSpc>
                <a:spcPct val="130000"/>
              </a:lnSpc>
            </a:pPr>
            <a:r>
              <a:rPr sz="2800"/>
              <a:t>1.写一写，背一背。</a:t>
            </a:r>
          </a:p>
          <a:p>
            <a:pPr fontAlgn="auto">
              <a:lnSpc>
                <a:spcPct val="130000"/>
              </a:lnSpc>
            </a:pPr>
            <a:r>
              <a:rPr sz="2800"/>
              <a:t>最喜小儿无赖，溪头卧剥莲蓬。</a:t>
            </a:r>
          </a:p>
          <a:p>
            <a:pPr algn="r" fontAlgn="auto">
              <a:lnSpc>
                <a:spcPct val="130000"/>
              </a:lnSpc>
            </a:pPr>
            <a:r>
              <a:rPr sz="2800"/>
              <a:t>(辛弃疾《清平乐·村居》)</a:t>
            </a:r>
          </a:p>
        </p:txBody>
      </p:sp>
      <p:pic>
        <p:nvPicPr>
          <p:cNvPr id="4" name="图片 3"/>
          <p:cNvPicPr>
            <a:picLocks noChangeAspect="1"/>
          </p:cNvPicPr>
          <p:nvPr/>
        </p:nvPicPr>
        <p:blipFill>
          <a:blip r:embed="rId3"/>
          <a:stretch>
            <a:fillRect/>
          </a:stretch>
        </p:blipFill>
        <p:spPr>
          <a:xfrm>
            <a:off x="1903095" y="3293745"/>
            <a:ext cx="5053965" cy="179387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89430" y="864235"/>
            <a:ext cx="7109460" cy="4009390"/>
          </a:xfrm>
          <a:prstGeom prst="rect">
            <a:avLst/>
          </a:prstGeom>
          <a:noFill/>
        </p:spPr>
        <p:txBody>
          <a:bodyPr wrap="square" rtlCol="0">
            <a:spAutoFit/>
          </a:bodyPr>
          <a:lstStyle/>
          <a:p>
            <a:pPr fontAlgn="auto">
              <a:lnSpc>
                <a:spcPct val="130000"/>
              </a:lnSpc>
            </a:pPr>
            <a:r>
              <a:rPr lang="zh-CN" altLang="en-US" sz="2800"/>
              <a:t>2.给下列加点字注音。</a:t>
            </a:r>
          </a:p>
          <a:p>
            <a:pPr fontAlgn="auto">
              <a:lnSpc>
                <a:spcPct val="130000"/>
              </a:lnSpc>
            </a:pPr>
            <a:r>
              <a:rPr lang="zh-CN" altLang="en-US" sz="2800"/>
              <a:t>隐匿（         ）荣膺</a:t>
            </a:r>
            <a:r>
              <a:rPr lang="zh-CN" altLang="en-US" sz="2800">
                <a:sym typeface="+mn-ea"/>
              </a:rPr>
              <a:t>（         ）</a:t>
            </a:r>
            <a:endParaRPr lang="zh-CN" altLang="en-US" sz="2800"/>
          </a:p>
          <a:p>
            <a:pPr fontAlgn="auto">
              <a:lnSpc>
                <a:spcPct val="130000"/>
              </a:lnSpc>
            </a:pPr>
            <a:r>
              <a:rPr lang="zh-CN" altLang="en-US" sz="2800"/>
              <a:t>残垣</a:t>
            </a:r>
            <a:r>
              <a:rPr lang="zh-CN" altLang="en-US" sz="2800">
                <a:sym typeface="+mn-ea"/>
              </a:rPr>
              <a:t>（         ）</a:t>
            </a:r>
            <a:r>
              <a:rPr lang="zh-CN" altLang="en-US" sz="2800"/>
              <a:t>如坐针毡</a:t>
            </a:r>
            <a:r>
              <a:rPr lang="zh-CN" altLang="en-US" sz="2800">
                <a:sym typeface="+mn-ea"/>
              </a:rPr>
              <a:t>（         ）</a:t>
            </a:r>
            <a:endParaRPr lang="zh-CN" altLang="en-US" sz="2800"/>
          </a:p>
          <a:p>
            <a:pPr fontAlgn="auto">
              <a:lnSpc>
                <a:spcPct val="130000"/>
              </a:lnSpc>
            </a:pPr>
            <a:r>
              <a:rPr lang="zh-CN" altLang="en-US" sz="2800"/>
              <a:t>勒令</a:t>
            </a:r>
            <a:r>
              <a:rPr lang="zh-CN" altLang="en-US" sz="2800">
                <a:sym typeface="+mn-ea"/>
              </a:rPr>
              <a:t>（         ）</a:t>
            </a:r>
            <a:r>
              <a:rPr lang="zh-CN" altLang="en-US" sz="2800"/>
              <a:t>戏谑</a:t>
            </a:r>
            <a:r>
              <a:rPr lang="zh-CN" altLang="en-US" sz="2800">
                <a:sym typeface="+mn-ea"/>
              </a:rPr>
              <a:t>（         ）</a:t>
            </a:r>
            <a:endParaRPr lang="zh-CN" altLang="en-US" sz="2800"/>
          </a:p>
          <a:p>
            <a:pPr fontAlgn="auto">
              <a:lnSpc>
                <a:spcPct val="130000"/>
              </a:lnSpc>
            </a:pPr>
            <a:r>
              <a:rPr lang="zh-CN" altLang="en-US" sz="2800"/>
              <a:t>蓬蒿</a:t>
            </a:r>
            <a:r>
              <a:rPr lang="zh-CN" altLang="en-US" sz="2800">
                <a:sym typeface="+mn-ea"/>
              </a:rPr>
              <a:t>（         ）</a:t>
            </a:r>
            <a:r>
              <a:rPr lang="zh-CN" altLang="en-US" sz="2800"/>
              <a:t>拗不过</a:t>
            </a:r>
            <a:r>
              <a:rPr lang="zh-CN" altLang="en-US" sz="2800">
                <a:sym typeface="+mn-ea"/>
              </a:rPr>
              <a:t>（         ）</a:t>
            </a:r>
            <a:endParaRPr lang="zh-CN" altLang="en-US" sz="2800"/>
          </a:p>
          <a:p>
            <a:pPr fontAlgn="auto">
              <a:lnSpc>
                <a:spcPct val="130000"/>
              </a:lnSpc>
            </a:pPr>
            <a:r>
              <a:rPr lang="zh-CN" altLang="en-US" sz="2800"/>
              <a:t>抡圆</a:t>
            </a:r>
            <a:r>
              <a:rPr lang="zh-CN" altLang="en-US" sz="2800">
                <a:sym typeface="+mn-ea"/>
              </a:rPr>
              <a:t>（         ）</a:t>
            </a:r>
            <a:r>
              <a:rPr lang="zh-CN" altLang="en-US" sz="2800"/>
              <a:t>绽裂</a:t>
            </a:r>
            <a:r>
              <a:rPr lang="zh-CN" altLang="en-US" sz="2800">
                <a:sym typeface="+mn-ea"/>
              </a:rPr>
              <a:t>（         ）</a:t>
            </a:r>
            <a:endParaRPr lang="zh-CN" altLang="en-US" sz="2800"/>
          </a:p>
          <a:p>
            <a:pPr fontAlgn="auto">
              <a:lnSpc>
                <a:spcPct val="130000"/>
              </a:lnSpc>
            </a:pPr>
            <a:r>
              <a:rPr lang="zh-CN" altLang="en-US" sz="2800"/>
              <a:t>筵席</a:t>
            </a:r>
            <a:r>
              <a:rPr lang="zh-CN" altLang="en-US" sz="2800">
                <a:sym typeface="+mn-ea"/>
              </a:rPr>
              <a:t>（         ）</a:t>
            </a:r>
            <a:r>
              <a:rPr lang="zh-CN" altLang="en-US" sz="2800"/>
              <a:t>坍塌</a:t>
            </a:r>
            <a:r>
              <a:rPr lang="zh-CN" altLang="en-US" sz="2800">
                <a:sym typeface="+mn-ea"/>
              </a:rPr>
              <a:t>（         ）</a:t>
            </a:r>
            <a:endParaRPr lang="zh-CN" altLang="en-US" sz="2800"/>
          </a:p>
        </p:txBody>
      </p:sp>
      <p:sp>
        <p:nvSpPr>
          <p:cNvPr id="2" name="文本框 1"/>
          <p:cNvSpPr txBox="1"/>
          <p:nvPr/>
        </p:nvSpPr>
        <p:spPr>
          <a:xfrm>
            <a:off x="2246630" y="1826895"/>
            <a:ext cx="426720" cy="368300"/>
          </a:xfrm>
          <a:prstGeom prst="rect">
            <a:avLst/>
          </a:prstGeom>
          <a:noFill/>
        </p:spPr>
        <p:txBody>
          <a:bodyPr wrap="square" rtlCol="0">
            <a:spAutoFit/>
          </a:bodyPr>
          <a:lstStyle/>
          <a:p>
            <a:r>
              <a:rPr lang="zh-CN" altLang="en-US"/>
              <a:t>•</a:t>
            </a:r>
          </a:p>
        </p:txBody>
      </p:sp>
      <p:sp>
        <p:nvSpPr>
          <p:cNvPr id="16" name="文本框 15"/>
          <p:cNvSpPr txBox="1"/>
          <p:nvPr/>
        </p:nvSpPr>
        <p:spPr>
          <a:xfrm>
            <a:off x="3102610" y="1534795"/>
            <a:ext cx="747395" cy="460375"/>
          </a:xfrm>
          <a:prstGeom prst="rect">
            <a:avLst/>
          </a:prstGeom>
          <a:noFill/>
        </p:spPr>
        <p:txBody>
          <a:bodyPr wrap="square" rtlCol="0">
            <a:spAutoFit/>
          </a:bodyPr>
          <a:lstStyle/>
          <a:p>
            <a:r>
              <a:rPr lang="zh-CN" altLang="en-US" sz="2400">
                <a:solidFill>
                  <a:srgbClr val="FF0000"/>
                </a:solidFill>
              </a:rPr>
              <a:t>nì</a:t>
            </a:r>
          </a:p>
        </p:txBody>
      </p:sp>
      <p:sp>
        <p:nvSpPr>
          <p:cNvPr id="20" name="文本框 19"/>
          <p:cNvSpPr txBox="1"/>
          <p:nvPr/>
        </p:nvSpPr>
        <p:spPr>
          <a:xfrm>
            <a:off x="4442460" y="1826895"/>
            <a:ext cx="426720" cy="368300"/>
          </a:xfrm>
          <a:prstGeom prst="rect">
            <a:avLst/>
          </a:prstGeom>
          <a:noFill/>
        </p:spPr>
        <p:txBody>
          <a:bodyPr wrap="square" rtlCol="0">
            <a:spAutoFit/>
          </a:bodyPr>
          <a:lstStyle/>
          <a:p>
            <a:r>
              <a:rPr lang="zh-CN" altLang="en-US"/>
              <a:t>•</a:t>
            </a:r>
          </a:p>
        </p:txBody>
      </p:sp>
      <p:sp>
        <p:nvSpPr>
          <p:cNvPr id="21" name="文本框 20"/>
          <p:cNvSpPr txBox="1"/>
          <p:nvPr/>
        </p:nvSpPr>
        <p:spPr>
          <a:xfrm>
            <a:off x="2246630" y="2345690"/>
            <a:ext cx="426720" cy="368300"/>
          </a:xfrm>
          <a:prstGeom prst="rect">
            <a:avLst/>
          </a:prstGeom>
          <a:noFill/>
        </p:spPr>
        <p:txBody>
          <a:bodyPr wrap="square" rtlCol="0">
            <a:spAutoFit/>
          </a:bodyPr>
          <a:lstStyle/>
          <a:p>
            <a:r>
              <a:rPr lang="zh-CN" altLang="en-US"/>
              <a:t>•</a:t>
            </a:r>
          </a:p>
        </p:txBody>
      </p:sp>
      <p:sp>
        <p:nvSpPr>
          <p:cNvPr id="22" name="文本框 21"/>
          <p:cNvSpPr txBox="1"/>
          <p:nvPr/>
        </p:nvSpPr>
        <p:spPr>
          <a:xfrm>
            <a:off x="5130800" y="2345690"/>
            <a:ext cx="426720" cy="368300"/>
          </a:xfrm>
          <a:prstGeom prst="rect">
            <a:avLst/>
          </a:prstGeom>
          <a:noFill/>
        </p:spPr>
        <p:txBody>
          <a:bodyPr wrap="square" rtlCol="0">
            <a:spAutoFit/>
          </a:bodyPr>
          <a:lstStyle/>
          <a:p>
            <a:r>
              <a:rPr lang="zh-CN" altLang="en-US"/>
              <a:t>•</a:t>
            </a:r>
          </a:p>
        </p:txBody>
      </p:sp>
      <p:sp>
        <p:nvSpPr>
          <p:cNvPr id="23" name="文本框 22"/>
          <p:cNvSpPr txBox="1"/>
          <p:nvPr/>
        </p:nvSpPr>
        <p:spPr>
          <a:xfrm>
            <a:off x="1905000" y="2900680"/>
            <a:ext cx="426720" cy="368300"/>
          </a:xfrm>
          <a:prstGeom prst="rect">
            <a:avLst/>
          </a:prstGeom>
          <a:noFill/>
        </p:spPr>
        <p:txBody>
          <a:bodyPr wrap="square" rtlCol="0">
            <a:spAutoFit/>
          </a:bodyPr>
          <a:lstStyle/>
          <a:p>
            <a:r>
              <a:rPr lang="zh-CN" altLang="en-US"/>
              <a:t>•</a:t>
            </a:r>
          </a:p>
        </p:txBody>
      </p:sp>
      <p:sp>
        <p:nvSpPr>
          <p:cNvPr id="24" name="文本框 23"/>
          <p:cNvSpPr txBox="1"/>
          <p:nvPr/>
        </p:nvSpPr>
        <p:spPr>
          <a:xfrm>
            <a:off x="4442460" y="2900680"/>
            <a:ext cx="426720" cy="368300"/>
          </a:xfrm>
          <a:prstGeom prst="rect">
            <a:avLst/>
          </a:prstGeom>
          <a:noFill/>
        </p:spPr>
        <p:txBody>
          <a:bodyPr wrap="square" rtlCol="0">
            <a:spAutoFit/>
          </a:bodyPr>
          <a:lstStyle/>
          <a:p>
            <a:r>
              <a:rPr lang="zh-CN" altLang="en-US"/>
              <a:t>•</a:t>
            </a:r>
          </a:p>
        </p:txBody>
      </p:sp>
      <p:sp>
        <p:nvSpPr>
          <p:cNvPr id="25" name="文本框 24"/>
          <p:cNvSpPr txBox="1"/>
          <p:nvPr/>
        </p:nvSpPr>
        <p:spPr>
          <a:xfrm>
            <a:off x="2246630" y="3477895"/>
            <a:ext cx="426720" cy="368300"/>
          </a:xfrm>
          <a:prstGeom prst="rect">
            <a:avLst/>
          </a:prstGeom>
          <a:noFill/>
        </p:spPr>
        <p:txBody>
          <a:bodyPr wrap="square" rtlCol="0">
            <a:spAutoFit/>
          </a:bodyPr>
          <a:lstStyle/>
          <a:p>
            <a:r>
              <a:rPr lang="zh-CN" altLang="en-US"/>
              <a:t>•</a:t>
            </a:r>
          </a:p>
        </p:txBody>
      </p:sp>
      <p:sp>
        <p:nvSpPr>
          <p:cNvPr id="26" name="文本框 25"/>
          <p:cNvSpPr txBox="1"/>
          <p:nvPr/>
        </p:nvSpPr>
        <p:spPr>
          <a:xfrm>
            <a:off x="4015740" y="3477895"/>
            <a:ext cx="426720" cy="368300"/>
          </a:xfrm>
          <a:prstGeom prst="rect">
            <a:avLst/>
          </a:prstGeom>
          <a:noFill/>
        </p:spPr>
        <p:txBody>
          <a:bodyPr wrap="square" rtlCol="0">
            <a:spAutoFit/>
          </a:bodyPr>
          <a:lstStyle/>
          <a:p>
            <a:r>
              <a:rPr lang="zh-CN" altLang="en-US"/>
              <a:t>•</a:t>
            </a:r>
          </a:p>
        </p:txBody>
      </p:sp>
      <p:sp>
        <p:nvSpPr>
          <p:cNvPr id="27" name="文本框 26"/>
          <p:cNvSpPr txBox="1"/>
          <p:nvPr/>
        </p:nvSpPr>
        <p:spPr>
          <a:xfrm>
            <a:off x="1905000" y="4076700"/>
            <a:ext cx="426720" cy="368300"/>
          </a:xfrm>
          <a:prstGeom prst="rect">
            <a:avLst/>
          </a:prstGeom>
          <a:noFill/>
        </p:spPr>
        <p:txBody>
          <a:bodyPr wrap="square" rtlCol="0">
            <a:spAutoFit/>
          </a:bodyPr>
          <a:lstStyle/>
          <a:p>
            <a:r>
              <a:rPr lang="zh-CN" altLang="en-US"/>
              <a:t>•</a:t>
            </a:r>
          </a:p>
        </p:txBody>
      </p:sp>
      <p:sp>
        <p:nvSpPr>
          <p:cNvPr id="28" name="文本框 27"/>
          <p:cNvSpPr txBox="1"/>
          <p:nvPr/>
        </p:nvSpPr>
        <p:spPr>
          <a:xfrm>
            <a:off x="4015740" y="4000500"/>
            <a:ext cx="426720" cy="368300"/>
          </a:xfrm>
          <a:prstGeom prst="rect">
            <a:avLst/>
          </a:prstGeom>
          <a:noFill/>
        </p:spPr>
        <p:txBody>
          <a:bodyPr wrap="square" rtlCol="0">
            <a:spAutoFit/>
          </a:bodyPr>
          <a:lstStyle/>
          <a:p>
            <a:r>
              <a:rPr lang="zh-CN" altLang="en-US"/>
              <a:t>•</a:t>
            </a:r>
          </a:p>
        </p:txBody>
      </p:sp>
      <p:sp>
        <p:nvSpPr>
          <p:cNvPr id="29" name="文本框 28"/>
          <p:cNvSpPr txBox="1"/>
          <p:nvPr/>
        </p:nvSpPr>
        <p:spPr>
          <a:xfrm>
            <a:off x="1905000" y="4577080"/>
            <a:ext cx="426720" cy="368300"/>
          </a:xfrm>
          <a:prstGeom prst="rect">
            <a:avLst/>
          </a:prstGeom>
          <a:noFill/>
        </p:spPr>
        <p:txBody>
          <a:bodyPr wrap="square" rtlCol="0">
            <a:spAutoFit/>
          </a:bodyPr>
          <a:lstStyle/>
          <a:p>
            <a:r>
              <a:rPr lang="zh-CN" altLang="en-US"/>
              <a:t>•</a:t>
            </a:r>
          </a:p>
        </p:txBody>
      </p:sp>
      <p:sp>
        <p:nvSpPr>
          <p:cNvPr id="30" name="文本框 29"/>
          <p:cNvSpPr txBox="1"/>
          <p:nvPr/>
        </p:nvSpPr>
        <p:spPr>
          <a:xfrm>
            <a:off x="4015740" y="4577080"/>
            <a:ext cx="426720" cy="368300"/>
          </a:xfrm>
          <a:prstGeom prst="rect">
            <a:avLst/>
          </a:prstGeom>
          <a:noFill/>
        </p:spPr>
        <p:txBody>
          <a:bodyPr wrap="square" rtlCol="0">
            <a:spAutoFit/>
          </a:bodyPr>
          <a:lstStyle/>
          <a:p>
            <a:r>
              <a:rPr lang="zh-CN" altLang="en-US"/>
              <a:t>•</a:t>
            </a:r>
          </a:p>
        </p:txBody>
      </p:sp>
      <p:sp>
        <p:nvSpPr>
          <p:cNvPr id="31" name="文本框 30"/>
          <p:cNvSpPr txBox="1"/>
          <p:nvPr/>
        </p:nvSpPr>
        <p:spPr>
          <a:xfrm>
            <a:off x="5222240" y="1534795"/>
            <a:ext cx="747395" cy="460375"/>
          </a:xfrm>
          <a:prstGeom prst="rect">
            <a:avLst/>
          </a:prstGeom>
          <a:noFill/>
        </p:spPr>
        <p:txBody>
          <a:bodyPr wrap="square" rtlCol="0">
            <a:spAutoFit/>
          </a:bodyPr>
          <a:lstStyle/>
          <a:p>
            <a:r>
              <a:rPr lang="zh-CN" altLang="en-US" sz="2400">
                <a:solidFill>
                  <a:srgbClr val="FF0000"/>
                </a:solidFill>
              </a:rPr>
              <a:t>yīng</a:t>
            </a:r>
          </a:p>
        </p:txBody>
      </p:sp>
      <p:sp>
        <p:nvSpPr>
          <p:cNvPr id="32" name="文本框 31"/>
          <p:cNvSpPr txBox="1"/>
          <p:nvPr/>
        </p:nvSpPr>
        <p:spPr>
          <a:xfrm>
            <a:off x="2936875" y="2085975"/>
            <a:ext cx="913130" cy="460375"/>
          </a:xfrm>
          <a:prstGeom prst="rect">
            <a:avLst/>
          </a:prstGeom>
          <a:noFill/>
        </p:spPr>
        <p:txBody>
          <a:bodyPr wrap="square" rtlCol="0">
            <a:spAutoFit/>
          </a:bodyPr>
          <a:lstStyle/>
          <a:p>
            <a:r>
              <a:rPr lang="zh-CN" altLang="en-US" sz="2400">
                <a:solidFill>
                  <a:srgbClr val="FF0000"/>
                </a:solidFill>
              </a:rPr>
              <a:t>yuán</a:t>
            </a:r>
          </a:p>
        </p:txBody>
      </p:sp>
      <p:sp>
        <p:nvSpPr>
          <p:cNvPr id="33" name="文本框 32"/>
          <p:cNvSpPr txBox="1"/>
          <p:nvPr/>
        </p:nvSpPr>
        <p:spPr>
          <a:xfrm>
            <a:off x="5801995" y="2085975"/>
            <a:ext cx="932180" cy="460375"/>
          </a:xfrm>
          <a:prstGeom prst="rect">
            <a:avLst/>
          </a:prstGeom>
          <a:noFill/>
        </p:spPr>
        <p:txBody>
          <a:bodyPr wrap="square" rtlCol="0">
            <a:spAutoFit/>
          </a:bodyPr>
          <a:lstStyle/>
          <a:p>
            <a:r>
              <a:rPr lang="zh-CN" altLang="en-US" sz="2400">
                <a:solidFill>
                  <a:srgbClr val="FF0000"/>
                </a:solidFill>
              </a:rPr>
              <a:t>zhān</a:t>
            </a:r>
          </a:p>
        </p:txBody>
      </p:sp>
      <p:sp>
        <p:nvSpPr>
          <p:cNvPr id="34" name="文本框 33"/>
          <p:cNvSpPr txBox="1"/>
          <p:nvPr/>
        </p:nvSpPr>
        <p:spPr>
          <a:xfrm>
            <a:off x="3102610" y="2639060"/>
            <a:ext cx="747395" cy="460375"/>
          </a:xfrm>
          <a:prstGeom prst="rect">
            <a:avLst/>
          </a:prstGeom>
          <a:noFill/>
        </p:spPr>
        <p:txBody>
          <a:bodyPr wrap="square" rtlCol="0">
            <a:spAutoFit/>
          </a:bodyPr>
          <a:lstStyle/>
          <a:p>
            <a:r>
              <a:rPr lang="zh-CN" altLang="en-US" sz="2400">
                <a:solidFill>
                  <a:srgbClr val="FF0000"/>
                </a:solidFill>
              </a:rPr>
              <a:t>lè</a:t>
            </a:r>
          </a:p>
        </p:txBody>
      </p:sp>
      <p:sp>
        <p:nvSpPr>
          <p:cNvPr id="35" name="文本框 34"/>
          <p:cNvSpPr txBox="1"/>
          <p:nvPr/>
        </p:nvSpPr>
        <p:spPr>
          <a:xfrm>
            <a:off x="5222240" y="2638425"/>
            <a:ext cx="747395" cy="460375"/>
          </a:xfrm>
          <a:prstGeom prst="rect">
            <a:avLst/>
          </a:prstGeom>
          <a:noFill/>
        </p:spPr>
        <p:txBody>
          <a:bodyPr wrap="square" rtlCol="0">
            <a:spAutoFit/>
          </a:bodyPr>
          <a:lstStyle/>
          <a:p>
            <a:r>
              <a:rPr lang="zh-CN" altLang="en-US" sz="2400">
                <a:solidFill>
                  <a:srgbClr val="FF0000"/>
                </a:solidFill>
              </a:rPr>
              <a:t>xuè</a:t>
            </a:r>
          </a:p>
        </p:txBody>
      </p:sp>
      <p:sp>
        <p:nvSpPr>
          <p:cNvPr id="36" name="文本框 35"/>
          <p:cNvSpPr txBox="1"/>
          <p:nvPr/>
        </p:nvSpPr>
        <p:spPr>
          <a:xfrm>
            <a:off x="3020060" y="3199130"/>
            <a:ext cx="747395" cy="460375"/>
          </a:xfrm>
          <a:prstGeom prst="rect">
            <a:avLst/>
          </a:prstGeom>
          <a:noFill/>
        </p:spPr>
        <p:txBody>
          <a:bodyPr wrap="square" rtlCol="0">
            <a:spAutoFit/>
          </a:bodyPr>
          <a:lstStyle/>
          <a:p>
            <a:r>
              <a:rPr lang="zh-CN" altLang="en-US" sz="2400">
                <a:solidFill>
                  <a:srgbClr val="FF0000"/>
                </a:solidFill>
              </a:rPr>
              <a:t>hāo</a:t>
            </a:r>
          </a:p>
        </p:txBody>
      </p:sp>
      <p:sp>
        <p:nvSpPr>
          <p:cNvPr id="37" name="文本框 36"/>
          <p:cNvSpPr txBox="1"/>
          <p:nvPr/>
        </p:nvSpPr>
        <p:spPr>
          <a:xfrm>
            <a:off x="5557520" y="3198495"/>
            <a:ext cx="747395" cy="460375"/>
          </a:xfrm>
          <a:prstGeom prst="rect">
            <a:avLst/>
          </a:prstGeom>
          <a:noFill/>
        </p:spPr>
        <p:txBody>
          <a:bodyPr wrap="square" rtlCol="0">
            <a:spAutoFit/>
          </a:bodyPr>
          <a:lstStyle/>
          <a:p>
            <a:r>
              <a:rPr lang="zh-CN" altLang="en-US" sz="2400">
                <a:solidFill>
                  <a:srgbClr val="FF0000"/>
                </a:solidFill>
              </a:rPr>
              <a:t>niù</a:t>
            </a:r>
          </a:p>
        </p:txBody>
      </p:sp>
      <p:sp>
        <p:nvSpPr>
          <p:cNvPr id="38" name="文本框 37"/>
          <p:cNvSpPr txBox="1"/>
          <p:nvPr/>
        </p:nvSpPr>
        <p:spPr>
          <a:xfrm>
            <a:off x="3013075" y="3729355"/>
            <a:ext cx="747395" cy="460375"/>
          </a:xfrm>
          <a:prstGeom prst="rect">
            <a:avLst/>
          </a:prstGeom>
          <a:noFill/>
        </p:spPr>
        <p:txBody>
          <a:bodyPr wrap="square" rtlCol="0">
            <a:spAutoFit/>
          </a:bodyPr>
          <a:lstStyle/>
          <a:p>
            <a:r>
              <a:rPr lang="zh-CN" altLang="en-US" sz="2400">
                <a:solidFill>
                  <a:srgbClr val="FF0000"/>
                </a:solidFill>
              </a:rPr>
              <a:t>lūn</a:t>
            </a:r>
          </a:p>
        </p:txBody>
      </p:sp>
      <p:sp>
        <p:nvSpPr>
          <p:cNvPr id="39" name="文本框 38"/>
          <p:cNvSpPr txBox="1"/>
          <p:nvPr/>
        </p:nvSpPr>
        <p:spPr>
          <a:xfrm>
            <a:off x="5130800" y="3729355"/>
            <a:ext cx="889000" cy="460375"/>
          </a:xfrm>
          <a:prstGeom prst="rect">
            <a:avLst/>
          </a:prstGeom>
          <a:noFill/>
        </p:spPr>
        <p:txBody>
          <a:bodyPr wrap="square" rtlCol="0">
            <a:spAutoFit/>
          </a:bodyPr>
          <a:lstStyle/>
          <a:p>
            <a:r>
              <a:rPr lang="zh-CN" altLang="en-US" sz="2400">
                <a:solidFill>
                  <a:srgbClr val="FF0000"/>
                </a:solidFill>
              </a:rPr>
              <a:t>zhàn</a:t>
            </a:r>
          </a:p>
        </p:txBody>
      </p:sp>
      <p:sp>
        <p:nvSpPr>
          <p:cNvPr id="40" name="文本框 39"/>
          <p:cNvSpPr txBox="1"/>
          <p:nvPr/>
        </p:nvSpPr>
        <p:spPr>
          <a:xfrm>
            <a:off x="3020060" y="4368800"/>
            <a:ext cx="747395" cy="460375"/>
          </a:xfrm>
          <a:prstGeom prst="rect">
            <a:avLst/>
          </a:prstGeom>
          <a:noFill/>
        </p:spPr>
        <p:txBody>
          <a:bodyPr wrap="square" rtlCol="0">
            <a:spAutoFit/>
          </a:bodyPr>
          <a:lstStyle/>
          <a:p>
            <a:r>
              <a:rPr lang="zh-CN" altLang="en-US" sz="2400">
                <a:solidFill>
                  <a:srgbClr val="FF0000"/>
                </a:solidFill>
              </a:rPr>
              <a:t>yán</a:t>
            </a:r>
          </a:p>
        </p:txBody>
      </p:sp>
      <p:sp>
        <p:nvSpPr>
          <p:cNvPr id="41" name="文本框 40"/>
          <p:cNvSpPr txBox="1"/>
          <p:nvPr/>
        </p:nvSpPr>
        <p:spPr>
          <a:xfrm>
            <a:off x="5272405" y="4368800"/>
            <a:ext cx="747395" cy="460375"/>
          </a:xfrm>
          <a:prstGeom prst="rect">
            <a:avLst/>
          </a:prstGeom>
          <a:noFill/>
        </p:spPr>
        <p:txBody>
          <a:bodyPr wrap="square" rtlCol="0">
            <a:spAutoFit/>
          </a:bodyPr>
          <a:lstStyle/>
          <a:p>
            <a:r>
              <a:rPr lang="zh-CN" altLang="en-US" sz="2400">
                <a:solidFill>
                  <a:srgbClr val="FF0000"/>
                </a:solidFill>
              </a:rPr>
              <a:t>tān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linds(horizontal)">
                                      <p:cBhvr>
                                        <p:cTn id="13" dur="500"/>
                                        <p:tgtEl>
                                          <p:spTgt spid="2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linds(horizontal)">
                                      <p:cBhvr>
                                        <p:cTn id="16" dur="500"/>
                                        <p:tgtEl>
                                          <p:spTgt spid="2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linds(horizontal)">
                                      <p:cBhvr>
                                        <p:cTn id="19" dur="500"/>
                                        <p:tgtEl>
                                          <p:spTgt spid="2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blinds(horizontal)">
                                      <p:cBhvr>
                                        <p:cTn id="25" dur="500"/>
                                        <p:tgtEl>
                                          <p:spTgt spid="2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blinds(horizontal)">
                                      <p:cBhvr>
                                        <p:cTn id="28" dur="500"/>
                                        <p:tgtEl>
                                          <p:spTgt spid="2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blinds(horizontal)">
                                      <p:cBhvr>
                                        <p:cTn id="31" dur="500"/>
                                        <p:tgtEl>
                                          <p:spTgt spid="2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linds(horizontal)">
                                      <p:cBhvr>
                                        <p:cTn id="34" dur="500"/>
                                        <p:tgtEl>
                                          <p:spTgt spid="27"/>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blinds(horizontal)">
                                      <p:cBhvr>
                                        <p:cTn id="37" dur="500"/>
                                        <p:tgtEl>
                                          <p:spTgt spid="28"/>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blinds(horizontal)">
                                      <p:cBhvr>
                                        <p:cTn id="40" dur="500"/>
                                        <p:tgtEl>
                                          <p:spTgt spid="29"/>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blinds(horizontal)">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fill="hold"/>
                                        <p:tgtEl>
                                          <p:spTgt spid="31"/>
                                        </p:tgtEl>
                                        <p:attrNameLst>
                                          <p:attrName>ppt_x</p:attrName>
                                        </p:attrNameLst>
                                      </p:cBhvr>
                                      <p:tavLst>
                                        <p:tav tm="0">
                                          <p:val>
                                            <p:strVal val="#ppt_x"/>
                                          </p:val>
                                        </p:tav>
                                        <p:tav tm="100000">
                                          <p:val>
                                            <p:strVal val="#ppt_x"/>
                                          </p:val>
                                        </p:tav>
                                      </p:tavLst>
                                    </p:anim>
                                    <p:anim calcmode="lin" valueType="num">
                                      <p:cBhvr additive="base">
                                        <p:cTn id="55"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ppt_x"/>
                                          </p:val>
                                        </p:tav>
                                        <p:tav tm="100000">
                                          <p:val>
                                            <p:strVal val="#ppt_x"/>
                                          </p:val>
                                        </p:tav>
                                      </p:tavLst>
                                    </p:anim>
                                    <p:anim calcmode="lin" valueType="num">
                                      <p:cBhvr additive="base">
                                        <p:cTn id="6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ppt_x"/>
                                          </p:val>
                                        </p:tav>
                                        <p:tav tm="100000">
                                          <p:val>
                                            <p:strVal val="#ppt_x"/>
                                          </p:val>
                                        </p:tav>
                                      </p:tavLst>
                                    </p:anim>
                                    <p:anim calcmode="lin" valueType="num">
                                      <p:cBhvr additive="base">
                                        <p:cTn id="6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fill="hold"/>
                                        <p:tgtEl>
                                          <p:spTgt spid="34"/>
                                        </p:tgtEl>
                                        <p:attrNameLst>
                                          <p:attrName>ppt_x</p:attrName>
                                        </p:attrNameLst>
                                      </p:cBhvr>
                                      <p:tavLst>
                                        <p:tav tm="0">
                                          <p:val>
                                            <p:strVal val="#ppt_x"/>
                                          </p:val>
                                        </p:tav>
                                        <p:tav tm="100000">
                                          <p:val>
                                            <p:strVal val="#ppt_x"/>
                                          </p:val>
                                        </p:tav>
                                      </p:tavLst>
                                    </p:anim>
                                    <p:anim calcmode="lin" valueType="num">
                                      <p:cBhvr additive="base">
                                        <p:cTn id="73"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35"/>
                                        </p:tgtEl>
                                        <p:attrNameLst>
                                          <p:attrName>style.visibility</p:attrName>
                                        </p:attrNameLst>
                                      </p:cBhvr>
                                      <p:to>
                                        <p:strVal val="visible"/>
                                      </p:to>
                                    </p:set>
                                    <p:anim calcmode="lin" valueType="num">
                                      <p:cBhvr additive="base">
                                        <p:cTn id="78" dur="500" fill="hold"/>
                                        <p:tgtEl>
                                          <p:spTgt spid="35"/>
                                        </p:tgtEl>
                                        <p:attrNameLst>
                                          <p:attrName>ppt_x</p:attrName>
                                        </p:attrNameLst>
                                      </p:cBhvr>
                                      <p:tavLst>
                                        <p:tav tm="0">
                                          <p:val>
                                            <p:strVal val="#ppt_x"/>
                                          </p:val>
                                        </p:tav>
                                        <p:tav tm="100000">
                                          <p:val>
                                            <p:strVal val="#ppt_x"/>
                                          </p:val>
                                        </p:tav>
                                      </p:tavLst>
                                    </p:anim>
                                    <p:anim calcmode="lin" valueType="num">
                                      <p:cBhvr additive="base">
                                        <p:cTn id="79"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36"/>
                                        </p:tgtEl>
                                        <p:attrNameLst>
                                          <p:attrName>style.visibility</p:attrName>
                                        </p:attrNameLst>
                                      </p:cBhvr>
                                      <p:to>
                                        <p:strVal val="visible"/>
                                      </p:to>
                                    </p:set>
                                    <p:anim calcmode="lin" valueType="num">
                                      <p:cBhvr additive="base">
                                        <p:cTn id="84" dur="500" fill="hold"/>
                                        <p:tgtEl>
                                          <p:spTgt spid="36"/>
                                        </p:tgtEl>
                                        <p:attrNameLst>
                                          <p:attrName>ppt_x</p:attrName>
                                        </p:attrNameLst>
                                      </p:cBhvr>
                                      <p:tavLst>
                                        <p:tav tm="0">
                                          <p:val>
                                            <p:strVal val="#ppt_x"/>
                                          </p:val>
                                        </p:tav>
                                        <p:tav tm="100000">
                                          <p:val>
                                            <p:strVal val="#ppt_x"/>
                                          </p:val>
                                        </p:tav>
                                      </p:tavLst>
                                    </p:anim>
                                    <p:anim calcmode="lin" valueType="num">
                                      <p:cBhvr additive="base">
                                        <p:cTn id="85"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37"/>
                                        </p:tgtEl>
                                        <p:attrNameLst>
                                          <p:attrName>style.visibility</p:attrName>
                                        </p:attrNameLst>
                                      </p:cBhvr>
                                      <p:to>
                                        <p:strVal val="visible"/>
                                      </p:to>
                                    </p:set>
                                    <p:anim calcmode="lin" valueType="num">
                                      <p:cBhvr additive="base">
                                        <p:cTn id="90" dur="500" fill="hold"/>
                                        <p:tgtEl>
                                          <p:spTgt spid="37"/>
                                        </p:tgtEl>
                                        <p:attrNameLst>
                                          <p:attrName>ppt_x</p:attrName>
                                        </p:attrNameLst>
                                      </p:cBhvr>
                                      <p:tavLst>
                                        <p:tav tm="0">
                                          <p:val>
                                            <p:strVal val="#ppt_x"/>
                                          </p:val>
                                        </p:tav>
                                        <p:tav tm="100000">
                                          <p:val>
                                            <p:strVal val="#ppt_x"/>
                                          </p:val>
                                        </p:tav>
                                      </p:tavLst>
                                    </p:anim>
                                    <p:anim calcmode="lin" valueType="num">
                                      <p:cBhvr additive="base">
                                        <p:cTn id="91"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38"/>
                                        </p:tgtEl>
                                        <p:attrNameLst>
                                          <p:attrName>style.visibility</p:attrName>
                                        </p:attrNameLst>
                                      </p:cBhvr>
                                      <p:to>
                                        <p:strVal val="visible"/>
                                      </p:to>
                                    </p:set>
                                    <p:anim calcmode="lin" valueType="num">
                                      <p:cBhvr additive="base">
                                        <p:cTn id="96" dur="500" fill="hold"/>
                                        <p:tgtEl>
                                          <p:spTgt spid="38"/>
                                        </p:tgtEl>
                                        <p:attrNameLst>
                                          <p:attrName>ppt_x</p:attrName>
                                        </p:attrNameLst>
                                      </p:cBhvr>
                                      <p:tavLst>
                                        <p:tav tm="0">
                                          <p:val>
                                            <p:strVal val="#ppt_x"/>
                                          </p:val>
                                        </p:tav>
                                        <p:tav tm="100000">
                                          <p:val>
                                            <p:strVal val="#ppt_x"/>
                                          </p:val>
                                        </p:tav>
                                      </p:tavLst>
                                    </p:anim>
                                    <p:anim calcmode="lin" valueType="num">
                                      <p:cBhvr additive="base">
                                        <p:cTn id="9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39"/>
                                        </p:tgtEl>
                                        <p:attrNameLst>
                                          <p:attrName>style.visibility</p:attrName>
                                        </p:attrNameLst>
                                      </p:cBhvr>
                                      <p:to>
                                        <p:strVal val="visible"/>
                                      </p:to>
                                    </p:set>
                                    <p:anim calcmode="lin" valueType="num">
                                      <p:cBhvr additive="base">
                                        <p:cTn id="102" dur="500" fill="hold"/>
                                        <p:tgtEl>
                                          <p:spTgt spid="39"/>
                                        </p:tgtEl>
                                        <p:attrNameLst>
                                          <p:attrName>ppt_x</p:attrName>
                                        </p:attrNameLst>
                                      </p:cBhvr>
                                      <p:tavLst>
                                        <p:tav tm="0">
                                          <p:val>
                                            <p:strVal val="#ppt_x"/>
                                          </p:val>
                                        </p:tav>
                                        <p:tav tm="100000">
                                          <p:val>
                                            <p:strVal val="#ppt_x"/>
                                          </p:val>
                                        </p:tav>
                                      </p:tavLst>
                                    </p:anim>
                                    <p:anim calcmode="lin" valueType="num">
                                      <p:cBhvr additive="base">
                                        <p:cTn id="10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additive="base">
                                        <p:cTn id="108" dur="500" fill="hold"/>
                                        <p:tgtEl>
                                          <p:spTgt spid="40"/>
                                        </p:tgtEl>
                                        <p:attrNameLst>
                                          <p:attrName>ppt_x</p:attrName>
                                        </p:attrNameLst>
                                      </p:cBhvr>
                                      <p:tavLst>
                                        <p:tav tm="0">
                                          <p:val>
                                            <p:strVal val="#ppt_x"/>
                                          </p:val>
                                        </p:tav>
                                        <p:tav tm="100000">
                                          <p:val>
                                            <p:strVal val="#ppt_x"/>
                                          </p:val>
                                        </p:tav>
                                      </p:tavLst>
                                    </p:anim>
                                    <p:anim calcmode="lin" valueType="num">
                                      <p:cBhvr additive="base">
                                        <p:cTn id="10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4" fill="hold" grpId="0" nodeType="clickEffect">
                                  <p:stCondLst>
                                    <p:cond delay="0"/>
                                  </p:stCondLst>
                                  <p:childTnLst>
                                    <p:set>
                                      <p:cBhvr>
                                        <p:cTn id="113" dur="1" fill="hold">
                                          <p:stCondLst>
                                            <p:cond delay="0"/>
                                          </p:stCondLst>
                                        </p:cTn>
                                        <p:tgtEl>
                                          <p:spTgt spid="41"/>
                                        </p:tgtEl>
                                        <p:attrNameLst>
                                          <p:attrName>style.visibility</p:attrName>
                                        </p:attrNameLst>
                                      </p:cBhvr>
                                      <p:to>
                                        <p:strVal val="visible"/>
                                      </p:to>
                                    </p:set>
                                    <p:anim calcmode="lin" valueType="num">
                                      <p:cBhvr additive="base">
                                        <p:cTn id="114" dur="500" fill="hold"/>
                                        <p:tgtEl>
                                          <p:spTgt spid="41"/>
                                        </p:tgtEl>
                                        <p:attrNameLst>
                                          <p:attrName>ppt_x</p:attrName>
                                        </p:attrNameLst>
                                      </p:cBhvr>
                                      <p:tavLst>
                                        <p:tav tm="0">
                                          <p:val>
                                            <p:strVal val="#ppt_x"/>
                                          </p:val>
                                        </p:tav>
                                        <p:tav tm="100000">
                                          <p:val>
                                            <p:strVal val="#ppt_x"/>
                                          </p:val>
                                        </p:tav>
                                      </p:tavLst>
                                    </p:anim>
                                    <p:anim calcmode="lin" valueType="num">
                                      <p:cBhvr additive="base">
                                        <p:cTn id="115"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16"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31290" y="934085"/>
            <a:ext cx="6945630" cy="4009390"/>
          </a:xfrm>
          <a:prstGeom prst="rect">
            <a:avLst/>
          </a:prstGeom>
          <a:noFill/>
        </p:spPr>
        <p:txBody>
          <a:bodyPr wrap="square" rtlCol="0">
            <a:spAutoFit/>
          </a:bodyPr>
          <a:lstStyle/>
          <a:p>
            <a:pPr fontAlgn="auto">
              <a:lnSpc>
                <a:spcPct val="130000"/>
              </a:lnSpc>
            </a:pPr>
            <a:r>
              <a:rPr lang="zh-CN" altLang="en-US" sz="2800"/>
              <a:t>3.选词填空。</a:t>
            </a:r>
          </a:p>
          <a:p>
            <a:pPr fontAlgn="auto">
              <a:lnSpc>
                <a:spcPct val="130000"/>
              </a:lnSpc>
            </a:pPr>
            <a:r>
              <a:rPr lang="zh-CN" altLang="en-US" sz="2800"/>
              <a:t>（1）一丈青大娘的这一声</a:t>
            </a:r>
            <a:r>
              <a:rPr lang="zh-CN" altLang="en-US" sz="2800" u="sng"/>
              <a:t>              </a:t>
            </a:r>
            <a:r>
              <a:rPr lang="zh-CN" altLang="en-US" sz="2800"/>
              <a:t>，他们只当耳旁风。（斥责 辱骂 断喝）</a:t>
            </a:r>
          </a:p>
          <a:p>
            <a:pPr fontAlgn="auto">
              <a:lnSpc>
                <a:spcPct val="130000"/>
              </a:lnSpc>
            </a:pPr>
            <a:r>
              <a:rPr lang="zh-CN" altLang="en-US" sz="2800"/>
              <a:t>（2）一阵风</a:t>
            </a:r>
            <a:r>
              <a:rPr lang="zh-CN" altLang="en-US" sz="2800" u="sng">
                <a:sym typeface="+mn-ea"/>
              </a:rPr>
              <a:t>              </a:t>
            </a:r>
            <a:r>
              <a:rPr lang="zh-CN" altLang="en-US" sz="2800"/>
              <a:t>河坡，阻挡在这几个纤夫的面前。（奔下 冲下 跑出）</a:t>
            </a:r>
          </a:p>
          <a:p>
            <a:pPr fontAlgn="auto">
              <a:lnSpc>
                <a:spcPct val="130000"/>
              </a:lnSpc>
            </a:pPr>
            <a:r>
              <a:rPr lang="zh-CN" altLang="en-US" sz="2800"/>
              <a:t>（3）何满子的爷爷，</a:t>
            </a:r>
            <a:r>
              <a:rPr lang="zh-CN" altLang="en-US" sz="2800" u="sng">
                <a:sym typeface="+mn-ea"/>
              </a:rPr>
              <a:t>              </a:t>
            </a:r>
            <a:r>
              <a:rPr lang="zh-CN" altLang="en-US" sz="2800"/>
              <a:t>已不可考。（姓名 名讳 大号）</a:t>
            </a:r>
          </a:p>
        </p:txBody>
      </p:sp>
      <p:sp>
        <p:nvSpPr>
          <p:cNvPr id="14" name="文本框 13"/>
          <p:cNvSpPr txBox="1"/>
          <p:nvPr/>
        </p:nvSpPr>
        <p:spPr>
          <a:xfrm>
            <a:off x="5852795" y="1605915"/>
            <a:ext cx="887730" cy="460375"/>
          </a:xfrm>
          <a:prstGeom prst="rect">
            <a:avLst/>
          </a:prstGeom>
          <a:noFill/>
        </p:spPr>
        <p:txBody>
          <a:bodyPr wrap="square" rtlCol="0">
            <a:spAutoFit/>
          </a:bodyPr>
          <a:lstStyle/>
          <a:p>
            <a:r>
              <a:rPr lang="en-US" altLang="zh-CN" sz="2400" b="1">
                <a:solidFill>
                  <a:srgbClr val="FF0000"/>
                </a:solidFill>
              </a:rPr>
              <a:t>断喝</a:t>
            </a:r>
          </a:p>
        </p:txBody>
      </p:sp>
      <p:sp>
        <p:nvSpPr>
          <p:cNvPr id="9" name="文本框 8"/>
          <p:cNvSpPr txBox="1"/>
          <p:nvPr/>
        </p:nvSpPr>
        <p:spPr>
          <a:xfrm>
            <a:off x="3628390" y="2708910"/>
            <a:ext cx="887730" cy="460375"/>
          </a:xfrm>
          <a:prstGeom prst="rect">
            <a:avLst/>
          </a:prstGeom>
          <a:noFill/>
        </p:spPr>
        <p:txBody>
          <a:bodyPr wrap="square" rtlCol="0">
            <a:spAutoFit/>
          </a:bodyPr>
          <a:lstStyle/>
          <a:p>
            <a:r>
              <a:rPr lang="en-US" altLang="zh-CN" sz="2400" b="1">
                <a:solidFill>
                  <a:srgbClr val="FF0000"/>
                </a:solidFill>
              </a:rPr>
              <a:t>冲下</a:t>
            </a:r>
          </a:p>
        </p:txBody>
      </p:sp>
      <p:sp>
        <p:nvSpPr>
          <p:cNvPr id="10" name="文本框 9"/>
          <p:cNvSpPr txBox="1"/>
          <p:nvPr/>
        </p:nvSpPr>
        <p:spPr>
          <a:xfrm>
            <a:off x="5116195" y="3858895"/>
            <a:ext cx="887730" cy="460375"/>
          </a:xfrm>
          <a:prstGeom prst="rect">
            <a:avLst/>
          </a:prstGeom>
          <a:noFill/>
        </p:spPr>
        <p:txBody>
          <a:bodyPr wrap="square" rtlCol="0">
            <a:spAutoFit/>
          </a:bodyPr>
          <a:lstStyle/>
          <a:p>
            <a:r>
              <a:rPr lang="en-US" altLang="zh-CN" sz="2400" b="1">
                <a:solidFill>
                  <a:srgbClr val="FF0000"/>
                </a:solidFill>
              </a:rPr>
              <a:t>名讳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73835" y="696595"/>
            <a:ext cx="6744970" cy="2330450"/>
          </a:xfrm>
          <a:prstGeom prst="rect">
            <a:avLst/>
          </a:prstGeom>
          <a:noFill/>
        </p:spPr>
        <p:txBody>
          <a:bodyPr wrap="square" rtlCol="0">
            <a:spAutoFit/>
          </a:bodyPr>
          <a:lstStyle/>
          <a:p>
            <a:pPr algn="l" fontAlgn="auto">
              <a:lnSpc>
                <a:spcPct val="130000"/>
              </a:lnSpc>
            </a:pPr>
            <a:r>
              <a:rPr lang="zh-CN" altLang="en-US" sz="2800"/>
              <a:t>4.仔细品味下面几段文字，体会这篇小说的语言特色。</a:t>
            </a:r>
          </a:p>
          <a:p>
            <a:pPr algn="l" fontAlgn="auto">
              <a:lnSpc>
                <a:spcPct val="130000"/>
              </a:lnSpc>
            </a:pPr>
            <a:r>
              <a:rPr lang="zh-CN" altLang="en-US" sz="2800"/>
              <a:t>（1）何满子是一丈青大娘的心尖子，肺叶子，眼珠子，命根子。</a:t>
            </a:r>
          </a:p>
        </p:txBody>
      </p:sp>
      <p:sp>
        <p:nvSpPr>
          <p:cNvPr id="14" name="文本框 13"/>
          <p:cNvSpPr txBox="1"/>
          <p:nvPr/>
        </p:nvSpPr>
        <p:spPr>
          <a:xfrm>
            <a:off x="1665605" y="3228975"/>
            <a:ext cx="6148070" cy="1568450"/>
          </a:xfrm>
          <a:prstGeom prst="rect">
            <a:avLst/>
          </a:prstGeom>
          <a:noFill/>
        </p:spPr>
        <p:txBody>
          <a:bodyPr wrap="square" rtlCol="0">
            <a:spAutoFit/>
          </a:bodyPr>
          <a:lstStyle/>
          <a:p>
            <a:r>
              <a:rPr lang="en-US" altLang="zh-CN" sz="2400" b="1">
                <a:solidFill>
                  <a:srgbClr val="FF0000"/>
                </a:solidFill>
              </a:rPr>
              <a:t>这段话以活灵活现的民间口语与俗语，说明何满子在奶奶一丈青大娘心目中的地位，突显了一位爱孙如命的奶奶的形象，用词活泼简洁，凝练而富有动感，充满乡土气息。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96060" y="1099185"/>
            <a:ext cx="6744970" cy="1210945"/>
          </a:xfrm>
          <a:prstGeom prst="rect">
            <a:avLst/>
          </a:prstGeom>
          <a:noFill/>
        </p:spPr>
        <p:txBody>
          <a:bodyPr wrap="square" rtlCol="0">
            <a:spAutoFit/>
          </a:bodyPr>
          <a:lstStyle/>
          <a:p>
            <a:pPr algn="l" fontAlgn="auto">
              <a:lnSpc>
                <a:spcPct val="130000"/>
              </a:lnSpc>
            </a:pPr>
            <a:r>
              <a:rPr lang="zh-CN" altLang="en-US" sz="2800"/>
              <a:t>（2）何大学问人高马大，膀阔腰圆，面如重枣，浓眉朗目，一副关公相貌。</a:t>
            </a:r>
          </a:p>
        </p:txBody>
      </p:sp>
      <p:sp>
        <p:nvSpPr>
          <p:cNvPr id="14" name="文本框 13"/>
          <p:cNvSpPr txBox="1"/>
          <p:nvPr/>
        </p:nvSpPr>
        <p:spPr>
          <a:xfrm>
            <a:off x="1741805" y="2771775"/>
            <a:ext cx="5832475" cy="1198880"/>
          </a:xfrm>
          <a:prstGeom prst="rect">
            <a:avLst/>
          </a:prstGeom>
          <a:noFill/>
        </p:spPr>
        <p:txBody>
          <a:bodyPr wrap="square" rtlCol="0">
            <a:spAutoFit/>
          </a:bodyPr>
          <a:lstStyle/>
          <a:p>
            <a:r>
              <a:rPr lang="en-US" altLang="zh-CN" sz="2400" b="1">
                <a:solidFill>
                  <a:srgbClr val="FF0000"/>
                </a:solidFill>
              </a:rPr>
              <a:t>这句话继承了中国传统说唱艺术的特点，讲求押韵和对偶，多用四字句，用词造句文白相兼，读来抑扬顿挫，富有节奏感。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1485</Words>
  <Application>WPS 演示</Application>
  <PresentationFormat>全屏显示(4:3)</PresentationFormat>
  <Paragraphs>127</Paragraphs>
  <Slides>32</Slides>
  <Notes>32</Notes>
  <HiddenSlides>0</HiddenSlides>
  <MMClips>0</MMClips>
  <ScaleCrop>false</ScaleCrop>
  <HeadingPairs>
    <vt:vector size="4" baseType="variant">
      <vt:variant>
        <vt:lpstr>主题</vt:lpstr>
      </vt:variant>
      <vt:variant>
        <vt:i4>2</vt:i4>
      </vt:variant>
      <vt:variant>
        <vt:lpstr>幻灯片标题</vt:lpstr>
      </vt:variant>
      <vt:variant>
        <vt:i4>32</vt:i4>
      </vt:variant>
    </vt:vector>
  </HeadingPairs>
  <TitlesOfParts>
    <vt:vector size="34"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2019-01-17T11:48:55Z</dcterms:created>
  <dcterms:modified xsi:type="dcterms:W3CDTF">2019-01-23T06:30:57Z</dcterms:modified>
</cp:coreProperties>
</file>