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523" r:id="rId2"/>
    <p:sldId id="718" r:id="rId3"/>
    <p:sldId id="749" r:id="rId4"/>
    <p:sldId id="750" r:id="rId5"/>
    <p:sldId id="767" r:id="rId6"/>
    <p:sldId id="768" r:id="rId7"/>
    <p:sldId id="769" r:id="rId8"/>
    <p:sldId id="770" r:id="rId9"/>
    <p:sldId id="751" r:id="rId10"/>
    <p:sldId id="721" r:id="rId11"/>
    <p:sldId id="752" r:id="rId12"/>
    <p:sldId id="754" r:id="rId13"/>
    <p:sldId id="760" r:id="rId14"/>
    <p:sldId id="761" r:id="rId15"/>
    <p:sldId id="762" r:id="rId16"/>
    <p:sldId id="763" r:id="rId17"/>
    <p:sldId id="765" r:id="rId1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D60093"/>
    <a:srgbClr val="FF6600"/>
    <a:srgbClr val="FF7C80"/>
    <a:srgbClr val="FF0066"/>
    <a:srgbClr val="09CBE5"/>
    <a:srgbClr val="FF3300"/>
    <a:srgbClr val="FF0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 autoAdjust="0"/>
  </p:normalViewPr>
  <p:slideViewPr>
    <p:cSldViewPr>
      <p:cViewPr>
        <p:scale>
          <a:sx n="100" d="100"/>
          <a:sy n="100" d="100"/>
        </p:scale>
        <p:origin x="-1224" y="-1092"/>
      </p:cViewPr>
      <p:guideLst>
        <p:guide orient="horz" pos="2556"/>
        <p:guide pos="5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660C8EF0-063C-4EC8-822D-D4BEE606CB45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28504E7-52B4-400D-9DCE-287447FDDF4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FD2E35E-6DB1-4671-AA13-E9173BD066DF}" type="datetimeFigureOut">
              <a:rPr lang="zh-CN" altLang="en-US"/>
              <a:pPr/>
              <a:t>2020/8/24</a:t>
            </a:fld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2F37E9C-B511-4750-A8FF-8ABEA311416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0CCAE9-2897-4CD6-86D2-059574338634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485D32-12AE-4FAC-81CB-964C4AB82006}" type="slidenum">
              <a:rPr lang="zh-CN" altLang="en-US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98580E7-8DDB-403A-B12D-4BE5440676E7}" type="slidenum">
              <a:rPr lang="zh-CN" altLang="en-US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AFF709-5EB4-4463-B3C9-96B4F3FF293F}" type="slidenum">
              <a:rPr lang="zh-CN" altLang="en-US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41125F-0684-4259-A0A1-7A59D26FE311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FC1BD-35B2-44CD-8D56-DD378192E08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46E9A1-4703-42D5-BA6E-1DEB336680B5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9C1F9-A1DF-43B4-85FB-F53E0DDCDC3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7ED666-0D22-4055-9E2A-EE3253088A1B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F1C61-8B8A-445C-9A05-C7ADA86950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63D04D-8B8A-4F3B-9D32-66C7E8434372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17F7E-43FB-428F-B6D6-F91F48567BD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C86733-10BC-43F5-83A3-484C310B7271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DB2BA-F4C4-46A3-9B44-0681215DF84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94FC83-0BF8-44CE-B51A-297B865349EA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239FD-D687-4C16-9655-E8D81BF211A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3785F8-C2D8-40E1-925A-0D03F06E3532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2BFEA-C60F-44A6-8CE3-9CCD8744D65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915834-6FD4-430F-8931-2CE305715087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99BED-8246-4E9E-8EED-105BE1CA8DA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C8CAF4-429C-45C0-92E6-5268C4A2814E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62C44-3B36-4B73-986B-8FA2658BA63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F6E8F3-F320-43F3-B9E2-71CFACB268DC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4CC4D-CBE5-49D8-9D64-B8FCB4FD46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CE2EBC-B02F-4A49-8D82-5DA962BDE10C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E7084-0D30-4A30-97C4-2539A060D9C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695B8C1-44EF-4BD4-8437-78B6FF82C63A}" type="datetimeFigureOut">
              <a:rPr lang="zh-CN" altLang="en-US"/>
              <a:pPr/>
              <a:t>2020/8/24</a:t>
            </a:fld>
            <a:endParaRPr lang="en-US" altLang="zh-CN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02DA27D-14DA-4FBE-99EC-7F632D4536A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590" y="327792"/>
            <a:ext cx="9100820" cy="4874260"/>
          </a:xfrm>
          <a:prstGeom prst="snip1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14738" y="1587500"/>
            <a:ext cx="35671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2400" b="1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3390265" y="757555"/>
            <a:ext cx="3478530" cy="829945"/>
          </a:xfrm>
          <a:prstGeom prst="rect">
            <a:avLst/>
          </a:prstGeom>
          <a:noFill/>
          <a:effectLst>
            <a:softEdge rad="31750"/>
          </a:effectLst>
        </p:spPr>
        <p:txBody>
          <a:bodyPr>
            <a:spAutoFit/>
          </a:bodyPr>
          <a:lstStyle/>
          <a:p>
            <a:pPr fontAlgn="auto"/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趣味故事会</a:t>
            </a:r>
          </a:p>
        </p:txBody>
      </p:sp>
      <p:sp>
        <p:nvSpPr>
          <p:cNvPr id="4" name="TextBox 9"/>
          <p:cNvSpPr txBox="1"/>
          <p:nvPr/>
        </p:nvSpPr>
        <p:spPr>
          <a:xfrm>
            <a:off x="22225" y="68263"/>
            <a:ext cx="1566863" cy="49847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/>
            <a:r>
              <a:rPr lang="zh-CN" altLang="en-US" sz="2800" b="1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</a:p>
        </p:txBody>
      </p:sp>
    </p:spTree>
  </p:cSld>
  <p:clrMapOvr>
    <a:masterClrMapping/>
  </p:clrMapOvr>
  <p:transition spd="slow" advTm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2851150"/>
            <a:ext cx="19002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8" name="组合 10"/>
          <p:cNvGrpSpPr>
            <a:grpSpLocks/>
          </p:cNvGrpSpPr>
          <p:nvPr/>
        </p:nvGrpSpPr>
        <p:grpSpPr bwMode="auto">
          <a:xfrm>
            <a:off x="6289675" y="2124075"/>
            <a:ext cx="1063625" cy="1373188"/>
            <a:chOff x="4808" y="638"/>
            <a:chExt cx="4784" cy="6824"/>
          </a:xfrm>
        </p:grpSpPr>
        <p:pic>
          <p:nvPicPr>
            <p:cNvPr id="19459" name="图片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8" y="638"/>
              <a:ext cx="4784" cy="6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0" name="图片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08" y="6614"/>
              <a:ext cx="849" cy="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61" name="图片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8113" y="439738"/>
            <a:ext cx="1373187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标注 7"/>
          <p:cNvSpPr/>
          <p:nvPr/>
        </p:nvSpPr>
        <p:spPr>
          <a:xfrm>
            <a:off x="1920875" y="757238"/>
            <a:ext cx="6757988" cy="1277937"/>
          </a:xfrm>
          <a:prstGeom prst="wedgeRectCallout">
            <a:avLst>
              <a:gd name="adj1" fmla="val -56135"/>
              <a:gd name="adj2" fmla="val -5688"/>
            </a:avLst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en-US" altLang="zh-CN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风魔王：哈哈哈！我是威力无比的风魔王，我发起脾气来，能吹倒房屋，拔起大树，掀起波浪……哈哈哈！那儿有一片森林，我要冲过去！。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828800" y="2279650"/>
            <a:ext cx="4338638" cy="803275"/>
          </a:xfrm>
          <a:prstGeom prst="wedgeRectCallout">
            <a:avLst>
              <a:gd name="adj1" fmla="val 54124"/>
              <a:gd name="adj2" fmla="val 407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en-US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小树：</a:t>
            </a:r>
            <a:r>
              <a:rPr lang="zh-CN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老树</a:t>
            </a:r>
            <a:r>
              <a:rPr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爷爷，</a:t>
            </a:r>
            <a:r>
              <a:rPr lang="zh-CN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风魔王要来了，这可</a:t>
            </a:r>
            <a:r>
              <a:rPr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怎么办呢？</a:t>
            </a:r>
          </a:p>
        </p:txBody>
      </p:sp>
      <p:sp>
        <p:nvSpPr>
          <p:cNvPr id="13" name="矩形标注 12"/>
          <p:cNvSpPr/>
          <p:nvPr/>
        </p:nvSpPr>
        <p:spPr>
          <a:xfrm>
            <a:off x="2265363" y="3575050"/>
            <a:ext cx="5291137" cy="911225"/>
          </a:xfrm>
          <a:prstGeom prst="wedgeRectCallout">
            <a:avLst>
              <a:gd name="adj1" fmla="val -56135"/>
              <a:gd name="adj2" fmla="val -5688"/>
            </a:avLst>
          </a:prstGeom>
          <a:ln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en-US" altLang="zh-CN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老树</a:t>
            </a:r>
            <a:r>
              <a:rPr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爷爷：孩子们，别怕，手挽手，肩并肩，大家一起对付它！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50" y="71438"/>
            <a:ext cx="4132263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81038" y="927100"/>
            <a:ext cx="2571750" cy="398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/>
            <a:r>
              <a:rPr lang="zh-CN" altLang="en-US" sz="2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小组交流，试讲故事</a:t>
            </a:r>
            <a:endParaRPr lang="zh-CN" altLang="en-US" sz="2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2143125"/>
            <a:ext cx="1706563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组员讲故事</a:t>
            </a:r>
          </a:p>
        </p:txBody>
      </p:sp>
      <p:sp>
        <p:nvSpPr>
          <p:cNvPr id="5" name="右箭头 4"/>
          <p:cNvSpPr/>
          <p:nvPr/>
        </p:nvSpPr>
        <p:spPr>
          <a:xfrm>
            <a:off x="2489200" y="2230438"/>
            <a:ext cx="503238" cy="287337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3260725" y="2144713"/>
            <a:ext cx="2011363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其他组员评价</a:t>
            </a:r>
          </a:p>
        </p:txBody>
      </p:sp>
      <p:sp>
        <p:nvSpPr>
          <p:cNvPr id="7" name="右箭头 6"/>
          <p:cNvSpPr/>
          <p:nvPr/>
        </p:nvSpPr>
        <p:spPr>
          <a:xfrm rot="5400000">
            <a:off x="4013200" y="2817813"/>
            <a:ext cx="504825" cy="288925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0" name="文本框 99"/>
          <p:cNvSpPr txBox="1"/>
          <p:nvPr/>
        </p:nvSpPr>
        <p:spPr>
          <a:xfrm>
            <a:off x="2767013" y="3328988"/>
            <a:ext cx="3794125" cy="398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zh-CN" sz="20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他哪里讲得好，哪里还需改进</a:t>
            </a:r>
            <a:endParaRPr lang="zh-CN" altLang="en-US" sz="20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5483225" y="2228850"/>
            <a:ext cx="504825" cy="288925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矩形 8"/>
          <p:cNvSpPr/>
          <p:nvPr/>
        </p:nvSpPr>
        <p:spPr>
          <a:xfrm>
            <a:off x="6186488" y="2144713"/>
            <a:ext cx="2011362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选出小组代表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 bldLvl="0" animBg="1"/>
      <p:bldP spid="6" grpId="0" bldLvl="0" animBg="1"/>
      <p:bldP spid="7" grpId="0" bldLvl="0" animBg="1"/>
      <p:bldP spid="100" grpId="0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50" y="71438"/>
            <a:ext cx="4132263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81038" y="927100"/>
            <a:ext cx="2571750" cy="398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/>
            <a:r>
              <a:rPr lang="zh-CN" altLang="en-US" sz="20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小组代表 全班交流</a:t>
            </a:r>
            <a:endParaRPr lang="zh-CN" altLang="en-US" sz="20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170363" y="1897063"/>
            <a:ext cx="503237" cy="288925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0" name="右箭头 9"/>
          <p:cNvSpPr/>
          <p:nvPr/>
        </p:nvSpPr>
        <p:spPr>
          <a:xfrm rot="5400000">
            <a:off x="6345238" y="2508250"/>
            <a:ext cx="504825" cy="288925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1" name="矩形 10"/>
          <p:cNvSpPr/>
          <p:nvPr/>
        </p:nvSpPr>
        <p:spPr>
          <a:xfrm>
            <a:off x="1101725" y="1811338"/>
            <a:ext cx="2925763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小组代表讲故事比赛</a:t>
            </a:r>
          </a:p>
        </p:txBody>
      </p:sp>
      <p:sp>
        <p:nvSpPr>
          <p:cNvPr id="13" name="矩形 12"/>
          <p:cNvSpPr/>
          <p:nvPr/>
        </p:nvSpPr>
        <p:spPr>
          <a:xfrm>
            <a:off x="4878388" y="1811338"/>
            <a:ext cx="2925762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学生对其提问、评价</a:t>
            </a:r>
          </a:p>
        </p:txBody>
      </p:sp>
      <p:sp>
        <p:nvSpPr>
          <p:cNvPr id="15" name="矩形 14"/>
          <p:cNvSpPr/>
          <p:nvPr/>
        </p:nvSpPr>
        <p:spPr>
          <a:xfrm>
            <a:off x="4532313" y="3022600"/>
            <a:ext cx="3840162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评选出本班的“故事大王”</a:t>
            </a:r>
          </a:p>
        </p:txBody>
      </p:sp>
      <p:sp>
        <p:nvSpPr>
          <p:cNvPr id="17" name="右箭头 16"/>
          <p:cNvSpPr/>
          <p:nvPr/>
        </p:nvSpPr>
        <p:spPr>
          <a:xfrm rot="5400000">
            <a:off x="6346032" y="3661569"/>
            <a:ext cx="503237" cy="288925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8" name="矩形 17"/>
          <p:cNvSpPr/>
          <p:nvPr/>
        </p:nvSpPr>
        <p:spPr>
          <a:xfrm>
            <a:off x="4532313" y="4146550"/>
            <a:ext cx="3840162" cy="4603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</a:t>
            </a:r>
            <a:r>
              <a:rPr lang="zh-CN" altLang="en-US" sz="2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本班的“最佳评委”</a:t>
            </a:r>
          </a:p>
        </p:txBody>
      </p:sp>
      <p:sp>
        <p:nvSpPr>
          <p:cNvPr id="19" name="右箭头 18"/>
          <p:cNvSpPr/>
          <p:nvPr/>
        </p:nvSpPr>
        <p:spPr>
          <a:xfrm rot="10800000">
            <a:off x="3665538" y="3660775"/>
            <a:ext cx="504825" cy="288925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20" name="矩形 19"/>
          <p:cNvSpPr/>
          <p:nvPr/>
        </p:nvSpPr>
        <p:spPr>
          <a:xfrm>
            <a:off x="503238" y="3482975"/>
            <a:ext cx="2925762" cy="6445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36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颁发光荣勋章</a:t>
            </a:r>
          </a:p>
        </p:txBody>
      </p:sp>
      <p:pic>
        <p:nvPicPr>
          <p:cNvPr id="4" name="图片 3" descr="tim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5563" y="339725"/>
            <a:ext cx="2668587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544513"/>
            <a:ext cx="7808913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657350" y="2843213"/>
            <a:ext cx="5211763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小组代表讲故事比赛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544513"/>
            <a:ext cx="7808913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1657350" y="2843213"/>
            <a:ext cx="5211763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学生对其提问、评价</a:t>
            </a:r>
            <a:endParaRPr lang="zh-CN" altLang="en-US" sz="44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544513"/>
            <a:ext cx="7808913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819150" y="2843213"/>
            <a:ext cx="6888163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评选出本班的“故事大王”</a:t>
            </a:r>
            <a:endParaRPr lang="zh-CN" altLang="en-US" sz="44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" y="544513"/>
            <a:ext cx="7808913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819150" y="2843213"/>
            <a:ext cx="6888163" cy="7683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44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评选出本班的“最佳评委”</a:t>
            </a:r>
            <a:endParaRPr lang="zh-CN" altLang="en-US" sz="4400" b="1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7938"/>
            <a:ext cx="3933825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490788" y="2174875"/>
            <a:ext cx="4754562" cy="10144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/>
            <a:r>
              <a:rPr lang="zh-CN" altLang="en-US" sz="60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颁发光荣勋章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30350" y="517022"/>
            <a:ext cx="6083300" cy="1383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indent="304800" fontAlgn="auto"/>
            <a:r>
              <a:rPr lang="en-US" altLang="zh-CN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sz="28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有趣的故事大家都爱听，让我们组织一次“趣味故事会”，大家都来讲讲有趣的故事吧！</a:t>
            </a:r>
          </a:p>
        </p:txBody>
      </p:sp>
      <p:pic>
        <p:nvPicPr>
          <p:cNvPr id="8194" name="图片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2051050"/>
            <a:ext cx="66262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1138" y="1635125"/>
            <a:ext cx="21209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2193925" y="1157288"/>
            <a:ext cx="645636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你喜欢的故事的名字是什么呢</a:t>
            </a:r>
            <a:r>
              <a:rPr 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5475" y="2043113"/>
            <a:ext cx="633095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fontAlgn="auto"/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谁愿意来给大家讲一个？</a:t>
            </a:r>
            <a:endParaRPr lang="zh-CN" altLang="en-US" sz="32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4063" y="2846388"/>
            <a:ext cx="6329362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 fontAlgn="auto"/>
            <a:r>
              <a:rPr lang="en-US" alt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老师也特别喜欢这个故事，我也想给大家讲一次，请同学们做评委，看看我俩</a:t>
            </a:r>
            <a:r>
              <a:rPr lang="zh-CN" sz="28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谁讲得好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r>
              <a:rPr lang="zh-CN" sz="28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好在哪儿</a:t>
            </a:r>
            <a:r>
              <a:rPr 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8575" y="74613"/>
            <a:ext cx="4557713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8"/>
              <a:ext cx="4433" cy="1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40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范讲引领</a:t>
              </a:r>
            </a:p>
          </p:txBody>
        </p:sp>
        <p:pic>
          <p:nvPicPr>
            <p:cNvPr id="9223" name="图片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" y="118"/>
              <a:ext cx="2457" cy="1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3"/>
              <a:ext cx="6693" cy="3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1138" y="1635125"/>
            <a:ext cx="21209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1697038" y="1312863"/>
            <a:ext cx="69818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说说你喜欢听谁的故事？为什么？</a:t>
            </a:r>
            <a:endParaRPr lang="en-US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2200" y="560388"/>
            <a:ext cx="6626225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08250" y="3151188"/>
            <a:ext cx="43465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如何讲好故事？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1013" y="887413"/>
            <a:ext cx="96361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 13"/>
          <p:cNvSpPr/>
          <p:nvPr/>
        </p:nvSpPr>
        <p:spPr>
          <a:xfrm>
            <a:off x="2732088" y="1397000"/>
            <a:ext cx="6040437" cy="7016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800" noProof="1"/>
              <a:t>1.</a:t>
            </a:r>
            <a:r>
              <a:rPr lang="zh-CN" altLang="en-US" sz="2400" noProof="1"/>
              <a:t>注意语气、表情的变化，加上适当的手势。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654300" y="2520950"/>
            <a:ext cx="3598863" cy="7016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en-US" altLang="zh-CN" sz="2800" noProof="1"/>
              <a:t>2</a:t>
            </a:r>
            <a:r>
              <a:rPr lang="zh-CN" altLang="en-US" sz="2800" noProof="1"/>
              <a:t>.</a:t>
            </a:r>
            <a:r>
              <a:rPr lang="zh-CN" altLang="en-US" sz="2400" noProof="1"/>
              <a:t>故事要生动、有趣。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654300" y="3479800"/>
            <a:ext cx="3598863" cy="7016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en-US" altLang="zh-CN" sz="2800" noProof="1"/>
              <a:t>3</a:t>
            </a:r>
            <a:r>
              <a:rPr lang="zh-CN" altLang="en-US" sz="2800" noProof="1"/>
              <a:t>.</a:t>
            </a:r>
            <a:r>
              <a:rPr lang="zh-CN" altLang="en-US" sz="2400" noProof="1"/>
              <a:t>表情要自然、大方。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11138" y="1920875"/>
            <a:ext cx="2120900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图片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53275" y="2428875"/>
            <a:ext cx="161925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8575" y="74613"/>
            <a:ext cx="4557713" cy="841375"/>
            <a:chOff x="45" y="118"/>
            <a:chExt cx="7178" cy="1325"/>
          </a:xfrm>
        </p:grpSpPr>
        <p:sp>
          <p:nvSpPr>
            <p:cNvPr id="4" name="文本框 3"/>
            <p:cNvSpPr txBox="1"/>
            <p:nvPr/>
          </p:nvSpPr>
          <p:spPr>
            <a:xfrm>
              <a:off x="2790" y="308"/>
              <a:ext cx="4433" cy="1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4000" b="1" noProof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讲</a:t>
              </a:r>
              <a:r>
                <a:rPr lang="zh-CN" altLang="en-US" sz="40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故事要求</a:t>
              </a:r>
            </a:p>
          </p:txBody>
        </p:sp>
        <p:pic>
          <p:nvPicPr>
            <p:cNvPr id="13321" name="图片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" y="118"/>
              <a:ext cx="2457" cy="1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3"/>
              <a:ext cx="6918" cy="3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1138" y="1847850"/>
            <a:ext cx="2179637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1989138" y="1751013"/>
            <a:ext cx="6827837" cy="1198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304800" fontAlgn="auto"/>
            <a:r>
              <a:rPr lang="en-US" altLang="zh-CN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除了讲故事外，我们在</a:t>
            </a:r>
            <a:r>
              <a:rPr lang="zh-CN" sz="36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听故事</a:t>
            </a:r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的时候，应该注意些什么呢？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8575" y="74613"/>
            <a:ext cx="4557713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8"/>
              <a:ext cx="4433" cy="1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4000" b="1" noProof="1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听</a:t>
              </a:r>
              <a:r>
                <a:rPr lang="zh-CN" altLang="en-US" sz="40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故事要求</a:t>
              </a:r>
            </a:p>
          </p:txBody>
        </p:sp>
        <p:pic>
          <p:nvPicPr>
            <p:cNvPr id="15365" name="图片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" y="118"/>
              <a:ext cx="2457" cy="1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3"/>
              <a:ext cx="6918" cy="3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463675" y="908050"/>
            <a:ext cx="5640388" cy="7016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800" noProof="1"/>
              <a:t>1.认真听，记住故事的主要内容。</a:t>
            </a:r>
          </a:p>
        </p:txBody>
      </p:sp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75" y="460375"/>
            <a:ext cx="11715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325" y="3367088"/>
            <a:ext cx="1114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 6"/>
          <p:cNvSpPr/>
          <p:nvPr/>
        </p:nvSpPr>
        <p:spPr>
          <a:xfrm>
            <a:off x="1463675" y="2220913"/>
            <a:ext cx="7556500" cy="7032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800" noProof="1"/>
              <a:t>2.听懂故事的来龙去脉，能说出故事哪里有趣。</a:t>
            </a:r>
          </a:p>
        </p:txBody>
      </p:sp>
      <p:pic>
        <p:nvPicPr>
          <p:cNvPr id="16389" name="图片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838" y="1985963"/>
            <a:ext cx="12382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1463675" y="3587750"/>
            <a:ext cx="4700588" cy="7016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800" noProof="1"/>
              <a:t>3.有问题等听完后再提出来。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11138" y="1635125"/>
            <a:ext cx="21209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2206625" y="1416050"/>
            <a:ext cx="5732463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/>
            <a:r>
              <a:rPr lang="en-US" alt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试着分角色朗读下面这段话，注意</a:t>
            </a:r>
            <a:r>
              <a:rPr lang="zh-CN" sz="36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语气</a:t>
            </a:r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，可适当做出</a:t>
            </a:r>
            <a:r>
              <a:rPr lang="zh-CN" sz="36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动作和表情</a:t>
            </a:r>
            <a:r>
              <a:rPr lang="zh-CN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使故事更精彩！</a:t>
            </a: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8575" y="74613"/>
            <a:ext cx="4557713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8"/>
              <a:ext cx="4433" cy="1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zh-CN" altLang="en-US" sz="40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语言训练</a:t>
              </a:r>
            </a:p>
          </p:txBody>
        </p:sp>
        <p:pic>
          <p:nvPicPr>
            <p:cNvPr id="18437" name="图片 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" y="118"/>
              <a:ext cx="2457" cy="1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3"/>
              <a:ext cx="6693" cy="3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382</Words>
  <Characters>0</Characters>
  <Application>Microsoft Office PowerPoint</Application>
  <DocSecurity>0</DocSecurity>
  <PresentationFormat>全屏显示(16:9)</PresentationFormat>
  <Lines>0</Lines>
  <Paragraphs>44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Times New Roman</vt:lpstr>
      <vt:lpstr>微软雅黑</vt:lpstr>
      <vt:lpstr>Arial</vt:lpstr>
      <vt:lpstr>宋体</vt:lpstr>
      <vt:lpstr>Calibri</vt:lpstr>
      <vt:lpstr>黑体</vt:lpstr>
      <vt:lpstr>楷体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老百晓在线</cp:lastModifiedBy>
  <cp:revision>7</cp:revision>
  <dcterms:created xsi:type="dcterms:W3CDTF">2017-03-17T02:28:00Z</dcterms:created>
  <dcterms:modified xsi:type="dcterms:W3CDTF">2020-08-24T07:43:36Z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