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3"/>
    <p:sldId id="257" r:id="rId4"/>
    <p:sldId id="258" r:id="rId5"/>
    <p:sldId id="273" r:id="rId6"/>
    <p:sldId id="272" r:id="rId7"/>
    <p:sldId id="274" r:id="rId8"/>
    <p:sldId id="275" r:id="rId9"/>
    <p:sldId id="276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91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2" r:id="rId34"/>
    <p:sldId id="259" r:id="rId35"/>
    <p:sldId id="293" r:id="rId36"/>
    <p:sldId id="294" r:id="rId37"/>
    <p:sldId id="260" r:id="rId38"/>
    <p:sldId id="295" r:id="rId39"/>
    <p:sldId id="297" r:id="rId40"/>
    <p:sldId id="299" r:id="rId41"/>
    <p:sldId id="300" r:id="rId42"/>
    <p:sldId id="261" r:id="rId43"/>
  </p:sldIdLst>
  <p:sldSz cx="9144000" cy="6858000" type="screen4x3"/>
  <p:notesSz cx="10234295" cy="710374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8-29T15:28:26.192" idx="1">
    <p:pos x="4140" y="637"/>
    <p:text>
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861" cy="356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6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797066" y="0"/>
            <a:ext cx="4434861" cy="356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6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747325"/>
            <a:ext cx="4434861" cy="3564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6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797066" y="6747325"/>
            <a:ext cx="4434861" cy="3564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6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861" cy="356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797066" y="0"/>
            <a:ext cx="4434861" cy="356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518805" y="887968"/>
            <a:ext cx="3196685" cy="2397514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023430" y="3418677"/>
            <a:ext cx="8187436" cy="2797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747325"/>
            <a:ext cx="4434861" cy="3564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797066" y="6747325"/>
            <a:ext cx="4434861" cy="3564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7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248" y="1596390"/>
            <a:ext cx="5644515" cy="352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1143000" y="2240756"/>
            <a:ext cx="61722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/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dào le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type="body"/>
          </p:nvPr>
        </p:nvSpPr>
        <p:spPr>
          <a:xfrm>
            <a:off x="1143000" y="3375422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en-US" altLang="zh-CN" sz="600">
                <a:ea typeface="楷体_GB2312" pitchFamily="49" charset="-122"/>
              </a:rPr>
              <a:t>          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到 </a:t>
            </a:r>
            <a:r>
              <a:rPr lang="zh-CN" altLang="en-US" sz="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en-US" sz="11250" b="1">
                <a:ea typeface="楷体_GB2312" pitchFamily="49" charset="-122"/>
              </a:rPr>
              <a:t> </a:t>
            </a:r>
            <a:r>
              <a:rPr lang="zh-CN" altLang="en-US" sz="750" b="1">
                <a:ea typeface="楷体_GB2312" pitchFamily="49" charset="-122"/>
              </a:rPr>
              <a:t>  </a:t>
            </a:r>
            <a:endParaRPr lang="zh-CN" altLang="en-US" sz="11250" b="1">
              <a:ea typeface="楷体_GB2312" pitchFamily="49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2951560" y="4720829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1439466" y="5697141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 sz="135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1143000" y="1538288"/>
            <a:ext cx="508635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/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tiān qì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天 气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4343400" y="4212908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1143000" y="1412558"/>
            <a:ext cx="590431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y</a:t>
            </a:r>
            <a:r>
              <a:rPr lang="en-US" altLang="zh-CN" sz="7200" b="1"/>
              <a:t>í</a:t>
            </a:r>
            <a:r>
              <a:rPr lang="en-US" altLang="zh-CN" sz="7200" b="1">
                <a:latin typeface="宋体" panose="02010600030101010101" pitchFamily="2" charset="-122"/>
              </a:rPr>
              <a:t>  piàn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一 片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4216956" y="4248865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0" name="Rectangle 5"/>
          <p:cNvSpPr/>
          <p:nvPr/>
        </p:nvSpPr>
        <p:spPr>
          <a:xfrm>
            <a:off x="4461272" y="3292078"/>
            <a:ext cx="267335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350" b="1"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à</a:t>
            </a:r>
            <a:endParaRPr lang="zh-CN" altLang="en-US" sz="1350" b="1"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1143000" y="1593056"/>
            <a:ext cx="61722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/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lái le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  </a:t>
            </a:r>
            <a:r>
              <a:rPr lang="zh-CN" altLang="en-US" sz="11250" b="1" dirty="0">
                <a:latin typeface="楷体" panose="02010609060101010101" charset="-122"/>
                <a:ea typeface="楷体" panose="02010609060101010101" charset="-122"/>
              </a:rPr>
              <a:t>来了</a:t>
            </a:r>
            <a:endParaRPr lang="zh-CN" altLang="en-US" sz="112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3158728" y="4451747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1143000" y="1593056"/>
            <a:ext cx="61722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ti</a:t>
            </a:r>
            <a:r>
              <a:rPr lang="en-US" altLang="zh-CN" sz="7200" b="1"/>
              <a:t>ā</a:t>
            </a:r>
            <a:r>
              <a:rPr lang="en-US" altLang="zh-CN" sz="7200" b="1">
                <a:latin typeface="宋体" panose="02010600030101010101" pitchFamily="2" charset="-122"/>
              </a:rPr>
              <a:t>n k</a:t>
            </a:r>
            <a:r>
              <a:rPr lang="en-US" altLang="zh-CN" sz="7200" b="1"/>
              <a:t>ō</a:t>
            </a:r>
            <a:r>
              <a:rPr lang="en-US" altLang="zh-CN" sz="7200" b="1">
                <a:latin typeface="宋体" panose="02010600030101010101" pitchFamily="2" charset="-122"/>
              </a:rPr>
              <a:t>n</a:t>
            </a:r>
            <a:r>
              <a:rPr lang="en-US" altLang="zh-CN" sz="7200" b="1">
                <a:latin typeface="DotumChe" pitchFamily="49" charset="-127"/>
                <a:ea typeface="DotumChe" pitchFamily="49" charset="-127"/>
              </a:rPr>
              <a:t>g</a:t>
            </a:r>
            <a:endParaRPr lang="en-US" altLang="zh-CN" sz="7200" b="1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21506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天 空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7" name="Text Box 5"/>
          <p:cNvSpPr txBox="1"/>
          <p:nvPr/>
        </p:nvSpPr>
        <p:spPr>
          <a:xfrm>
            <a:off x="4949429" y="4452938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143000" y="1371600"/>
            <a:ext cx="61722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en-US" altLang="zh-CN" sz="7200" b="1">
                <a:latin typeface="DotumChe" pitchFamily="49" charset="-127"/>
                <a:ea typeface="DotumChe" pitchFamily="49" charset="-127"/>
              </a:rPr>
              <a:t>g</a:t>
            </a:r>
            <a:r>
              <a:rPr lang="en-US" altLang="zh-CN" sz="7200" b="1"/>
              <a:t>ā</a:t>
            </a:r>
            <a:r>
              <a:rPr lang="en-US" altLang="zh-CN" sz="7200" b="1">
                <a:latin typeface="DotumChe" pitchFamily="49" charset="-127"/>
                <a:ea typeface="DotumChe" pitchFamily="49" charset="-127"/>
              </a:rPr>
              <a:t>o</a:t>
            </a:r>
            <a:r>
              <a:rPr lang="en-US" altLang="zh-CN" sz="7200" b="1">
                <a:latin typeface="宋体" panose="02010600030101010101" pitchFamily="2" charset="-122"/>
              </a:rPr>
              <a:t> k</a:t>
            </a:r>
            <a:r>
              <a:rPr lang="en-US" altLang="zh-CN" sz="7200" b="1"/>
              <a:t>ō</a:t>
            </a:r>
            <a:r>
              <a:rPr lang="en-US" altLang="zh-CN" sz="7200" b="1">
                <a:latin typeface="宋体" panose="02010600030101010101" pitchFamily="2" charset="-122"/>
              </a:rPr>
              <a:t>n</a:t>
            </a:r>
            <a:r>
              <a:rPr lang="en-US" altLang="zh-CN" sz="7200" b="1">
                <a:latin typeface="Dotum" pitchFamily="34" charset="-127"/>
                <a:ea typeface="Dotum" pitchFamily="34" charset="-127"/>
              </a:rPr>
              <a:t>g</a:t>
            </a:r>
            <a:endParaRPr lang="en-US" altLang="zh-CN" sz="7200" b="1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高 空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1" name="Text Box 4"/>
          <p:cNvSpPr txBox="1"/>
          <p:nvPr/>
        </p:nvSpPr>
        <p:spPr>
          <a:xfrm>
            <a:off x="2507456" y="4221956"/>
            <a:ext cx="775811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1143000" y="1593056"/>
            <a:ext cx="61722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/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nán fēi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23554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南 飞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4792504" y="4196239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1143000" y="1428750"/>
            <a:ext cx="531495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k</a:t>
            </a:r>
            <a:r>
              <a:rPr lang="en-US" altLang="zh-CN" sz="7200" b="1"/>
              <a:t>ā</a:t>
            </a:r>
            <a:r>
              <a:rPr lang="en-US" altLang="zh-CN" sz="7200" b="1">
                <a:latin typeface="宋体" panose="02010600030101010101" pitchFamily="2" charset="-122"/>
              </a:rPr>
              <a:t>i hu</a:t>
            </a:r>
            <a:r>
              <a:rPr lang="en-US" altLang="zh-CN" sz="7200" b="1"/>
              <a:t>ì</a:t>
            </a:r>
            <a:endParaRPr lang="en-US" altLang="zh-CN" sz="7200" b="1"/>
          </a:p>
        </p:txBody>
      </p:sp>
      <p:sp>
        <p:nvSpPr>
          <p:cNvPr id="24578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开 会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79" name="Text Box 4"/>
          <p:cNvSpPr txBox="1"/>
          <p:nvPr/>
        </p:nvSpPr>
        <p:spPr>
          <a:xfrm>
            <a:off x="4301729" y="4400550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1143000" y="1485900"/>
            <a:ext cx="5143500" cy="11430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en-US" altLang="zh-CN" sz="7200" b="1">
                <a:latin typeface="宋体" panose="02010600030101010101" pitchFamily="2" charset="-122"/>
              </a:rPr>
              <a:t>ɡ</a:t>
            </a:r>
            <a:r>
              <a:rPr lang="en-US" altLang="zh-CN" sz="7200" b="1"/>
              <a:t>è</a:t>
            </a:r>
            <a:r>
              <a:rPr lang="en-US" altLang="zh-CN" sz="7200" b="1">
                <a:latin typeface="宋体" panose="02010600030101010101" pitchFamily="2" charset="-122"/>
              </a:rPr>
              <a:t>   zi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25602" name="Rectangle 3"/>
          <p:cNvSpPr>
            <a:spLocks noGrp="1"/>
          </p:cNvSpPr>
          <p:nvPr>
            <p:ph type="body"/>
          </p:nvPr>
        </p:nvSpPr>
        <p:spPr>
          <a:xfrm>
            <a:off x="1143000" y="2857500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</a:t>
            </a:r>
            <a:r>
              <a:rPr lang="zh-CN" altLang="en-US" sz="11250" b="1">
                <a:latin typeface="楷体" panose="02010609060101010101" charset="-122"/>
                <a:ea typeface="楷体" panose="02010609060101010101" charset="-122"/>
              </a:rPr>
              <a:t>个 子</a:t>
            </a:r>
            <a:endParaRPr lang="zh-CN" altLang="en-US" sz="11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3" name="Text Box 4"/>
          <p:cNvSpPr txBox="1"/>
          <p:nvPr/>
        </p:nvSpPr>
        <p:spPr>
          <a:xfrm>
            <a:off x="2229326" y="4253389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" name="组合 2"/>
          <p:cNvGrpSpPr/>
          <p:nvPr/>
        </p:nvGrpSpPr>
        <p:grpSpPr>
          <a:xfrm>
            <a:off x="2027238" y="1835150"/>
            <a:ext cx="1887537" cy="1960563"/>
            <a:chOff x="317986" y="1674097"/>
            <a:chExt cx="1887537" cy="1961621"/>
          </a:xfrm>
        </p:grpSpPr>
        <p:pic>
          <p:nvPicPr>
            <p:cNvPr id="1127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TextBox 4"/>
            <p:cNvSpPr txBox="1"/>
            <p:nvPr/>
          </p:nvSpPr>
          <p:spPr>
            <a:xfrm>
              <a:off x="326683" y="1674097"/>
              <a:ext cx="1838325" cy="1939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了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500313" y="1117600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le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7652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463" y="5245100"/>
            <a:ext cx="6864350" cy="614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160463" y="3994150"/>
            <a:ext cx="2197100" cy="393700"/>
            <a:chOff x="1160098" y="3137066"/>
            <a:chExt cx="2196958" cy="393595"/>
          </a:xfrm>
        </p:grpSpPr>
        <p:pic>
          <p:nvPicPr>
            <p:cNvPr id="11276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0098" y="3137066"/>
              <a:ext cx="873781" cy="3935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5" descr="E:\孙巧灵\2016秋上\上课课件\制作\R一语上\人一语大课堂（正文）\了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32959" y="3175850"/>
              <a:ext cx="1124097" cy="3458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1137761" y="4505325"/>
            <a:ext cx="615505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组词：好了 快了 大了 来了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5330" y="1909286"/>
            <a:ext cx="2950845" cy="1967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875" y="2125504"/>
            <a:ext cx="3803333" cy="2852738"/>
          </a:xfrm>
          <a:prstGeom prst="rect">
            <a:avLst/>
          </a:prstGeom>
        </p:spPr>
      </p:pic>
      <p:pic>
        <p:nvPicPr>
          <p:cNvPr id="5" name="图片 4" descr="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7841" y="1343501"/>
            <a:ext cx="2588895" cy="3883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560638" y="915988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zǐ</a:t>
            </a:r>
            <a:endParaRPr kumimoji="0" lang="en-US" altLang="zh-CN" sz="48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2"/>
          <p:cNvGrpSpPr/>
          <p:nvPr/>
        </p:nvGrpSpPr>
        <p:grpSpPr>
          <a:xfrm>
            <a:off x="2027238" y="1682750"/>
            <a:ext cx="1887537" cy="1960563"/>
            <a:chOff x="317986" y="1674097"/>
            <a:chExt cx="1887537" cy="196162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4"/>
            <p:cNvSpPr txBox="1"/>
            <p:nvPr/>
          </p:nvSpPr>
          <p:spPr>
            <a:xfrm>
              <a:off x="326683" y="1674097"/>
              <a:ext cx="1838325" cy="1939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子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60463" y="3841750"/>
            <a:ext cx="2765425" cy="393700"/>
            <a:chOff x="1160098" y="3137066"/>
            <a:chExt cx="2765162" cy="393595"/>
          </a:xfrm>
        </p:grpSpPr>
        <p:pic>
          <p:nvPicPr>
            <p:cNvPr id="1229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098" y="3137066"/>
              <a:ext cx="873781" cy="3935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7" name="Picture 3" descr="E:\孙巧灵\2016秋上\上课课件\制作\R一语上\人一语大课堂（正文）\子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94814" y="3169159"/>
              <a:ext cx="1830446" cy="32940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701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463" y="5040313"/>
            <a:ext cx="6888162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7226" y="1474470"/>
            <a:ext cx="3361373" cy="21231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761" y="4417695"/>
            <a:ext cx="615505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组词：儿子 女子 孙子 燕子 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386013" y="992188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endParaRPr kumimoji="0" lang="en-US" altLang="zh-CN" sz="48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027238" y="1749425"/>
            <a:ext cx="1887537" cy="1960563"/>
            <a:chOff x="317986" y="1674097"/>
            <a:chExt cx="1887537" cy="1961621"/>
          </a:xfrm>
        </p:grpSpPr>
        <p:pic>
          <p:nvPicPr>
            <p:cNvPr id="133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TextBox 4"/>
            <p:cNvSpPr txBox="1"/>
            <p:nvPr/>
          </p:nvSpPr>
          <p:spPr>
            <a:xfrm>
              <a:off x="326683" y="1674097"/>
              <a:ext cx="1838325" cy="1939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人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0463" y="3908425"/>
            <a:ext cx="2241550" cy="393700"/>
            <a:chOff x="1160098" y="3051341"/>
            <a:chExt cx="2242682" cy="393595"/>
          </a:xfrm>
        </p:grpSpPr>
        <p:pic>
          <p:nvPicPr>
            <p:cNvPr id="13320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098" y="3051341"/>
              <a:ext cx="873781" cy="3935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Picture 3" descr="E:\孙巧灵\2016秋上\上课课件\制作\R一语上\人一语大课堂（正文）\人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6333" y="3121015"/>
              <a:ext cx="1206447" cy="29234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031" y="1299210"/>
            <a:ext cx="4419600" cy="2934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761" y="4564380"/>
            <a:ext cx="615505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组词：大人 女人 男人 好人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551113" y="858838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dà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027238" y="1568450"/>
            <a:ext cx="1887537" cy="1960563"/>
            <a:chOff x="317986" y="1674097"/>
            <a:chExt cx="1887537" cy="1961621"/>
          </a:xfrm>
        </p:grpSpPr>
        <p:pic>
          <p:nvPicPr>
            <p:cNvPr id="143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TextBox 4"/>
            <p:cNvSpPr txBox="1"/>
            <p:nvPr/>
          </p:nvSpPr>
          <p:spPr>
            <a:xfrm>
              <a:off x="326683" y="1674097"/>
              <a:ext cx="1838325" cy="1939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大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60463" y="3622675"/>
            <a:ext cx="3173412" cy="393700"/>
            <a:chOff x="1160098" y="3051341"/>
            <a:chExt cx="3174301" cy="393595"/>
          </a:xfrm>
        </p:grpSpPr>
        <p:pic>
          <p:nvPicPr>
            <p:cNvPr id="14344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098" y="3051341"/>
              <a:ext cx="873781" cy="3935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3" descr="E:\孙巧灵\2016秋上\上课课件\制作\R一语上\人一语大课堂（正文）\大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4443" y="3067183"/>
              <a:ext cx="2169956" cy="3458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1137761" y="4564380"/>
            <a:ext cx="615505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组词：大人 女人 男人 好人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0576" y="1568291"/>
            <a:ext cx="3370898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1639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2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秋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2875" y="1981200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6250" y="4430713"/>
            <a:ext cx="182372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9" name="TextBox 10"/>
          <p:cNvSpPr txBox="1"/>
          <p:nvPr/>
        </p:nvSpPr>
        <p:spPr>
          <a:xfrm>
            <a:off x="3678238" y="1196975"/>
            <a:ext cx="2082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4000" b="1" dirty="0">
              <a:solidFill>
                <a:schemeClr val="accent5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079" y="2126933"/>
            <a:ext cx="3685699" cy="2303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1741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气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2738" y="1990725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8975" y="4070350"/>
            <a:ext cx="161861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q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855" y="1480185"/>
            <a:ext cx="3974783" cy="2590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184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树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25575" y="1990725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1525" y="4359275"/>
            <a:ext cx="141351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  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 descr="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516" y="1990725"/>
            <a:ext cx="2270284" cy="2092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194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叶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1150" y="1990725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279900"/>
            <a:ext cx="141351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树 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508" y="1924526"/>
            <a:ext cx="2851785" cy="2138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204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片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57300" y="1990725"/>
            <a:ext cx="141224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piàn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6600" y="4279900"/>
            <a:ext cx="161861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piàn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  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804" y="2118360"/>
            <a:ext cx="3304699" cy="2065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215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1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飞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8275" y="1990725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fēi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279900"/>
            <a:ext cx="141351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飞 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290" y="1440180"/>
            <a:ext cx="4139565" cy="2760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225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会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8275" y="1990725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279900"/>
            <a:ext cx="161861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开 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958" y="1606868"/>
            <a:ext cx="3609023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0753" y="2748439"/>
            <a:ext cx="4363879" cy="1684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1035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035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秋天  </a:t>
            </a:r>
            <a:endParaRPr lang="zh-CN" altLang="en-US" sz="1035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1041400" y="2738438"/>
            <a:ext cx="1887538" cy="1970087"/>
            <a:chOff x="317986" y="1665630"/>
            <a:chExt cx="1887537" cy="1970088"/>
          </a:xfrm>
        </p:grpSpPr>
        <p:pic>
          <p:nvPicPr>
            <p:cNvPr id="2355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TextBox 4"/>
            <p:cNvSpPr txBox="1"/>
            <p:nvPr/>
          </p:nvSpPr>
          <p:spPr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个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1150" y="1990725"/>
            <a:ext cx="797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ɡè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279900"/>
            <a:ext cx="99949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870" y="1663541"/>
            <a:ext cx="3189446" cy="2392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8" y="3420904"/>
            <a:ext cx="4960620" cy="207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8" y="1355408"/>
            <a:ext cx="5077778" cy="183689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65358" y="2685574"/>
            <a:ext cx="4085749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秋天到了，我们周围发生了很多变化，一边看课文的插图，一边朗读课文的第</a:t>
            </a:r>
            <a:r>
              <a:rPr lang="en-US" altLang="zh-CN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自然段，看看课文里写了哪些变化。</a:t>
            </a:r>
            <a:endParaRPr lang="zh-CN" altLang="en-US" sz="2400" b="1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8" y="3420904"/>
            <a:ext cx="4960620" cy="207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8" y="1355408"/>
            <a:ext cx="5077778" cy="183689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85811" y="2906078"/>
            <a:ext cx="40857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天气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凉了，树叶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黄了，一片片叶子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从树上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落下来。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→</a:t>
            </a:r>
            <a:endParaRPr lang="zh-CN" altLang="en-US" sz="2400" b="1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668" y="2125504"/>
            <a:ext cx="3540919" cy="2210276"/>
          </a:xfrm>
          <a:prstGeom prst="rect">
            <a:avLst/>
          </a:prstGeom>
        </p:spPr>
      </p:pic>
      <p:pic>
        <p:nvPicPr>
          <p:cNvPr id="5" name="图片 4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022158"/>
            <a:ext cx="3925729" cy="220789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8" y="3420904"/>
            <a:ext cx="4960620" cy="207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8" y="1355408"/>
            <a:ext cx="5077778" cy="183689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55319" y="1599724"/>
            <a:ext cx="40857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天气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凉了，树叶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黄了，一片片叶子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从树上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∕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落下来。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→</a:t>
            </a:r>
            <a:endParaRPr lang="zh-CN" altLang="en-US" sz="2400" b="1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1063" y="3636169"/>
            <a:ext cx="407908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“一片片”和“一片”有什么不同？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69" name="矩形 4"/>
          <p:cNvSpPr/>
          <p:nvPr/>
        </p:nvSpPr>
        <p:spPr>
          <a:xfrm>
            <a:off x="1143000" y="1657350"/>
            <a:ext cx="73723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7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果园里，梨子（   ），苹果（</a:t>
            </a:r>
            <a:r>
              <a:rPr lang="zh-CN" altLang="en-US" sz="2700" b="1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27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），葡萄</a:t>
            </a:r>
            <a:r>
              <a:rPr lang="en-US" altLang="zh-CN" sz="27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7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   ），丰收的季节到了。</a:t>
            </a:r>
            <a:endParaRPr lang="zh-CN" altLang="en-US" sz="2700" b="1">
              <a:solidFill>
                <a:srgbClr val="00B05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1064" y="1865471"/>
            <a:ext cx="18859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>
                <a:solidFill>
                  <a:schemeClr val="accent4"/>
                </a:solidFill>
                <a:latin typeface="Arial" panose="020B0604020202020204" pitchFamily="34" charset="0"/>
                <a:ea typeface="楷体_GB2312" pitchFamily="49" charset="-122"/>
              </a:rPr>
              <a:t>黄了</a:t>
            </a:r>
            <a:endParaRPr lang="zh-CN" altLang="en-US" sz="2700" b="1">
              <a:solidFill>
                <a:schemeClr val="accent4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7" name="TextBox 6"/>
          <p:cNvSpPr txBox="1"/>
          <p:nvPr/>
        </p:nvSpPr>
        <p:spPr>
          <a:xfrm>
            <a:off x="6893719" y="1865233"/>
            <a:ext cx="863204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红了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0010" y="2349103"/>
            <a:ext cx="1943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紫了</a:t>
            </a:r>
            <a:endParaRPr lang="en-US" altLang="zh-CN" sz="2700" b="1">
              <a:solidFill>
                <a:srgbClr val="CC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798" y="3115151"/>
            <a:ext cx="3240881" cy="2025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3185" y="1991201"/>
            <a:ext cx="8977630" cy="714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5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一片(　　)　一片(　　)　一片(　　)</a:t>
            </a:r>
            <a:endParaRPr lang="zh-CN" altLang="en-US" sz="405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3039" y="2171224"/>
            <a:ext cx="1078230" cy="6311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 baseline="30000">
                <a:ln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树叶</a:t>
            </a:r>
            <a:endParaRPr lang="zh-CN" altLang="en-US" sz="5400" b="1" baseline="30000">
              <a:ln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7715" y="2171224"/>
            <a:ext cx="1078230" cy="6311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 baseline="300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雪花</a:t>
            </a:r>
            <a:endParaRPr lang="zh-CN" altLang="en-US" sz="5400" b="1" baseline="3000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119" y="3193733"/>
            <a:ext cx="2143125" cy="1428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506" y="3193733"/>
            <a:ext cx="2562225" cy="1667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7" name="内容占位符 2"/>
          <p:cNvSpPr>
            <a:spLocks noGrp="1"/>
          </p:cNvSpPr>
          <p:nvPr>
            <p:ph/>
          </p:nvPr>
        </p:nvSpPr>
        <p:spPr>
          <a:xfrm>
            <a:off x="1143000" y="2000250"/>
            <a:ext cx="6858000" cy="3175635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fontAlgn="t" hangingPunct="1">
              <a:buNone/>
            </a:pPr>
            <a:r>
              <a:rPr lang="zh-CN" altLang="en-US" sz="3000" b="1" dirty="0"/>
              <a:t>                         </a:t>
            </a:r>
            <a:endParaRPr lang="zh-CN" altLang="en-US" sz="3000" b="1" dirty="0"/>
          </a:p>
          <a:p>
            <a:pPr eaLnBrk="1" fontAlgn="t" hangingPunct="1">
              <a:buNone/>
            </a:pPr>
            <a:r>
              <a:rPr lang="zh-CN" altLang="en-US" sz="3600" b="1" dirty="0"/>
              <a:t>                      </a:t>
            </a:r>
            <a:r>
              <a:rPr lang="zh-CN" altLang="en-US" sz="3600" b="1" dirty="0">
                <a:solidFill>
                  <a:schemeClr val="accent5"/>
                </a:solidFill>
              </a:rPr>
              <a:t>秋天的变化</a:t>
            </a:r>
            <a:endParaRPr lang="zh-CN" altLang="en-US" sz="3600" b="1" dirty="0">
              <a:solidFill>
                <a:schemeClr val="accent5"/>
              </a:solidFill>
            </a:endParaRPr>
          </a:p>
          <a:p>
            <a:pPr algn="ctr" eaLnBrk="1" fontAlgn="t" hangingPunct="1">
              <a:buNone/>
            </a:pPr>
            <a:r>
              <a:rPr lang="en-US" altLang="zh-CN" sz="2700" b="1"/>
              <a:t>          </a:t>
            </a:r>
            <a:r>
              <a:rPr lang="zh-CN" altLang="zh-CN" sz="2700" b="1" dirty="0">
                <a:latin typeface="黑体" panose="02010609060101010101" charset="-122"/>
                <a:ea typeface="黑体" panose="02010609060101010101" charset="-122"/>
              </a:rPr>
              <a:t>天气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（          ）     </a:t>
            </a:r>
            <a:endParaRPr lang="zh-CN" altLang="zh-CN" sz="27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1" fontAlgn="t" hangingPunct="1">
              <a:buNone/>
            </a:pPr>
            <a:r>
              <a:rPr lang="en-US" altLang="zh-CN" sz="270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zh-CN" sz="2700" b="1" dirty="0">
                <a:latin typeface="黑体" panose="02010609060101010101" charset="-122"/>
                <a:ea typeface="黑体" panose="02010609060101010101" charset="-122"/>
              </a:rPr>
              <a:t>树叶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（          ）      </a:t>
            </a:r>
            <a:endParaRPr lang="zh-CN" altLang="zh-CN" sz="27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1" fontAlgn="t" hangingPunct="1">
              <a:buNone/>
            </a:pPr>
            <a:r>
              <a:rPr lang="en-US" altLang="zh-CN" sz="27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2700" b="1" dirty="0">
                <a:latin typeface="黑体" panose="02010609060101010101" charset="-122"/>
                <a:ea typeface="黑体" panose="02010609060101010101" charset="-122"/>
              </a:rPr>
              <a:t>大雁</a:t>
            </a:r>
            <a:r>
              <a:rPr lang="en-US" altLang="zh-CN" sz="27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（        ）     </a:t>
            </a:r>
            <a:r>
              <a:rPr lang="zh-CN" altLang="en-US" sz="2700" b="1" dirty="0"/>
              <a:t> </a:t>
            </a:r>
            <a:endParaRPr lang="zh-CN" altLang="zh-CN" sz="15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4777979" y="3002518"/>
            <a:ext cx="1143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凉了</a:t>
            </a:r>
            <a:endParaRPr lang="zh-CN" altLang="en-US" sz="33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1066" y="3529965"/>
            <a:ext cx="12001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落了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0829" y="3961924"/>
            <a:ext cx="14859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南飞了</a:t>
            </a:r>
            <a:r>
              <a:rPr lang="zh-CN" altLang="en-US" sz="30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0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1" name="标题 1"/>
          <p:cNvSpPr txBox="1"/>
          <p:nvPr/>
        </p:nvSpPr>
        <p:spPr>
          <a:xfrm>
            <a:off x="1143000" y="1257300"/>
            <a:ext cx="65151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br>
              <a:rPr lang="en-US" altLang="zh-CN" sz="3000" b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sz="3300" dirty="0">
              <a:solidFill>
                <a:schemeClr val="tx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8" y="3421380"/>
            <a:ext cx="4960620" cy="207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8" y="1355408"/>
            <a:ext cx="5077778" cy="183689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55319" y="1599724"/>
            <a:ext cx="4085749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在这么美的蓝天下你还看到了什么？</a:t>
            </a:r>
            <a:endParaRPr lang="zh-CN" altLang="en-US" sz="2400" b="1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1063" y="3636169"/>
            <a:ext cx="407908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天空那么蓝，那么高。一群大雁往南飞，一会儿排成个“人”字，一会儿排成个“一”字。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96" y="3429476"/>
            <a:ext cx="4960620" cy="207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8" y="1355408"/>
            <a:ext cx="5077778" cy="18368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8168" y="1646396"/>
            <a:ext cx="407908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天空那么蓝，那么高。一群大雁往南飞，一会儿排成个“人”字，一会儿排成个“一”字。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1510" y="4695825"/>
            <a:ext cx="39319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你能用“一会儿</a:t>
            </a:r>
            <a:r>
              <a:rPr lang="en-US" altLang="zh-CN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一会儿</a:t>
            </a:r>
            <a:r>
              <a:rPr lang="en-US" altLang="zh-CN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……”</a:t>
            </a:r>
            <a:r>
              <a:rPr lang="zh-CN" altLang="en-US" sz="2400" b="1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说句话吗？</a:t>
            </a:r>
            <a:endParaRPr lang="zh-CN" altLang="en-US" sz="2400" b="1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788" y="2008346"/>
            <a:ext cx="4280059" cy="2840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724" y="2252186"/>
            <a:ext cx="3561398" cy="2353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89" name="Rectangle 3"/>
          <p:cNvSpPr>
            <a:spLocks noGrp="1"/>
          </p:cNvSpPr>
          <p:nvPr>
            <p:ph type="body"/>
          </p:nvPr>
        </p:nvSpPr>
        <p:spPr>
          <a:xfrm>
            <a:off x="1143000" y="1420654"/>
            <a:ext cx="7200900" cy="47434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>
            <a:normAutofit fontScale="90000" lnSpcReduction="10000"/>
          </a:bodyPr>
          <a:p>
            <a:pPr eaLnBrk="1" hangingPunct="1">
              <a:buNone/>
            </a:pPr>
            <a:r>
              <a:rPr lang="en-US" altLang="zh-CN" sz="2700"/>
              <a:t>      </a:t>
            </a:r>
            <a:r>
              <a:rPr lang="en-US" altLang="zh-CN" err="1"/>
              <a:t>qiū tiān       de   yán sè,    gāo liángshuō  shì   hóng sè de</a:t>
            </a:r>
            <a:endParaRPr lang="en-US" altLang="zh-CN"/>
          </a:p>
          <a:p>
            <a:pPr eaLnBrk="1" hangingPunct="1">
              <a:buNone/>
            </a:pPr>
            <a:r>
              <a:rPr lang="en-US" altLang="zh-CN" sz="2700"/>
              <a:t>      </a:t>
            </a:r>
            <a:r>
              <a:rPr lang="zh-CN" altLang="zh-CN" sz="2700" b="1" dirty="0"/>
              <a:t>秋</a:t>
            </a:r>
            <a:r>
              <a:rPr lang="en-US" altLang="zh-CN" sz="2700" b="1"/>
              <a:t> </a:t>
            </a:r>
            <a:r>
              <a:rPr lang="zh-CN" altLang="zh-CN" sz="2700" b="1" dirty="0"/>
              <a:t>天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en-US" altLang="zh-CN" sz="2700" b="1"/>
              <a:t> </a:t>
            </a:r>
            <a:r>
              <a:rPr lang="zh-CN" altLang="zh-CN" sz="2700" b="1" dirty="0"/>
              <a:t>的</a:t>
            </a:r>
            <a:r>
              <a:rPr lang="en-US" altLang="zh-CN" sz="2700" b="1"/>
              <a:t> </a:t>
            </a:r>
            <a:r>
              <a:rPr lang="zh-CN" altLang="zh-CN" sz="2700" b="1" dirty="0"/>
              <a:t>颜</a:t>
            </a:r>
            <a:r>
              <a:rPr lang="en-US" altLang="zh-CN" sz="2700" b="1"/>
              <a:t> </a:t>
            </a:r>
            <a:r>
              <a:rPr lang="zh-CN" altLang="zh-CN" sz="2700" b="1" dirty="0"/>
              <a:t>色，高</a:t>
            </a:r>
            <a:r>
              <a:rPr lang="en-US" altLang="zh-CN" sz="2700" b="1"/>
              <a:t> </a:t>
            </a:r>
            <a:r>
              <a:rPr lang="zh-CN" altLang="zh-CN" sz="2700" b="1" dirty="0"/>
              <a:t>粱</a:t>
            </a:r>
            <a:r>
              <a:rPr lang="en-US" altLang="zh-CN" sz="2700" b="1"/>
              <a:t> </a:t>
            </a:r>
            <a:r>
              <a:rPr lang="zh-CN" altLang="zh-CN" sz="2700" b="1" dirty="0"/>
              <a:t>说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en-US" altLang="zh-CN" sz="2700" b="1"/>
              <a:t> </a:t>
            </a:r>
            <a:r>
              <a:rPr lang="zh-CN" altLang="zh-CN" sz="2700" b="1" dirty="0"/>
              <a:t>是</a:t>
            </a:r>
            <a:r>
              <a:rPr lang="en-US" altLang="zh-CN" sz="2700" b="1"/>
              <a:t> </a:t>
            </a:r>
            <a:r>
              <a:rPr lang="zh-CN" altLang="zh-CN" sz="2700" b="1" dirty="0"/>
              <a:t>红</a:t>
            </a:r>
            <a:r>
              <a:rPr lang="zh-CN" altLang="en-US" sz="2700" b="1" dirty="0"/>
              <a:t>色</a:t>
            </a:r>
            <a:r>
              <a:rPr lang="en-US" altLang="zh-CN" sz="2700" b="1"/>
              <a:t> </a:t>
            </a:r>
            <a:r>
              <a:rPr lang="zh-CN" altLang="zh-CN" sz="2700" b="1" dirty="0"/>
              <a:t>的</a:t>
            </a:r>
            <a:r>
              <a:rPr lang="zh-CN" altLang="zh-CN" sz="3000" b="1" dirty="0"/>
              <a:t>，</a:t>
            </a:r>
            <a:endParaRPr lang="en-US" altLang="zh-CN" sz="3000" b="1"/>
          </a:p>
          <a:p>
            <a:pPr eaLnBrk="1" hangingPunct="1">
              <a:buNone/>
            </a:pPr>
            <a:r>
              <a:rPr lang="en-US" altLang="zh-CN" err="1"/>
              <a:t>gǔ   zi  shuō        shìhuángsède,     dòujiáshuō    shìhèsède</a:t>
            </a:r>
            <a:endParaRPr lang="en-US" altLang="zh-CN"/>
          </a:p>
          <a:p>
            <a:pPr eaLnBrk="1" hangingPunct="1">
              <a:buNone/>
            </a:pPr>
            <a:r>
              <a:rPr lang="zh-CN" altLang="zh-CN" sz="2700" b="1" dirty="0"/>
              <a:t>谷</a:t>
            </a:r>
            <a:r>
              <a:rPr lang="en-US" altLang="zh-CN" sz="2700" b="1"/>
              <a:t> </a:t>
            </a:r>
            <a:r>
              <a:rPr lang="zh-CN" altLang="zh-CN" sz="2700" b="1" dirty="0"/>
              <a:t>子</a:t>
            </a:r>
            <a:r>
              <a:rPr lang="en-US" altLang="zh-CN" sz="2700" b="1"/>
              <a:t> </a:t>
            </a:r>
            <a:r>
              <a:rPr lang="zh-CN" altLang="zh-CN" sz="2700" b="1" dirty="0"/>
              <a:t>说</a:t>
            </a:r>
            <a:r>
              <a:rPr lang="en-US" altLang="zh-CN" sz="2700" b="1"/>
              <a:t> 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是</a:t>
            </a:r>
            <a:r>
              <a:rPr lang="en-US" altLang="zh-CN" sz="2700" b="1"/>
              <a:t> </a:t>
            </a:r>
            <a:r>
              <a:rPr lang="zh-CN" altLang="zh-CN" sz="2700" b="1" dirty="0"/>
              <a:t>黄</a:t>
            </a:r>
            <a:r>
              <a:rPr lang="en-US" altLang="zh-CN" sz="2700" b="1"/>
              <a:t> </a:t>
            </a:r>
            <a:r>
              <a:rPr lang="zh-CN" altLang="zh-CN" sz="2700" b="1" dirty="0"/>
              <a:t>色</a:t>
            </a:r>
            <a:r>
              <a:rPr lang="en-US" altLang="zh-CN" sz="2700" b="1"/>
              <a:t> </a:t>
            </a:r>
            <a:r>
              <a:rPr lang="zh-CN" altLang="zh-CN" sz="2700" b="1" dirty="0"/>
              <a:t>的，豆荚说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是褐</a:t>
            </a:r>
            <a:r>
              <a:rPr lang="zh-CN" altLang="en-US" sz="2700" b="1" dirty="0"/>
              <a:t>色</a:t>
            </a:r>
            <a:r>
              <a:rPr lang="zh-CN" altLang="zh-CN" sz="2700" b="1" dirty="0"/>
              <a:t>的</a:t>
            </a:r>
            <a:r>
              <a:rPr lang="en-US" altLang="zh-CN" sz="2700" b="1"/>
              <a:t>,</a:t>
            </a:r>
            <a:endParaRPr lang="en-US" altLang="zh-CN" sz="2700" b="1"/>
          </a:p>
          <a:p>
            <a:pPr eaLnBrk="1" hangingPunct="1">
              <a:buNone/>
            </a:pPr>
            <a:r>
              <a:rPr lang="en-US" altLang="zh-CN" err="1"/>
              <a:t>cóng    shānshàngláide      hái   zi   shuō:ní  men   dōu cuòle</a:t>
            </a:r>
            <a:r>
              <a:rPr lang="en-US" altLang="zh-CN"/>
              <a:t>,</a:t>
            </a:r>
            <a:endParaRPr lang="en-US" altLang="zh-CN"/>
          </a:p>
          <a:p>
            <a:pPr eaLnBrk="1" hangingPunct="1">
              <a:buNone/>
            </a:pPr>
            <a:r>
              <a:rPr lang="zh-CN" altLang="zh-CN" sz="2700" b="1" dirty="0"/>
              <a:t>从</a:t>
            </a:r>
            <a:r>
              <a:rPr lang="en-US" altLang="zh-CN" sz="2700" b="1"/>
              <a:t> 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山</a:t>
            </a:r>
            <a:r>
              <a:rPr lang="en-US" altLang="zh-CN" sz="2700" b="1"/>
              <a:t> </a:t>
            </a:r>
            <a:r>
              <a:rPr lang="zh-CN" altLang="zh-CN" sz="2700" b="1" dirty="0"/>
              <a:t>上</a:t>
            </a:r>
            <a:r>
              <a:rPr lang="en-US" altLang="zh-CN" sz="2700" b="1"/>
              <a:t> </a:t>
            </a:r>
            <a:r>
              <a:rPr lang="zh-CN" altLang="zh-CN" sz="2700" b="1" dirty="0"/>
              <a:t>来</a:t>
            </a:r>
            <a:r>
              <a:rPr lang="en-US" altLang="zh-CN" sz="2700" b="1"/>
              <a:t> </a:t>
            </a:r>
            <a:r>
              <a:rPr lang="zh-CN" altLang="zh-CN" sz="2700" b="1" dirty="0"/>
              <a:t>的</a:t>
            </a:r>
            <a:r>
              <a:rPr lang="en-US" altLang="zh-CN" sz="2700" b="1"/>
              <a:t> 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孩</a:t>
            </a:r>
            <a:r>
              <a:rPr lang="en-US" altLang="zh-CN" sz="2700" b="1"/>
              <a:t> </a:t>
            </a:r>
            <a:r>
              <a:rPr lang="zh-CN" altLang="zh-CN" sz="2700" b="1" dirty="0"/>
              <a:t>子</a:t>
            </a:r>
            <a:r>
              <a:rPr lang="en-US" altLang="zh-CN" sz="2700" b="1"/>
              <a:t> </a:t>
            </a:r>
            <a:r>
              <a:rPr lang="zh-CN" altLang="zh-CN" sz="2700" b="1" dirty="0"/>
              <a:t>说</a:t>
            </a:r>
            <a:r>
              <a:rPr lang="en-US" altLang="zh-CN" sz="2700" b="1"/>
              <a:t>:</a:t>
            </a:r>
            <a:r>
              <a:rPr lang="zh-CN" altLang="zh-CN" sz="2700" b="1" dirty="0"/>
              <a:t>你</a:t>
            </a:r>
            <a:r>
              <a:rPr lang="en-US" altLang="zh-CN" sz="2700" b="1"/>
              <a:t>  </a:t>
            </a:r>
            <a:r>
              <a:rPr lang="zh-CN" altLang="zh-CN" sz="2700" b="1" dirty="0"/>
              <a:t>们</a:t>
            </a:r>
            <a:r>
              <a:rPr lang="en-US" altLang="zh-CN" sz="2700" b="1"/>
              <a:t> 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都</a:t>
            </a:r>
            <a:r>
              <a:rPr lang="en-US" altLang="zh-CN" sz="2700" b="1"/>
              <a:t> </a:t>
            </a:r>
            <a:r>
              <a:rPr lang="zh-CN" altLang="zh-CN" sz="2700" b="1" dirty="0"/>
              <a:t>错了，</a:t>
            </a:r>
            <a:endParaRPr lang="en-US" altLang="zh-CN" sz="2700" b="1"/>
          </a:p>
          <a:p>
            <a:pPr eaLnBrk="1" hangingPunct="1">
              <a:buNone/>
            </a:pPr>
            <a:r>
              <a:rPr lang="en-US" altLang="zh-CN"/>
              <a:t> </a:t>
            </a:r>
            <a:r>
              <a:rPr lang="en-US" altLang="zh-CN" err="1"/>
              <a:t>qiūtiān       shìwǔyánliù sè  de</a:t>
            </a:r>
            <a:r>
              <a:rPr lang="en-US" altLang="zh-CN"/>
              <a:t>,       </a:t>
            </a:r>
            <a:r>
              <a:rPr lang="en-US" altLang="zh-CN" err="1"/>
              <a:t>bú xì        ní qiáo    wǒdelánzi</a:t>
            </a:r>
            <a:endParaRPr lang="en-US" altLang="zh-CN"/>
          </a:p>
          <a:p>
            <a:pPr eaLnBrk="1" hangingPunct="1">
              <a:buNone/>
            </a:pPr>
            <a:r>
              <a:rPr lang="zh-CN" altLang="zh-CN" sz="2700" b="1" dirty="0"/>
              <a:t>秋</a:t>
            </a:r>
            <a:r>
              <a:rPr lang="en-US" altLang="zh-CN" sz="2700" b="1"/>
              <a:t> </a:t>
            </a:r>
            <a:r>
              <a:rPr lang="zh-CN" altLang="en-US" sz="2700" b="1" dirty="0"/>
              <a:t>天</a:t>
            </a:r>
            <a:r>
              <a:rPr lang="en-US" altLang="zh-CN" sz="2700" b="1"/>
              <a:t> 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是五颜六色的，不信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你瞧</a:t>
            </a:r>
            <a:r>
              <a:rPr lang="zh-CN" altLang="en-US" sz="2700" b="1" dirty="0">
                <a:solidFill>
                  <a:srgbClr val="FF0000"/>
                </a:solidFill>
              </a:rPr>
              <a:t>／</a:t>
            </a:r>
            <a:r>
              <a:rPr lang="zh-CN" altLang="zh-CN" sz="2700" b="1" dirty="0"/>
              <a:t>我的</a:t>
            </a:r>
            <a:r>
              <a:rPr lang="zh-CN" altLang="en-US" sz="2700" b="1" dirty="0"/>
              <a:t>篮</a:t>
            </a:r>
            <a:r>
              <a:rPr lang="zh-CN" altLang="zh-CN" sz="2700" b="1" dirty="0"/>
              <a:t>子。</a:t>
            </a:r>
            <a:endParaRPr lang="zh-CN" altLang="zh-CN" sz="2700" b="1" dirty="0"/>
          </a:p>
        </p:txBody>
      </p:sp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2000250" y="857250"/>
            <a:ext cx="6000750" cy="685800"/>
          </a:xfrm>
          <a:solidFill>
            <a:srgbClr val="FFFFFF"/>
          </a:solidFill>
          <a:ln>
            <a:solidFill>
              <a:schemeClr val="bg1"/>
            </a:solidFill>
          </a:ln>
        </p:spPr>
        <p:txBody>
          <a:bodyPr anchor="ctr">
            <a:normAutofit fontScale="90000"/>
          </a:bodyPr>
          <a:p>
            <a:pPr eaLnBrk="1" hangingPunct="1"/>
            <a:r>
              <a:rPr lang="zh-CN" altLang="en-US" sz="4500" b="1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秋天的颜色</a:t>
            </a:r>
            <a:endParaRPr lang="zh-CN" altLang="en-US" sz="4500" b="1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TextBox 3"/>
          <p:cNvSpPr txBox="1"/>
          <p:nvPr/>
        </p:nvSpPr>
        <p:spPr>
          <a:xfrm>
            <a:off x="6155531" y="1658303"/>
            <a:ext cx="12573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 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2" name="TextBox 4"/>
          <p:cNvSpPr txBox="1"/>
          <p:nvPr/>
        </p:nvSpPr>
        <p:spPr>
          <a:xfrm>
            <a:off x="2930843" y="2515076"/>
            <a:ext cx="8001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  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3" name="TextBox 5"/>
          <p:cNvSpPr txBox="1"/>
          <p:nvPr/>
        </p:nvSpPr>
        <p:spPr>
          <a:xfrm>
            <a:off x="6155531" y="2515076"/>
            <a:ext cx="108585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 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4" name="TextBox 6"/>
          <p:cNvSpPr txBox="1"/>
          <p:nvPr/>
        </p:nvSpPr>
        <p:spPr>
          <a:xfrm>
            <a:off x="6915150" y="3396139"/>
            <a:ext cx="142875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﹒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5" name="TextBox 10"/>
          <p:cNvSpPr txBox="1"/>
          <p:nvPr/>
        </p:nvSpPr>
        <p:spPr>
          <a:xfrm>
            <a:off x="2286000" y="4743450"/>
            <a:ext cx="26289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 ﹒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6" name="TextBox 11"/>
          <p:cNvSpPr txBox="1"/>
          <p:nvPr/>
        </p:nvSpPr>
        <p:spPr>
          <a:xfrm>
            <a:off x="2800350" y="4743450"/>
            <a:ext cx="8001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7" name="TextBox 12"/>
          <p:cNvSpPr txBox="1"/>
          <p:nvPr/>
        </p:nvSpPr>
        <p:spPr>
          <a:xfrm>
            <a:off x="3200400" y="4743450"/>
            <a:ext cx="108585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8" name="TextBox 13"/>
          <p:cNvSpPr txBox="1"/>
          <p:nvPr/>
        </p:nvSpPr>
        <p:spPr>
          <a:xfrm>
            <a:off x="6703219" y="3396139"/>
            <a:ext cx="914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﹒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426143"/>
            <a:ext cx="7886700" cy="994172"/>
          </a:xfrm>
          <a:ln w="38100">
            <a:solidFill>
              <a:srgbClr val="0070C0"/>
            </a:solidFill>
          </a:ln>
        </p:spPr>
        <p:txBody>
          <a:bodyPr>
            <a:normAutofit fontScale="90000"/>
          </a:bodyPr>
          <a:p>
            <a:r>
              <a:rPr lang="zh-CN" altLang="en-US"/>
              <a:t>一(yí)片片　一(yì)群　一(yí)会儿　“一(yī)”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618774"/>
            <a:ext cx="7886700" cy="1304449"/>
          </a:xfrm>
          <a:ln w="28575">
            <a:solidFill>
              <a:schemeClr val="accent6"/>
            </a:solidFill>
          </a:ln>
        </p:spPr>
        <p:txBody>
          <a:bodyPr>
            <a:normAutofit fontScale="50000"/>
          </a:bodyPr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细心的同学发现了一个有趣的问题，同样是“一”，为什么有时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候读yī，有时候读yí，有时候读yì呢？你在课文中找到了吗？读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一读。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9" name="组合 2"/>
          <p:cNvGrpSpPr/>
          <p:nvPr/>
        </p:nvGrpSpPr>
        <p:grpSpPr>
          <a:xfrm>
            <a:off x="1009650" y="1363028"/>
            <a:ext cx="6391275" cy="777081"/>
            <a:chOff x="355601" y="1250315"/>
            <a:chExt cx="8521700" cy="1036108"/>
          </a:xfrm>
        </p:grpSpPr>
        <p:sp>
          <p:nvSpPr>
            <p:cNvPr id="9221" name="矩形 4"/>
            <p:cNvSpPr/>
            <p:nvPr/>
          </p:nvSpPr>
          <p:spPr>
            <a:xfrm>
              <a:off x="355601" y="1352550"/>
              <a:ext cx="8521700" cy="9338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20000"/>
                </a:lnSpc>
              </a:pP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大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雁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的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队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形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为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什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么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是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“人”字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或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“一”字</a:t>
              </a:r>
              <a:r>
                <a:rPr lang="en-US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zh-CN" altLang="zh-CN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形？</a:t>
              </a:r>
              <a:endParaRPr lang="zh-CN" altLang="zh-CN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9421" y="1250315"/>
              <a:ext cx="8353425" cy="4292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à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y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à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 de du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ì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x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í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w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è</a:t>
              </a:r>
              <a:r>
                <a:rPr kumimoji="0" lang="en-US" altLang="zh-CN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i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sh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é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 me </a:t>
              </a:r>
              <a:r>
                <a:rPr kumimoji="0" lang="en-US" altLang="zh-CN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sh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ì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r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é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  z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ì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hu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ò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y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ī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z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ì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x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í</a:t>
              </a: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</a:t>
              </a:r>
              <a:r>
                <a:rPr kumimoji="0" lang="zh-CN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" y="2741771"/>
            <a:ext cx="3649504" cy="20521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044" y="2532698"/>
            <a:ext cx="3421856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0111" y="2275523"/>
            <a:ext cx="6841808" cy="2773680"/>
          </a:xfrm>
          <a:ln w="28575">
            <a:solidFill>
              <a:srgbClr val="0070C0"/>
            </a:solidFill>
          </a:ln>
        </p:spPr>
        <p:txBody>
          <a:bodyPr/>
          <a:p>
            <a:pPr marL="0" indent="0">
              <a:buNone/>
            </a:pPr>
            <a:r>
              <a:rPr lang="zh-CN" altLang="en-US" sz="30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一篇文章往往是由几个自然段组成的，也有的只有一个自然段。自然段有自己的开始标志，也就是在第一句话的前面空两格(两个字的位置)。在每个自然段的前面标明序号可以帮助我们来分清每个自然段。</a:t>
            </a:r>
            <a:endParaRPr lang="zh-CN" altLang="en-US" sz="30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6458" y="1109663"/>
            <a:ext cx="36277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认识自然段</a:t>
            </a:r>
            <a:endParaRPr lang="zh-CN" altLang="en-US" sz="5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21694" y="814388"/>
            <a:ext cx="4973955" cy="51682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18740" y="2064544"/>
            <a:ext cx="395605" cy="598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3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altLang="zh-CN" sz="33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8740" y="2771299"/>
            <a:ext cx="395605" cy="598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altLang="zh-CN" sz="33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8740" y="3764280"/>
            <a:ext cx="395605" cy="598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3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altLang="zh-CN" sz="33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083" y="2847023"/>
            <a:ext cx="7061835" cy="2364105"/>
          </a:xfrm>
          <a:ln w="28575">
            <a:solidFill>
              <a:srgbClr val="0070C0"/>
            </a:solidFill>
          </a:ln>
        </p:spPr>
        <p:txBody>
          <a:bodyPr>
            <a:normAutofit fontScale="90000"/>
          </a:bodyPr>
          <a:p>
            <a:pPr marL="0" indent="0">
              <a:buNone/>
            </a:pPr>
            <a:endParaRPr lang="zh-CN" altLang="en-US" sz="30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0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借助拼音自读课文，一边读一边动笔圈画</a:t>
            </a:r>
            <a:endParaRPr lang="zh-CN" altLang="en-US" sz="30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0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出本课要认的生字，用一根横线划出要写</a:t>
            </a:r>
            <a:endParaRPr lang="zh-CN" altLang="en-US" sz="30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0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的生字，用两根横线划出你喜欢的词语。</a:t>
            </a:r>
            <a:endParaRPr lang="zh-CN" altLang="en-US" sz="30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6950" y="1583055"/>
            <a:ext cx="36277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自学小任务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1338739" y="1587341"/>
            <a:ext cx="5029200" cy="11430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anchor="ctr"/>
          <a:p>
            <a:pPr eaLnBrk="1" hangingPunct="1"/>
            <a:r>
              <a:rPr lang="en-US" altLang="zh-CN" sz="7200" b="1" err="1">
                <a:latin typeface="宋体" panose="02010600030101010101" pitchFamily="2" charset="-122"/>
              </a:rPr>
              <a:t>qiū</a:t>
            </a:r>
            <a:r>
              <a:rPr lang="en-US" altLang="zh-CN" sz="7200" b="1">
                <a:latin typeface="宋体" panose="02010600030101010101" pitchFamily="2" charset="-122"/>
              </a:rPr>
              <a:t> </a:t>
            </a:r>
            <a:r>
              <a:rPr lang="en-US" altLang="zh-CN" sz="7200" b="1" err="1">
                <a:latin typeface="宋体" panose="02010600030101010101" pitchFamily="2" charset="-122"/>
              </a:rPr>
              <a:t>tiān</a:t>
            </a:r>
            <a:endParaRPr lang="en-US" altLang="zh-CN" sz="7200" b="1">
              <a:latin typeface="宋体" panose="02010600030101010101" pitchFamily="2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body"/>
          </p:nvPr>
        </p:nvSpPr>
        <p:spPr>
          <a:xfrm>
            <a:off x="1143000" y="3197543"/>
            <a:ext cx="6172200" cy="196572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None/>
            </a:pPr>
            <a:r>
              <a:rPr lang="en-US" altLang="zh-CN" sz="11250">
                <a:ea typeface="楷体_GB2312" pitchFamily="49" charset="-122"/>
              </a:rPr>
              <a:t>   </a:t>
            </a:r>
            <a:r>
              <a:rPr lang="zh-CN" altLang="en-US" sz="11250" b="1" dirty="0">
                <a:latin typeface="楷体" panose="02010609060101010101" charset="-122"/>
                <a:ea typeface="楷体" panose="02010609060101010101" charset="-122"/>
              </a:rPr>
              <a:t>秋 </a:t>
            </a:r>
            <a:r>
              <a:rPr lang="zh-CN" altLang="en-US" sz="75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1250" b="1" dirty="0">
                <a:latin typeface="楷体" panose="02010609060101010101" charset="-122"/>
                <a:ea typeface="楷体" panose="02010609060101010101" charset="-122"/>
              </a:rPr>
              <a:t>天</a:t>
            </a:r>
            <a:endParaRPr lang="zh-CN" altLang="en-US" sz="112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7" name="Text Box 6"/>
          <p:cNvSpPr txBox="1"/>
          <p:nvPr/>
        </p:nvSpPr>
        <p:spPr>
          <a:xfrm>
            <a:off x="2506028" y="4625340"/>
            <a:ext cx="756920" cy="783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500" b="1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●</a:t>
            </a:r>
            <a:endParaRPr lang="en-US" altLang="zh-CN" sz="4500" b="1">
              <a:solidFill>
                <a:srgbClr val="0070C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1439466" y="5697141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 sz="135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1670</Words>
  <Application>WPS 演示</Application>
  <PresentationFormat>宽屏</PresentationFormat>
  <Paragraphs>246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楷体_GB2312</vt:lpstr>
      <vt:lpstr>新宋体</vt:lpstr>
      <vt:lpstr>DotumChe</vt:lpstr>
      <vt:lpstr>Malgun Gothic</vt:lpstr>
      <vt:lpstr>Dotum</vt:lpstr>
      <vt:lpstr>楷体</vt:lpstr>
      <vt:lpstr>楷体_GB2312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qiū tiān</vt:lpstr>
      <vt:lpstr>dào le</vt:lpstr>
      <vt:lpstr>tiān qì</vt:lpstr>
      <vt:lpstr>yí  piàn</vt:lpstr>
      <vt:lpstr>lái le</vt:lpstr>
      <vt:lpstr>tiān kōng</vt:lpstr>
      <vt:lpstr>gāo kōng</vt:lpstr>
      <vt:lpstr>nán fēi</vt:lpstr>
      <vt:lpstr>kāi huì</vt:lpstr>
      <vt:lpstr>ɡè   zi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秋天的颜色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19</cp:revision>
  <dcterms:created xsi:type="dcterms:W3CDTF">2017-06-03T12:16:34Z</dcterms:created>
  <dcterms:modified xsi:type="dcterms:W3CDTF">2017-06-03T14:00:14Z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