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16"/>
  </p:handoutMasterIdLst>
  <p:sldIdLst>
    <p:sldId id="274" r:id="rId3"/>
    <p:sldId id="258" r:id="rId4"/>
    <p:sldId id="272" r:id="rId5"/>
    <p:sldId id="273" r:id="rId6"/>
    <p:sldId id="259" r:id="rId7"/>
    <p:sldId id="262" r:id="rId9"/>
    <p:sldId id="263" r:id="rId10"/>
    <p:sldId id="264" r:id="rId11"/>
    <p:sldId id="265" r:id="rId12"/>
    <p:sldId id="270" r:id="rId13"/>
    <p:sldId id="267" r:id="rId14"/>
    <p:sldId id="271" r:id="rId15"/>
  </p:sldIdLst>
  <p:sldSz cx="9144000" cy="5143500" type="screen16x9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6565" indent="-1168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3765" indent="-2336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0330" indent="-3505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7530" indent="-46736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699895" algn="l" defTabSz="680085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39620" algn="l" defTabSz="680085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379980" algn="l" defTabSz="680085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19705" algn="l" defTabSz="680085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7DCFF"/>
    <a:srgbClr val="FF2929"/>
    <a:srgbClr val="FF1D1D"/>
    <a:srgbClr val="A3E0FF"/>
    <a:srgbClr val="D6A300"/>
    <a:srgbClr val="0033CC"/>
    <a:srgbClr val="0060A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-1944" y="-83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CB5A70A3-9BEF-4A21-BDB2-B13EECA6CD15}" type="slidenum">
              <a:rPr lang="zh-CN" altLang="en-US"/>
            </a:fld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125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C920DD6E-291C-4D2F-B0C2-E1F1C5F9A0C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765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6565" algn="l" defTabSz="913765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765" algn="l" defTabSz="913765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765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765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3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1229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229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0F7AB31D-7E33-451B-81C1-72928DEF073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1433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433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0429EC1-CF79-4DAF-A11C-04975565F8B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1638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638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C6B77D1-62E6-4A7B-AA80-95C27757D0A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1843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843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2B9EABBD-74DA-45F7-B8C7-CE4BC140DE5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2048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048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B2A90C5-B819-4237-86A8-718A39A6D45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2253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253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E5D81BF-A498-40DB-81D7-A106129415B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2457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457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C30EA23-60BA-4C81-BF16-A5D22D16467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662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F82E4B9B-26D9-4E65-B4B6-FCD06FB9753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istrator\Desktop\PPT模板2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164"/>
            <a:ext cx="9144000" cy="514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 bwMode="auto">
          <a:xfrm>
            <a:off x="4267199" y="361950"/>
            <a:ext cx="4876800" cy="76200"/>
          </a:xfrm>
          <a:prstGeom prst="rect">
            <a:avLst/>
          </a:prstGeom>
          <a:gradFill flip="none" rotWithShape="1">
            <a:gsLst>
              <a:gs pos="0">
                <a:srgbClr val="66CCFF">
                  <a:tint val="66000"/>
                  <a:satMod val="160000"/>
                </a:srgbClr>
              </a:gs>
              <a:gs pos="50000">
                <a:srgbClr val="66CCFF">
                  <a:tint val="44500"/>
                  <a:satMod val="160000"/>
                </a:srgbClr>
              </a:gs>
              <a:gs pos="100000">
                <a:srgbClr val="66CCFF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11" tIns="45706" rIns="91411" bIns="45706"/>
          <a:lstStyle/>
          <a:p>
            <a:pPr defTabSz="913765" eaLnBrk="0" hangingPunct="0">
              <a:defRPr/>
            </a:pPr>
            <a:endParaRPr lang="zh-CN" altLang="en-US" sz="1800" dirty="0"/>
          </a:p>
        </p:txBody>
      </p:sp>
      <p:sp>
        <p:nvSpPr>
          <p:cNvPr id="4" name="矩形 3"/>
          <p:cNvSpPr/>
          <p:nvPr/>
        </p:nvSpPr>
        <p:spPr bwMode="auto">
          <a:xfrm>
            <a:off x="0" y="1"/>
            <a:ext cx="3810496" cy="438413"/>
          </a:xfrm>
          <a:prstGeom prst="rect">
            <a:avLst/>
          </a:prstGeom>
          <a:solidFill>
            <a:srgbClr val="A3E0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11" tIns="45706" rIns="91411" bIns="45706"/>
          <a:lstStyle/>
          <a:p>
            <a:pPr defTabSz="913765" eaLnBrk="0" hangingPunct="0">
              <a:defRPr/>
            </a:pPr>
            <a:endParaRPr lang="zh-CN" altLang="en-US" sz="1800" dirty="0"/>
          </a:p>
        </p:txBody>
      </p:sp>
      <p:sp>
        <p:nvSpPr>
          <p:cNvPr id="5" name="直角三角形 4"/>
          <p:cNvSpPr/>
          <p:nvPr/>
        </p:nvSpPr>
        <p:spPr bwMode="auto">
          <a:xfrm>
            <a:off x="3810498" y="1"/>
            <a:ext cx="685889" cy="438413"/>
          </a:xfrm>
          <a:prstGeom prst="rtTriangle">
            <a:avLst/>
          </a:prstGeom>
          <a:solidFill>
            <a:srgbClr val="A3E0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7995" tIns="33997" rIns="67995" bIns="33997"/>
          <a:lstStyle/>
          <a:p>
            <a:pPr defTabSz="913765" eaLnBrk="0" hangingPunct="0">
              <a:defRPr/>
            </a:pPr>
            <a:endParaRPr lang="zh-CN" altLang="en-US" sz="1800" dirty="0"/>
          </a:p>
        </p:txBody>
      </p:sp>
      <p:sp>
        <p:nvSpPr>
          <p:cNvPr id="6" name="圆角矩形 5"/>
          <p:cNvSpPr/>
          <p:nvPr/>
        </p:nvSpPr>
        <p:spPr bwMode="auto">
          <a:xfrm>
            <a:off x="141703" y="450043"/>
            <a:ext cx="8830824" cy="4549259"/>
          </a:xfrm>
          <a:prstGeom prst="roundRect">
            <a:avLst>
              <a:gd name="adj" fmla="val 6600"/>
            </a:avLst>
          </a:prstGeom>
          <a:solidFill>
            <a:srgbClr val="FFFFFF">
              <a:alpha val="87059"/>
            </a:srgb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7995" tIns="33997" rIns="67995" bIns="33997"/>
          <a:lstStyle/>
          <a:p>
            <a:pPr eaLnBrk="0" hangingPunct="0">
              <a:defRPr/>
            </a:pPr>
            <a:endParaRPr lang="zh-CN" altLang="en-US"/>
          </a:p>
        </p:txBody>
      </p:sp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E0D6C5-D09F-4AB6-80E1-AAF17EC03D30}" type="slidenum">
              <a:rPr lang="en-US" altLang="zh-CN"/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CC0E0F-62B6-45A5-88C0-C1B12183E72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1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949A23-1295-4DB0-AC22-B3F06291D74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AF622A-2141-4398-9BCF-87274C09DB7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EC88E1-FABF-4D24-BEFF-18D051E4056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4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4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0965" indent="0">
              <a:buNone/>
              <a:defRPr sz="1400"/>
            </a:lvl4pPr>
            <a:lvl5pPr marL="1828165" indent="0">
              <a:buNone/>
              <a:defRPr sz="1400"/>
            </a:lvl5pPr>
            <a:lvl6pPr marL="2285365" indent="0">
              <a:buNone/>
              <a:defRPr sz="1400"/>
            </a:lvl6pPr>
            <a:lvl7pPr marL="2742565" indent="0">
              <a:buNone/>
              <a:defRPr sz="1400"/>
            </a:lvl7pPr>
            <a:lvl8pPr marL="3199765" indent="0">
              <a:buNone/>
              <a:defRPr sz="1400"/>
            </a:lvl8pPr>
            <a:lvl9pPr marL="365633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441EE0-2656-4488-AFE5-94C18DDAA2C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1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80FD6-3C3E-4294-AF53-E219E6399C5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0965" indent="0">
              <a:buNone/>
              <a:defRPr sz="1600" b="1"/>
            </a:lvl4pPr>
            <a:lvl5pPr marL="1828165" indent="0">
              <a:buNone/>
              <a:defRPr sz="1600" b="1"/>
            </a:lvl5pPr>
            <a:lvl6pPr marL="2285365" indent="0">
              <a:buNone/>
              <a:defRPr sz="1600" b="1"/>
            </a:lvl6pPr>
            <a:lvl7pPr marL="2742565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33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7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0965" indent="0">
              <a:buNone/>
              <a:defRPr sz="1600" b="1"/>
            </a:lvl4pPr>
            <a:lvl5pPr marL="1828165" indent="0">
              <a:buNone/>
              <a:defRPr sz="1600" b="1"/>
            </a:lvl5pPr>
            <a:lvl6pPr marL="2285365" indent="0">
              <a:buNone/>
              <a:defRPr sz="1600" b="1"/>
            </a:lvl6pPr>
            <a:lvl7pPr marL="2742565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33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7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697FFC-970C-43B7-AB51-64AE0A72431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60691C-E905-40A1-9F50-99A5D90D50D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477EA8-A1CD-4998-A4E5-1BDEE49E65B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9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0965" indent="0">
              <a:buNone/>
              <a:defRPr sz="900"/>
            </a:lvl4pPr>
            <a:lvl5pPr marL="1828165" indent="0">
              <a:buNone/>
              <a:defRPr sz="900"/>
            </a:lvl5pPr>
            <a:lvl6pPr marL="2285365" indent="0">
              <a:buNone/>
              <a:defRPr sz="900"/>
            </a:lvl6pPr>
            <a:lvl7pPr marL="2742565" indent="0">
              <a:buNone/>
              <a:defRPr sz="900"/>
            </a:lvl7pPr>
            <a:lvl8pPr marL="3199765" indent="0">
              <a:buNone/>
              <a:defRPr sz="900"/>
            </a:lvl8pPr>
            <a:lvl9pPr marL="365633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2ED7DC-CAAD-4243-9723-36A24D1C6C1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0965" indent="0">
              <a:buNone/>
              <a:defRPr sz="2000"/>
            </a:lvl4pPr>
            <a:lvl5pPr marL="1828165" indent="0">
              <a:buNone/>
              <a:defRPr sz="2000"/>
            </a:lvl5pPr>
            <a:lvl6pPr marL="2285365" indent="0">
              <a:buNone/>
              <a:defRPr sz="2000"/>
            </a:lvl6pPr>
            <a:lvl7pPr marL="2742565" indent="0">
              <a:buNone/>
              <a:defRPr sz="2000"/>
            </a:lvl7pPr>
            <a:lvl8pPr marL="3199765" indent="0">
              <a:buNone/>
              <a:defRPr sz="2000"/>
            </a:lvl8pPr>
            <a:lvl9pPr marL="365633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0965" indent="0">
              <a:buNone/>
              <a:defRPr sz="900"/>
            </a:lvl4pPr>
            <a:lvl5pPr marL="1828165" indent="0">
              <a:buNone/>
              <a:defRPr sz="900"/>
            </a:lvl5pPr>
            <a:lvl6pPr marL="2285365" indent="0">
              <a:buNone/>
              <a:defRPr sz="900"/>
            </a:lvl6pPr>
            <a:lvl7pPr marL="2742565" indent="0">
              <a:buNone/>
              <a:defRPr sz="900"/>
            </a:lvl7pPr>
            <a:lvl8pPr marL="3199765" indent="0">
              <a:buNone/>
              <a:defRPr sz="900"/>
            </a:lvl8pPr>
            <a:lvl9pPr marL="365633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C62A72-BC6F-471A-90E1-FD6E4EA0C6B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62" y="205835"/>
            <a:ext cx="8229481" cy="858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1" tIns="45706" rIns="91411" bIns="45706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62" y="1200112"/>
            <a:ext cx="8229481" cy="3394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1" tIns="45706" rIns="91411" bIns="45706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59" y="4684156"/>
            <a:ext cx="2133878" cy="35817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11" tIns="45706" rIns="91411" bIns="45706" numCol="1" anchor="t" anchorCtr="0" compatLnSpc="1"/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609" y="4684156"/>
            <a:ext cx="2894787" cy="35817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11" tIns="45706" rIns="91411" bIns="45706" numCol="1" anchor="t" anchorCtr="0" compatLnSpc="1"/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2863" y="4684156"/>
            <a:ext cx="2133878" cy="35817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11" tIns="45706" rIns="91411" bIns="45706" numCol="1" anchor="t" anchorCtr="0" compatLnSpc="1"/>
          <a:lstStyle>
            <a:lvl1pPr algn="r">
              <a:defRPr sz="1400"/>
            </a:lvl1pPr>
          </a:lstStyle>
          <a:p>
            <a:fld id="{1F1F8636-C99E-41F2-ABB4-2DF8BE42A96C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0965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165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265" indent="-342265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315" indent="-28448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1730" indent="-227965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599565" indent="-227965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6130" indent="-227965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3965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165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8365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493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370965" algn="l" defTabSz="913765" rtl="0" eaLnBrk="1" latinLnBrk="0" hangingPunct="1"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1828165" algn="l" defTabSz="913765" rtl="0" eaLnBrk="1" latinLnBrk="0" hangingPunct="1"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285365" algn="l" defTabSz="913765" rtl="0" eaLnBrk="1" latinLnBrk="0" hangingPunct="1"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6pPr>
      <a:lvl7pPr marL="2742565" algn="l" defTabSz="913765" rtl="0" eaLnBrk="1" latinLnBrk="0" hangingPunct="1"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7pPr>
      <a:lvl8pPr marL="3199765" algn="l" defTabSz="913765" rtl="0" eaLnBrk="1" latinLnBrk="0" hangingPunct="1"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8pPr>
      <a:lvl9pPr marL="3656330" algn="l" defTabSz="913765" rtl="0" eaLnBrk="1" latinLnBrk="0" hangingPunct="1"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828162" y="1893222"/>
            <a:ext cx="3522860" cy="437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995" tIns="33997" rIns="67995" bIns="33997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部编小学语文五年级下册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48"/>
          <p:cNvSpPr txBox="1"/>
          <p:nvPr/>
        </p:nvSpPr>
        <p:spPr>
          <a:xfrm>
            <a:off x="2720621" y="832635"/>
            <a:ext cx="6058688" cy="899655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lIns="67995" tIns="33997" rIns="67995" bIns="33997">
            <a:spAutoFit/>
          </a:bodyPr>
          <a:lstStyle/>
          <a:p>
            <a:pPr algn="ctr"/>
            <a:r>
              <a:rPr lang="zh-CN" altLang="en-US" sz="5400" b="1" dirty="0">
                <a:ln w="19050">
                  <a:solidFill>
                    <a:schemeClr val="tx1"/>
                  </a:solidFill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我们都来演一演</a:t>
            </a:r>
            <a:endParaRPr lang="zh-CN" altLang="en-US" sz="5400" b="1" dirty="0">
              <a:ln w="19050">
                <a:solidFill>
                  <a:schemeClr val="tx1"/>
                </a:solidFill>
              </a:ln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720620" y="1725161"/>
            <a:ext cx="6058689" cy="2326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98911" y="561681"/>
            <a:ext cx="1374836" cy="43799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67995" tIns="33997" rIns="67995" bIns="33997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交际范例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6" name="Rectangle 6"/>
          <p:cNvSpPr>
            <a:spLocks noChangeArrowheads="1"/>
          </p:cNvSpPr>
          <p:nvPr/>
        </p:nvSpPr>
        <p:spPr bwMode="auto">
          <a:xfrm>
            <a:off x="484648" y="1042352"/>
            <a:ext cx="7716254" cy="355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995" tIns="33997" rIns="67995" bIns="33997" anchor="ctr">
            <a:spAutoFit/>
          </a:bodyPr>
          <a:lstStyle/>
          <a:p>
            <a:pPr indent="227965" eaLnBrk="0" hangingPunct="0">
              <a:lnSpc>
                <a:spcPct val="120000"/>
              </a:lnSpc>
            </a:pP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班长：首先我们来共同选择一个大家都感兴趣的故事，好吗？</a:t>
            </a:r>
            <a:endParaRPr lang="zh-CN" altLang="en-US" sz="21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27965" eaLnBrk="0" hangingPunct="0">
              <a:lnSpc>
                <a:spcPct val="120000"/>
              </a:lnSpc>
            </a:pP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同学</a:t>
            </a:r>
            <a:r>
              <a:rPr lang="en-US" altLang="zh-CN" sz="21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：当然可以了。我非常喜欢</a:t>
            </a:r>
            <a:r>
              <a:rPr lang="en-US" altLang="zh-CN" sz="21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草船借箭</a:t>
            </a:r>
            <a:r>
              <a:rPr lang="en-US" altLang="zh-CN" sz="21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个故事。</a:t>
            </a:r>
            <a:endParaRPr lang="zh-CN" altLang="en-US" sz="21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27965" eaLnBrk="0" hangingPunct="0">
              <a:lnSpc>
                <a:spcPct val="120000"/>
              </a:lnSpc>
            </a:pP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同学</a:t>
            </a:r>
            <a:r>
              <a:rPr lang="en-US" altLang="zh-CN" sz="21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：我也很喜欢这个故事，“雾中借箭”太精彩了！</a:t>
            </a:r>
            <a:endParaRPr lang="zh-CN" altLang="en-US" sz="21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27965" eaLnBrk="0" hangingPunct="0">
              <a:lnSpc>
                <a:spcPct val="120000"/>
              </a:lnSpc>
            </a:pP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班长：其他同学同意选取这个故事吗？</a:t>
            </a:r>
            <a:endParaRPr lang="zh-CN" altLang="en-US" sz="21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27965" eaLnBrk="0" hangingPunct="0">
              <a:lnSpc>
                <a:spcPct val="120000"/>
              </a:lnSpc>
            </a:pP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同学</a:t>
            </a:r>
            <a:r>
              <a:rPr lang="en-US" altLang="zh-CN" sz="21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：同意。</a:t>
            </a:r>
            <a:endParaRPr lang="zh-CN" altLang="en-US" sz="21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27965" eaLnBrk="0" hangingPunct="0">
              <a:lnSpc>
                <a:spcPct val="120000"/>
              </a:lnSpc>
            </a:pP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班长：那好，我们来分配一下角色。里面的主要人物有：诸葛亮，鲁肃，曹操，当然还有几个摇船的。</a:t>
            </a:r>
            <a:endParaRPr lang="zh-CN" altLang="en-US" sz="21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27965" eaLnBrk="0" hangingPunct="0">
              <a:lnSpc>
                <a:spcPct val="120000"/>
              </a:lnSpc>
            </a:pP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同学</a:t>
            </a:r>
            <a:r>
              <a:rPr lang="en-US" altLang="zh-CN" sz="21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：我想扮演诸葛亮。因为我平时就很沉稳，可以表演出诸葛亮的老谋深算。</a:t>
            </a:r>
            <a:endParaRPr lang="zh-CN" altLang="en-US" sz="21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矩形 4"/>
          <p:cNvSpPr>
            <a:spLocks noChangeArrowheads="1"/>
          </p:cNvSpPr>
          <p:nvPr/>
        </p:nvSpPr>
        <p:spPr bwMode="auto">
          <a:xfrm>
            <a:off x="570384" y="729138"/>
            <a:ext cx="7907970" cy="3429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995" tIns="33997" rIns="67995" bIns="33997">
            <a:spAutoFit/>
          </a:bodyPr>
          <a:lstStyle/>
          <a:p>
            <a:pPr indent="227965" eaLnBrk="0" hangingPunct="0">
              <a:lnSpc>
                <a:spcPct val="130000"/>
              </a:lnSpc>
            </a:pPr>
            <a:r>
              <a:rPr lang="zh-CN" altLang="en-US" sz="21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同学</a:t>
            </a:r>
            <a:r>
              <a:rPr lang="en-US" altLang="zh-CN" sz="21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1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：我来扮演鲁肃好了。我呢老实忠厚，和鲁肃的性格很接近，一定能演好的。</a:t>
            </a:r>
            <a:endParaRPr lang="zh-CN" altLang="en-US" sz="21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27965" eaLnBrk="0" hangingPunct="0">
              <a:lnSpc>
                <a:spcPct val="130000"/>
              </a:lnSpc>
            </a:pPr>
            <a:r>
              <a:rPr lang="zh-CN" altLang="en-US" sz="21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同学</a:t>
            </a:r>
            <a:r>
              <a:rPr lang="en-US" altLang="zh-CN" sz="21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1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：我想扮演曹操。拥有百万大军的曹丞相多威风，我想过一把丞相瘾，哪怕是上了诸葛亮得当。</a:t>
            </a:r>
            <a:endParaRPr lang="zh-CN" altLang="en-US" sz="21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27965" eaLnBrk="0" hangingPunct="0">
              <a:lnSpc>
                <a:spcPct val="130000"/>
              </a:lnSpc>
            </a:pPr>
            <a:r>
              <a:rPr lang="zh-CN" altLang="en-US" sz="21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班长：好的。其他几位同学来扮演摇船的兵士，你们要注意配合好诸葛军师的指挥就可以了。其他主要角色，要熟记自己的台词，然后我们再试着演一演。</a:t>
            </a:r>
            <a:endParaRPr lang="zh-CN" altLang="en-US" sz="21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27965" eaLnBrk="0" hangingPunct="0">
              <a:lnSpc>
                <a:spcPct val="130000"/>
              </a:lnSpc>
            </a:pPr>
            <a:r>
              <a:rPr lang="zh-CN" altLang="en-US" sz="21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同学</a:t>
            </a:r>
            <a:r>
              <a:rPr lang="en-US" altLang="zh-CN" sz="21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1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：我们还要准备服装、头饰、鹅毛扇等道具。</a:t>
            </a:r>
            <a:endParaRPr lang="zh-CN" altLang="en-US" sz="21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标注 3"/>
          <p:cNvSpPr/>
          <p:nvPr/>
        </p:nvSpPr>
        <p:spPr>
          <a:xfrm>
            <a:off x="3142471" y="1175692"/>
            <a:ext cx="4716679" cy="1842031"/>
          </a:xfrm>
          <a:prstGeom prst="wedgeRectCallout">
            <a:avLst>
              <a:gd name="adj1" fmla="val -62284"/>
              <a:gd name="adj2" fmla="val 6072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995" tIns="33997" rIns="67995" bIns="33997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    谈论时，大家轮流做主持人，其他同学要清楚表达自己的想法，又要认真听取别人的意见，意见不同时，要一起协商，形成一致的看法。</a:t>
            </a:r>
            <a:endParaRPr lang="zh-CN" altLang="en-US" sz="21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25602" name="Picture 5" descr="https://timgsa.baidu.com/timg?image&amp;quality=80&amp;size=b9999_10000&amp;sec=1583157332378&amp;di=596c298ee721f4a0b0eea4fbda34ed75&amp;imgtype=0&amp;src=http%3A%2F%2Finews.gtimg.com%2Fnewsapp_bt%2F0%2F11253060149%2F1000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8914" y="2571169"/>
            <a:ext cx="2514927" cy="2400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6121" y="603544"/>
            <a:ext cx="1374836" cy="43799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67995" tIns="33997" rIns="67995" bIns="33997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交际导入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70384" y="1064052"/>
            <a:ext cx="5029855" cy="437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995" tIns="33997" rIns="67995" bIns="33997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同学们看过下面的剧情表演吗？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26" name="Picture 6" descr="https://timgsa.baidu.com/timg?image&amp;quality=80&amp;size=b9999_10000&amp;sec=1587350671218&amp;di=40a09063ff1cdb56ba1463e84df338da&amp;imgtype=0&amp;src=http%3A%2F%2F5b0988e595225.cdn.sohucs.com%2Fimages%2F20190323%2Fe2b7e86d05f54598b71fab87c331f37a.jpeg"/>
          <p:cNvPicPr>
            <a:picLocks noChangeAspect="1" noChangeArrowheads="1"/>
          </p:cNvPicPr>
          <p:nvPr/>
        </p:nvPicPr>
        <p:blipFill>
          <a:blip r:embed="rId1" cstate="email">
            <a:lum contrast="40000"/>
          </a:blip>
          <a:srcRect/>
          <a:stretch>
            <a:fillRect/>
          </a:stretch>
        </p:blipFill>
        <p:spPr bwMode="auto">
          <a:xfrm>
            <a:off x="2209862" y="1724943"/>
            <a:ext cx="4915766" cy="3209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2" descr="https://timgsa.baidu.com/timg?image&amp;quality=80&amp;size=b9999_10000&amp;sec=1587350742367&amp;di=6c7302262de74312ee9f9f6caa9aac51&amp;imgtype=0&amp;src=http%3A%2F%2F5b0988e595225.cdn.sohucs.com%2Fimages%2F20190520%2Fa86dd682952e43aaa93fd1d9979d5ebf.jpeg"/>
          <p:cNvPicPr>
            <a:picLocks noChangeAspect="1" noChangeArrowheads="1"/>
          </p:cNvPicPr>
          <p:nvPr/>
        </p:nvPicPr>
        <p:blipFill>
          <a:blip r:embed="rId1" cstate="email">
            <a:lum contrast="40000"/>
          </a:blip>
          <a:srcRect/>
          <a:stretch>
            <a:fillRect/>
          </a:stretch>
        </p:blipFill>
        <p:spPr bwMode="auto">
          <a:xfrm>
            <a:off x="856171" y="451206"/>
            <a:ext cx="7230416" cy="4521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Box 2"/>
          <p:cNvSpPr txBox="1">
            <a:spLocks noChangeArrowheads="1"/>
          </p:cNvSpPr>
          <p:nvPr/>
        </p:nvSpPr>
        <p:spPr bwMode="auto">
          <a:xfrm>
            <a:off x="628734" y="1219881"/>
            <a:ext cx="3943863" cy="2561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995" tIns="33997" rIns="67995" bIns="3399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    如果我们把课本上的内容，经过加工、整理，搬上舞台表演是不是一件很有趣的事？这种形式就叫做表演课本剧。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2226" name="Picture 2" descr="https://timgsa.baidu.com/timg?image&amp;quality=80&amp;size=b9999_10000&amp;sec=1587350956723&amp;di=5400eafb2a91de6a03b817578b899712&amp;imgtype=0&amp;src=http%3A%2F%2Fimage.xcar.com.cn%2Fattachments%2Fa%2Fday_150604%2F2015060419_aa5bf75e1969356d6e94aX0ej3tlzsLF.jpg"/>
          <p:cNvPicPr>
            <a:picLocks noChangeAspect="1" noChangeArrowheads="1"/>
          </p:cNvPicPr>
          <p:nvPr/>
        </p:nvPicPr>
        <p:blipFill>
          <a:blip r:embed="rId1" cstate="email">
            <a:lum contrast="40000"/>
          </a:blip>
          <a:srcRect/>
          <a:stretch>
            <a:fillRect/>
          </a:stretch>
        </p:blipFill>
        <p:spPr bwMode="auto">
          <a:xfrm>
            <a:off x="4685720" y="1064054"/>
            <a:ext cx="3658076" cy="2989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98911" y="561681"/>
            <a:ext cx="1374836" cy="43799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67995" tIns="33997" rIns="67995" bIns="33997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交际内容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13227" y="1566425"/>
            <a:ext cx="3429446" cy="2727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995" tIns="33997" rIns="67995" bIns="3399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从学过的课文中，选出自己喜欢的课文，相互交流看法和意见，最后选择大家都感兴趣的课文作为表演的课本剧。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Picture 6" descr="https://timgsa.baidu.com/timg?image&amp;quality=80&amp;size=b9999_10000&amp;sec=1587352462283&amp;di=8918a07f4e716fa3d550d321ad8aa6bc&amp;imgtype=0&amp;src=http%3A%2F%2Fimg0.imgtn.bdimg.com%2Fit%2Fu%3D1247476990%2C3129490217%26fm%3D214%26gp%3D0.jpg"/>
          <p:cNvPicPr>
            <a:picLocks noChangeAspect="1" noChangeArrowheads="1"/>
          </p:cNvPicPr>
          <p:nvPr/>
        </p:nvPicPr>
        <p:blipFill>
          <a:blip r:embed="rId1" cstate="email">
            <a:lum contrast="40000"/>
          </a:blip>
          <a:srcRect/>
          <a:stretch>
            <a:fillRect/>
          </a:stretch>
        </p:blipFill>
        <p:spPr bwMode="auto">
          <a:xfrm>
            <a:off x="3771201" y="1454787"/>
            <a:ext cx="4286808" cy="2785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98911" y="561681"/>
            <a:ext cx="1374836" cy="43799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67995" tIns="33997" rIns="67995" bIns="33997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交际指导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13329" y="1343149"/>
            <a:ext cx="7431658" cy="1398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995" tIns="33997" rIns="67995" bIns="3399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从学过的课文中选择故事时，可以充分发表自己的意见，最终还是要听取大多数人的意见，选取共同的故事。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74" name="Picture 6" descr="https://timgsa.baidu.com/timg?image&amp;quality=80&amp;size=b9999_10000&amp;sec=1587352387730&amp;di=7f024d2ffd1209e84327bcba5bf99fdc&amp;imgtype=0&amp;src=http%3A%2F%2Ft9.baidu.com%2Fit%2Fu%3D629032832%2C1719383036%26fm%3D191%26app%3D48%26wm%3D1%2C13%2C90%2C45%2C0%2C7%26wmo%3D10%2C10%26n%3D0%26g%3D0n%26f%3DJPEG%3Fsec%3D1853310920%26t%3D200041a89603cba3d8e73e3914c1894a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2456580" y="2229278"/>
            <a:ext cx="4458280" cy="2668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13229" y="952415"/>
            <a:ext cx="7830569" cy="1398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995" tIns="33997" rIns="67995" bIns="33997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2.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对于角色的分配，可以谈一谈自己对人物的理解、扮演这一角色的优势等，最终大家商讨决定谁来扮演哪个角色。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97" name="Picture 5" descr="https://timgsa.baidu.com/timg?image&amp;quality=80&amp;size=b9999_10000&amp;sec=1587352292602&amp;di=b65bff28dd257874b38154ff0fa40075&amp;imgtype=0&amp;src=http%3A%2F%2Fbpic.588ku.com%2Felement_water_img%2F18%2F11%2F19%2F5faf2cade9d053d0d3e7842fc1dab6f6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2170794" y="1845521"/>
            <a:ext cx="4572595" cy="3014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13229" y="896596"/>
            <a:ext cx="7821043" cy="955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995" tIns="33997" rIns="67995" bIns="33997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3.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将课本故事改为剧本时，要注意保持原文大意，只做适当的修改。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221" name="Picture 5" descr="https://ss1.bdstatic.com/70cFvXSh_Q1YnxGkpoWK1HF6hhy/it/u=2113766766,1281470551&amp;fm=15&amp;gp=0.jpg"/>
          <p:cNvPicPr>
            <a:picLocks noChangeAspect="1" noChangeArrowheads="1"/>
          </p:cNvPicPr>
          <p:nvPr/>
        </p:nvPicPr>
        <p:blipFill>
          <a:blip r:embed="rId1" cstate="email">
            <a:lum contrast="40000"/>
          </a:blip>
          <a:srcRect/>
          <a:stretch>
            <a:fillRect/>
          </a:stretch>
        </p:blipFill>
        <p:spPr bwMode="auto">
          <a:xfrm>
            <a:off x="2113637" y="1772258"/>
            <a:ext cx="4629753" cy="3011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70486" y="896595"/>
            <a:ext cx="6916050" cy="1176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995" tIns="33997" rIns="67995" bIns="33997">
            <a:spAutoFit/>
          </a:bodyPr>
          <a:lstStyle/>
          <a:p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4.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详细设计人物的台词、动作、表情等。设计好后，各角色牢记自己的台词，并商量怎样相互配合演出。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45" name="Picture 5" descr="https://timgsa.baidu.com/timg?image&amp;quality=80&amp;size=b9999_10000&amp;sec=1587352184406&amp;di=f61e7bfed01de53fa9b610d8f65f5c58&amp;imgtype=0&amp;src=http%3A%2F%2Fpic.soutu123.com%2Felement_origin_min_pic%2F17%2F01%2F10%2Fb5027b6f76758b8d12378f499116065c.jpg%2521%2Ffw%2F700%2Fquality%2F90%2Funsharp%2Ftrue%2Fcompress%2Ftrue"/>
          <p:cNvPicPr>
            <a:picLocks noChangeAspect="1" noChangeArrowheads="1"/>
          </p:cNvPicPr>
          <p:nvPr/>
        </p:nvPicPr>
        <p:blipFill>
          <a:blip r:embed="rId1" cstate="email">
            <a:lum contrast="40000"/>
          </a:blip>
          <a:srcRect/>
          <a:stretch>
            <a:fillRect/>
          </a:stretch>
        </p:blipFill>
        <p:spPr bwMode="auto">
          <a:xfrm>
            <a:off x="2570896" y="1789702"/>
            <a:ext cx="3157949" cy="3089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775</Words>
  <Application>WPS 演示</Application>
  <PresentationFormat>全屏显示(16:9)</PresentationFormat>
  <Paragraphs>41</Paragraphs>
  <Slides>12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</vt:lpstr>
      <vt:lpstr>黑体</vt:lpstr>
      <vt:lpstr>微软雅黑</vt:lpstr>
      <vt:lpstr>楷体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第一PPT模板网-WWW.1PPT.COM</dc:creator>
  <cp:lastModifiedBy>Administrator</cp:lastModifiedBy>
  <cp:revision>63</cp:revision>
  <dcterms:created xsi:type="dcterms:W3CDTF">2020-09-13T13:25:00Z</dcterms:created>
  <dcterms:modified xsi:type="dcterms:W3CDTF">2021-05-29T07:18:58Z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2052-11.1.0.9564</vt:lpwstr>
  </property>
</Properties>
</file>