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27"/>
  </p:notesMasterIdLst>
  <p:sldIdLst>
    <p:sldId id="271" r:id="rId2"/>
    <p:sldId id="264" r:id="rId3"/>
    <p:sldId id="285" r:id="rId4"/>
    <p:sldId id="263" r:id="rId5"/>
    <p:sldId id="302" r:id="rId6"/>
    <p:sldId id="303" r:id="rId7"/>
    <p:sldId id="304" r:id="rId8"/>
    <p:sldId id="305" r:id="rId9"/>
    <p:sldId id="258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69" r:id="rId19"/>
    <p:sldId id="259" r:id="rId20"/>
    <p:sldId id="260" r:id="rId21"/>
    <p:sldId id="261" r:id="rId22"/>
    <p:sldId id="300" r:id="rId23"/>
    <p:sldId id="266" r:id="rId24"/>
    <p:sldId id="267" r:id="rId25"/>
    <p:sldId id="301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-1474" y="-91"/>
      </p:cViewPr>
      <p:guideLst>
        <p:guide orient="horz" pos="2193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>
              <a:defRPr sz="1200" noProof="1"/>
            </a:lvl1pPr>
          </a:lstStyle>
          <a:p>
            <a:endParaRPr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 algn="r">
              <a:defRPr noProof="1" dirty="0"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2018/3/12 Monday</a:t>
            </a:fld>
            <a:endParaRPr lang="zh-CN" altLang="en-US" sz="1200">
              <a:cs typeface="+mn-cs"/>
            </a:endParaRPr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>
            <a:lvl1pPr>
              <a:defRPr sz="1200" noProof="1"/>
            </a:lvl1pPr>
          </a:lstStyle>
          <a:p>
            <a:endParaRPr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fld id="{8923E966-F578-4E31-9C6C-779E1C57450E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1pPr>
    <a:lvl2pPr lvl="1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2pPr>
    <a:lvl3pPr lvl="2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3pPr>
    <a:lvl4pPr lvl="3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4pPr>
    <a:lvl5pPr lvl="4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/>
              <a:pPr/>
              <a:t>3/12/2018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5122" name="TextBox 1"/>
          <p:cNvSpPr>
            <a:spLocks noChangeArrowheads="1"/>
          </p:cNvSpPr>
          <p:nvPr/>
        </p:nvSpPr>
        <p:spPr bwMode="auto">
          <a:xfrm>
            <a:off x="2555875" y="1155700"/>
            <a:ext cx="457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>
                <a:solidFill>
                  <a:srgbClr val="00B0F0"/>
                </a:solidFill>
                <a:latin typeface="MingLiU-ExtB" panose="02020500000000000000" pitchFamily="18" charset="-120"/>
                <a:sym typeface="MingLiU-ExtB" panose="02020500000000000000" pitchFamily="18" charset="-120"/>
              </a:rPr>
              <a:t>26</a:t>
            </a:r>
            <a:r>
              <a:rPr lang="en-US" altLang="zh-CN" sz="5400" b="1">
                <a:solidFill>
                  <a:srgbClr val="00B0F0"/>
                </a:solidFill>
                <a:latin typeface="MingLiU-ExtB" panose="02020500000000000000" pitchFamily="18" charset="-120"/>
                <a:ea typeface="MingLiU-ExtB" panose="02020500000000000000" pitchFamily="18" charset="-120"/>
                <a:sym typeface="MingLiU-ExtB" panose="02020500000000000000" pitchFamily="18" charset="-120"/>
              </a:rPr>
              <a:t>  </a:t>
            </a:r>
            <a:r>
              <a:rPr lang="zh-CN" altLang="en-US" sz="5400" b="1">
                <a:solidFill>
                  <a:srgbClr val="00B0F0"/>
                </a:solidFill>
                <a:latin typeface="MingLiU-ExtB" panose="02020500000000000000" pitchFamily="18" charset="-120"/>
                <a:sym typeface="MingLiU-ExtB" panose="02020500000000000000" pitchFamily="18" charset="-120"/>
              </a:rPr>
              <a:t>种瓜人</a:t>
            </a:r>
            <a:endParaRPr lang="zh-CN" altLang="en-US" sz="4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5123" name="直线连接符 21"/>
          <p:cNvSpPr>
            <a:spLocks noChangeShapeType="1"/>
          </p:cNvSpPr>
          <p:nvPr/>
        </p:nvSpPr>
        <p:spPr bwMode="auto">
          <a:xfrm>
            <a:off x="2700338" y="1989138"/>
            <a:ext cx="3816350" cy="1587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124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2420938"/>
            <a:ext cx="5167312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13313"/>
          <p:cNvSpPr txBox="1">
            <a:spLocks noChangeArrowheads="1"/>
          </p:cNvSpPr>
          <p:nvPr/>
        </p:nvSpPr>
        <p:spPr bwMode="auto">
          <a:xfrm>
            <a:off x="1547813" y="1916113"/>
            <a:ext cx="6048375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/>
              <a:t>　</a:t>
            </a:r>
            <a:r>
              <a:rPr lang="zh-CN" altLang="en-US" sz="3600" b="1" dirty="0">
                <a:solidFill>
                  <a:srgbClr val="FF0000"/>
                </a:solidFill>
              </a:rPr>
              <a:t>　</a:t>
            </a:r>
            <a:r>
              <a:rPr lang="zh-CN" altLang="en-US" sz="4400" b="1" dirty="0">
                <a:solidFill>
                  <a:srgbClr val="FF0000"/>
                </a:solidFill>
              </a:rPr>
              <a:t>梁亭人</a:t>
            </a:r>
            <a:r>
              <a:rPr lang="zh-CN" altLang="en-US" sz="4400" b="1" dirty="0">
                <a:solidFill>
                  <a:schemeClr val="accent2"/>
                </a:solidFill>
              </a:rPr>
              <a:t>勤劳</a:t>
            </a:r>
            <a:r>
              <a:rPr lang="zh-CN" altLang="en-US" sz="4400" b="1" dirty="0">
                <a:solidFill>
                  <a:srgbClr val="FF0000"/>
                </a:solidFill>
              </a:rPr>
              <a:t>，</a:t>
            </a:r>
            <a:r>
              <a:rPr lang="zh-CN" altLang="en-US" sz="4400" b="1" dirty="0">
                <a:solidFill>
                  <a:schemeClr val="accent2"/>
                </a:solidFill>
              </a:rPr>
              <a:t>精心</a:t>
            </a:r>
            <a:r>
              <a:rPr lang="zh-CN" altLang="en-US" sz="4400" b="1" dirty="0">
                <a:solidFill>
                  <a:srgbClr val="FF0000"/>
                </a:solidFill>
              </a:rPr>
              <a:t>耕作，园子里的瓜结得多，</a:t>
            </a:r>
            <a:r>
              <a:rPr lang="zh-CN" altLang="en-US" sz="4400" b="1" dirty="0">
                <a:solidFill>
                  <a:schemeClr val="accent2"/>
                </a:solidFill>
              </a:rPr>
              <a:t>色泽</a:t>
            </a:r>
            <a:r>
              <a:rPr lang="zh-CN" altLang="en-US" sz="4400" b="1" dirty="0">
                <a:solidFill>
                  <a:srgbClr val="FF0000"/>
                </a:solidFill>
              </a:rPr>
              <a:t>鲜亮，又大又甜，在市场上很受欢迎。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4337"/>
          <p:cNvSpPr txBox="1">
            <a:spLocks noChangeArrowheads="1"/>
          </p:cNvSpPr>
          <p:nvPr/>
        </p:nvSpPr>
        <p:spPr bwMode="auto">
          <a:xfrm>
            <a:off x="1403350" y="1412875"/>
            <a:ext cx="5903913" cy="420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/>
              <a:t>　</a:t>
            </a:r>
            <a:r>
              <a:rPr lang="zh-CN" altLang="en-US" sz="4400" b="1" dirty="0"/>
              <a:t>　</a:t>
            </a:r>
            <a:r>
              <a:rPr lang="zh-CN" altLang="en-US" sz="5400" b="1" dirty="0"/>
              <a:t>　楚亭人有些</a:t>
            </a:r>
            <a:r>
              <a:rPr lang="zh-CN" altLang="en-US" sz="5400" b="1" dirty="0">
                <a:solidFill>
                  <a:srgbClr val="CC3300"/>
                </a:solidFill>
              </a:rPr>
              <a:t>懒惰</a:t>
            </a:r>
            <a:r>
              <a:rPr lang="zh-CN" altLang="en-US" sz="5400" b="1" dirty="0"/>
              <a:t>，常常误了施肥、浇水。园子里的瓜又少又小，味道也不好，没人买。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5361"/>
          <p:cNvSpPr txBox="1">
            <a:spLocks noChangeArrowheads="1"/>
          </p:cNvSpPr>
          <p:nvPr/>
        </p:nvSpPr>
        <p:spPr bwMode="auto">
          <a:xfrm>
            <a:off x="2089150" y="1527175"/>
            <a:ext cx="4808538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dirty="0"/>
              <a:t>　　　　</a:t>
            </a:r>
            <a:r>
              <a:rPr lang="zh-CN" altLang="en-US" sz="4800" b="1" dirty="0"/>
              <a:t>几个楚亭人</a:t>
            </a:r>
            <a:r>
              <a:rPr lang="zh-CN" altLang="en-US" sz="4800" b="1" dirty="0">
                <a:solidFill>
                  <a:schemeClr val="accent2"/>
                </a:solidFill>
              </a:rPr>
              <a:t>趁着</a:t>
            </a:r>
            <a:r>
              <a:rPr lang="zh-CN" altLang="en-US" sz="4800" b="1" dirty="0"/>
              <a:t>夜色，</a:t>
            </a:r>
            <a:r>
              <a:rPr lang="zh-CN" altLang="en-US" sz="4800" b="1" dirty="0">
                <a:solidFill>
                  <a:schemeClr val="accent2"/>
                </a:solidFill>
              </a:rPr>
              <a:t>溜进</a:t>
            </a:r>
            <a:r>
              <a:rPr lang="zh-CN" altLang="en-US" sz="4800" b="1" dirty="0"/>
              <a:t>梁亭人</a:t>
            </a:r>
            <a:r>
              <a:rPr lang="zh-CN" altLang="en-US" sz="4800" b="1" dirty="0" smtClean="0"/>
              <a:t>的瓜园里</a:t>
            </a:r>
            <a:r>
              <a:rPr lang="zh-CN" altLang="en-US" sz="4800" b="1" dirty="0"/>
              <a:t>，用手指轻轻</a:t>
            </a:r>
            <a:r>
              <a:rPr lang="zh-CN" altLang="en-US" sz="4800" b="1" dirty="0">
                <a:solidFill>
                  <a:schemeClr val="accent2"/>
                </a:solidFill>
              </a:rPr>
              <a:t>掐伤</a:t>
            </a:r>
            <a:r>
              <a:rPr lang="zh-CN" altLang="en-US" sz="4800" b="1" dirty="0"/>
              <a:t>小瓜，使瓜枯死。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16385"/>
          <p:cNvSpPr txBox="1">
            <a:spLocks noChangeArrowheads="1"/>
          </p:cNvSpPr>
          <p:nvPr/>
        </p:nvSpPr>
        <p:spPr bwMode="auto">
          <a:xfrm>
            <a:off x="1835150" y="1125538"/>
            <a:ext cx="6264275" cy="42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/>
              <a:t>　　</a:t>
            </a:r>
            <a:r>
              <a:rPr lang="zh-CN" altLang="en-US" dirty="0">
                <a:solidFill>
                  <a:srgbClr val="FF0000"/>
                </a:solidFill>
              </a:rPr>
              <a:t>　　</a:t>
            </a:r>
            <a:r>
              <a:rPr lang="zh-CN" altLang="en-US" sz="2000" dirty="0">
                <a:solidFill>
                  <a:srgbClr val="FF0000"/>
                </a:solidFill>
              </a:rPr>
              <a:t>　</a:t>
            </a:r>
            <a:r>
              <a:rPr lang="zh-CN" altLang="en-US" sz="5400" b="1" dirty="0">
                <a:solidFill>
                  <a:srgbClr val="FF0000"/>
                </a:solidFill>
              </a:rPr>
              <a:t>“依我看，不如我们</a:t>
            </a:r>
            <a:r>
              <a:rPr lang="zh-CN" altLang="en-US" sz="5400" b="1" dirty="0">
                <a:solidFill>
                  <a:schemeClr val="accent2"/>
                </a:solidFill>
              </a:rPr>
              <a:t>趁夜</a:t>
            </a:r>
            <a:r>
              <a:rPr lang="zh-CN" altLang="en-US" sz="5400" b="1" dirty="0">
                <a:solidFill>
                  <a:srgbClr val="FF0000"/>
                </a:solidFill>
              </a:rPr>
              <a:t>里给他们的瓜地施肥、浇水，让他们的瓜也长得好。”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17409"/>
          <p:cNvSpPr txBox="1">
            <a:spLocks noChangeArrowheads="1"/>
          </p:cNvSpPr>
          <p:nvPr/>
        </p:nvSpPr>
        <p:spPr bwMode="auto">
          <a:xfrm>
            <a:off x="1331913" y="1196975"/>
            <a:ext cx="6192837" cy="448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/>
              <a:t>　　　　　</a:t>
            </a:r>
            <a:r>
              <a:rPr lang="zh-CN" altLang="en-US" sz="4800" b="1" dirty="0"/>
              <a:t>从此，楚亭人也变得</a:t>
            </a:r>
            <a:r>
              <a:rPr lang="zh-CN" altLang="en-US" sz="4800" b="1" dirty="0">
                <a:solidFill>
                  <a:schemeClr val="accent2"/>
                </a:solidFill>
              </a:rPr>
              <a:t>勤快</a:t>
            </a:r>
            <a:r>
              <a:rPr lang="zh-CN" altLang="en-US" sz="4800" b="1" dirty="0"/>
              <a:t>起来。两地人</a:t>
            </a:r>
            <a:r>
              <a:rPr lang="zh-CN" altLang="en-US" sz="4800" b="1" dirty="0">
                <a:solidFill>
                  <a:schemeClr val="accent2"/>
                </a:solidFill>
              </a:rPr>
              <a:t>和睦相处</a:t>
            </a:r>
            <a:r>
              <a:rPr lang="zh-CN" altLang="en-US" sz="4800" b="1" dirty="0"/>
              <a:t>，交流种瓜经验。瓜儿年年丰收，大家</a:t>
            </a:r>
            <a:r>
              <a:rPr lang="zh-CN" altLang="en-US" sz="4800" b="1" dirty="0">
                <a:solidFill>
                  <a:schemeClr val="accent2"/>
                </a:solidFill>
              </a:rPr>
              <a:t>都</a:t>
            </a:r>
            <a:r>
              <a:rPr lang="zh-CN" altLang="en-US" sz="4800" b="1" dirty="0"/>
              <a:t>过上了好日子。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占位符 18433"/>
          <p:cNvSpPr>
            <a:spLocks noGrp="1" noChangeArrowheads="1"/>
          </p:cNvSpPr>
          <p:nvPr>
            <p:ph idx="1"/>
          </p:nvPr>
        </p:nvSpPr>
        <p:spPr bwMode="auto">
          <a:xfrm>
            <a:off x="323850" y="1628775"/>
            <a:ext cx="8496300" cy="36179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4400" b="1" dirty="0" smtClean="0">
                <a:solidFill>
                  <a:srgbClr val="CC3300"/>
                </a:solidFill>
              </a:rPr>
              <a:t> </a:t>
            </a:r>
            <a:r>
              <a:rPr lang="zh-CN" altLang="en-US" sz="4400" b="1" dirty="0" smtClean="0">
                <a:solidFill>
                  <a:srgbClr val="CC3300"/>
                </a:solidFill>
              </a:rPr>
              <a:t>细读课文，理解内容：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400" dirty="0" smtClean="0"/>
              <a:t>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/>
              <a:t>    </a:t>
            </a:r>
            <a:r>
              <a:rPr lang="en-US" altLang="zh-CN" b="1" dirty="0" smtClean="0"/>
              <a:t>1.</a:t>
            </a:r>
            <a:r>
              <a:rPr lang="zh-CN" altLang="en-US" b="1" dirty="0" smtClean="0"/>
              <a:t>两地人都种瓜，他们是怎样种瓜的呢？瓜种得好不好？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b="1" dirty="0" smtClean="0"/>
              <a:t>     </a:t>
            </a:r>
            <a:r>
              <a:rPr lang="en-US" altLang="zh-CN" b="1" dirty="0" smtClean="0"/>
              <a:t>2.</a:t>
            </a:r>
            <a:r>
              <a:rPr lang="en-US" altLang="zh-CN" b="1" dirty="0" smtClean="0">
                <a:latin typeface="宋体" panose="02010600030101010101" pitchFamily="2" charset="-122"/>
              </a:rPr>
              <a:t>“</a:t>
            </a:r>
            <a:r>
              <a:rPr lang="zh-CN" altLang="en-US" b="1" dirty="0" smtClean="0"/>
              <a:t>精心”是什么意思？这个词说明梁亭人具有什么样的品质？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b="1" dirty="0" smtClean="0"/>
              <a:t>   </a:t>
            </a:r>
            <a:r>
              <a:rPr lang="en-US" altLang="zh-CN" b="1" dirty="0" smtClean="0"/>
              <a:t>3.</a:t>
            </a:r>
            <a:r>
              <a:rPr lang="zh-CN" altLang="en-US" b="1" dirty="0" smtClean="0"/>
              <a:t>对比梁亭人和楚亭人的行为，有何感受？ 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0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占位符 19457"/>
          <p:cNvSpPr>
            <a:spLocks noGrp="1" noChangeArrowheads="1"/>
          </p:cNvSpPr>
          <p:nvPr>
            <p:ph idx="1"/>
          </p:nvPr>
        </p:nvSpPr>
        <p:spPr bwMode="auto">
          <a:xfrm>
            <a:off x="179388" y="1844675"/>
            <a:ext cx="8785225" cy="2565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5400" b="1" dirty="0" smtClean="0">
                <a:solidFill>
                  <a:srgbClr val="CC3300"/>
                </a:solidFill>
              </a:rPr>
              <a:t>讨论：</a:t>
            </a:r>
            <a:endParaRPr lang="zh-CN" altLang="en-US" sz="4000" b="1" dirty="0" smtClean="0">
              <a:solidFill>
                <a:srgbClr val="CC33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rgbClr val="CC3300"/>
                </a:solidFill>
              </a:rPr>
              <a:t>  </a:t>
            </a:r>
            <a:r>
              <a:rPr lang="zh-CN" altLang="en-US" sz="4000" b="1" dirty="0" smtClean="0"/>
              <a:t>梁亭人不但不报复，反而帮助楚亭人，你赞成这样做吗？为什么？</a:t>
            </a:r>
            <a:r>
              <a:rPr lang="zh-CN" altLang="en-US" dirty="0" smtClean="0"/>
              <a:t> 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0481"/>
          <p:cNvSpPr txBox="1">
            <a:spLocks noChangeArrowheads="1"/>
          </p:cNvSpPr>
          <p:nvPr/>
        </p:nvSpPr>
        <p:spPr bwMode="auto">
          <a:xfrm>
            <a:off x="180975" y="1628775"/>
            <a:ext cx="9180513" cy="390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zh-CN" altLang="en-US" sz="4000" b="1">
                <a:solidFill>
                  <a:srgbClr val="CC3300"/>
                </a:solidFill>
              </a:rPr>
              <a:t>赞成</a:t>
            </a:r>
          </a:p>
          <a:p>
            <a:pPr>
              <a:lnSpc>
                <a:spcPct val="125000"/>
              </a:lnSpc>
            </a:pPr>
            <a:r>
              <a:rPr lang="zh-CN" altLang="en-US" sz="4000" b="1">
                <a:solidFill>
                  <a:srgbClr val="CC3300"/>
                </a:solidFill>
              </a:rPr>
              <a:t>       因为梁亭人如果以恶报恶，两地人定会结下仇恨，纠纷不断，祸及子孙。而梁亭人以善报恶的结果是，两地人和睦相处，大家都过上了好日子。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4578" name="同侧圆角矩形 4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图解结构</a:t>
            </a:r>
          </a:p>
        </p:txBody>
      </p:sp>
      <p:sp>
        <p:nvSpPr>
          <p:cNvPr id="24579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" descr="F:\七彩课堂插图板式封面\排版用图标、页眉页脚\标题图（终-排版用）共29个\图解结构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5963" y="981075"/>
            <a:ext cx="277971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文本框 25605"/>
          <p:cNvSpPr txBox="1">
            <a:spLocks noChangeArrowheads="1"/>
          </p:cNvSpPr>
          <p:nvPr/>
        </p:nvSpPr>
        <p:spPr bwMode="auto">
          <a:xfrm>
            <a:off x="323850" y="2060575"/>
            <a:ext cx="856932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/>
              <a:t>种瓜人　　　　　　　　　</a:t>
            </a:r>
          </a:p>
          <a:p>
            <a:pPr algn="ctr"/>
            <a:endParaRPr lang="zh-CN" altLang="en-US" sz="3200" b="1" dirty="0"/>
          </a:p>
          <a:p>
            <a:pPr algn="ctr"/>
            <a:r>
              <a:rPr lang="zh-CN" altLang="en-US" sz="3200" b="1" dirty="0"/>
              <a:t>梁亭人　　　　　　　　楚亭人　　　　　　　　　            勤劳　　　　 ↓　　　　 懒惰　　　　　　　　　　       以善报恶　　　　　　起坏心眼　　　　　　　　　　　　　</a:t>
            </a:r>
          </a:p>
          <a:p>
            <a:pPr algn="ctr"/>
            <a:endParaRPr lang="zh-CN" altLang="en-US" sz="3200" b="1" dirty="0"/>
          </a:p>
          <a:p>
            <a:pPr algn="ctr"/>
            <a:r>
              <a:rPr lang="zh-CN" altLang="en-US" sz="3200" b="1" dirty="0"/>
              <a:t>和睦相处，共同富裕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5602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概括主题</a:t>
            </a:r>
          </a:p>
        </p:txBody>
      </p:sp>
      <p:sp>
        <p:nvSpPr>
          <p:cNvPr id="25603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5604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508500"/>
            <a:ext cx="2030412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文本框 26629"/>
          <p:cNvSpPr txBox="1">
            <a:spLocks noChangeArrowheads="1"/>
          </p:cNvSpPr>
          <p:nvPr/>
        </p:nvSpPr>
        <p:spPr bwMode="auto">
          <a:xfrm>
            <a:off x="468313" y="2205038"/>
            <a:ext cx="8569325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ea typeface="楷体_GB2312" pitchFamily="1" charset="-122"/>
              </a:rPr>
              <a:t>      《种瓜人》</a:t>
            </a:r>
            <a:r>
              <a:rPr lang="zh-CN" altLang="en-US" sz="3200" b="1" dirty="0"/>
              <a:t>这篇课文是由成语“浇瓜之惠”</a:t>
            </a:r>
          </a:p>
          <a:p>
            <a:endParaRPr lang="zh-CN" altLang="en-US" sz="3200" b="1" dirty="0"/>
          </a:p>
          <a:p>
            <a:r>
              <a:rPr lang="zh-CN" altLang="en-US" sz="3200" b="1" dirty="0"/>
              <a:t>演变而来的一个小故事，告诉我们要像梁亭人</a:t>
            </a:r>
          </a:p>
          <a:p>
            <a:endParaRPr lang="zh-CN" altLang="en-US" sz="3200" b="1" dirty="0"/>
          </a:p>
          <a:p>
            <a:r>
              <a:rPr lang="zh-CN" altLang="en-US" sz="3200" b="1" dirty="0"/>
              <a:t>一样有宽广的胸怀</a:t>
            </a:r>
            <a:r>
              <a:rPr lang="en-US" altLang="zh-CN" sz="3200" b="1" dirty="0">
                <a:latin typeface="宋体" panose="02010600030101010101" pitchFamily="2" charset="-122"/>
              </a:rPr>
              <a:t>,</a:t>
            </a:r>
            <a:r>
              <a:rPr lang="zh-CN" altLang="en-US" sz="3200" b="1" dirty="0"/>
              <a:t>树立以德报怨的高尚情操。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6146" name="组合 10"/>
          <p:cNvGrpSpPr/>
          <p:nvPr/>
        </p:nvGrpSpPr>
        <p:grpSpPr bwMode="auto">
          <a:xfrm>
            <a:off x="268288" y="1125538"/>
            <a:ext cx="2255837" cy="569912"/>
            <a:chOff x="0" y="0"/>
            <a:chExt cx="2256668" cy="571008"/>
          </a:xfrm>
        </p:grpSpPr>
        <p:sp>
          <p:nvSpPr>
            <p:cNvPr id="6147" name="直线连接符 21"/>
            <p:cNvSpPr>
              <a:spLocks noChangeShapeType="1"/>
            </p:cNvSpPr>
            <p:nvPr/>
          </p:nvSpPr>
          <p:spPr bwMode="auto">
            <a:xfrm flipV="1">
              <a:off x="0" y="564646"/>
              <a:ext cx="2256668" cy="6362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8" name="同侧圆角矩形 23"/>
            <p:cNvSpPr>
              <a:spLocks noChangeArrowheads="1"/>
            </p:cNvSpPr>
            <p:nvPr/>
          </p:nvSpPr>
          <p:spPr bwMode="auto">
            <a:xfrm>
              <a:off x="184218" y="0"/>
              <a:ext cx="2000987" cy="516929"/>
            </a:xfrm>
            <a:custGeom>
              <a:avLst/>
              <a:gdLst>
                <a:gd name="T0" fmla="*/ 0 w 2000987"/>
                <a:gd name="T1" fmla="*/ 0 h 516929"/>
                <a:gd name="T2" fmla="*/ 2000987 w 2000987"/>
                <a:gd name="T3" fmla="*/ 516929 h 516929"/>
              </a:gdLst>
              <a:ahLst/>
              <a:cxnLst/>
              <a:rect l="T0" t="T1" r="T2" b="T3"/>
              <a:pathLst>
                <a:path w="2000987" h="516929">
                  <a:moveTo>
                    <a:pt x="86156" y="0"/>
                  </a:moveTo>
                  <a:lnTo>
                    <a:pt x="1914830" y="0"/>
                  </a:lnTo>
                  <a:cubicBezTo>
                    <a:pt x="1962413" y="0"/>
                    <a:pt x="2000986" y="38573"/>
                    <a:pt x="2000986" y="86156"/>
                  </a:cubicBezTo>
                  <a:lnTo>
                    <a:pt x="2000987" y="516929"/>
                  </a:lnTo>
                  <a:lnTo>
                    <a:pt x="0" y="516929"/>
                  </a:lnTo>
                  <a:lnTo>
                    <a:pt x="0" y="86156"/>
                  </a:lnTo>
                  <a:cubicBezTo>
                    <a:pt x="0" y="38573"/>
                    <a:pt x="38573" y="0"/>
                    <a:pt x="8615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资料宝袋</a:t>
              </a:r>
            </a:p>
          </p:txBody>
        </p:sp>
      </p:grpSp>
      <p:pic>
        <p:nvPicPr>
          <p:cNvPr id="6149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6151"/>
          <p:cNvSpPr>
            <a:spLocks noChangeArrowheads="1"/>
          </p:cNvSpPr>
          <p:nvPr/>
        </p:nvSpPr>
        <p:spPr bwMode="auto">
          <a:xfrm>
            <a:off x="292100" y="2565400"/>
            <a:ext cx="8351838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CC3300"/>
                </a:solidFill>
              </a:rPr>
              <a:t>     </a:t>
            </a:r>
            <a:r>
              <a:rPr lang="zh-CN" altLang="en-US" sz="2400" b="1" dirty="0"/>
              <a:t>鞠躬尽瘁,死而后已。(诸葛亮《后出师表》)</a:t>
            </a:r>
          </a:p>
          <a:p>
            <a:r>
              <a:rPr lang="zh-CN" altLang="en-US" sz="2400" b="1" dirty="0"/>
              <a:t>      羊有跪乳之恩,鸦有反哺之义。</a:t>
            </a:r>
          </a:p>
          <a:p>
            <a:r>
              <a:rPr lang="zh-CN" altLang="en-US" sz="2400" b="1" dirty="0"/>
              <a:t>      滴水之恩,当涌泉相报。</a:t>
            </a:r>
          </a:p>
          <a:p>
            <a:r>
              <a:rPr lang="zh-CN" altLang="en-US" sz="2400" b="1" dirty="0"/>
              <a:t>      谁言寸草心,报得三春晖。</a:t>
            </a:r>
          </a:p>
          <a:p>
            <a:r>
              <a:rPr lang="zh-CN" altLang="en-US" sz="2400" b="1" dirty="0"/>
              <a:t>     人家帮我，永志不忘；我帮人家，莫记心上。——华罗庚</a:t>
            </a:r>
            <a:endParaRPr lang="zh-CN" altLang="en-US" sz="2000" b="1" dirty="0"/>
          </a:p>
        </p:txBody>
      </p:sp>
      <p:sp>
        <p:nvSpPr>
          <p:cNvPr id="6152" name="文本框 6152"/>
          <p:cNvSpPr txBox="1">
            <a:spLocks noChangeArrowheads="1"/>
          </p:cNvSpPr>
          <p:nvPr/>
        </p:nvSpPr>
        <p:spPr bwMode="auto">
          <a:xfrm>
            <a:off x="5508625" y="1557338"/>
            <a:ext cx="22320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报恩名言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6626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写法点拨</a:t>
            </a:r>
          </a:p>
        </p:txBody>
      </p:sp>
      <p:sp>
        <p:nvSpPr>
          <p:cNvPr id="26627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6628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822325"/>
            <a:ext cx="2087562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文本框 27653"/>
          <p:cNvSpPr txBox="1">
            <a:spLocks noChangeArrowheads="1"/>
          </p:cNvSpPr>
          <p:nvPr/>
        </p:nvSpPr>
        <p:spPr bwMode="auto">
          <a:xfrm>
            <a:off x="612775" y="2492375"/>
            <a:ext cx="784860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ea typeface="楷体_GB2312" pitchFamily="1" charset="-122"/>
              </a:rPr>
              <a:t>       本文通过人物的动作、语言、心理等</a:t>
            </a:r>
          </a:p>
          <a:p>
            <a:endParaRPr lang="zh-CN" altLang="en-US" sz="3200" b="1" dirty="0">
              <a:solidFill>
                <a:srgbClr val="FF0000"/>
              </a:solidFill>
              <a:ea typeface="楷体_GB2312" pitchFamily="1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ea typeface="楷体_GB2312" pitchFamily="1" charset="-122"/>
              </a:rPr>
              <a:t>描写，写出了老人宽容博大的胸怀。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7650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拓展提升</a:t>
            </a:r>
          </a:p>
        </p:txBody>
      </p:sp>
      <p:sp>
        <p:nvSpPr>
          <p:cNvPr id="27651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7652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5388" y="700088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矩形 28677"/>
          <p:cNvSpPr>
            <a:spLocks noGrp="1" noChangeArrowheads="1"/>
          </p:cNvSpPr>
          <p:nvPr/>
        </p:nvSpPr>
        <p:spPr bwMode="auto">
          <a:xfrm>
            <a:off x="395288" y="1917700"/>
            <a:ext cx="82296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ym typeface="Calibri" panose="020F0502020204030204" pitchFamily="34" charset="0"/>
              </a:rPr>
              <a:t>六尺巷的故事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ym typeface="Calibri" panose="020F0502020204030204" pitchFamily="34" charset="0"/>
              </a:rPr>
              <a:t>       清朝时，在安徽桐城有一个著名的家族，父子两代为相，权势显赫，这就是张家张英、张廷玉父子。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ym typeface="Calibri" panose="020F0502020204030204" pitchFamily="34" charset="0"/>
              </a:rPr>
              <a:t>       清康熙年间，张英在朝廷当文华殿大学士、礼部尚书。老家桐城的老宅与吴家为邻，两家府邸之间有个空地，供双方来往交通使用。后来邻居吴家建房，要占用这个通道，张家不同意，双方将官司打倒县衙门。县官考虑纠纷双方都是官位显赫、名门望族，不敢轻易了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29697"/>
          <p:cNvSpPr>
            <a:spLocks noGrp="1" noChangeArrowheads="1"/>
          </p:cNvSpPr>
          <p:nvPr/>
        </p:nvSpPr>
        <p:spPr bwMode="auto">
          <a:xfrm>
            <a:off x="395288" y="1268413"/>
            <a:ext cx="82296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ym typeface="Calibri" panose="020F0502020204030204" pitchFamily="34" charset="0"/>
              </a:rPr>
              <a:t>       在这期间，张家人写了一封信，给在京城当大官的张英，要求张英出面，干涉此事。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ym typeface="Calibri" panose="020F0502020204030204" pitchFamily="34" charset="0"/>
              </a:rPr>
              <a:t>       张英收到信件后，认为应该谦让邻里，给家里回信中写了四句话：</a:t>
            </a:r>
            <a:r>
              <a:rPr lang="en-US" altLang="zh-CN" sz="2800" b="1" dirty="0">
                <a:solidFill>
                  <a:srgbClr val="FF0000"/>
                </a:solidFill>
                <a:sym typeface="Calibri" panose="020F0502020204030204" pitchFamily="34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sym typeface="Calibri" panose="020F0502020204030204" pitchFamily="34" charset="0"/>
              </a:rPr>
              <a:t>千里来书只为墙，让他三尺又何妨？万里长城今犹在，不见当年秦始皇。</a:t>
            </a:r>
            <a:r>
              <a:rPr lang="en-US" altLang="zh-CN" sz="2800" b="1" dirty="0">
                <a:solidFill>
                  <a:srgbClr val="FF0000"/>
                </a:solidFill>
                <a:sym typeface="Calibri" panose="020F0502020204030204" pitchFamily="34" charset="0"/>
              </a:rPr>
              <a:t>”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ym typeface="Calibri" panose="020F0502020204030204" pitchFamily="34" charset="0"/>
              </a:rPr>
              <a:t>      家人阅罢，明白其中意思，主动让出三尺空地。吴家见状，深受感动，也主动让出三尺房基地，这样就形成了一个6尺的巷子。两家礼让之举和张家不仗势压人的做法传为美谈。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9698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心灵感悟</a:t>
            </a:r>
            <a:endParaRPr lang="zh-CN" altLang="en-US"/>
          </a:p>
        </p:txBody>
      </p:sp>
      <p:sp>
        <p:nvSpPr>
          <p:cNvPr id="29699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9700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" y="4508500"/>
            <a:ext cx="22320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矩形 30725"/>
          <p:cNvSpPr>
            <a:spLocks noGrp="1" noChangeArrowheads="1"/>
          </p:cNvSpPr>
          <p:nvPr/>
        </p:nvSpPr>
        <p:spPr bwMode="auto">
          <a:xfrm>
            <a:off x="323850" y="2347913"/>
            <a:ext cx="7847013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zh-CN" altLang="en-US" sz="4400" b="1">
                <a:sym typeface="Calibri" panose="020F0502020204030204" pitchFamily="34" charset="0"/>
              </a:rPr>
              <a:t>      </a:t>
            </a:r>
            <a:r>
              <a:rPr lang="zh-CN" altLang="en-US" sz="4000" b="1">
                <a:sym typeface="Calibri" panose="020F0502020204030204" pitchFamily="34" charset="0"/>
              </a:rPr>
              <a:t>这个故事让我体会到，不能以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>
                <a:sym typeface="Calibri" panose="020F0502020204030204" pitchFamily="34" charset="0"/>
              </a:rPr>
              <a:t>恶报恶，而应以善报恶，学会宽容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>
                <a:sym typeface="Calibri" panose="020F0502020204030204" pitchFamily="34" charset="0"/>
              </a:rPr>
              <a:t>别人的错误。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charRg st="23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26">
                                            <p:txEl>
                                              <p:charRg st="23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charRg st="39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726">
                                            <p:txEl>
                                              <p:charRg st="39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0722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随堂练习</a:t>
            </a:r>
          </a:p>
        </p:txBody>
      </p:sp>
      <p:sp>
        <p:nvSpPr>
          <p:cNvPr id="30723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4" name="矩形 31748"/>
          <p:cNvSpPr>
            <a:spLocks noGrp="1" noChangeArrowheads="1"/>
          </p:cNvSpPr>
          <p:nvPr/>
        </p:nvSpPr>
        <p:spPr bwMode="auto">
          <a:xfrm>
            <a:off x="107950" y="9080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endParaRPr lang="en-US" altLang="zh-CN" sz="5400" b="1" dirty="0">
              <a:solidFill>
                <a:srgbClr val="CC33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5400" b="1" dirty="0">
                <a:solidFill>
                  <a:srgbClr val="CC33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zh-CN" altLang="en-US" sz="5400" b="1" dirty="0">
                <a:solidFill>
                  <a:srgbClr val="CC3300"/>
                </a:solidFill>
                <a:sym typeface="Calibri" panose="020F0502020204030204" pitchFamily="34" charset="0"/>
              </a:rPr>
              <a:t>仿写句子：</a:t>
            </a:r>
            <a:endParaRPr lang="zh-CN" altLang="en-US" sz="5400" dirty="0">
              <a:solidFill>
                <a:srgbClr val="CC3300"/>
              </a:solidFill>
              <a:sym typeface="Calibri" panose="020F0502020204030204" pitchFamily="34" charset="0"/>
            </a:endParaRPr>
          </a:p>
          <a:p>
            <a:pPr>
              <a:spcBef>
                <a:spcPct val="20000"/>
              </a:spcBef>
            </a:pPr>
            <a:endParaRPr lang="zh-CN" altLang="en-US" sz="3200" dirty="0">
              <a:sym typeface="Calibri" panose="020F0502020204030204" pitchFamily="34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3200" dirty="0">
                <a:sym typeface="Calibri" panose="020F0502020204030204" pitchFamily="34" charset="0"/>
              </a:rPr>
              <a:t>     </a:t>
            </a:r>
            <a:r>
              <a:rPr lang="zh-CN" altLang="en-US" sz="4000" b="1" dirty="0">
                <a:sym typeface="Calibri" panose="020F0502020204030204" pitchFamily="34" charset="0"/>
              </a:rPr>
              <a:t>例：梁亭人种的瓜又大又甜。</a:t>
            </a:r>
          </a:p>
          <a:p>
            <a:pPr>
              <a:spcBef>
                <a:spcPct val="20000"/>
              </a:spcBef>
            </a:pPr>
            <a:r>
              <a:rPr lang="zh-CN" altLang="en-US" sz="4000" b="1" dirty="0">
                <a:sym typeface="Calibri" panose="020F0502020204030204" pitchFamily="34" charset="0"/>
              </a:rPr>
              <a:t>          </a:t>
            </a:r>
          </a:p>
          <a:p>
            <a:pPr>
              <a:spcBef>
                <a:spcPct val="20000"/>
              </a:spcBef>
            </a:pPr>
            <a:r>
              <a:rPr lang="zh-CN" altLang="en-US" sz="4000" b="1" dirty="0">
                <a:sym typeface="Calibri" panose="020F0502020204030204" pitchFamily="34" charset="0"/>
              </a:rPr>
              <a:t>            </a:t>
            </a:r>
            <a:r>
              <a:rPr lang="zh-CN" altLang="en-US" sz="4000" b="1" u="sng" dirty="0">
                <a:sym typeface="Calibri" panose="020F0502020204030204" pitchFamily="34" charset="0"/>
              </a:rPr>
              <a:t>         </a:t>
            </a:r>
            <a:r>
              <a:rPr lang="zh-CN" altLang="en-US" sz="4000" b="1" dirty="0">
                <a:sym typeface="Calibri" panose="020F0502020204030204" pitchFamily="34" charset="0"/>
              </a:rPr>
              <a:t>又</a:t>
            </a:r>
            <a:r>
              <a:rPr lang="zh-CN" altLang="en-US" sz="4000" b="1" u="sng" dirty="0">
                <a:sym typeface="Calibri" panose="020F0502020204030204" pitchFamily="34" charset="0"/>
              </a:rPr>
              <a:t>           </a:t>
            </a:r>
            <a:r>
              <a:rPr lang="zh-CN" altLang="en-US" sz="4000" b="1" dirty="0">
                <a:sym typeface="Calibri" panose="020F0502020204030204" pitchFamily="34" charset="0"/>
              </a:rPr>
              <a:t>又</a:t>
            </a:r>
            <a:r>
              <a:rPr lang="zh-CN" altLang="en-US" sz="4000" b="1" u="sng" dirty="0">
                <a:sym typeface="Calibri" panose="020F0502020204030204" pitchFamily="34" charset="0"/>
              </a:rPr>
              <a:t>             </a:t>
            </a:r>
            <a:r>
              <a:rPr lang="zh-CN" altLang="en-US" sz="4000" b="1" dirty="0">
                <a:sym typeface="Calibri" panose="020F0502020204030204" pitchFamily="34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占位符 32769"/>
          <p:cNvSpPr>
            <a:spLocks noGrp="1" noChangeArrowheads="1"/>
          </p:cNvSpPr>
          <p:nvPr>
            <p:ph idx="1"/>
          </p:nvPr>
        </p:nvSpPr>
        <p:spPr bwMode="auto">
          <a:xfrm>
            <a:off x="468313" y="765175"/>
            <a:ext cx="8351837" cy="53276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endParaRPr lang="en-US" altLang="zh-CN" b="1" dirty="0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b="1" dirty="0" smtClean="0"/>
              <a:t>      </a:t>
            </a:r>
            <a:r>
              <a:rPr lang="en-US" altLang="zh-CN" sz="4800" b="1" dirty="0" smtClean="0"/>
              <a:t>1.</a:t>
            </a:r>
            <a:r>
              <a:rPr lang="zh-CN" altLang="en-US" sz="4800" b="1" dirty="0" smtClean="0"/>
              <a:t>梁亭人</a:t>
            </a:r>
            <a:r>
              <a:rPr lang="zh-CN" altLang="en-US" sz="4800" b="1" dirty="0" smtClean="0">
                <a:solidFill>
                  <a:schemeClr val="accent2"/>
                </a:solidFill>
              </a:rPr>
              <a:t>勤劳</a:t>
            </a:r>
            <a:r>
              <a:rPr lang="zh-CN" altLang="en-US" sz="4800" b="1" dirty="0" smtClean="0"/>
              <a:t>，而楚亭人（       ）。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4800" b="1" dirty="0" smtClean="0"/>
              <a:t>     </a:t>
            </a:r>
            <a:r>
              <a:rPr lang="en-US" altLang="zh-CN" sz="4800" b="1" dirty="0" smtClean="0"/>
              <a:t>2.</a:t>
            </a:r>
            <a:r>
              <a:rPr lang="zh-CN" altLang="en-US" sz="4800" b="1" dirty="0" smtClean="0"/>
              <a:t>楚亭人起了（   ）心眼，梁亭人却（   ）心帮助他们。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4800" b="1" dirty="0" smtClean="0"/>
              <a:t>     </a:t>
            </a:r>
            <a:r>
              <a:rPr lang="en-US" altLang="zh-CN" sz="4800" b="1" dirty="0" smtClean="0"/>
              <a:t>3.</a:t>
            </a:r>
            <a:r>
              <a:rPr lang="zh-CN" altLang="en-US" sz="4800" b="1" dirty="0" smtClean="0"/>
              <a:t>楚亭人也勤快起来，他们的生活由（   ）变富。</a:t>
            </a:r>
          </a:p>
        </p:txBody>
      </p:sp>
      <p:sp>
        <p:nvSpPr>
          <p:cNvPr id="32771" name="文本框 32770"/>
          <p:cNvSpPr txBox="1">
            <a:spLocks noChangeArrowheads="1"/>
          </p:cNvSpPr>
          <p:nvPr/>
        </p:nvSpPr>
        <p:spPr bwMode="auto">
          <a:xfrm>
            <a:off x="1403350" y="2060575"/>
            <a:ext cx="13017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solidFill>
                  <a:srgbClr val="CC3300"/>
                </a:solidFill>
              </a:rPr>
              <a:t>懒惰</a:t>
            </a:r>
          </a:p>
        </p:txBody>
      </p:sp>
      <p:sp>
        <p:nvSpPr>
          <p:cNvPr id="32772" name="文本框 32771"/>
          <p:cNvSpPr txBox="1">
            <a:spLocks noChangeArrowheads="1"/>
          </p:cNvSpPr>
          <p:nvPr/>
        </p:nvSpPr>
        <p:spPr bwMode="auto">
          <a:xfrm>
            <a:off x="5219700" y="2781300"/>
            <a:ext cx="7429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solidFill>
                  <a:srgbClr val="CC3300"/>
                </a:solidFill>
              </a:rPr>
              <a:t>坏</a:t>
            </a:r>
          </a:p>
        </p:txBody>
      </p:sp>
      <p:sp>
        <p:nvSpPr>
          <p:cNvPr id="32773" name="文本框 32772"/>
          <p:cNvSpPr txBox="1">
            <a:spLocks noChangeArrowheads="1"/>
          </p:cNvSpPr>
          <p:nvPr/>
        </p:nvSpPr>
        <p:spPr bwMode="auto">
          <a:xfrm>
            <a:off x="3708400" y="3500438"/>
            <a:ext cx="7429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solidFill>
                  <a:srgbClr val="CC3300"/>
                </a:solidFill>
              </a:rPr>
              <a:t>好</a:t>
            </a:r>
          </a:p>
        </p:txBody>
      </p:sp>
      <p:sp>
        <p:nvSpPr>
          <p:cNvPr id="32774" name="文本框 32773"/>
          <p:cNvSpPr txBox="1">
            <a:spLocks noChangeArrowheads="1"/>
          </p:cNvSpPr>
          <p:nvPr/>
        </p:nvSpPr>
        <p:spPr bwMode="auto">
          <a:xfrm>
            <a:off x="3851275" y="5013325"/>
            <a:ext cx="7429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solidFill>
                  <a:srgbClr val="CC3300"/>
                </a:solidFill>
              </a:rPr>
              <a:t>穷</a:t>
            </a:r>
          </a:p>
        </p:txBody>
      </p:sp>
      <p:sp>
        <p:nvSpPr>
          <p:cNvPr id="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  <p:bldP spid="32773" grpId="0"/>
      <p:bldP spid="327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7169"/>
          <p:cNvSpPr>
            <a:spLocks noChangeArrowheads="1"/>
          </p:cNvSpPr>
          <p:nvPr/>
        </p:nvSpPr>
        <p:spPr bwMode="auto">
          <a:xfrm>
            <a:off x="36513" y="2565400"/>
            <a:ext cx="9144000" cy="277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CC3300"/>
                </a:solidFill>
              </a:rPr>
              <a:t>         </a:t>
            </a:r>
            <a:endParaRPr lang="zh-CN" altLang="en-US" sz="2000" b="1" dirty="0"/>
          </a:p>
          <a:p>
            <a:r>
              <a:rPr lang="zh-CN" altLang="en-US" sz="2000" b="1" dirty="0"/>
              <a:t>　　</a:t>
            </a:r>
            <a:r>
              <a:rPr lang="zh-CN" altLang="en-US" sz="2400" b="1" dirty="0"/>
              <a:t>多一些宽容就少一些心里的隔膜，多一份宽容就多一份友爱。</a:t>
            </a:r>
          </a:p>
          <a:p>
            <a:r>
              <a:rPr lang="zh-CN" altLang="en-US" sz="2400" b="1" dirty="0"/>
              <a:t>      世界上最宽阔的是海洋，比海洋更宽阔的是天空，比天空更宽阔的是人的胸怀。 </a:t>
            </a:r>
          </a:p>
          <a:p>
            <a:r>
              <a:rPr lang="zh-CN" altLang="en-US" sz="2400" b="1" dirty="0"/>
              <a:t>       忍一时风平浪静，退一步海阔天空。 </a:t>
            </a:r>
          </a:p>
          <a:p>
            <a:r>
              <a:rPr lang="zh-CN" altLang="en-US" sz="2400" b="1" dirty="0"/>
              <a:t>      用宽容的心境和同学相处，友谊才能稳固和长久。</a:t>
            </a:r>
          </a:p>
          <a:p>
            <a:r>
              <a:rPr lang="zh-CN" altLang="en-US" sz="2400" b="1" dirty="0"/>
              <a:t>      一个不肯原谅别人的人，就是不给自己留有余地。</a:t>
            </a:r>
          </a:p>
        </p:txBody>
      </p:sp>
      <p:sp>
        <p:nvSpPr>
          <p:cNvPr id="7170" name="文本框 7170"/>
          <p:cNvSpPr txBox="1">
            <a:spLocks noChangeArrowheads="1"/>
          </p:cNvSpPr>
          <p:nvPr/>
        </p:nvSpPr>
        <p:spPr bwMode="auto">
          <a:xfrm>
            <a:off x="3707940" y="1985962"/>
            <a:ext cx="32400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/>
              <a:t>有关宽容的语句</a:t>
            </a:r>
          </a:p>
        </p:txBody>
      </p:sp>
      <p:grpSp>
        <p:nvGrpSpPr>
          <p:cNvPr id="5" name="组合 5"/>
          <p:cNvGrpSpPr/>
          <p:nvPr/>
        </p:nvGrpSpPr>
        <p:grpSpPr bwMode="auto">
          <a:xfrm>
            <a:off x="506413" y="915988"/>
            <a:ext cx="2071687" cy="661987"/>
            <a:chOff x="0" y="0"/>
            <a:chExt cx="2071702" cy="661806"/>
          </a:xfrm>
        </p:grpSpPr>
        <p:sp>
          <p:nvSpPr>
            <p:cNvPr id="6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" name="同侧圆角矩形 9"/>
          <p:cNvSpPr>
            <a:spLocks noChangeArrowheads="1"/>
          </p:cNvSpPr>
          <p:nvPr/>
        </p:nvSpPr>
        <p:spPr bwMode="auto">
          <a:xfrm>
            <a:off x="482600" y="903288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资料宝袋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  <p:sp>
        <p:nvSpPr>
          <p:cNvPr id="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  <p:bldP spid="71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8194" name="同侧圆角矩形 1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预习检查</a:t>
            </a:r>
          </a:p>
        </p:txBody>
      </p:sp>
      <p:sp>
        <p:nvSpPr>
          <p:cNvPr id="8195" name="直线连接符 21"/>
          <p:cNvSpPr>
            <a:spLocks noChangeShapeType="1"/>
          </p:cNvSpPr>
          <p:nvPr/>
        </p:nvSpPr>
        <p:spPr bwMode="auto">
          <a:xfrm flipV="1">
            <a:off x="468313" y="1924050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8196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113" y="8255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矩形 8197"/>
          <p:cNvSpPr>
            <a:spLocks noGrp="1" noChangeArrowheads="1"/>
          </p:cNvSpPr>
          <p:nvPr/>
        </p:nvSpPr>
        <p:spPr bwMode="auto">
          <a:xfrm>
            <a:off x="395288" y="32845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ym typeface="Calibri" panose="020F0502020204030204" pitchFamily="34" charset="0"/>
              </a:rPr>
              <a:t>大声读课文，说说课文主要讲了一件什么事。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20483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20488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9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4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2048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5" name="文本框 10254"/>
          <p:cNvSpPr txBox="1">
            <a:spLocks noChangeArrowheads="1"/>
          </p:cNvSpPr>
          <p:nvPr/>
        </p:nvSpPr>
        <p:spPr bwMode="auto">
          <a:xfrm>
            <a:off x="1031471" y="3589133"/>
            <a:ext cx="763253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勤    惰    误    掐    愤    恶</a:t>
            </a:r>
            <a:endParaRPr lang="en-US" altLang="zh-CN" sz="4400" b="1" dirty="0" smtClean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4400" b="1" dirty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仇     恨    祸    既    赔    睦</a:t>
            </a:r>
            <a:endParaRPr lang="en-US" altLang="zh-CN" sz="4400" b="1" dirty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  <p:sp>
        <p:nvSpPr>
          <p:cNvPr id="9" name="文本框 10254"/>
          <p:cNvSpPr txBox="1">
            <a:spLocks noChangeArrowheads="1"/>
          </p:cNvSpPr>
          <p:nvPr/>
        </p:nvSpPr>
        <p:spPr bwMode="auto">
          <a:xfrm>
            <a:off x="827740" y="2852960"/>
            <a:ext cx="805227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qín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d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uò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wù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qiā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fèn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è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chóu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hèn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huò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jì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péi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mù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1217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zhàn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战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亭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坏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3195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tíng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13195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huài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7008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kū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枯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制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止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0358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zhì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10358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zhǐ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报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0358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bào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" grpId="0"/>
      <p:bldP spid="718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11266" name="同侧圆角矩形 4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课文详解</a:t>
            </a:r>
          </a:p>
        </p:txBody>
      </p:sp>
      <p:sp>
        <p:nvSpPr>
          <p:cNvPr id="11267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1268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950" y="4076700"/>
            <a:ext cx="2986088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文本框 12293"/>
          <p:cNvSpPr txBox="1"/>
          <p:nvPr/>
        </p:nvSpPr>
        <p:spPr>
          <a:xfrm>
            <a:off x="971550" y="2133600"/>
            <a:ext cx="6769100" cy="2057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i="1" noProof="1">
                <a:solidFill>
                  <a:srgbClr val="3366CC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认真读课文</a:t>
            </a:r>
            <a:endParaRPr lang="zh-CN" altLang="en-US" i="1" noProof="1">
              <a:solidFill>
                <a:srgbClr val="3366CC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pPr>
              <a:spcBef>
                <a:spcPct val="50000"/>
              </a:spcBef>
            </a:pPr>
            <a:endParaRPr lang="zh-CN" altLang="en-US" i="1" noProof="1">
              <a:solidFill>
                <a:srgbClr val="3366CC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pPr>
              <a:spcBef>
                <a:spcPct val="50000"/>
              </a:spcBef>
            </a:pPr>
            <a:r>
              <a:rPr lang="en-US" altLang="zh-CN" sz="2800" b="1" noProof="1">
                <a:cs typeface="+mn-ea"/>
              </a:rPr>
              <a:t>1.</a:t>
            </a:r>
            <a:r>
              <a:rPr lang="zh-CN" altLang="en-US" sz="2800" b="1" noProof="1">
                <a:cs typeface="+mn-ea"/>
              </a:rPr>
              <a:t>标出自然段。</a:t>
            </a:r>
            <a:endParaRPr lang="zh-CN" altLang="en-US" sz="2800" b="1" noProof="1"/>
          </a:p>
          <a:p>
            <a:pPr>
              <a:spcBef>
                <a:spcPct val="50000"/>
              </a:spcBef>
            </a:pPr>
            <a:r>
              <a:rPr lang="en-US" altLang="zh-CN" sz="2800" b="1" noProof="1">
                <a:cs typeface="+mn-ea"/>
              </a:rPr>
              <a:t>2.</a:t>
            </a:r>
            <a:r>
              <a:rPr lang="zh-CN" altLang="en-US" sz="2800" b="1" noProof="1">
                <a:cs typeface="+mn-ea"/>
              </a:rPr>
              <a:t>这篇课文讲了一个什么故事？</a:t>
            </a:r>
            <a:endParaRPr lang="zh-CN" altLang="en-US" sz="2800" b="1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CFE8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3F1E2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1082</Words>
  <Application>Microsoft Office PowerPoint</Application>
  <PresentationFormat>全屏显示(4:3)</PresentationFormat>
  <Paragraphs>128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Microsoft</cp:lastModifiedBy>
  <cp:revision>101</cp:revision>
  <dcterms:created xsi:type="dcterms:W3CDTF">2015-10-09T10:28:00Z</dcterms:created>
  <dcterms:modified xsi:type="dcterms:W3CDTF">2018-03-12T10:21:46Z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