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411" r:id="rId4"/>
    <p:sldId id="410" r:id="rId6"/>
    <p:sldId id="413" r:id="rId7"/>
    <p:sldId id="414" r:id="rId8"/>
    <p:sldId id="415" r:id="rId9"/>
    <p:sldId id="416" r:id="rId10"/>
    <p:sldId id="417" r:id="rId11"/>
    <p:sldId id="418" r:id="rId12"/>
    <p:sldId id="420" r:id="rId13"/>
    <p:sldId id="421" r:id="rId14"/>
    <p:sldId id="422" r:id="rId15"/>
    <p:sldId id="424" r:id="rId16"/>
    <p:sldId id="423" r:id="rId17"/>
    <p:sldId id="425" r:id="rId18"/>
    <p:sldId id="426" r:id="rId19"/>
    <p:sldId id="428" r:id="rId20"/>
    <p:sldId id="429" r:id="rId21"/>
    <p:sldId id="431" r:id="rId22"/>
    <p:sldId id="430" r:id="rId23"/>
    <p:sldId id="434" r:id="rId24"/>
    <p:sldId id="435" r:id="rId25"/>
    <p:sldId id="437" r:id="rId26"/>
    <p:sldId id="440" r:id="rId27"/>
    <p:sldId id="438" r:id="rId28"/>
    <p:sldId id="439" r:id="rId29"/>
    <p:sldId id="441" r:id="rId30"/>
    <p:sldId id="442" r:id="rId31"/>
    <p:sldId id="443" r:id="rId32"/>
    <p:sldId id="446" r:id="rId33"/>
    <p:sldId id="445" r:id="rId34"/>
    <p:sldId id="444" r:id="rId35"/>
    <p:sldId id="419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778" autoAdjust="0"/>
    <p:restoredTop sz="94660"/>
  </p:normalViewPr>
  <p:slideViewPr>
    <p:cSldViewPr snapToGrid="0">
      <p:cViewPr varScale="1">
        <p:scale>
          <a:sx n="50" d="100"/>
          <a:sy n="50" d="100"/>
        </p:scale>
        <p:origin x="36" y="930"/>
      </p:cViewPr>
      <p:guideLst>
        <p:guide orient="horz" pos="2168"/>
        <p:guide pos="38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0" Type="http://schemas.openxmlformats.org/officeDocument/2006/relationships/tags" Target="tags/tag63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64515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4516" name="灯片编号占位符 3"/>
          <p:cNvSpPr txBox="1">
            <a:spLocks noGrp="1"/>
          </p:cNvSpPr>
          <p:nvPr>
            <p:ph type="sldNum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</a:ln>
        </p:spPr>
        <p:txBody>
          <a:bodyPr numCol="1" rtlCol="0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8D683C5-321D-4CB2-9F32-35EF98703178}" type="slidenum">
              <a:rPr lang="zh-CN" altLang="en-US" sz="1200">
                <a:latin typeface="Calibri" panose="020F0502020204030204" charset="0"/>
              </a:rPr>
            </a:fld>
            <a:endParaRPr lang="zh-CN" altLang="en-US" sz="120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77827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77828" name="灯片编号占位符 3"/>
          <p:cNvSpPr txBox="1">
            <a:spLocks noGrp="1"/>
          </p:cNvSpPr>
          <p:nvPr>
            <p:ph type="sldNum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</a:ln>
        </p:spPr>
        <p:txBody>
          <a:bodyPr numCol="1" rtlCol="0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E03AE7B-1189-4259-BF3D-2DCA1B7C305A}" type="slidenum">
              <a:rPr lang="en-US" altLang="zh-CN" sz="1200">
                <a:latin typeface="Calibri" panose="020F0502020204030204" charset="0"/>
              </a:rPr>
            </a:fld>
            <a:endParaRPr lang="en-US" altLang="zh-CN" sz="120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82947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82948" name="灯片编号占位符 3"/>
          <p:cNvSpPr txBox="1">
            <a:spLocks noGrp="1"/>
          </p:cNvSpPr>
          <p:nvPr>
            <p:ph type="sldNum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</a:ln>
        </p:spPr>
        <p:txBody>
          <a:bodyPr numCol="1" rtlCol="0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0E5CE53-DE9F-4F79-BF3A-6F26D02C9A34}" type="slidenum">
              <a:rPr lang="en-US" altLang="zh-CN" sz="1200">
                <a:latin typeface="Calibri" panose="020F0502020204030204" charset="0"/>
              </a:rPr>
            </a:fld>
            <a:endParaRPr lang="en-US" altLang="zh-CN" sz="120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63491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3492" name="灯片编号占位符 3"/>
          <p:cNvSpPr txBox="1">
            <a:spLocks noGrp="1"/>
          </p:cNvSpPr>
          <p:nvPr>
            <p:ph type="sldNum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</a:ln>
        </p:spPr>
        <p:txBody>
          <a:bodyPr numCol="1" rtlCol="0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2E1227C-320E-40BE-A110-3AE9499FE329}" type="slidenum">
              <a:rPr lang="zh-CN" altLang="en-US" sz="1200">
                <a:latin typeface="Calibri" panose="020F0502020204030204" charset="0"/>
              </a:rPr>
            </a:fld>
            <a:endParaRPr lang="zh-CN" altLang="en-US" sz="120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88067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88068" name="灯片编号占位符 3"/>
          <p:cNvSpPr txBox="1">
            <a:spLocks noGrp="1"/>
          </p:cNvSpPr>
          <p:nvPr>
            <p:ph type="sldNum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</a:ln>
        </p:spPr>
        <p:txBody>
          <a:bodyPr numCol="1" rtlCol="0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F39CA33-6AA1-402B-9C61-28A8F6D94DD9}" type="slidenum">
              <a:rPr lang="en-US" altLang="zh-CN" sz="1200">
                <a:latin typeface="Calibri" panose="020F0502020204030204" charset="0"/>
              </a:rPr>
            </a:fld>
            <a:endParaRPr lang="en-US" altLang="zh-CN" sz="120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93187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93188" name="灯片编号占位符 3"/>
          <p:cNvSpPr txBox="1">
            <a:spLocks noGrp="1"/>
          </p:cNvSpPr>
          <p:nvPr>
            <p:ph type="sldNum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</a:ln>
        </p:spPr>
        <p:txBody>
          <a:bodyPr numCol="1" rtlCol="0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593D15B-E7E2-45DC-B494-2D493F1912E0}" type="slidenum">
              <a:rPr lang="en-US" altLang="zh-CN" sz="1200">
                <a:latin typeface="Calibri" panose="020F0502020204030204" charset="0"/>
              </a:rPr>
            </a:fld>
            <a:endParaRPr lang="en-US" altLang="zh-CN" sz="120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96259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96260" name="灯片编号占位符 3"/>
          <p:cNvSpPr txBox="1">
            <a:spLocks noGrp="1"/>
          </p:cNvSpPr>
          <p:nvPr>
            <p:ph type="sldNum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</a:ln>
        </p:spPr>
        <p:txBody>
          <a:bodyPr numCol="1" rtlCol="0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D2D9984-9950-4386-968B-D32F21E0C42D}" type="slidenum">
              <a:rPr lang="zh-CN" altLang="en-US" sz="1200">
                <a:latin typeface="Calibri" panose="020F0502020204030204" charset="0"/>
              </a:rPr>
            </a:fld>
            <a:endParaRPr lang="zh-CN" altLang="en-US" sz="120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103427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3428" name="灯片编号占位符 3"/>
          <p:cNvSpPr txBox="1">
            <a:spLocks noGrp="1"/>
          </p:cNvSpPr>
          <p:nvPr>
            <p:ph type="sldNum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</a:ln>
        </p:spPr>
        <p:txBody>
          <a:bodyPr numCol="1" rtlCol="0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905194E-8286-4082-8A42-B165B137C64D}" type="slidenum">
              <a:rPr lang="zh-CN" altLang="en-US" sz="1200">
                <a:latin typeface="Calibri" panose="020F0502020204030204" charset="0"/>
              </a:rPr>
            </a:fld>
            <a:endParaRPr lang="zh-CN" altLang="en-US" sz="120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98307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98308" name="灯片编号占位符 3"/>
          <p:cNvSpPr txBox="1">
            <a:spLocks noGrp="1"/>
          </p:cNvSpPr>
          <p:nvPr>
            <p:ph type="sldNum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</a:ln>
        </p:spPr>
        <p:txBody>
          <a:bodyPr numCol="1" rtlCol="0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209BDBE-A71B-441C-9965-907437F09634}" type="slidenum">
              <a:rPr lang="zh-CN" altLang="en-US" sz="1200">
                <a:latin typeface="Calibri" panose="020F0502020204030204" charset="0"/>
              </a:rPr>
            </a:fld>
            <a:endParaRPr lang="zh-CN" altLang="en-US" sz="120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</a:ln>
        </p:spPr>
        <p:txBody>
          <a:bodyPr numCol="1" rtlCol="0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36DC016-5648-4F76-A156-35B80E6EFDC1}" type="slidenum">
              <a:rPr lang="zh-CN" altLang="en-US" sz="1200">
                <a:latin typeface="Calibri" panose="020F0502020204030204" charset="0"/>
              </a:rPr>
            </a:fld>
            <a:endParaRPr lang="zh-CN" altLang="en-US" sz="120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99331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99332" name="灯片编号占位符 3"/>
          <p:cNvSpPr txBox="1">
            <a:spLocks noGrp="1"/>
          </p:cNvSpPr>
          <p:nvPr>
            <p:ph type="sldNum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</a:ln>
        </p:spPr>
        <p:txBody>
          <a:bodyPr numCol="1" rtlCol="0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91784A0-C53D-45FE-A665-C96A8959455E}" type="slidenum">
              <a:rPr lang="zh-CN" altLang="en-US" sz="1200">
                <a:latin typeface="Calibri" panose="020F0502020204030204" charset="0"/>
              </a:rPr>
            </a:fld>
            <a:endParaRPr lang="zh-CN" altLang="en-US" sz="120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113667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13668" name="灯片编号占位符 3"/>
          <p:cNvSpPr txBox="1">
            <a:spLocks noGrp="1"/>
          </p:cNvSpPr>
          <p:nvPr>
            <p:ph type="sldNum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</a:ln>
        </p:spPr>
        <p:txBody>
          <a:bodyPr numCol="1" rtlCol="0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25E3F46-148C-443C-AD40-EFFB7C27FAC7}" type="slidenum">
              <a:rPr lang="zh-CN" altLang="en-US" sz="1200">
                <a:latin typeface="Calibri" panose="020F0502020204030204" charset="0"/>
              </a:rPr>
            </a:fld>
            <a:endParaRPr lang="zh-CN" altLang="en-US" sz="120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71683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71684" name="灯片编号占位符 3"/>
          <p:cNvSpPr txBox="1">
            <a:spLocks noGrp="1"/>
          </p:cNvSpPr>
          <p:nvPr>
            <p:ph type="sldNum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</a:ln>
        </p:spPr>
        <p:txBody>
          <a:bodyPr numCol="1" rtlCol="0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7A4CF60-F216-474D-98C6-112A4305FCDA}" type="slidenum">
              <a:rPr lang="zh-CN" altLang="en-US" sz="1200">
                <a:latin typeface="Calibri" panose="020F0502020204030204" charset="0"/>
              </a:rPr>
            </a:fld>
            <a:endParaRPr lang="zh-CN" altLang="en-US" sz="120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26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0BE2FFFE-43FF-453D-A0A4-9231AF94C499}" type="datetime1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  <p:sp>
        <p:nvSpPr>
          <p:cNvPr id="102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>
              <a:latin typeface="Calibri" panose="020F0502020204030204" charset="0"/>
            </a:endParaRPr>
          </a:p>
        </p:txBody>
      </p:sp>
      <p:sp>
        <p:nvSpPr>
          <p:cNvPr id="102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C2C4CE3F-1493-4200-9C75-4662A537AA85}" type="slidenum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0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15EDEF43-F83C-4496-8EFD-DA96485C2499}" type="datetime1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  <p:sp>
        <p:nvSpPr>
          <p:cNvPr id="2051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>
              <a:latin typeface="Calibri" panose="020F0502020204030204" charset="0"/>
            </a:endParaRPr>
          </a:p>
        </p:txBody>
      </p:sp>
      <p:sp>
        <p:nvSpPr>
          <p:cNvPr id="2052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BD1699F4-1B90-45D5-A360-C16E9E7FC6D0}" type="slidenum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"/>
          <p:cNvSpPr/>
          <p:nvPr/>
        </p:nvSpPr>
        <p:spPr>
          <a:xfrm>
            <a:off x="8324850" y="4411663"/>
            <a:ext cx="776288" cy="231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www.1ppt.com/moban/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行业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www.1ppt.com/hangye/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节日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www.1ppt.com/jieri/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www.1ppt.com/beijing/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精美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www.1ppt.com/xiazai/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www.1ppt.com/kejian/   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www.1ppt.com/ziti/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工作总结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www.1ppt.com/xiazai/zongjie/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工作计划：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www.1ppt.com/xiazai/jihua/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商务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www.1ppt.com/moban/shangwu/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个人简历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www.1ppt.com/xiazai/jianli/ 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毕业答辩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www.1ppt.com/xiazai/dabian/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工作汇报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www.1ppt.com/xiazai/huibao/   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5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66B0838A-7108-4B15-BF1D-20C8A1168F39}" type="datetime1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  <p:sp>
        <p:nvSpPr>
          <p:cNvPr id="3076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>
              <a:latin typeface="Calibri" panose="020F0502020204030204" charset="0"/>
            </a:endParaRPr>
          </a:p>
        </p:txBody>
      </p:sp>
      <p:sp>
        <p:nvSpPr>
          <p:cNvPr id="3077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3027C878-8144-4687-89BE-4706FEF627B5}" type="slidenum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8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AD7F8AE0-0A9A-4BEC-9F28-BDE2B7981633}" type="datetime1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  <p:sp>
        <p:nvSpPr>
          <p:cNvPr id="4099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>
              <a:latin typeface="Calibri" panose="020F0502020204030204" charset="0"/>
            </a:endParaRPr>
          </a:p>
        </p:txBody>
      </p:sp>
      <p:sp>
        <p:nvSpPr>
          <p:cNvPr id="4100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A65ECCCE-9FFF-4686-B99F-DCC49BC17C4F}" type="slidenum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B13F77F1-2088-413B-8ADB-AC926E38B6A3}" type="datetime1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  <p:sp>
        <p:nvSpPr>
          <p:cNvPr id="512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>
              <a:latin typeface="Calibri" panose="020F0502020204030204" charset="0"/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C16A43B2-A215-4336-944A-03FA61238EAB}" type="slidenum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146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D5FA1E70-640C-474C-9767-E4FBEA861913}" type="datetime1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  <p:sp>
        <p:nvSpPr>
          <p:cNvPr id="614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>
              <a:latin typeface="Calibri" panose="020F0502020204030204" charset="0"/>
            </a:endParaRPr>
          </a:p>
        </p:txBody>
      </p:sp>
      <p:sp>
        <p:nvSpPr>
          <p:cNvPr id="614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7A7F700F-2162-4D28-AF4F-3F2BD79CBB09}" type="slidenum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7170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4E0B64B6-7995-46B1-A3D6-57E0CA1BB363}" type="datetime1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  <p:sp>
        <p:nvSpPr>
          <p:cNvPr id="7171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>
              <a:latin typeface="Calibri" panose="020F0502020204030204" charset="0"/>
            </a:endParaRPr>
          </a:p>
        </p:txBody>
      </p:sp>
      <p:sp>
        <p:nvSpPr>
          <p:cNvPr id="7172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F5A3C093-E74E-4A0E-AF2B-D75C06D4F916}" type="slidenum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52570A2A-487B-4952-A96D-A1AF9039B466}" type="datetime1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  <p:sp>
        <p:nvSpPr>
          <p:cNvPr id="819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>
              <a:latin typeface="Calibri" panose="020F0502020204030204" charset="0"/>
            </a:endParaRPr>
          </a:p>
        </p:txBody>
      </p:sp>
      <p:sp>
        <p:nvSpPr>
          <p:cNvPr id="819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1963481B-C106-405A-A655-8F9AFF50FA1E}" type="slidenum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3D528B13-E659-40E8-98B0-546837E65466}" type="datetime1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  <p:sp>
        <p:nvSpPr>
          <p:cNvPr id="921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>
              <a:latin typeface="Calibri" panose="020F0502020204030204" charset="0"/>
            </a:endParaRPr>
          </a:p>
        </p:txBody>
      </p:sp>
      <p:sp>
        <p:nvSpPr>
          <p:cNvPr id="922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9EF5439E-94CF-4849-B678-E85DAD87DC9B}" type="slidenum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8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89878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urce Sans Pro" charset="0"/>
                <a:ea typeface="Source Sans Pro" charset="0"/>
                <a:cs typeface="Source Sans Pro" charset="0"/>
              </a:rPr>
              <a:t>单击图标添加图片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ource Sans Pro" charset="0"/>
              <a:ea typeface="Source Sans Pro" charset="0"/>
              <a:cs typeface="Source Sans Pro" charset="0"/>
            </a:endParaRP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86296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urce Sans Pro" charset="0"/>
                <a:ea typeface="Source Sans Pro" charset="0"/>
                <a:cs typeface="Source Sans Pro" charset="0"/>
              </a:rPr>
              <a:t>单击图标添加图片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ource Sans Pro" charset="0"/>
              <a:ea typeface="Source Sans Pro" charset="0"/>
              <a:cs typeface="Source Sans Pro" charset="0"/>
            </a:endParaRP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82714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urce Sans Pro" charset="0"/>
                <a:ea typeface="Source Sans Pro" charset="0"/>
                <a:cs typeface="Source Sans Pro" charset="0"/>
              </a:rPr>
              <a:t>单击图标添加图片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ource Sans Pro" charset="0"/>
              <a:ea typeface="Source Sans Pro" charset="0"/>
              <a:cs typeface="Source Sans Pro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 Light" panose="020F0302020204030204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70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1" name="矩形 5"/>
          <p:cNvSpPr/>
          <p:nvPr/>
        </p:nvSpPr>
        <p:spPr>
          <a:xfrm>
            <a:off x="2883444" y="1840119"/>
            <a:ext cx="6305550" cy="13220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uLnTx/>
                <a:uFillTx/>
                <a:latin typeface="腾祥铁山楷书繁" pitchFamily="2" charset="-122"/>
                <a:ea typeface="腾祥铁山楷书繁" pitchFamily="2" charset="-122"/>
                <a:cs typeface="+mn-cs"/>
              </a:rPr>
              <a:t>齐桓晋文之事</a:t>
            </a:r>
            <a:endParaRPr kumimoji="0" lang="zh-CN" altLang="en-US" sz="8000" b="1" i="0" u="none" strike="noStrike" kern="1200" cap="none" spc="0" normalizeH="0" baseline="0" noProof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1"/>
              </a:solidFill>
              <a:uLnTx/>
              <a:uFillTx/>
              <a:latin typeface="腾祥铁山楷书繁" pitchFamily="2" charset="-122"/>
              <a:ea typeface="腾祥铁山楷书繁" pitchFamily="2" charset="-122"/>
              <a:cs typeface="+mn-cs"/>
            </a:endParaRPr>
          </a:p>
        </p:txBody>
      </p:sp>
      <p:sp>
        <p:nvSpPr>
          <p:cNvPr id="12292" name="矩形 6"/>
          <p:cNvSpPr/>
          <p:nvPr/>
        </p:nvSpPr>
        <p:spPr>
          <a:xfrm>
            <a:off x="6770370" y="3595370"/>
            <a:ext cx="2418715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5400" b="1" i="0" u="none" strike="noStrike" kern="1200" cap="none" spc="0" normalizeH="0" baseline="0" noProof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孟子</a:t>
            </a:r>
            <a:r>
              <a:rPr kumimoji="0" lang="en-US" altLang="zh-CN" sz="5400" b="1" i="0" u="none" strike="noStrike" kern="1200" cap="none" spc="0" normalizeH="0" baseline="0" noProof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》</a:t>
            </a:r>
            <a:endParaRPr kumimoji="0" lang="zh-CN" altLang="en-US" sz="5400" b="1" i="0" u="none" strike="noStrike" kern="1200" cap="none" spc="0" normalizeH="0" baseline="0" noProof="0">
              <a:ln w="1905"/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0870" y="1552575"/>
            <a:ext cx="11156315" cy="474154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保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民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而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王，</a:t>
            </a:r>
            <a:r>
              <a:rPr lang="zh-CN" altLang="en-US" sz="3600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莫之能</a:t>
            </a:r>
            <a:r>
              <a:rPr lang="zh-CN" altLang="en-US" sz="3600" b="1" u="sng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御</a:t>
            </a:r>
            <a:r>
              <a:rPr lang="zh-CN" altLang="en-US" sz="3600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也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若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寡人者，可以保民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乎哉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？”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曰：“可。”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</a:t>
            </a:r>
            <a:r>
              <a:rPr lang="zh-CN" altLang="en-US" sz="3600" b="1" u="sng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何由</a:t>
            </a:r>
            <a:r>
              <a:rPr lang="zh-CN" altLang="en-US" sz="3600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知吾可也？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曰：“臣闻之胡龁曰：‘王坐于堂上，有牵牛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而过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堂下者，王见之，曰：“</a:t>
            </a:r>
            <a:r>
              <a:rPr lang="zh-CN" altLang="en-US" sz="3600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牛何</a:t>
            </a:r>
            <a:r>
              <a:rPr lang="zh-CN" altLang="en-US" sz="3600" b="1" u="sng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之</a:t>
            </a:r>
            <a:r>
              <a:rPr lang="zh-CN" altLang="en-US" sz="3600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？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”对曰：“</a:t>
            </a:r>
            <a:r>
              <a:rPr lang="zh-CN" altLang="en-US" sz="3600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将</a:t>
            </a:r>
            <a:r>
              <a:rPr lang="zh-CN" altLang="en-US" sz="3600" b="1" u="sng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以衅钟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。”王曰：“舍之！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946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65225" cy="1552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3" name="Picture 2" descr="C:\Users\Administrator\Desktop\54544a3364fa6.png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0917555" y="5356860"/>
            <a:ext cx="1274445" cy="16059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714240" y="189865"/>
            <a:ext cx="242062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pitchFamily="2" charset="-122"/>
                <a:sym typeface="+mn-ea"/>
              </a:rPr>
              <a:t>第一部分</a:t>
            </a:r>
            <a:endParaRPr kumimoji="1" lang="zh-CN" altLang="en-US" sz="4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83995" y="969010"/>
            <a:ext cx="34391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使动，使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安定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26380" y="969010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阻挡，抵挡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52035" y="2803525"/>
            <a:ext cx="4246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加强疑问语气，“吗”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32780" y="3631565"/>
            <a:ext cx="38461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宾前，由何，从何处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30875" y="5457190"/>
            <a:ext cx="14039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到，往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32205" y="6119495"/>
            <a:ext cx="436435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省略句，以（之）衅钟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14895" y="1718945"/>
            <a:ext cx="34391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宾前，莫能御之也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52665" y="5457190"/>
            <a:ext cx="26250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宾前，牛之何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11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7185" y="1368425"/>
            <a:ext cx="11699875" cy="474154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吾不忍其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觳觫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，若无罪而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就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死地。”对曰：“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然则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废衅钟与？”曰：“</a:t>
            </a:r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‘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何可废也，以羊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易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之。”’不识有诸？”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720090" fontAlgn="auto">
              <a:lnSpc>
                <a:spcPct val="12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曰：“有之。”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720090" fontAlgn="auto">
              <a:lnSpc>
                <a:spcPct val="12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曰：“是心足以王矣。百姓皆以王为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爱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也，臣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固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知王之不忍也。”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720090" fontAlgn="auto">
              <a:lnSpc>
                <a:spcPct val="12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王曰：“然，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诚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有百姓者。齐国虽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褊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小，吾何爱一牛？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即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不忍其觳觫，若无罪而就死地，故以羊易之也。”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946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175"/>
            <a:ext cx="1238885" cy="1651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3" name="Picture 2" descr="C:\Users\Administrator\Desktop\54544a3364fa6.png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0917555" y="5356860"/>
            <a:ext cx="1274445" cy="16059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714240" y="189865"/>
            <a:ext cx="242062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pitchFamily="2" charset="-122"/>
                <a:sym typeface="+mn-ea"/>
              </a:rPr>
              <a:t>第一部分</a:t>
            </a:r>
            <a:endParaRPr kumimoji="1" lang="zh-CN" altLang="en-US" sz="4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5870" y="891540"/>
            <a:ext cx="30321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恐惧战栗的样子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71440" y="89154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走向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44640" y="891540"/>
            <a:ext cx="54743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句首连词，既然这样，那么就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68135" y="2661285"/>
            <a:ext cx="9969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替换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16900" y="2967990"/>
            <a:ext cx="9969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吝惜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86975" y="296799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本来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95320" y="4283075"/>
            <a:ext cx="22180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的确，确实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95260" y="428307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狭小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0190" y="486664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就是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7645" y="718820"/>
            <a:ext cx="11571605" cy="59055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12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曰：“王无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异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于百姓之以王为爱也。以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小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易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大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，彼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恶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知之？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王若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隐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其无罪而就死地，则牛羊何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择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焉？”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720090" fontAlgn="auto">
              <a:lnSpc>
                <a:spcPct val="12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王笑曰：“是诚何心哉？我非爱其财而易之以羊也，</a:t>
            </a:r>
            <a:r>
              <a:rPr lang="zh-CN" altLang="en-US" sz="3600" b="1" u="sng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宜</a:t>
            </a:r>
            <a:r>
              <a:rPr lang="zh-CN" altLang="en-US" sz="3600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乎百姓之谓我爱也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720090" fontAlgn="auto">
              <a:lnSpc>
                <a:spcPct val="15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无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伤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也，是乃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仁术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也！见牛未见羊也。君子之于禽兽也：见其生，不忍见其死；闻其声，不忍食其肉。是以君子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远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庖厨也。”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946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09015" cy="134493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3" name="Picture 2" descr="C:\Users\Administrator\Desktop\54544a3364fa6.png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0917555" y="5356860"/>
            <a:ext cx="1274445" cy="16059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723765" y="73660"/>
            <a:ext cx="20142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pitchFamily="2" charset="-122"/>
                <a:sym typeface="+mn-ea"/>
              </a:rPr>
              <a:t>第一部分</a:t>
            </a:r>
            <a:endParaRPr kumimoji="1" lang="zh-CN" altLang="en-US" sz="36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63090" y="1285875"/>
            <a:ext cx="37973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意动，对....感到奇怪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04915" y="1285875"/>
            <a:ext cx="54743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形作名，小的东西，大的东西 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48715" y="1706880"/>
            <a:ext cx="9969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痛惜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76640" y="2202815"/>
            <a:ext cx="9969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区别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1765" y="2977515"/>
            <a:ext cx="9969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应当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14930" y="4693920"/>
            <a:ext cx="9969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妨害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52010" y="4693920"/>
            <a:ext cx="54743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仁道，即行仁政的方法、途径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52010" y="5868035"/>
            <a:ext cx="26543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形作动，远离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763125" y="135255"/>
            <a:ext cx="22180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怎么，哪里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25390" y="3448685"/>
            <a:ext cx="6288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主谓倒装，百姓之谓我爱也，宜乎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2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28420" cy="169354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3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5680" y="3974465"/>
            <a:ext cx="3576320" cy="294259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4" name="TextBox 32"/>
          <p:cNvSpPr/>
          <p:nvPr/>
        </p:nvSpPr>
        <p:spPr>
          <a:xfrm>
            <a:off x="1447800" y="384810"/>
            <a:ext cx="7366635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这一部分双方对话的流程是什么？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5605" name="TextBox 34"/>
          <p:cNvSpPr/>
          <p:nvPr/>
        </p:nvSpPr>
        <p:spPr>
          <a:xfrm>
            <a:off x="459105" y="4556125"/>
            <a:ext cx="10302240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2.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在本次的谈话中，孟子采取何种应对策略？用了什么论证方法？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5606" name="矩形 11"/>
          <p:cNvSpPr/>
          <p:nvPr/>
        </p:nvSpPr>
        <p:spPr>
          <a:xfrm>
            <a:off x="981664" y="1109416"/>
            <a:ext cx="225615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齐王问王道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5607" name="矩形 12"/>
          <p:cNvSpPr/>
          <p:nvPr/>
        </p:nvSpPr>
        <p:spPr>
          <a:xfrm>
            <a:off x="4239895" y="1109416"/>
            <a:ext cx="432943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孟子提出“保民而王”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5608" name="矩形 13"/>
          <p:cNvSpPr/>
          <p:nvPr/>
        </p:nvSpPr>
        <p:spPr>
          <a:xfrm>
            <a:off x="9275762" y="1109416"/>
            <a:ext cx="225615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齐王问保民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5609" name="矩形 14"/>
          <p:cNvSpPr/>
          <p:nvPr/>
        </p:nvSpPr>
        <p:spPr>
          <a:xfrm>
            <a:off x="459150" y="1944440"/>
            <a:ext cx="391477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孟子问“以羊易牛”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5610" name="矩形 15"/>
          <p:cNvSpPr/>
          <p:nvPr/>
        </p:nvSpPr>
        <p:spPr>
          <a:xfrm>
            <a:off x="4844460" y="1944440"/>
            <a:ext cx="225615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王肯定事实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5611" name="矩形 16"/>
          <p:cNvSpPr/>
          <p:nvPr/>
        </p:nvSpPr>
        <p:spPr>
          <a:xfrm>
            <a:off x="7664539" y="1944440"/>
            <a:ext cx="432943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孟子提出“爱与不忍”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5612" name="矩形 17"/>
          <p:cNvSpPr/>
          <p:nvPr/>
        </p:nvSpPr>
        <p:spPr>
          <a:xfrm>
            <a:off x="981528" y="2661175"/>
            <a:ext cx="184150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齐王解释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5613" name="矩形 18"/>
          <p:cNvSpPr/>
          <p:nvPr/>
        </p:nvSpPr>
        <p:spPr>
          <a:xfrm>
            <a:off x="3914259" y="2720230"/>
            <a:ext cx="391477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孟子问“牛羊何择”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5614" name="矩形 19"/>
          <p:cNvSpPr/>
          <p:nvPr/>
        </p:nvSpPr>
        <p:spPr>
          <a:xfrm>
            <a:off x="8943294" y="2720230"/>
            <a:ext cx="142684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齐王笑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5615" name="矩形 20"/>
          <p:cNvSpPr/>
          <p:nvPr/>
        </p:nvSpPr>
        <p:spPr>
          <a:xfrm>
            <a:off x="3362097" y="3704116"/>
            <a:ext cx="474408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孟子提出“仁术即不忍”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5616" name="右箭头 21"/>
          <p:cNvSpPr/>
          <p:nvPr/>
        </p:nvSpPr>
        <p:spPr>
          <a:xfrm>
            <a:off x="3396615" y="1335405"/>
            <a:ext cx="842963" cy="217488"/>
          </a:xfrm>
          <a:prstGeom prst="rightArrow">
            <a:avLst>
              <a:gd name="adj1" fmla="val 50000"/>
              <a:gd name="adj2" fmla="val 50118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zh-CN" altLang="en-US" sz="3200" b="1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17" name="右箭头 22"/>
          <p:cNvSpPr/>
          <p:nvPr/>
        </p:nvSpPr>
        <p:spPr>
          <a:xfrm>
            <a:off x="8335010" y="1335405"/>
            <a:ext cx="841375" cy="217488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zh-CN" altLang="en-US" sz="3200" b="1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18" name="右箭头 23"/>
          <p:cNvSpPr/>
          <p:nvPr/>
        </p:nvSpPr>
        <p:spPr>
          <a:xfrm>
            <a:off x="4006533" y="2074545"/>
            <a:ext cx="841375" cy="217488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zh-CN" altLang="en-US" sz="3200" b="1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19" name="右箭头 24"/>
          <p:cNvSpPr/>
          <p:nvPr/>
        </p:nvSpPr>
        <p:spPr>
          <a:xfrm>
            <a:off x="6930708" y="2074545"/>
            <a:ext cx="841375" cy="217488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zh-CN" altLang="en-US" sz="3200" b="1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20" name="右箭头 25"/>
          <p:cNvSpPr/>
          <p:nvPr/>
        </p:nvSpPr>
        <p:spPr>
          <a:xfrm>
            <a:off x="7971473" y="2903220"/>
            <a:ext cx="842962" cy="217488"/>
          </a:xfrm>
          <a:prstGeom prst="rightArrow">
            <a:avLst>
              <a:gd name="adj1" fmla="val 50000"/>
              <a:gd name="adj2" fmla="val 50118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zh-CN" altLang="en-US" sz="3200" b="1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21" name="右箭头 26"/>
          <p:cNvSpPr/>
          <p:nvPr/>
        </p:nvSpPr>
        <p:spPr>
          <a:xfrm>
            <a:off x="3010853" y="2903220"/>
            <a:ext cx="841375" cy="217488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zh-CN" altLang="en-US" sz="3200" b="1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22" name="下箭头 27"/>
          <p:cNvSpPr/>
          <p:nvPr/>
        </p:nvSpPr>
        <p:spPr>
          <a:xfrm>
            <a:off x="5466715" y="3244850"/>
            <a:ext cx="535305" cy="4591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zh-CN" altLang="en-US" sz="3200" b="1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23" name="矩形 28"/>
          <p:cNvSpPr/>
          <p:nvPr/>
        </p:nvSpPr>
        <p:spPr>
          <a:xfrm>
            <a:off x="518160" y="5755005"/>
            <a:ext cx="919226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肯定善心取得信任。举例论证：“以羊易牛”</a:t>
            </a:r>
            <a:endParaRPr lang="zh-CN" altLang="en-US" sz="36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  <p:bldP spid="25607" grpId="0"/>
      <p:bldP spid="25608" grpId="0"/>
      <p:bldP spid="25609" grpId="0"/>
      <p:bldP spid="25610" grpId="0"/>
      <p:bldP spid="25611" grpId="0"/>
      <p:bldP spid="25612" grpId="0"/>
      <p:bldP spid="25613" grpId="0"/>
      <p:bldP spid="25614" grpId="0"/>
      <p:bldP spid="25615" grpId="0"/>
      <p:bldP spid="25616" grpId="0"/>
      <p:bldP spid="25617" grpId="0"/>
      <p:bldP spid="25618" grpId="0"/>
      <p:bldP spid="25619" grpId="0"/>
      <p:bldP spid="25620" grpId="0"/>
      <p:bldP spid="25621" grpId="0"/>
      <p:bldP spid="25622" grpId="0"/>
      <p:bldP spid="256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8630" y="1076960"/>
            <a:ext cx="11452225" cy="563118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15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王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说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，曰：“《诗》云：‘他人有心，予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忖度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之。’</a:t>
            </a:r>
            <a:r>
              <a:rPr lang="zh-CN" altLang="en-US" sz="3600" b="1" u="sng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夫子之谓也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。夫我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乃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行之，反而求之，不得吾心；夫子言之，于我心有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戚戚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焉。此心之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所以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合于王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者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何也？”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720090" fontAlgn="auto">
              <a:lnSpc>
                <a:spcPct val="15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曰：“有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复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于王者曰：‘吾力足以举百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钧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，而不足以举一羽；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明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足以察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秋毫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之末，而不见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舆薪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。’则王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许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之乎？”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720090" fontAlgn="auto">
              <a:lnSpc>
                <a:spcPct val="10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曰：“否！”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1946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65225" cy="1552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3" name="Picture 2" descr="C:\Users\Administrator\Desktop\54544a3364fa6.png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0917555" y="5356860"/>
            <a:ext cx="1274445" cy="16059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714240" y="189865"/>
            <a:ext cx="242062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pitchFamily="2" charset="-122"/>
                <a:sym typeface="+mn-ea"/>
              </a:rPr>
              <a:t>第二部分</a:t>
            </a:r>
            <a:endParaRPr kumimoji="1" lang="zh-CN" altLang="en-US" sz="4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25560" y="1760220"/>
            <a:ext cx="22180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揣测，估量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84375" y="3371215"/>
            <a:ext cx="38461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内心有所触动的样子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2730" y="3371215"/>
            <a:ext cx="22180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……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的原因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49245" y="4222115"/>
            <a:ext cx="9969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禀告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97215" y="4222115"/>
            <a:ext cx="21932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0斤为一钧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5800" y="5008880"/>
            <a:ext cx="26816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形作名，视力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73450" y="5098415"/>
            <a:ext cx="38461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鸟兽秋天所生的细毛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34910" y="5098415"/>
            <a:ext cx="22180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整车的柴火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94645" y="5008880"/>
            <a:ext cx="9969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认可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65225" y="1760220"/>
            <a:ext cx="1520190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通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悦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endParaRPr lang="en-US" altLang="zh-CN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1325" y="2611120"/>
            <a:ext cx="30321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宾前，谓夫子也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99865" y="2539365"/>
            <a:ext cx="9969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这样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8160" y="1236345"/>
            <a:ext cx="11156315" cy="47974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17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“今恩足以及禽兽，而功不至于百姓者，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独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何与？然则</a:t>
            </a:r>
            <a:r>
              <a:rPr lang="zh-CN" altLang="en-US" sz="3600" b="1" u="sng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一羽之不举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为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不用力焉；</a:t>
            </a:r>
            <a:r>
              <a:rPr lang="zh-CN" altLang="en-US" sz="3600" b="1" u="sng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舆薪之不见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，为不用明焉；</a:t>
            </a:r>
            <a:r>
              <a:rPr lang="zh-CN" altLang="en-US" sz="3600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百姓之不</a:t>
            </a:r>
            <a:r>
              <a:rPr lang="zh-CN" altLang="en-US" sz="3600" b="1" u="sng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见</a:t>
            </a:r>
            <a:r>
              <a:rPr lang="zh-CN" altLang="en-US" sz="3600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保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，为不用恩焉。</a:t>
            </a:r>
            <a:r>
              <a:rPr lang="zh-CN" altLang="en-US" sz="3600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故王之不王，不为</a:t>
            </a:r>
            <a:r>
              <a:rPr lang="zh-CN" altLang="en-US" sz="3600" b="1" u="sng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也</a:t>
            </a:r>
            <a:r>
              <a:rPr lang="zh-CN" altLang="en-US" sz="3600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，非不能</a:t>
            </a:r>
            <a:r>
              <a:rPr lang="zh-CN" altLang="en-US" sz="3600" b="1" u="sng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也</a:t>
            </a:r>
            <a:r>
              <a:rPr lang="zh-CN" altLang="en-US" sz="3600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720090" fontAlgn="auto">
              <a:lnSpc>
                <a:spcPct val="17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曰：“不为者与不能者之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形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zh-CN" altLang="en-US" sz="3600" b="1" u="sng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何以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异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？”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946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65225" cy="1552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3" name="Picture 2" descr="C:\Users\Administrator\Desktop\54544a3364fa6.png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0917555" y="5356860"/>
            <a:ext cx="1274445" cy="16059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714240" y="189865"/>
            <a:ext cx="242062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pitchFamily="2" charset="-122"/>
                <a:sym typeface="+mn-ea"/>
              </a:rPr>
              <a:t>第二部分</a:t>
            </a:r>
            <a:endParaRPr kumimoji="1" lang="zh-CN" altLang="en-US" sz="4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30335" y="2057400"/>
            <a:ext cx="18110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偏偏，却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87495" y="2973070"/>
            <a:ext cx="9969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因为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6391" name="文本框 16390"/>
          <p:cNvSpPr txBox="1"/>
          <p:nvPr/>
        </p:nvSpPr>
        <p:spPr>
          <a:xfrm>
            <a:off x="942975" y="2057083"/>
            <a:ext cx="50673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宾前，不举一羽，不见舆薪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69085" y="3954463"/>
            <a:ext cx="38461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被动句，见：表被动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28000" y="4842828"/>
            <a:ext cx="9969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区别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15280" y="6033453"/>
            <a:ext cx="50673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何以：即“以何”，用什么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37910" y="4842828"/>
            <a:ext cx="9969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表现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39200" y="3954463"/>
            <a:ext cx="1403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判断句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6391" grpId="0"/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00710" y="1207135"/>
            <a:ext cx="11156315" cy="5076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18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曰：“挟太山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以超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北海，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语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人曰：‘我不能。’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是诚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不能也。为长者折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枝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，语人曰：‘我不能。’是不为也，非不能也。故王之不王，非挟太山以超北海之类也；王之不王，是折枝之类也。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老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吾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老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以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及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人之老；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幼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吾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幼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，以及人之幼；天下可运于掌。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1946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65225" cy="1552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3" name="Picture 2" descr="C:\Users\Administrator\Desktop\54544a3364fa6.png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0917555" y="5356860"/>
            <a:ext cx="1274445" cy="16059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724400" y="278765"/>
            <a:ext cx="242062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pitchFamily="2" charset="-122"/>
                <a:sym typeface="+mn-ea"/>
              </a:rPr>
              <a:t>第二部分</a:t>
            </a:r>
            <a:endParaRPr kumimoji="1" lang="zh-CN" altLang="en-US" sz="4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3108960" y="3136900"/>
            <a:ext cx="43637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“枝”，通“肢”肢体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9120" y="3019425"/>
            <a:ext cx="2273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真的，确实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06455" y="2113280"/>
            <a:ext cx="578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这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15155" y="1207135"/>
            <a:ext cx="10712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跃过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59735" y="2113280"/>
            <a:ext cx="27457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连词，表承接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0710" y="5066665"/>
            <a:ext cx="64001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幼：形作动，爱护；形作名，孩子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26120" y="5066665"/>
            <a:ext cx="26803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表递进，进而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26380" y="4095750"/>
            <a:ext cx="54743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形作动，敬爱；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形作名，老人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01740" y="2113280"/>
            <a:ext cx="10712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告诉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3" grpId="0"/>
      <p:bldP spid="5" grpId="0"/>
      <p:bldP spid="6" grpId="0"/>
      <p:bldP spid="7" grpId="0"/>
      <p:bldP spid="9" grpId="0"/>
      <p:bldP spid="10" grpId="0"/>
      <p:bldP spid="11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2595" y="1355090"/>
            <a:ext cx="11156315" cy="507746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诗云：‘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刑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于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寡妻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，至于兄弟，以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御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于家邦。’言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举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斯心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加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诸彼而已。故推恩足以保四海，不推恩无以保妻子。古之人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所以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大过人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者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，无他焉，善推其所为而已矣！今恩足以及禽兽，而功不至于百姓者，独何与？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权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，然后知轻重；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度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，然后知长短。物皆然，心为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甚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。王请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度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之！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946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65225" cy="1552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3" name="Picture 2" descr="C:\Users\Administrator\Desktop\54544a3364fa6.png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0917555" y="5356860"/>
            <a:ext cx="1274445" cy="16059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714240" y="189865"/>
            <a:ext cx="242062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pitchFamily="2" charset="-122"/>
                <a:sym typeface="+mn-ea"/>
              </a:rPr>
              <a:t>第二部分</a:t>
            </a:r>
            <a:endParaRPr kumimoji="1" lang="zh-CN" altLang="en-US" sz="4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36595" y="1001395"/>
            <a:ext cx="1039495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正妻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42175" y="2042160"/>
            <a:ext cx="11093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治理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10621645" y="2042160"/>
            <a:ext cx="5753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拿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822960" y="2042160"/>
            <a:ext cx="51028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通“型”，名作动，作榜样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47315" y="3674110"/>
            <a:ext cx="22186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……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的原因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3540" y="4514850"/>
            <a:ext cx="10090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称量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57955" y="4574540"/>
            <a:ext cx="10521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丈量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69095" y="5356860"/>
            <a:ext cx="23298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厉害，严重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47315" y="5739130"/>
            <a:ext cx="22974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考虑，思量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437" grpId="0"/>
      <p:bldP spid="18436" grpId="0"/>
      <p:bldP spid="3" grpId="0"/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37285" cy="144970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23" name="图片 5"/>
          <p:cNvPicPr>
            <a:picLocks noChangeAspect="1"/>
          </p:cNvPicPr>
          <p:nvPr/>
        </p:nvPicPr>
        <p:blipFill>
          <a:blip r:embed="rId2"/>
          <a:srcRect r="234" b="4100"/>
          <a:stretch>
            <a:fillRect/>
          </a:stretch>
        </p:blipFill>
        <p:spPr>
          <a:xfrm>
            <a:off x="7854315" y="3427095"/>
            <a:ext cx="4337685" cy="343090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4" name="TextBox 32"/>
          <p:cNvSpPr/>
          <p:nvPr/>
        </p:nvSpPr>
        <p:spPr>
          <a:xfrm>
            <a:off x="1332230" y="227330"/>
            <a:ext cx="7366635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这一部分双方对话的流程是什么？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0725" name="TextBox 34"/>
          <p:cNvSpPr/>
          <p:nvPr/>
        </p:nvSpPr>
        <p:spPr>
          <a:xfrm>
            <a:off x="158115" y="2974975"/>
            <a:ext cx="11590020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2.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在本次的谈话中，孟子采取何种应对策略？用了什么论证方法？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0726" name="矩形 11"/>
          <p:cNvSpPr/>
          <p:nvPr/>
        </p:nvSpPr>
        <p:spPr>
          <a:xfrm>
            <a:off x="1026523" y="958286"/>
            <a:ext cx="308546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齐王悦再问王道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0727" name="矩形 12"/>
          <p:cNvSpPr/>
          <p:nvPr/>
        </p:nvSpPr>
        <p:spPr>
          <a:xfrm>
            <a:off x="5278295" y="958286"/>
            <a:ext cx="308546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孟子以比喻设问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0728" name="矩形 13"/>
          <p:cNvSpPr/>
          <p:nvPr/>
        </p:nvSpPr>
        <p:spPr>
          <a:xfrm>
            <a:off x="9507452" y="958286"/>
            <a:ext cx="142684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王否定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0729" name="矩形 14"/>
          <p:cNvSpPr/>
          <p:nvPr/>
        </p:nvSpPr>
        <p:spPr>
          <a:xfrm>
            <a:off x="533400" y="1645285"/>
            <a:ext cx="4636770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孟子提出“不为与不能”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0730" name="矩形 15"/>
          <p:cNvSpPr/>
          <p:nvPr/>
        </p:nvSpPr>
        <p:spPr>
          <a:xfrm>
            <a:off x="6416329" y="1645355"/>
            <a:ext cx="391477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王问不为与不能之异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0733" name="右箭头 21"/>
          <p:cNvSpPr/>
          <p:nvPr/>
        </p:nvSpPr>
        <p:spPr>
          <a:xfrm>
            <a:off x="4326890" y="1176020"/>
            <a:ext cx="842963" cy="217488"/>
          </a:xfrm>
          <a:prstGeom prst="rightArrow">
            <a:avLst>
              <a:gd name="adj1" fmla="val 50000"/>
              <a:gd name="adj2" fmla="val 50118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 sz="3200" b="1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734" name="右箭头 22"/>
          <p:cNvSpPr/>
          <p:nvPr/>
        </p:nvSpPr>
        <p:spPr>
          <a:xfrm>
            <a:off x="8512810" y="1176020"/>
            <a:ext cx="841375" cy="217488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 sz="3200" b="1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735" name="右箭头 23"/>
          <p:cNvSpPr/>
          <p:nvPr/>
        </p:nvSpPr>
        <p:spPr>
          <a:xfrm>
            <a:off x="5278120" y="1828165"/>
            <a:ext cx="841375" cy="217488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 sz="3200" b="1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737" name="矩形 28"/>
          <p:cNvSpPr/>
          <p:nvPr/>
        </p:nvSpPr>
        <p:spPr>
          <a:xfrm>
            <a:off x="213995" y="4093845"/>
            <a:ext cx="11534140" cy="2553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200" b="1" spc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巧设比喻指出问题。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marR="0" lvl="0" indent="0" eaLnBrk="1" hangingPunct="1"/>
            <a:r>
              <a:rPr lang="zh-CN" altLang="en-US" sz="3200" b="1" spc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比喻论证：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“一羽之不举、舆薪之不见”比喻“百姓之不见保”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marR="0" lvl="0" indent="0" eaLnBrk="1" hangingPunct="1"/>
            <a:r>
              <a:rPr lang="zh-CN" altLang="en-US" sz="3200" b="1" spc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对比论证：</a:t>
            </a:r>
            <a:r>
              <a:rPr lang="zh-CN" altLang="en-US" sz="3200" b="1" spc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恩足以及禽兽</a:t>
            </a:r>
            <a:r>
              <a:rPr lang="en-US" altLang="zh-CN" sz="3200" b="1" spc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VS</a:t>
            </a:r>
            <a:r>
              <a:rPr lang="zh-CN" altLang="en-US" sz="3200" b="1" spc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功不至于百姓。不能挟太山以超北海</a:t>
            </a:r>
            <a:r>
              <a:rPr lang="en-US" altLang="zh-CN" sz="3200" b="1" spc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VS</a:t>
            </a:r>
            <a:r>
              <a:rPr lang="zh-CN" altLang="en-US" sz="3200" b="1" spc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不能为长者折枝。推恩足以保四海VS不推恩无以保妻子。</a:t>
            </a:r>
            <a:endParaRPr lang="zh-CN" altLang="en-US" sz="3200" b="1" spc="0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marR="0" lvl="0" indent="0" eaLnBrk="1" hangingPunct="1"/>
            <a:r>
              <a:rPr lang="zh-CN" altLang="en-US" sz="3200" b="1" spc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引用论证：</a:t>
            </a:r>
            <a:r>
              <a:rPr lang="en-US" altLang="zh-CN" sz="3200" b="1" spc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</a:t>
            </a:r>
            <a:r>
              <a:rPr lang="zh-CN" altLang="en-US" sz="3200" b="1" spc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诗经</a:t>
            </a:r>
            <a:r>
              <a:rPr lang="en-US" altLang="zh-CN" sz="3200" b="1" spc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》</a:t>
            </a:r>
            <a:r>
              <a:rPr lang="zh-CN" altLang="en-US" sz="3200" b="1" spc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刑于寡妻，至于兄弟，以御于家邦。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矩形 17"/>
          <p:cNvSpPr/>
          <p:nvPr/>
        </p:nvSpPr>
        <p:spPr>
          <a:xfrm>
            <a:off x="533298" y="2228921"/>
            <a:ext cx="432943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孟子提出“推恩于民”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右箭头 23"/>
          <p:cNvSpPr/>
          <p:nvPr/>
        </p:nvSpPr>
        <p:spPr>
          <a:xfrm>
            <a:off x="4862830" y="2411730"/>
            <a:ext cx="841375" cy="217488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 sz="3200" b="1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17"/>
          <p:cNvSpPr/>
          <p:nvPr/>
        </p:nvSpPr>
        <p:spPr>
          <a:xfrm>
            <a:off x="5899683" y="2228921"/>
            <a:ext cx="184150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请王度之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30727" grpId="0"/>
      <p:bldP spid="30728" grpId="0"/>
      <p:bldP spid="30729" grpId="0"/>
      <p:bldP spid="30730" grpId="0"/>
      <p:bldP spid="30733" grpId="0"/>
      <p:bldP spid="30734" grpId="0"/>
      <p:bldP spid="30735" grpId="0"/>
      <p:bldP spid="30737" grpId="0"/>
      <p:bldP spid="2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9220" y="958215"/>
            <a:ext cx="11957685" cy="551751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140000"/>
              </a:lnSpc>
            </a:pPr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抑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王兴甲兵，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危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士臣，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构怨于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诸侯，然后快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于心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与？”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720090" fontAlgn="auto">
              <a:lnSpc>
                <a:spcPct val="14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王曰：“否，吾何快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于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是？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将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以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求吾所大欲也。”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720090" fontAlgn="auto">
              <a:lnSpc>
                <a:spcPct val="14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曰：“王之所大欲，可得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闻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与？”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720090" fontAlgn="auto">
              <a:lnSpc>
                <a:spcPct val="14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王笑而不言。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720090" fontAlgn="auto">
              <a:lnSpc>
                <a:spcPct val="14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曰：“为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肥甘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不足于口与？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轻暖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不足于体与？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抑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为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采色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不足视于目与？声音不足听于耳与？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便嬖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不足使令于前与？王之诸臣，皆足以供之，而王岂为是哉！”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946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65225" cy="1552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3" name="Picture 2" descr="C:\Users\Administrator\Desktop\54544a3364fa6.png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0917555" y="5356860"/>
            <a:ext cx="1274445" cy="16059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4" name="文本框 19463"/>
          <p:cNvSpPr txBox="1"/>
          <p:nvPr/>
        </p:nvSpPr>
        <p:spPr>
          <a:xfrm>
            <a:off x="1165225" y="726440"/>
            <a:ext cx="2290445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副词，难道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90925" y="726123"/>
            <a:ext cx="31924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使动，使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……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危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21275" y="1552575"/>
            <a:ext cx="23190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结怨，结仇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62445" y="726440"/>
            <a:ext cx="15563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跟，同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73395" y="2321560"/>
            <a:ext cx="22180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想要，打算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17765" y="2609215"/>
            <a:ext cx="3549650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使动，使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……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听到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9465" name="文本框 19464"/>
          <p:cNvSpPr txBox="1"/>
          <p:nvPr/>
        </p:nvSpPr>
        <p:spPr>
          <a:xfrm>
            <a:off x="5870575" y="5356860"/>
            <a:ext cx="39033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国君左右受宠爱的人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21275" y="3822065"/>
            <a:ext cx="4720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形作名，轻软暖和的衣服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4330" y="3822065"/>
            <a:ext cx="466026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形作名，肥美甘甜的食物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84770" y="4589780"/>
            <a:ext cx="43510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同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彩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，绚丽的颜色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85690" y="130175"/>
            <a:ext cx="242062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pitchFamily="2" charset="-122"/>
                <a:sym typeface="+mn-ea"/>
              </a:rPr>
              <a:t>第三部分</a:t>
            </a:r>
            <a:endParaRPr kumimoji="1" lang="zh-CN" altLang="en-US" sz="4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  <p:bldP spid="7" grpId="0"/>
      <p:bldP spid="8" grpId="0"/>
      <p:bldP spid="9" grpId="0"/>
      <p:bldP spid="5" grpId="0"/>
      <p:bldP spid="6" grpId="0"/>
      <p:bldP spid="19465" grpId="0"/>
      <p:bldP spid="11" grpId="0"/>
      <p:bldP spid="12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359785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7" name="TextBox 17"/>
          <p:cNvSpPr/>
          <p:nvPr/>
        </p:nvSpPr>
        <p:spPr>
          <a:xfrm>
            <a:off x="2803525" y="59690"/>
            <a:ext cx="9300845" cy="67392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生活在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春秋末期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，这是由奴隶社会向封建社会过渡的转型时期。虽说已是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礼乐崩坏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的局面，但周王室的精神统治力量尚存，社会气象尚有一种纡徐气象，在这样的社会背景下，孔子追求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以礼治国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，提出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克己复礼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的主张。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eaLnBrk="1" hangingPunct="1"/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战国时期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，社会局面发生了转变，尚武力，重攻伐，战争不断，出现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争地以战，杀人盈野，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争城以战，杀人盈城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的局面，人民处于水深火热之中。处于这样的社会背景，同为儒家学派的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孟子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，治国理念与孔子又有何不同呢？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9410" y="899160"/>
            <a:ext cx="11472545" cy="585216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13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曰：“否，吾不为是也。”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720090" fontAlgn="auto">
              <a:lnSpc>
                <a:spcPct val="13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曰：“然则王之所大欲可知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已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：欲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辟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土地，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朝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秦、楚，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莅中国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而抚四夷也。以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若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所为，求若所欲，犹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缘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木而求鱼也。”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720090" fontAlgn="auto">
              <a:lnSpc>
                <a:spcPct val="13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王曰：“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若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是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其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甚与？”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720090" fontAlgn="auto">
              <a:lnSpc>
                <a:spcPct val="13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殆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有甚焉。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缘木求鱼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，虽不得鱼，无后灾；以若所为，求若所欲，尽心力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而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为之，后必有灾。”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720090" fontAlgn="auto">
              <a:lnSpc>
                <a:spcPct val="13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曰：“可得闻与？”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946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65225" cy="1552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3" name="Picture 2" descr="C:\Users\Administrator\Desktop\54544a3364fa6.png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0917555" y="5356860"/>
            <a:ext cx="1274445" cy="16059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714240" y="189865"/>
            <a:ext cx="242062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pitchFamily="2" charset="-122"/>
                <a:sym typeface="+mn-ea"/>
              </a:rPr>
              <a:t>第三部分</a:t>
            </a:r>
            <a:endParaRPr kumimoji="1" lang="zh-CN" altLang="en-US" sz="4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20483" name="文本框 20482"/>
          <p:cNvSpPr txBox="1"/>
          <p:nvPr/>
        </p:nvSpPr>
        <p:spPr>
          <a:xfrm>
            <a:off x="4202430" y="2103755"/>
            <a:ext cx="22447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如此，这样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36030" y="1308735"/>
            <a:ext cx="53987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通"矣“语气词，相当于”了"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89545" y="2103755"/>
            <a:ext cx="9969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开拓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32850" y="2103755"/>
            <a:ext cx="29832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使动，使....朝见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9410" y="2103755"/>
            <a:ext cx="2625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统治中原地区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2897505" y="3443605"/>
            <a:ext cx="5365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像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82590" y="5758815"/>
            <a:ext cx="1511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表修饰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30320" y="3443605"/>
            <a:ext cx="30321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语气词，表揣测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54885" y="4279900"/>
            <a:ext cx="9969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恐怕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40505" y="4279900"/>
            <a:ext cx="6752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比喻方向方法不对，一定达不到目的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354820" y="2937510"/>
            <a:ext cx="9969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攀援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3" grpId="0"/>
      <p:bldP spid="5" grpId="0"/>
      <p:bldP spid="6" grpId="0"/>
      <p:bldP spid="7" grpId="0"/>
      <p:bldP spid="20485" grpId="0"/>
      <p:bldP spid="8" grpId="0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21030" y="1017270"/>
            <a:ext cx="11156315" cy="507746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15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曰：“邹人与楚人战，则王以为孰胜？”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720090" fontAlgn="auto">
              <a:lnSpc>
                <a:spcPct val="15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曰：“楚人胜。”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720090" fontAlgn="auto">
              <a:lnSpc>
                <a:spcPct val="20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曰：“然则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小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固不可以敌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大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寡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固不可以敌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众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弱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固不可以敌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强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。海内之地，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方千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里者九，齐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集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有其一；以一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服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八，</a:t>
            </a:r>
            <a:r>
              <a:rPr lang="zh-CN" altLang="en-US" sz="3600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何以异于邹敌楚哉！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盖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亦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反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其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本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矣！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946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65225" cy="1552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3" name="Picture 2" descr="C:\Users\Administrator\Desktop\54544a3364fa6.png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0917555" y="5356860"/>
            <a:ext cx="1274445" cy="16059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714240" y="248920"/>
            <a:ext cx="242062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pitchFamily="2" charset="-122"/>
                <a:sym typeface="+mn-ea"/>
              </a:rPr>
              <a:t>第三部分</a:t>
            </a:r>
            <a:endParaRPr kumimoji="1" lang="zh-CN" altLang="en-US" sz="4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3743960" y="2691765"/>
            <a:ext cx="80333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寡、众：形作名，人少的国家，人多的国家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34860" y="5757545"/>
            <a:ext cx="30321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同“返”，返回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63330" y="4847590"/>
            <a:ext cx="9969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根本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31205" y="4847590"/>
            <a:ext cx="30321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通“盍”，何不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1030" y="5757545"/>
            <a:ext cx="30321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使动，使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……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服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64780" y="3714750"/>
            <a:ext cx="34391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集聚，指总计面积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21460" y="3581400"/>
            <a:ext cx="55067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小、大：形作名，小国，大国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2915" y="4773295"/>
            <a:ext cx="54895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弱、强：形作名，弱国，强国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41470" y="5934075"/>
            <a:ext cx="18110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状语后置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  <p:bldP spid="3" grpId="0"/>
      <p:bldP spid="5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0870" y="1552575"/>
            <a:ext cx="11156315" cy="452310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20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今王发政施仁，</a:t>
            </a:r>
            <a:r>
              <a:rPr lang="zh-CN" altLang="en-US" sz="3600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使天下仕者皆欲立于王之朝，耕者皆欲耕于王之野，商贾皆欲藏于王之市，行旅皆欲出于王之涂，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天下之欲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疾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其君者，皆欲赴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诉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于王。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其若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是，孰能御之？”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946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65225" cy="1552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3" name="Picture 2" descr="C:\Users\Administrator\Desktop\54544a3364fa6.png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0917555" y="5356860"/>
            <a:ext cx="1274445" cy="16059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714240" y="189865"/>
            <a:ext cx="242062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pitchFamily="2" charset="-122"/>
                <a:sym typeface="+mn-ea"/>
              </a:rPr>
              <a:t>第三部分</a:t>
            </a:r>
            <a:endParaRPr kumimoji="1" lang="zh-CN" altLang="en-US" sz="4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21511" name="文本框 21510"/>
          <p:cNvSpPr txBox="1"/>
          <p:nvPr/>
        </p:nvSpPr>
        <p:spPr>
          <a:xfrm>
            <a:off x="10574020" y="4773295"/>
            <a:ext cx="6584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像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35680" y="471424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憎恨，怨恨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35900" y="4773295"/>
            <a:ext cx="9969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诉说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33560" y="477329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如果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71590" y="2573655"/>
            <a:ext cx="18110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状语后置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15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  <p:bldP spid="3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49375" cy="17202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5843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0930" y="4212590"/>
            <a:ext cx="3481070" cy="286448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5844" name="TextBox 32"/>
          <p:cNvSpPr/>
          <p:nvPr/>
        </p:nvSpPr>
        <p:spPr>
          <a:xfrm>
            <a:off x="1459865" y="168275"/>
            <a:ext cx="7366635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这一部分双方对话的流程是什么？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5845" name="TextBox 34"/>
          <p:cNvSpPr/>
          <p:nvPr/>
        </p:nvSpPr>
        <p:spPr>
          <a:xfrm>
            <a:off x="99060" y="3472815"/>
            <a:ext cx="11597005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2.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在本次的谈话中，孟子采取何种应对策略？用了什么论证方法？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5846" name="矩形 11"/>
          <p:cNvSpPr/>
          <p:nvPr/>
        </p:nvSpPr>
        <p:spPr>
          <a:xfrm>
            <a:off x="1014007" y="945586"/>
            <a:ext cx="350012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王提出“求大欲”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5847" name="矩形 12"/>
          <p:cNvSpPr/>
          <p:nvPr/>
        </p:nvSpPr>
        <p:spPr>
          <a:xfrm>
            <a:off x="5228765" y="945586"/>
            <a:ext cx="225615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孟子问大欲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5848" name="矩形 13"/>
          <p:cNvSpPr/>
          <p:nvPr/>
        </p:nvSpPr>
        <p:spPr>
          <a:xfrm>
            <a:off x="8722325" y="976066"/>
            <a:ext cx="225615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王笑而不语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5849" name="矩形 14"/>
          <p:cNvSpPr/>
          <p:nvPr/>
        </p:nvSpPr>
        <p:spPr>
          <a:xfrm>
            <a:off x="444345" y="1559818"/>
            <a:ext cx="267081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孟子追问大欲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5850" name="矩形 15"/>
          <p:cNvSpPr/>
          <p:nvPr/>
        </p:nvSpPr>
        <p:spPr>
          <a:xfrm>
            <a:off x="3986681" y="1559818"/>
            <a:ext cx="142684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王否定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5851" name="矩形 17"/>
          <p:cNvSpPr/>
          <p:nvPr/>
        </p:nvSpPr>
        <p:spPr>
          <a:xfrm>
            <a:off x="6254648" y="1635747"/>
            <a:ext cx="557339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孟子揭露王之大欲并指出错误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5852" name="矩形 18"/>
          <p:cNvSpPr/>
          <p:nvPr/>
        </p:nvSpPr>
        <p:spPr>
          <a:xfrm>
            <a:off x="3281945" y="2219850"/>
            <a:ext cx="267081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孟子警告有灾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5853" name="右箭头 21"/>
          <p:cNvSpPr/>
          <p:nvPr/>
        </p:nvSpPr>
        <p:spPr>
          <a:xfrm>
            <a:off x="4277995" y="1158875"/>
            <a:ext cx="842963" cy="217488"/>
          </a:xfrm>
          <a:prstGeom prst="rightArrow">
            <a:avLst>
              <a:gd name="adj1" fmla="val 50000"/>
              <a:gd name="adj2" fmla="val 50118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 sz="3200" b="1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854" name="右箭头 22"/>
          <p:cNvSpPr/>
          <p:nvPr/>
        </p:nvSpPr>
        <p:spPr>
          <a:xfrm>
            <a:off x="7682548" y="1128395"/>
            <a:ext cx="841375" cy="217488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 sz="3200" b="1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855" name="右箭头 23"/>
          <p:cNvSpPr/>
          <p:nvPr/>
        </p:nvSpPr>
        <p:spPr>
          <a:xfrm>
            <a:off x="3115310" y="1742440"/>
            <a:ext cx="842963" cy="217488"/>
          </a:xfrm>
          <a:prstGeom prst="rightArrow">
            <a:avLst>
              <a:gd name="adj1" fmla="val 50000"/>
              <a:gd name="adj2" fmla="val 50118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 sz="3200" b="1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856" name="右箭头 26"/>
          <p:cNvSpPr/>
          <p:nvPr/>
        </p:nvSpPr>
        <p:spPr>
          <a:xfrm>
            <a:off x="2343468" y="2402523"/>
            <a:ext cx="841375" cy="217487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 sz="3200" b="1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857" name="矩形 28"/>
          <p:cNvSpPr/>
          <p:nvPr/>
        </p:nvSpPr>
        <p:spPr>
          <a:xfrm>
            <a:off x="444500" y="4491355"/>
            <a:ext cx="8933815" cy="2306955"/>
          </a:xfrm>
          <a:prstGeom prst="rect">
            <a:avLst/>
          </a:prstGeom>
          <a:solidFill>
            <a:schemeClr val="lt1">
              <a:alpha val="16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600" b="1" spc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步步紧逼陈述利弊。</a:t>
            </a:r>
            <a:endParaRPr lang="zh-CN" altLang="en-US" sz="36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marR="0" lvl="0" indent="0" eaLnBrk="1" hangingPunct="1"/>
            <a:r>
              <a:rPr lang="zh-CN" altLang="en-US" sz="3600" b="1" spc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比喻论证：</a:t>
            </a:r>
            <a:r>
              <a:rPr lang="zh-CN" altLang="en-US" sz="3600" b="1" spc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缘木求鱼。</a:t>
            </a:r>
            <a:endParaRPr lang="zh-CN" altLang="en-US" sz="36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marR="0" lvl="0" indent="0" eaLnBrk="1" hangingPunct="1"/>
            <a:r>
              <a:rPr lang="zh-CN" altLang="en-US" sz="3600" b="1" spc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类比论证：</a:t>
            </a:r>
            <a:r>
              <a:rPr lang="zh-CN" altLang="en-US" sz="3600" b="1" spc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邹人与楚人战</a:t>
            </a:r>
            <a:r>
              <a:rPr lang="en-US" altLang="zh-CN" sz="3600" b="1" spc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lang="zh-CN" altLang="en-US" sz="3600" b="1" spc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齐国以一服八。</a:t>
            </a:r>
            <a:endParaRPr lang="zh-CN" altLang="en-US" sz="36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marR="0" lvl="0" indent="0" eaLnBrk="1" hangingPunct="1"/>
            <a:r>
              <a:rPr lang="zh-CN" altLang="en-US" sz="3600" b="1" spc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假设论证：</a:t>
            </a:r>
            <a:r>
              <a:rPr lang="zh-CN" altLang="en-US" sz="3600" b="1" spc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今王发政施仁</a:t>
            </a:r>
            <a:r>
              <a:rPr lang="en-US" altLang="zh-CN" sz="3600" b="1" spc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……</a:t>
            </a:r>
            <a:endParaRPr lang="en-US" altLang="zh-CN" sz="3600" b="1" spc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5858" name="右箭头 20"/>
          <p:cNvSpPr/>
          <p:nvPr/>
        </p:nvSpPr>
        <p:spPr>
          <a:xfrm>
            <a:off x="5413058" y="1742440"/>
            <a:ext cx="841375" cy="217488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 sz="3200" b="1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859" name="矩形 24"/>
          <p:cNvSpPr/>
          <p:nvPr/>
        </p:nvSpPr>
        <p:spPr>
          <a:xfrm>
            <a:off x="444217" y="2219215"/>
            <a:ext cx="184150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王问理由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5860" name="矩形 25"/>
          <p:cNvSpPr/>
          <p:nvPr/>
        </p:nvSpPr>
        <p:spPr>
          <a:xfrm>
            <a:off x="6869356" y="2220216"/>
            <a:ext cx="184150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王问原因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5861" name="右箭头 27"/>
          <p:cNvSpPr/>
          <p:nvPr/>
        </p:nvSpPr>
        <p:spPr>
          <a:xfrm>
            <a:off x="5952173" y="2402840"/>
            <a:ext cx="841375" cy="217488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 sz="3200" b="1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862" name="矩形 29"/>
          <p:cNvSpPr/>
          <p:nvPr/>
        </p:nvSpPr>
        <p:spPr>
          <a:xfrm>
            <a:off x="498287" y="2849407"/>
            <a:ext cx="391477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孟子以邹楚之战发问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5863" name="矩形 30"/>
          <p:cNvSpPr/>
          <p:nvPr/>
        </p:nvSpPr>
        <p:spPr>
          <a:xfrm>
            <a:off x="5486759" y="2863743"/>
            <a:ext cx="432943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孟子再提“发施仁政”</a:t>
            </a:r>
            <a:endParaRPr kumimoji="0" lang="zh-CN" altLang="en-US" sz="32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5864" name="右箭头 31"/>
          <p:cNvSpPr/>
          <p:nvPr/>
        </p:nvSpPr>
        <p:spPr>
          <a:xfrm>
            <a:off x="4513898" y="3046413"/>
            <a:ext cx="841375" cy="217487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 sz="3200" b="1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/>
      <p:bldP spid="35847" grpId="0"/>
      <p:bldP spid="35848" grpId="0"/>
      <p:bldP spid="35849" grpId="0"/>
      <p:bldP spid="35850" grpId="0"/>
      <p:bldP spid="35851" grpId="0"/>
      <p:bldP spid="35852" grpId="0"/>
      <p:bldP spid="35853" grpId="0"/>
      <p:bldP spid="35854" grpId="0"/>
      <p:bldP spid="35855" grpId="0"/>
      <p:bldP spid="35856" grpId="0"/>
      <p:bldP spid="35858" grpId="0"/>
      <p:bldP spid="35859" grpId="0"/>
      <p:bldP spid="35860" grpId="0"/>
      <p:bldP spid="35861" grpId="0"/>
      <p:bldP spid="35862" grpId="0"/>
      <p:bldP spid="35863" grpId="0"/>
      <p:bldP spid="358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8160" y="958215"/>
            <a:ext cx="11156315" cy="573913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17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王曰：“吾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惛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，不能进于是矣！愿夫子辅吾志，明以教我。我虽不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敏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，请尝试之！”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720090" fontAlgn="auto">
              <a:lnSpc>
                <a:spcPct val="17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曰：“无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恒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产而有恒心者，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惟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士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为能。若民，则无恒产，因无恒心。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苟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无恒心，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放辟邪侈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，无不为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已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及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陷于罪，然后从而刑之，是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罔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民也。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焉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有仁人在位，罔民而可为也！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946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65225" cy="1552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3" name="Picture 2" descr="C:\Users\Administrator\Desktop\54544a3364fa6.png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0917555" y="5356860"/>
            <a:ext cx="1274445" cy="16059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886325" y="189865"/>
            <a:ext cx="242062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pitchFamily="2" charset="-122"/>
                <a:sym typeface="+mn-ea"/>
              </a:rPr>
              <a:t>第四部分</a:t>
            </a:r>
            <a:endParaRPr kumimoji="1" lang="zh-CN" altLang="en-US" sz="4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3964305" y="4553585"/>
            <a:ext cx="10953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假如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24785" y="95821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通“昏”糊涂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37585" y="177419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聪慧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36545" y="267906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长久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13500" y="267906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只有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96860" y="3671570"/>
            <a:ext cx="38461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放、侈：放纵、放肆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91760" y="3671570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辟、邪：不正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21195" y="4553585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通“矣”，表示确定语气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9755" y="546163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等到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24785" y="5535295"/>
            <a:ext cx="54971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通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网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，名作动，张网捕捉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32165" y="553529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哪里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3" grpId="0"/>
      <p:bldP spid="5" grpId="0"/>
      <p:bldP spid="6" grpId="0"/>
      <p:bldP spid="7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2755" y="958215"/>
            <a:ext cx="11422380" cy="563118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20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是故明君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制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民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之产，必使仰足以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事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父母，俯足以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畜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妻子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乐岁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终身饱，凶年免于死亡；然后驱而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之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善，故民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之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从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之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也轻。今也制民之产，仰不足以事父母，俯不足以畜妻子，乐岁终身苦，凶年不免于死亡；此惟救死而恐不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赡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奚暇治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礼义哉！王欲行之，则盍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反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其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本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矣！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946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65225" cy="1552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3" name="Picture 2" descr="C:\Users\Administrator\Desktop\54544a3364fa6.png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0917555" y="5356860"/>
            <a:ext cx="1274445" cy="16059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714240" y="189865"/>
            <a:ext cx="242062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pitchFamily="2" charset="-122"/>
                <a:sym typeface="+mn-ea"/>
              </a:rPr>
              <a:t>第四部分</a:t>
            </a:r>
            <a:endParaRPr kumimoji="1" lang="zh-CN" altLang="en-US" sz="4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92655" y="958215"/>
            <a:ext cx="9969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规定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7917180" y="2117090"/>
            <a:ext cx="14249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向，往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23330" y="1017905"/>
            <a:ext cx="22180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侍奉，赡养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1865" y="1017905"/>
            <a:ext cx="9969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养活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2755" y="2117090"/>
            <a:ext cx="9969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丰年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21905" y="3076575"/>
            <a:ext cx="42532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主谓间取消句子独立性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2755" y="3199130"/>
            <a:ext cx="2625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代词，指君主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3400" y="5356860"/>
            <a:ext cx="18110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何，哪里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73325" y="5356860"/>
            <a:ext cx="9969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空闲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70275" y="5356860"/>
            <a:ext cx="9969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讲求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9495" y="5356860"/>
            <a:ext cx="2625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通“返”回来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45220" y="5356860"/>
            <a:ext cx="9969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根本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35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555" grpId="0"/>
      <p:bldP spid="3" grpId="0"/>
      <p:bldP spid="5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8160" y="958215"/>
            <a:ext cx="11156315" cy="563118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20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五亩之宅，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树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之以桑，五十者可以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衣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帛矣；鸡、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豚、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狗、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彘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之畜，无失其时，七十者可以食肉矣；百亩之田，勿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夺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其时，八口之家，可以无饥矣；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谨庠序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之教，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申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之以孝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悌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之义，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颁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白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者不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负戴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于道路矣。七十者衣帛食肉，黎民不饥不寒，然而不王者，未之有也。”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946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65225" cy="1552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3" name="Picture 2" descr="C:\Users\Administrator\Desktop\54544a3364fa6.png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0917555" y="5356860"/>
            <a:ext cx="1274445" cy="16059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714240" y="189865"/>
            <a:ext cx="242062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pitchFamily="2" charset="-122"/>
                <a:sym typeface="+mn-ea"/>
              </a:rPr>
              <a:t>第四部分</a:t>
            </a:r>
            <a:endParaRPr kumimoji="1" lang="zh-CN" altLang="en-US" sz="4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24580" name="文本框 24579"/>
          <p:cNvSpPr txBox="1"/>
          <p:nvPr/>
        </p:nvSpPr>
        <p:spPr>
          <a:xfrm>
            <a:off x="1718310" y="3137535"/>
            <a:ext cx="10699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</a:rPr>
              <a:t>耽误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99945" y="969010"/>
            <a:ext cx="2625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名作动，种植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40780" y="1958340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名词作动词，穿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54895" y="189928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小猪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10665" y="202247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猪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34860" y="3136900"/>
            <a:ext cx="34391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形作动，谨慎办理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91600" y="4126865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古代的学校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8160" y="4204335"/>
            <a:ext cx="22180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申诫，告诫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10665" y="527177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尊敬兄长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89350" y="5271770"/>
            <a:ext cx="24853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颁，通“斑”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40780" y="5271770"/>
            <a:ext cx="38665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隶书" panose="02010509060101010101" charset="-122"/>
                <a:sym typeface="+mn-ea"/>
              </a:rPr>
              <a:t>背负东西，头顶东西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隶书" panose="020105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931988" cy="24622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63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1850" y="2954338"/>
            <a:ext cx="5010150" cy="41227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64" name="TextBox 32"/>
          <p:cNvSpPr/>
          <p:nvPr/>
        </p:nvSpPr>
        <p:spPr>
          <a:xfrm>
            <a:off x="2004695" y="485775"/>
            <a:ext cx="7366635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这一部分双方对话的流程是什么？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0965" name="TextBox 34"/>
          <p:cNvSpPr/>
          <p:nvPr/>
        </p:nvSpPr>
        <p:spPr>
          <a:xfrm>
            <a:off x="136525" y="2596515"/>
            <a:ext cx="10916285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2.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在本次的谈话中，孟子采取何种应对策略？用了什么论证方法？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0966" name="矩形 11"/>
          <p:cNvSpPr/>
          <p:nvPr/>
        </p:nvSpPr>
        <p:spPr>
          <a:xfrm>
            <a:off x="1509307" y="1269436"/>
            <a:ext cx="2503805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n-cs"/>
              </a:rPr>
              <a:t>王三问王道</a:t>
            </a:r>
            <a:endParaRPr kumimoji="0" lang="zh-CN" altLang="en-US" sz="36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</a:endParaRPr>
          </a:p>
        </p:txBody>
      </p:sp>
      <p:sp>
        <p:nvSpPr>
          <p:cNvPr id="40967" name="矩形 12"/>
          <p:cNvSpPr/>
          <p:nvPr/>
        </p:nvSpPr>
        <p:spPr>
          <a:xfrm>
            <a:off x="5168900" y="1269365"/>
            <a:ext cx="6610350" cy="1198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孟子提出“恒产恒心”、“制民之产”和“驱而之善”。</a:t>
            </a:r>
            <a:endParaRPr kumimoji="0" lang="zh-CN" altLang="en-US" sz="36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0968" name="右箭头 21"/>
          <p:cNvSpPr/>
          <p:nvPr/>
        </p:nvSpPr>
        <p:spPr>
          <a:xfrm>
            <a:off x="4012883" y="1552575"/>
            <a:ext cx="841375" cy="217488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 sz="3600" b="1">
              <a:solidFill>
                <a:srgbClr val="FFFF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0969" name="矩形 28"/>
          <p:cNvSpPr/>
          <p:nvPr/>
        </p:nvSpPr>
        <p:spPr>
          <a:xfrm>
            <a:off x="508635" y="3924300"/>
            <a:ext cx="8764905" cy="1198880"/>
          </a:xfrm>
          <a:prstGeom prst="rect">
            <a:avLst/>
          </a:prstGeom>
          <a:solidFill>
            <a:schemeClr val="lt1">
              <a:alpha val="16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600" b="1" spc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正反对比有理有据。</a:t>
            </a:r>
            <a:endParaRPr lang="zh-CN" altLang="en-US" sz="36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marR="0" lvl="0" indent="0" eaLnBrk="1" hangingPunct="1"/>
            <a:r>
              <a:rPr lang="zh-CN" altLang="en-US" sz="3600" b="1" spc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对比论证：</a:t>
            </a:r>
            <a:r>
              <a:rPr lang="zh-CN" altLang="en-US" sz="3600" b="1" spc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明君制民之产</a:t>
            </a:r>
            <a:r>
              <a:rPr lang="en-US" altLang="zh-CN" sz="3600" b="1" spc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VS</a:t>
            </a:r>
            <a:r>
              <a:rPr lang="zh-CN" altLang="en-US" sz="3600" b="1" spc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今也制民之产。</a:t>
            </a:r>
            <a:endParaRPr lang="zh-CN" altLang="en-US" sz="36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8" grpId="0"/>
      <p:bldP spid="4096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5"/>
          <p:cNvSpPr txBox="1"/>
          <p:nvPr/>
        </p:nvSpPr>
        <p:spPr>
          <a:xfrm>
            <a:off x="10025063" y="1862138"/>
            <a:ext cx="677862" cy="1570037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  <a:prstDash val="sysDot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0" i="0" u="none" baseline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zh-CN" altLang="en-US" sz="3200" spc="0">
                <a:solidFill>
                  <a:srgbClr val="800000"/>
                </a:solidFill>
                <a:latin typeface="方正清刻本悦宋简体"/>
                <a:ea typeface="微软简标宋"/>
              </a:rPr>
              <a:t>第三章</a:t>
            </a:r>
            <a:endParaRPr lang="zh-CN" altLang="en-US" sz="3200">
              <a:solidFill>
                <a:srgbClr val="800000"/>
              </a:solidFill>
              <a:latin typeface="方正清刻本悦宋简体"/>
              <a:ea typeface="微软简标宋"/>
            </a:endParaRPr>
          </a:p>
        </p:txBody>
      </p:sp>
      <p:cxnSp>
        <p:nvCxnSpPr>
          <p:cNvPr id="44035" name="直接连接符 6"/>
          <p:cNvCxnSpPr/>
          <p:nvPr/>
        </p:nvCxnSpPr>
        <p:spPr>
          <a:xfrm flipH="1">
            <a:off x="9828213" y="2165350"/>
            <a:ext cx="0" cy="2511425"/>
          </a:xfrm>
          <a:prstGeom prst="line">
            <a:avLst/>
          </a:prstGeom>
          <a:noFill/>
          <a:ln w="28575">
            <a:solidFill>
              <a:srgbClr val="AFABAB"/>
            </a:solidFill>
            <a:miter lim="800000"/>
          </a:ln>
        </p:spPr>
      </p:cxnSp>
      <p:pic>
        <p:nvPicPr>
          <p:cNvPr id="44036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5575" y="0"/>
            <a:ext cx="3995738" cy="5318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4037" name="椭圆 9"/>
          <p:cNvSpPr/>
          <p:nvPr/>
        </p:nvSpPr>
        <p:spPr>
          <a:xfrm>
            <a:off x="2617788" y="2659063"/>
            <a:ext cx="1635125" cy="159861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zh-CN" altLang="en-US">
              <a:solidFill>
                <a:srgbClr val="FFFFFF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44038" name="文本框 10"/>
          <p:cNvSpPr txBox="1"/>
          <p:nvPr/>
        </p:nvSpPr>
        <p:spPr>
          <a:xfrm>
            <a:off x="2778125" y="2855913"/>
            <a:ext cx="1292225" cy="1289050"/>
          </a:xfrm>
          <a:prstGeom prst="rect">
            <a:avLst/>
          </a:prstGeom>
          <a:noFill/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zh-CN" altLang="en-US" sz="7200" spc="0">
                <a:solidFill>
                  <a:srgbClr val="262626"/>
                </a:solidFill>
                <a:latin typeface="华文行楷"/>
                <a:ea typeface="微软简标宋"/>
              </a:rPr>
              <a:t>叁</a:t>
            </a:r>
            <a:endParaRPr lang="zh-CN" altLang="en-US" sz="6000">
              <a:solidFill>
                <a:srgbClr val="262626"/>
              </a:solidFill>
              <a:latin typeface="华文行楷"/>
              <a:ea typeface="微软简标宋"/>
            </a:endParaRPr>
          </a:p>
        </p:txBody>
      </p:sp>
      <p:sp>
        <p:nvSpPr>
          <p:cNvPr id="44039" name="矩形 11"/>
          <p:cNvSpPr/>
          <p:nvPr/>
        </p:nvSpPr>
        <p:spPr>
          <a:xfrm>
            <a:off x="5721734" y="2967335"/>
            <a:ext cx="29546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uLnTx/>
                <a:uFillTx/>
                <a:latin typeface="青鸟华光简魏体" pitchFamily="2" charset="-122"/>
                <a:ea typeface="青鸟华光简魏体" pitchFamily="2" charset="-122"/>
                <a:cs typeface="+mn-cs"/>
              </a:rPr>
              <a:t>深入探析</a:t>
            </a:r>
            <a:endParaRPr kumimoji="0" lang="en-US" altLang="zh-CN" sz="5400" b="1" i="0" u="none" strike="noStrike" kern="1200" cap="none" spc="0" normalizeH="0" baseline="0" noProof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青鸟华光简魏体" pitchFamily="2" charset="-122"/>
              <a:ea typeface="青鸟华光简魏体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uLnTx/>
                <a:uFillTx/>
                <a:latin typeface="青鸟华光简魏体" pitchFamily="2" charset="-122"/>
                <a:ea typeface="青鸟华光简魏体" pitchFamily="2" charset="-122"/>
                <a:cs typeface="+mn-cs"/>
              </a:rPr>
              <a:t>体会思想</a:t>
            </a:r>
            <a:endParaRPr kumimoji="0" lang="zh-CN" altLang="en-US" sz="5400" b="1" i="0" u="none" strike="noStrike" kern="1200" cap="none" spc="0" normalizeH="0" baseline="0" noProof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uLnTx/>
              <a:uFillTx/>
              <a:latin typeface="青鸟华光简魏体" pitchFamily="2" charset="-122"/>
              <a:ea typeface="青鸟华光简魏体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947920"/>
            <a:ext cx="12192000" cy="191008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607060" y="476250"/>
            <a:ext cx="933831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4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探究一：提炼孟子的政治主张和社会理想</a:t>
            </a:r>
            <a:endParaRPr lang="zh-CN" altLang="en-US" sz="40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3395" y="1613535"/>
            <a:ext cx="107130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 b="1">
                <a:solidFill>
                  <a:srgbClr val="F43308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政治主张：</a:t>
            </a:r>
            <a:r>
              <a:rPr sz="3600" b="1">
                <a:solidFill>
                  <a:srgbClr val="F43308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“保民而王”</a:t>
            </a:r>
            <a:r>
              <a:rPr lang="zh-CN" sz="3600" b="1">
                <a:solidFill>
                  <a:srgbClr val="F43308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或者说</a:t>
            </a:r>
            <a:r>
              <a:rPr lang="en-US" altLang="zh-CN" sz="3600" b="1">
                <a:solidFill>
                  <a:srgbClr val="F43308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F43308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王道</a:t>
            </a:r>
            <a:r>
              <a:rPr lang="en-US" altLang="zh-CN" sz="3600" b="1">
                <a:solidFill>
                  <a:srgbClr val="F43308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F43308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、</a:t>
            </a:r>
            <a:r>
              <a:rPr lang="en-US" altLang="zh-CN" sz="3600" b="1">
                <a:solidFill>
                  <a:srgbClr val="F43308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F43308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仁政</a:t>
            </a:r>
            <a:r>
              <a:rPr lang="en-US" altLang="zh-CN" sz="3600" b="1">
                <a:solidFill>
                  <a:srgbClr val="F43308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endParaRPr lang="en-US" altLang="zh-CN" sz="3600" b="1">
              <a:solidFill>
                <a:srgbClr val="F43308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395" y="2620645"/>
            <a:ext cx="106914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600" b="1">
                <a:solidFill>
                  <a:srgbClr val="F43308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社会理想：百姓自给自足，社会稳定有序，道德完备的和谐社会。</a:t>
            </a:r>
            <a:endParaRPr lang="en-US" altLang="zh-CN" sz="3600" b="1">
              <a:solidFill>
                <a:srgbClr val="F43308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5"/>
          <p:cNvSpPr txBox="1"/>
          <p:nvPr/>
        </p:nvSpPr>
        <p:spPr>
          <a:xfrm>
            <a:off x="10025063" y="1862138"/>
            <a:ext cx="677862" cy="1570037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  <a:prstDash val="sysDot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0" i="0" u="none" baseline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zh-CN" altLang="en-US" sz="3200" spc="0">
                <a:solidFill>
                  <a:srgbClr val="800000"/>
                </a:solidFill>
                <a:latin typeface="方正清刻本悦宋简体"/>
                <a:ea typeface="微软简标宋"/>
              </a:rPr>
              <a:t>第一章</a:t>
            </a:r>
            <a:endParaRPr lang="zh-CN" altLang="en-US" sz="3200">
              <a:solidFill>
                <a:srgbClr val="800000"/>
              </a:solidFill>
              <a:latin typeface="方正清刻本悦宋简体"/>
              <a:ea typeface="微软简标宋"/>
            </a:endParaRPr>
          </a:p>
        </p:txBody>
      </p:sp>
      <p:cxnSp>
        <p:nvCxnSpPr>
          <p:cNvPr id="13315" name="直接连接符 6"/>
          <p:cNvCxnSpPr/>
          <p:nvPr/>
        </p:nvCxnSpPr>
        <p:spPr>
          <a:xfrm flipH="1">
            <a:off x="9828213" y="2165350"/>
            <a:ext cx="0" cy="2511425"/>
          </a:xfrm>
          <a:prstGeom prst="line">
            <a:avLst/>
          </a:prstGeom>
          <a:noFill/>
          <a:ln w="28575">
            <a:solidFill>
              <a:srgbClr val="AFABAB"/>
            </a:solidFill>
            <a:miter lim="800000"/>
          </a:ln>
        </p:spPr>
      </p:cxnSp>
      <p:pic>
        <p:nvPicPr>
          <p:cNvPr id="13316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5575" y="346075"/>
            <a:ext cx="3995738" cy="5318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7" name="椭圆 9"/>
          <p:cNvSpPr/>
          <p:nvPr/>
        </p:nvSpPr>
        <p:spPr>
          <a:xfrm>
            <a:off x="2617788" y="3005138"/>
            <a:ext cx="1635125" cy="159861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zh-CN" altLang="en-US">
              <a:solidFill>
                <a:srgbClr val="FFFFFF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3318" name="文本框 10"/>
          <p:cNvSpPr txBox="1"/>
          <p:nvPr/>
        </p:nvSpPr>
        <p:spPr>
          <a:xfrm>
            <a:off x="2778125" y="3201988"/>
            <a:ext cx="1292225" cy="1289050"/>
          </a:xfrm>
          <a:prstGeom prst="rect">
            <a:avLst/>
          </a:prstGeom>
          <a:noFill/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zh-CN" altLang="en-US" sz="7200" spc="0">
                <a:solidFill>
                  <a:srgbClr val="262626"/>
                </a:solidFill>
                <a:latin typeface="华文行楷"/>
                <a:ea typeface="微软简标宋"/>
              </a:rPr>
              <a:t>壹</a:t>
            </a:r>
            <a:endParaRPr lang="zh-CN" altLang="en-US" sz="6000">
              <a:solidFill>
                <a:srgbClr val="262626"/>
              </a:solidFill>
              <a:latin typeface="华文行楷"/>
              <a:ea typeface="微软简标宋"/>
            </a:endParaRPr>
          </a:p>
        </p:txBody>
      </p:sp>
      <p:sp>
        <p:nvSpPr>
          <p:cNvPr id="13319" name="矩形 11"/>
          <p:cNvSpPr/>
          <p:nvPr/>
        </p:nvSpPr>
        <p:spPr>
          <a:xfrm>
            <a:off x="5715323" y="2967335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uLnTx/>
                <a:uFillTx/>
                <a:latin typeface="青鸟华光简魏体" pitchFamily="2" charset="-122"/>
                <a:ea typeface="青鸟华光简魏体" pitchFamily="2" charset="-122"/>
                <a:cs typeface="+mn-cs"/>
              </a:rPr>
              <a:t>知识相关</a:t>
            </a:r>
            <a:endParaRPr kumimoji="0" lang="zh-CN" altLang="en-US" sz="5400" b="1" i="0" u="none" strike="noStrike" kern="1200" cap="none" spc="0" normalizeH="0" baseline="0" noProof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uLnTx/>
              <a:uFillTx/>
              <a:latin typeface="青鸟华光简魏体" pitchFamily="2" charset="-122"/>
              <a:ea typeface="青鸟华光简魏体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4090" y="2995930"/>
            <a:ext cx="3012440" cy="355409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6083" name="文本框 5"/>
          <p:cNvSpPr txBox="1"/>
          <p:nvPr/>
        </p:nvSpPr>
        <p:spPr>
          <a:xfrm>
            <a:off x="1403985" y="5429250"/>
            <a:ext cx="2152650" cy="645160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  <a:prstDash val="sysDot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0" i="0" u="none" baseline="0">
                <a:solidFill>
                  <a:srgbClr val="8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zh-CN" altLang="en-US" sz="3600" b="1" spc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孟子话术</a:t>
            </a:r>
            <a:endParaRPr lang="zh-CN" altLang="en-US" sz="3600" b="1" spc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6084" name="矩形 6"/>
          <p:cNvSpPr/>
          <p:nvPr/>
        </p:nvSpPr>
        <p:spPr>
          <a:xfrm>
            <a:off x="259080" y="291465"/>
            <a:ext cx="11814175" cy="28613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     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探究二：本文以王的九次提问引出孟子的一系列仁政治国主张。看似是王的提问推动了对话，其实除了第一问，王其他的提问都是在孟子的诱导下问出的。孟子一共七次抛出设问，引导王的思维，使王认识到问题，认同孟子的思想。试着说说孟子的说话艺术体现在哪里？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6085" name="矩形 7"/>
          <p:cNvSpPr/>
          <p:nvPr/>
        </p:nvSpPr>
        <p:spPr>
          <a:xfrm>
            <a:off x="4332605" y="2995930"/>
            <a:ext cx="7608570" cy="34150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善于通过表扬来获取对方信任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eaLnBrk="1" hangingPunct="1">
              <a:lnSpc>
                <a:spcPct val="200000"/>
              </a:lnSpc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善于用过提问来引导对方思维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eaLnBrk="1" hangingPunct="1">
              <a:lnSpc>
                <a:spcPct val="200000"/>
              </a:lnSpc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善于通过比喻来阐述抽象道理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6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Administrator\Desktop\中国风素材\20661287_205529056000_2.jpg"/>
          <p:cNvPicPr>
            <a:picLocks noChangeAspect="1"/>
          </p:cNvPicPr>
          <p:nvPr/>
        </p:nvPicPr>
        <p:blipFill>
          <a:blip r:embed="rId1"/>
          <a:srcRect t="5734" r="59965" b="12557"/>
          <a:stretch>
            <a:fillRect/>
          </a:stretch>
        </p:blipFill>
        <p:spPr>
          <a:xfrm>
            <a:off x="243840" y="2952115"/>
            <a:ext cx="2659380" cy="351917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7108" name="矩形 6"/>
          <p:cNvSpPr/>
          <p:nvPr/>
        </p:nvSpPr>
        <p:spPr>
          <a:xfrm>
            <a:off x="2823845" y="2623185"/>
            <a:ext cx="9018270" cy="39693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</a:t>
            </a:r>
            <a:r>
              <a:rPr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、忽视动荡不安的社会现状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，各国混战，没有稳定的外部环境。</a:t>
            </a:r>
            <a:endParaRPr lang="en-US" altLang="zh-CN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lvl="0" indent="0" eaLnBrk="1" hangingPunct="1"/>
            <a:r>
              <a:rPr lang="en-US" alt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</a:t>
            </a:r>
            <a:r>
              <a:rPr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高估了小农经济的效果，对影响生产的各种风险缺乏预估。</a:t>
            </a:r>
            <a:endParaRPr lang="en-US" altLang="zh-CN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lvl="0" indent="0" eaLnBrk="1" hangingPunct="1"/>
            <a:r>
              <a:rPr lang="en-US" alt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3</a:t>
            </a:r>
            <a:r>
              <a:rPr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对人的欲望（尤其是占有欲和暴力欲）认识不足。通过齐宣王的</a:t>
            </a:r>
            <a:r>
              <a:rPr lang="en-US" alt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不忍之心</a:t>
            </a:r>
            <a:r>
              <a:rPr lang="en-US" alt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来推断他能够</a:t>
            </a:r>
            <a:r>
              <a:rPr lang="en-US" alt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保民而王</a:t>
            </a:r>
            <a:r>
              <a:rPr lang="en-US" alt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的观点过于主观。</a:t>
            </a:r>
            <a:endParaRPr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7109" name="矩形 7"/>
          <p:cNvSpPr/>
          <p:nvPr/>
        </p:nvSpPr>
        <p:spPr>
          <a:xfrm>
            <a:off x="243840" y="198120"/>
            <a:ext cx="11677650" cy="23069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探究三：齐宣王虽然被孟子说服了，但并没有实施孟子的主张， 也没有给孟子一官半职，只是把他当作一位德高望重的学者来尊重，而不是想实现他那一套政治理想。你觉得孟子的思想有哪些不足使得齐宣王不执行呢？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7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90850"/>
            <a:ext cx="12192000" cy="3867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43" name="文本框 12"/>
          <p:cNvSpPr txBox="1"/>
          <p:nvPr/>
        </p:nvSpPr>
        <p:spPr>
          <a:xfrm>
            <a:off x="4983163" y="2181225"/>
            <a:ext cx="2105025" cy="922020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dist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0" i="0" u="none" baseline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zh-CN" altLang="en-US" sz="5400" b="1" spc="0">
                <a:latin typeface="华文楷体" panose="02010600040101010101" charset="-122"/>
                <a:ea typeface="华文楷体" panose="02010600040101010101" charset="-122"/>
              </a:rPr>
              <a:t>再见</a:t>
            </a:r>
            <a:endParaRPr lang="zh-CN" altLang="en-US" sz="5400" b="1" spc="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6144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128500" y="12420600"/>
            <a:ext cx="355600" cy="266700"/>
          </a:xfrm>
          <a:prstGeom prst="cube">
            <a:avLst/>
          </a:prstGeom>
        </p:spPr>
      </p:pic>
      <p:pic>
        <p:nvPicPr>
          <p:cNvPr id="6144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185400" y="11137900"/>
            <a:ext cx="3556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1238372492,465900910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5710" y="1097915"/>
            <a:ext cx="3023870" cy="3721735"/>
          </a:xfrm>
          <a:prstGeom prst="rect">
            <a:avLst/>
          </a:prstGeom>
        </p:spPr>
      </p:pic>
      <p:pic>
        <p:nvPicPr>
          <p:cNvPr id="14340" name="图片占位符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475" y="1957388"/>
            <a:ext cx="3835400" cy="34559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6080" y="633095"/>
            <a:ext cx="8971915" cy="58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fontAlgn="auto">
              <a:lnSpc>
                <a:spcPct val="115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"/>
                <a:tab pos="3221990" algn=""/>
              </a:tabLst>
            </a:pP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孟子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约前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372—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289),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</a:t>
            </a:r>
            <a:r>
              <a:rPr lang="en-US" altLang="zh-CN" sz="3600" b="1" u="sng">
                <a:latin typeface="楷体" panose="02010609060101010101" charset="-122"/>
                <a:ea typeface="楷体" panose="02010609060101010101" charset="-122"/>
                <a:sym typeface="+mn-ea"/>
              </a:rPr>
              <a:t>____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</a:t>
            </a:r>
            <a:r>
              <a:rPr lang="en-US" altLang="zh-CN" sz="3600" b="1" u="sng">
                <a:latin typeface="楷体" panose="02010609060101010101" charset="-122"/>
                <a:ea typeface="楷体" panose="02010609060101010101" charset="-122"/>
                <a:sym typeface="+mn-ea"/>
              </a:rPr>
              <a:t>____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en-US" altLang="zh-CN" sz="3600" b="1" u="sng">
                <a:latin typeface="楷体" panose="02010609060101010101" charset="-122"/>
                <a:ea typeface="楷体" panose="02010609060101010101" charset="-122"/>
                <a:sym typeface="+mn-ea"/>
              </a:rPr>
              <a:t>____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国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今山东邹城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人。</a:t>
            </a:r>
            <a:r>
              <a:rPr lang="en-US" altLang="zh-CN" sz="3600" b="1" u="sng">
                <a:latin typeface="楷体" panose="02010609060101010101" charset="-122"/>
                <a:ea typeface="楷体" panose="02010609060101010101" charset="-122"/>
                <a:sym typeface="+mn-ea"/>
              </a:rPr>
              <a:t>____</a:t>
            </a:r>
            <a:r>
              <a:rPr lang="en-US" altLang="zh-CN" sz="2800" b="1" u="sng">
                <a:latin typeface="楷体" panose="02010609060101010101" charset="-122"/>
                <a:ea typeface="楷体" panose="02010609060101010101" charset="-122"/>
                <a:sym typeface="+mn-ea"/>
              </a:rPr>
              <a:t>____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(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哪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一时期）</a:t>
            </a:r>
            <a:r>
              <a:rPr lang="zh-CN" altLang="zh-CN" sz="3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思想家、教育家</a:t>
            </a:r>
            <a:r>
              <a:rPr lang="en-US" altLang="zh-CN" sz="36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zh-CN" sz="3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儒家思想代表人物</a:t>
            </a:r>
            <a:r>
              <a:rPr lang="zh-CN" altLang="zh-CN" sz="36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之一</a:t>
            </a:r>
            <a:r>
              <a:rPr lang="en-US" altLang="zh-CN" sz="36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zh-CN" sz="36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与孔子并称</a:t>
            </a:r>
            <a:r>
              <a:rPr lang="en-US" altLang="zh-CN" sz="36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36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孔孟</a:t>
            </a:r>
            <a:r>
              <a:rPr lang="en-US" altLang="zh-CN" sz="36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在儒家学派中其</a:t>
            </a:r>
            <a:r>
              <a:rPr lang="zh-CN" altLang="zh-CN" sz="36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地位仅次于孔子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zh-CN" sz="3600" b="1">
              <a:solidFill>
                <a:srgbClr val="00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20090" fontAlgn="auto">
              <a:lnSpc>
                <a:spcPct val="115000"/>
              </a:lnSpc>
              <a:spcAft>
                <a:spcPct val="0"/>
              </a:spcAft>
              <a:tabLst>
                <a:tab pos="1029335" algn=""/>
                <a:tab pos="1850390" algn="l"/>
                <a:tab pos="2538095" algn="l"/>
                <a:tab pos="3221990" algn="l"/>
              </a:tabLst>
            </a:pPr>
            <a:r>
              <a:rPr lang="zh-CN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他继承孔子的学说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在政治上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提倡</a:t>
            </a:r>
            <a:r>
              <a:rPr lang="en-US" altLang="zh-CN" sz="3600" b="1" u="sng">
                <a:latin typeface="楷体" panose="02010609060101010101" charset="-122"/>
                <a:ea typeface="楷体" panose="02010609060101010101" charset="-122"/>
                <a:sym typeface="+mn-ea"/>
              </a:rPr>
              <a:t>____</a:t>
            </a:r>
            <a:r>
              <a:rPr lang="en-US" altLang="zh-CN" sz="36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提出</a:t>
            </a:r>
            <a:r>
              <a:rPr lang="en-US" altLang="zh-CN" sz="3600" b="1" u="sng">
                <a:latin typeface="楷体" panose="02010609060101010101" charset="-122"/>
                <a:ea typeface="楷体" panose="02010609060101010101" charset="-122"/>
                <a:sym typeface="+mn-ea"/>
              </a:rPr>
              <a:t>____________</a:t>
            </a:r>
            <a:r>
              <a:rPr lang="zh-CN" altLang="en-US" sz="36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的民本思想，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反对诸侯之间的兼并战争。曾游说齐宣王、梁惠王，但始终未被重用。</a:t>
            </a:r>
            <a:endParaRPr lang="zh-CN" altLang="zh-CN" sz="3600" b="1">
              <a:solidFill>
                <a:srgbClr val="00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77705" y="5179695"/>
            <a:ext cx="14020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>
                <a:solidFill>
                  <a:srgbClr val="800000"/>
                </a:solidFill>
                <a:effectLst/>
                <a:latin typeface="Roboto Light"/>
                <a:ea typeface="微软简标宋"/>
                <a:sym typeface="+mn-ea"/>
              </a:rPr>
              <a:t>孟子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880225" y="633095"/>
            <a:ext cx="6419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轲</a:t>
            </a:r>
            <a:endParaRPr lang="zh-CN" alt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6080" y="1278255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子舆</a:t>
            </a:r>
            <a:endParaRPr lang="zh-CN" alt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2605" y="1278255"/>
            <a:ext cx="6419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邹</a:t>
            </a:r>
            <a:endParaRPr lang="zh-CN" alt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32550" y="131254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战国中期</a:t>
            </a:r>
            <a:endParaRPr lang="zh-CN" alt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22210" y="383603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zh-CN" sz="3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仁政</a:t>
            </a:r>
            <a:r>
              <a:rPr lang="en-US" altLang="zh-CN" sz="3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en-US" altLang="zh-CN" sz="3600" b="1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88745" y="4481195"/>
            <a:ext cx="29375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民贵君轻</a:t>
            </a:r>
            <a:r>
              <a:rPr lang="en-US" altLang="zh-CN" sz="3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en-US" altLang="zh-CN" sz="3600" b="1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图片占位符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5155" y="1999298"/>
            <a:ext cx="3835400" cy="34559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5363" name="Picture 2" descr="C:\Users\Administrator\Desktop\54544a3364fa6.png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0917555" y="5356860"/>
            <a:ext cx="1274445" cy="16059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" name="图片 4" descr="u=2646434333,1913586333&amp;fm=26&amp;gp=0"/>
          <p:cNvPicPr>
            <a:picLocks noChangeAspect="1"/>
          </p:cNvPicPr>
          <p:nvPr/>
        </p:nvPicPr>
        <p:blipFill>
          <a:blip r:embed="rId3"/>
          <a:srcRect l="13102" r="11595"/>
          <a:stretch>
            <a:fillRect/>
          </a:stretch>
        </p:blipFill>
        <p:spPr>
          <a:xfrm>
            <a:off x="276860" y="954405"/>
            <a:ext cx="3046730" cy="458660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469640" y="530225"/>
            <a:ext cx="8308975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fontAlgn="auto">
              <a:lnSpc>
                <a:spcPct val="100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"/>
                <a:tab pos="3221990" algn="l"/>
              </a:tabLst>
            </a:pPr>
            <a:r>
              <a:rPr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《孟子》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是记录</a:t>
            </a:r>
            <a:r>
              <a:rPr lang="en-US" altLang="zh-CN" sz="3600" b="1" u="sng">
                <a:latin typeface="楷体" panose="02010609060101010101" charset="-122"/>
                <a:ea typeface="楷体" panose="02010609060101010101" charset="-122"/>
                <a:sym typeface="+mn-ea"/>
              </a:rPr>
              <a:t>________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的著作，一般认为是孟子及其弟子万章、公孙丑等人共同编著的，现存</a:t>
            </a:r>
            <a:r>
              <a:rPr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七篇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。内容涉及孟子政治活动、政治学说以及哲学、伦理、教育思想，是儒家经典著作致意。</a:t>
            </a:r>
            <a:r>
              <a:rPr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《孟子》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属于以为</a:t>
            </a:r>
            <a:r>
              <a:rPr lang="en-US" altLang="zh-CN" sz="3600" b="1" u="sng">
                <a:latin typeface="楷体" panose="02010609060101010101" charset="-122"/>
                <a:ea typeface="楷体" panose="02010609060101010101" charset="-122"/>
                <a:sym typeface="+mn-ea"/>
              </a:rPr>
              <a:t>____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主的对话体</a:t>
            </a:r>
            <a:r>
              <a:rPr lang="en-US" altLang="zh-CN" sz="3600" b="1" u="sng">
                <a:latin typeface="楷体" panose="02010609060101010101" charset="-122"/>
                <a:ea typeface="楷体" panose="02010609060101010101" charset="-122"/>
                <a:sym typeface="+mn-ea"/>
              </a:rPr>
              <a:t>____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，其编纂沿袭了《论语》的体裁，其主要特点是多</a:t>
            </a:r>
            <a:r>
              <a:rPr lang="en-US" altLang="zh-CN" sz="3600" b="1" u="sng">
                <a:latin typeface="楷体" panose="02010609060101010101" charset="-122"/>
                <a:ea typeface="楷体" panose="02010609060101010101" charset="-122"/>
                <a:sym typeface="+mn-ea"/>
              </a:rPr>
              <a:t>________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，气势磅礴，</a:t>
            </a:r>
            <a:r>
              <a:rPr lang="en-US" altLang="zh-CN" sz="3600" b="1" u="sng">
                <a:latin typeface="楷体" panose="02010609060101010101" charset="-122"/>
                <a:ea typeface="楷体" panose="02010609060101010101" charset="-122"/>
                <a:sym typeface="+mn-ea"/>
              </a:rPr>
              <a:t>________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，既尖锐机智，又从容舒缓，对后世的散文产生了深远影响。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53630" y="53022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孟子言行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75705" y="3293745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记言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44415" y="437197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比喻论证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61805" y="437197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逻辑性强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72930" y="3293745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散文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图片占位符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3735" y="1888173"/>
            <a:ext cx="3835400" cy="34559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312160" y="1383665"/>
            <a:ext cx="8512810" cy="51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fontAlgn="auto">
              <a:lnSpc>
                <a:spcPct val="115000"/>
              </a:lnSpc>
              <a:spcAft>
                <a:spcPct val="0"/>
              </a:spcAft>
              <a:tabLst>
                <a:tab pos="1029335" algn=""/>
                <a:tab pos="1850390" algn=""/>
                <a:tab pos="2538095" algn=""/>
                <a:tab pos="3221990" algn=""/>
              </a:tabLst>
            </a:pPr>
            <a:r>
              <a:rPr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性本善。</a:t>
            </a:r>
            <a:r>
              <a:rPr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(凡人都可以为尧舜) </a:t>
            </a:r>
            <a:endParaRPr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20090" fontAlgn="auto">
              <a:lnSpc>
                <a:spcPct val="115000"/>
              </a:lnSpc>
              <a:spcAft>
                <a:spcPct val="0"/>
              </a:spcAft>
              <a:tabLst>
                <a:tab pos="1029335" algn=""/>
                <a:tab pos="1850390" algn=""/>
                <a:tab pos="2538095" algn=""/>
                <a:tab pos="3221990" algn="l"/>
              </a:tabLst>
            </a:pPr>
            <a:r>
              <a:rPr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民为贵，社稷次之，君为轻。</a:t>
            </a:r>
            <a:r>
              <a:rPr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(民本) </a:t>
            </a:r>
            <a:endParaRPr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20090" fontAlgn="auto">
              <a:lnSpc>
                <a:spcPct val="115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l"/>
                <a:tab pos="3221990" algn=""/>
              </a:tabLst>
            </a:pPr>
            <a:r>
              <a:rPr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穷则独善其身，达则兼济天下。</a:t>
            </a:r>
            <a:r>
              <a:rPr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(封建时代士大夫出世进退的准则) </a:t>
            </a:r>
            <a:endParaRPr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20090" fontAlgn="auto">
              <a:lnSpc>
                <a:spcPct val="115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"/>
                <a:tab pos="3221990" algn="l"/>
              </a:tabLst>
            </a:pPr>
            <a:r>
              <a:rPr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r>
              <a:rPr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富贵不能淫，贫贱不能移，威武不能屈。</a:t>
            </a:r>
            <a:r>
              <a:rPr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(对国君傲然视之) </a:t>
            </a:r>
            <a:endParaRPr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20090" fontAlgn="auto">
              <a:lnSpc>
                <a:spcPct val="115000"/>
              </a:lnSpc>
              <a:spcAft>
                <a:spcPct val="0"/>
              </a:spcAft>
              <a:tabLst>
                <a:tab pos="1029335" algn=""/>
                <a:tab pos="1850390" algn="l"/>
                <a:tab pos="2538095" algn="l"/>
                <a:tab pos="3221990" algn="l"/>
              </a:tabLst>
            </a:pPr>
            <a:r>
              <a:rPr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</a:t>
            </a:r>
            <a:r>
              <a:rPr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劳心者治人，劳力者治于人。</a:t>
            </a:r>
            <a:r>
              <a:rPr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治于人者食于人，治人者食人，天下之通义也。</a:t>
            </a:r>
            <a:endParaRPr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53735" y="368935"/>
            <a:ext cx="336232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zh-CN" sz="6000" b="1">
                <a:solidFill>
                  <a:srgbClr val="4F0FB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孟子思想</a:t>
            </a:r>
            <a:endParaRPr lang="zh-CN" altLang="zh-CN" sz="6000" b="1">
              <a:solidFill>
                <a:srgbClr val="4F0FBD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255" y="1690370"/>
            <a:ext cx="3049905" cy="3970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5"/>
          <p:cNvSpPr txBox="1"/>
          <p:nvPr/>
        </p:nvSpPr>
        <p:spPr>
          <a:xfrm>
            <a:off x="10025063" y="1862138"/>
            <a:ext cx="677862" cy="1570037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  <a:prstDash val="sysDot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0" i="0" u="none" baseline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zh-CN" altLang="en-US" sz="3200" spc="0">
                <a:solidFill>
                  <a:srgbClr val="800000"/>
                </a:solidFill>
                <a:latin typeface="方正清刻本悦宋简体"/>
                <a:ea typeface="微软简标宋"/>
              </a:rPr>
              <a:t>第二章</a:t>
            </a:r>
            <a:endParaRPr lang="zh-CN" altLang="en-US" sz="3200">
              <a:solidFill>
                <a:srgbClr val="800000"/>
              </a:solidFill>
              <a:latin typeface="方正清刻本悦宋简体"/>
              <a:ea typeface="微软简标宋"/>
            </a:endParaRPr>
          </a:p>
        </p:txBody>
      </p:sp>
      <p:cxnSp>
        <p:nvCxnSpPr>
          <p:cNvPr id="19459" name="直接连接符 6"/>
          <p:cNvCxnSpPr/>
          <p:nvPr/>
        </p:nvCxnSpPr>
        <p:spPr>
          <a:xfrm flipH="1">
            <a:off x="9828213" y="2165350"/>
            <a:ext cx="0" cy="2511425"/>
          </a:xfrm>
          <a:prstGeom prst="line">
            <a:avLst/>
          </a:prstGeom>
          <a:noFill/>
          <a:ln w="28575">
            <a:solidFill>
              <a:srgbClr val="AFABAB"/>
            </a:solidFill>
            <a:miter lim="800000"/>
          </a:ln>
        </p:spPr>
      </p:cxnSp>
      <p:pic>
        <p:nvPicPr>
          <p:cNvPr id="1946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6515" y="375285"/>
            <a:ext cx="3995738" cy="5318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1" name="椭圆 9"/>
          <p:cNvSpPr/>
          <p:nvPr/>
        </p:nvSpPr>
        <p:spPr>
          <a:xfrm>
            <a:off x="2518728" y="3034348"/>
            <a:ext cx="1635125" cy="159861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zh-CN" altLang="en-US">
              <a:solidFill>
                <a:srgbClr val="FFFFFF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9462" name="文本框 10"/>
          <p:cNvSpPr txBox="1"/>
          <p:nvPr/>
        </p:nvSpPr>
        <p:spPr>
          <a:xfrm>
            <a:off x="2679065" y="3231198"/>
            <a:ext cx="1292225" cy="1289050"/>
          </a:xfrm>
          <a:prstGeom prst="rect">
            <a:avLst/>
          </a:prstGeom>
          <a:noFill/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zh-CN" altLang="en-US" sz="7200" spc="0">
                <a:solidFill>
                  <a:srgbClr val="262626"/>
                </a:solidFill>
                <a:latin typeface="华文行楷"/>
                <a:ea typeface="微软简标宋"/>
              </a:rPr>
              <a:t>贰</a:t>
            </a:r>
            <a:endParaRPr lang="zh-CN" altLang="en-US" sz="6000">
              <a:solidFill>
                <a:srgbClr val="262626"/>
              </a:solidFill>
              <a:latin typeface="华文行楷"/>
              <a:ea typeface="微软简标宋"/>
            </a:endParaRPr>
          </a:p>
        </p:txBody>
      </p:sp>
      <p:sp>
        <p:nvSpPr>
          <p:cNvPr id="19463" name="矩形 11"/>
          <p:cNvSpPr/>
          <p:nvPr/>
        </p:nvSpPr>
        <p:spPr>
          <a:xfrm>
            <a:off x="5611880" y="2766040"/>
            <a:ext cx="29546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uLnTx/>
                <a:uFillTx/>
                <a:latin typeface="青鸟华光简魏体" pitchFamily="2" charset="-122"/>
                <a:ea typeface="青鸟华光简魏体" pitchFamily="2" charset="-122"/>
                <a:cs typeface="+mn-cs"/>
              </a:rPr>
              <a:t>学习文言</a:t>
            </a:r>
            <a:endParaRPr kumimoji="0" lang="en-US" altLang="zh-CN" sz="5400" b="1" i="0" u="none" strike="noStrike" kern="1200" cap="none" spc="0" normalizeH="0" baseline="0" noProof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青鸟华光简魏体" pitchFamily="2" charset="-122"/>
              <a:ea typeface="青鸟华光简魏体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uLnTx/>
                <a:uFillTx/>
                <a:latin typeface="青鸟华光简魏体" pitchFamily="2" charset="-122"/>
                <a:ea typeface="青鸟华光简魏体" pitchFamily="2" charset="-122"/>
                <a:cs typeface="+mn-cs"/>
              </a:rPr>
              <a:t>梳理文意</a:t>
            </a:r>
            <a:endParaRPr kumimoji="0" lang="zh-CN" altLang="en-US" sz="5400" b="1" i="0" u="none" strike="noStrike" kern="1200" cap="none" spc="0" normalizeH="0" baseline="0" noProof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uLnTx/>
              <a:uFillTx/>
              <a:latin typeface="青鸟华光简魏体" pitchFamily="2" charset="-122"/>
              <a:ea typeface="青鸟华光简魏体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/>
          <p:nvPr/>
        </p:nvSpPr>
        <p:spPr>
          <a:xfrm>
            <a:off x="4228465" y="229235"/>
            <a:ext cx="3735070" cy="82994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</a:pPr>
            <a:r>
              <a:rPr kumimoji="1" lang="zh-CN" altLang="en-US" sz="4800" b="1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 构 层 次</a:t>
            </a:r>
            <a:r>
              <a:rPr kumimoji="1" lang="zh-CN" altLang="en-US" sz="4000" b="1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kumimoji="1" lang="zh-CN" altLang="en-US" sz="4000" b="1">
              <a:solidFill>
                <a:srgbClr val="0066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171" name="Text Box 3"/>
          <p:cNvSpPr/>
          <p:nvPr/>
        </p:nvSpPr>
        <p:spPr>
          <a:xfrm>
            <a:off x="340360" y="1059180"/>
            <a:ext cx="11078845" cy="107632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32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第一部分</a:t>
            </a:r>
            <a:r>
              <a:rPr kumimoji="1" lang="en-US" altLang="zh-CN" sz="32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</a:t>
            </a:r>
            <a:r>
              <a:rPr kumimoji="1"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开头至“是以君子远庖厨”</a:t>
            </a:r>
            <a:r>
              <a:rPr kumimoji="1"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</a:t>
            </a:r>
            <a:r>
              <a:rPr kumimoji="1"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提出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kumimoji="1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保民而王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kumimoji="1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的主张，分析齐宣王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kumimoji="1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保民而王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kumimoji="1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的可能。</a:t>
            </a:r>
            <a:endParaRPr kumimoji="1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172" name="Text Box 4"/>
          <p:cNvSpPr/>
          <p:nvPr/>
        </p:nvSpPr>
        <p:spPr>
          <a:xfrm>
            <a:off x="340360" y="3357880"/>
            <a:ext cx="10020300" cy="15684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32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第三部分</a:t>
            </a:r>
            <a:r>
              <a:rPr kumimoji="1"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(“</a:t>
            </a:r>
            <a:r>
              <a:rPr kumimoji="1"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抑王兴甲兵，危士臣”至“孰能御之”</a:t>
            </a:r>
            <a:r>
              <a:rPr kumimoji="1"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</a:t>
            </a:r>
            <a:r>
              <a:rPr kumimoji="1"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kumimoji="1"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从揭出齐宣王之大欲，论证其不可能实现，指出应当反本而行王道。</a:t>
            </a:r>
            <a:endParaRPr kumimoji="1" lang="zh-CN" altLang="en-US" sz="3200" b="1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173" name="Text Box 5"/>
          <p:cNvSpPr/>
          <p:nvPr/>
        </p:nvSpPr>
        <p:spPr>
          <a:xfrm>
            <a:off x="340995" y="5016500"/>
            <a:ext cx="11078210" cy="15684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第四部分</a:t>
            </a:r>
            <a:r>
              <a:rPr kumimoji="1"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(“</a:t>
            </a:r>
            <a:r>
              <a:rPr kumimoji="1"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王曰：‘吾惛，不能进于是矣。’”到篇末</a:t>
            </a:r>
            <a:r>
              <a:rPr kumimoji="1"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</a:t>
            </a:r>
            <a:r>
              <a:rPr kumimoji="1"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归结到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kumimoji="1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保民而王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kumimoji="1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的主张，并举出实现这一主张的根本措施。</a:t>
            </a:r>
            <a:r>
              <a:rPr kumimoji="1"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endParaRPr kumimoji="1"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20482" name="图片 30" descr="88303bd94b425f5906ef5595c1eb2b9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8680" y="1943100"/>
            <a:ext cx="2894965" cy="518604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" name="Text Box 4"/>
          <p:cNvSpPr/>
          <p:nvPr/>
        </p:nvSpPr>
        <p:spPr>
          <a:xfrm>
            <a:off x="340995" y="2135505"/>
            <a:ext cx="10020300" cy="107632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32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第二部分</a:t>
            </a:r>
            <a:r>
              <a:rPr kumimoji="1"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(“</a:t>
            </a:r>
            <a:r>
              <a:rPr kumimoji="1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王说</a:t>
            </a:r>
            <a:r>
              <a:rPr kumimoji="1"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，曰</a:t>
            </a:r>
            <a:r>
              <a:rPr kumimoji="1"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……</a:t>
            </a:r>
            <a:r>
              <a:rPr kumimoji="1"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”至“王请度之”</a:t>
            </a:r>
            <a:r>
              <a:rPr kumimoji="1"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</a:t>
            </a:r>
            <a:r>
              <a:rPr kumimoji="1"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论述齐宣王之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kumimoji="1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不王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kumimoji="1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是不为而非不能。</a:t>
            </a:r>
            <a:endParaRPr kumimoji="1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2130" y="1167130"/>
            <a:ext cx="11412855" cy="452310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indent="914400" fontAlgn="auto">
              <a:lnSpc>
                <a:spcPct val="20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齐宣王问曰：“齐桓、晋文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之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事，可得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闻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乎？”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914400" fontAlgn="auto">
              <a:lnSpc>
                <a:spcPct val="20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孟子对曰：“仲尼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之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徒，无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道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桓、文之事者，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是以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后世无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传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焉，</a:t>
            </a:r>
            <a:r>
              <a:rPr lang="zh-CN" altLang="en-US" sz="3600" b="1" u="sng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臣</a:t>
            </a:r>
            <a:r>
              <a:rPr lang="zh-CN" altLang="en-US" sz="3600" b="1" u="sng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未之闻也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无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以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，则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王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乎？”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914400" fontAlgn="auto">
              <a:lnSpc>
                <a:spcPct val="200000"/>
              </a:lnSpc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曰：“德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何如则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可以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王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矣？”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946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4770"/>
            <a:ext cx="1102360" cy="146812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3" name="Picture 2" descr="C:\Users\Administrator\Desktop\54544a3364fa6.png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0917555" y="5356860"/>
            <a:ext cx="1274445" cy="16059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714240" y="189865"/>
            <a:ext cx="242062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pitchFamily="2" charset="-122"/>
                <a:sym typeface="+mn-ea"/>
              </a:rPr>
              <a:t>第一部分</a:t>
            </a:r>
            <a:endParaRPr kumimoji="1" lang="zh-CN" altLang="en-US" sz="4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32830" y="1167130"/>
            <a:ext cx="1816100" cy="583565"/>
          </a:xfrm>
          <a:prstGeom prst="rect">
            <a:avLst/>
          </a:prstGeom>
          <a:noFill/>
          <a:ln w="19050">
            <a:noFill/>
          </a:ln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助词，的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43240" y="1167130"/>
            <a:ext cx="3449320" cy="583565"/>
          </a:xfrm>
          <a:prstGeom prst="rect">
            <a:avLst/>
          </a:prstGeom>
          <a:noFill/>
          <a:ln w="19050">
            <a:noFill/>
          </a:ln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使动，使……听到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72910" y="2251075"/>
            <a:ext cx="999490" cy="583565"/>
          </a:xfrm>
          <a:prstGeom prst="rect">
            <a:avLst/>
          </a:prstGeom>
          <a:noFill/>
          <a:ln w="19050">
            <a:noFill/>
          </a:ln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谈论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99280" y="2251075"/>
            <a:ext cx="1816100" cy="583565"/>
          </a:xfrm>
          <a:prstGeom prst="rect">
            <a:avLst/>
          </a:prstGeom>
          <a:noFill/>
          <a:ln w="19050">
            <a:noFill/>
          </a:ln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助词，的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25815" y="3261995"/>
            <a:ext cx="3519170" cy="5835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即“以是”，因此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25930" y="3340735"/>
            <a:ext cx="999490" cy="583565"/>
          </a:xfrm>
          <a:prstGeom prst="rect">
            <a:avLst/>
          </a:prstGeom>
          <a:noFill/>
          <a:ln w="19050">
            <a:noFill/>
          </a:ln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流传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830955" y="3340735"/>
            <a:ext cx="4371340" cy="5835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“以”，通“已”，止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772910" y="4309110"/>
            <a:ext cx="5163185" cy="5835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名作动，行王道以统一天下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261995" y="5462905"/>
            <a:ext cx="999490" cy="583565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如何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399280" y="5462905"/>
            <a:ext cx="591185" cy="583565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才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267585" y="4401820"/>
            <a:ext cx="3700145" cy="5835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宾前，臣未闻之也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4650</Words>
  <Application>WPS 演示</Application>
  <PresentationFormat/>
  <Paragraphs>563</Paragraphs>
  <Slides>32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Wingdings</vt:lpstr>
      <vt:lpstr>Calibri Light</vt:lpstr>
      <vt:lpstr>Calibri</vt:lpstr>
      <vt:lpstr>Roboto Black</vt:lpstr>
      <vt:lpstr>Verdana</vt:lpstr>
      <vt:lpstr>Roboto Medium</vt:lpstr>
      <vt:lpstr>Segoe Print</vt:lpstr>
      <vt:lpstr>Source Sans Pro</vt:lpstr>
      <vt:lpstr>楷体</vt:lpstr>
      <vt:lpstr>腾祥铁山楷书繁</vt:lpstr>
      <vt:lpstr>方正清刻本悦宋简体</vt:lpstr>
      <vt:lpstr>方正清刻本悦宋简体</vt:lpstr>
      <vt:lpstr>微软简标宋</vt:lpstr>
      <vt:lpstr>等线</vt:lpstr>
      <vt:lpstr>华文行楷</vt:lpstr>
      <vt:lpstr>青鸟华光简魏体</vt:lpstr>
      <vt:lpstr>Roboto Light</vt:lpstr>
      <vt:lpstr>Arial</vt:lpstr>
      <vt:lpstr>华文新魏</vt:lpstr>
      <vt:lpstr>黑体</vt:lpstr>
      <vt:lpstr>华文楷体</vt:lpstr>
      <vt:lpstr>隶书</vt:lpstr>
      <vt:lpstr>Arial Unicode MS</vt:lpstr>
      <vt:lpstr>汉仪全唐诗简</vt:lpstr>
      <vt:lpstr>Office 主题​​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KN小白龙</cp:lastModifiedBy>
  <cp:revision>3</cp:revision>
  <cp:lastPrinted>2022-02-15T11:54:00Z</cp:lastPrinted>
  <dcterms:created xsi:type="dcterms:W3CDTF">2022-02-15T11:54:00Z</dcterms:created>
  <dcterms:modified xsi:type="dcterms:W3CDTF">2022-02-22T02:20:29Z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8B4ACC27D15E437AB53F0C3C3BC99F0E</vt:lpwstr>
  </property>
  <property fmtid="{D5CDD505-2E9C-101B-9397-08002B2CF9AE}" pid="7" name="KSOProductBuildVer">
    <vt:lpwstr>2052-11.1.0.11365</vt:lpwstr>
  </property>
</Properties>
</file>