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31" r:id="rId3"/>
    <p:sldId id="343" r:id="rId4"/>
    <p:sldId id="344" r:id="rId5"/>
    <p:sldId id="346" r:id="rId6"/>
    <p:sldId id="345" r:id="rId7"/>
    <p:sldId id="354" r:id="rId8"/>
    <p:sldId id="347" r:id="rId9"/>
    <p:sldId id="355" r:id="rId10"/>
    <p:sldId id="348" r:id="rId11"/>
    <p:sldId id="349" r:id="rId12"/>
    <p:sldId id="351" r:id="rId13"/>
    <p:sldId id="352" r:id="rId14"/>
    <p:sldId id="353" r:id="rId15"/>
    <p:sldId id="356" r:id="rId16"/>
    <p:sldId id="357" r:id="rId17"/>
    <p:sldId id="358" r:id="rId18"/>
    <p:sldId id="359" r:id="rId19"/>
    <p:sldId id="360" r:id="rId20"/>
    <p:sldId id="362" r:id="rId21"/>
    <p:sldId id="361" r:id="rId22"/>
    <p:sldId id="350" r:id="rId23"/>
    <p:sldId id="365" r:id="rId24"/>
    <p:sldId id="363" r:id="rId25"/>
    <p:sldId id="364" r:id="rId26"/>
    <p:sldId id="366" r:id="rId27"/>
    <p:sldId id="367" r:id="rId28"/>
    <p:sldId id="332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rgbClr val="E1B40C"/>
      </a:buClr>
      <a:buSzPct val="80000"/>
      <a:buFont typeface="Wingdings" panose="05000000000000000000" pitchFamily="2" charset="2"/>
      <a:buChar char="n"/>
      <a:defRPr sz="20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rgbClr val="E1B40C"/>
      </a:buClr>
      <a:buSzPct val="80000"/>
      <a:buFont typeface="Wingdings" panose="05000000000000000000" pitchFamily="2" charset="2"/>
      <a:buChar char="n"/>
      <a:defRPr sz="20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rgbClr val="E1B40C"/>
      </a:buClr>
      <a:buSzPct val="80000"/>
      <a:buFont typeface="Wingdings" panose="05000000000000000000" pitchFamily="2" charset="2"/>
      <a:buChar char="n"/>
      <a:defRPr sz="20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rgbClr val="E1B40C"/>
      </a:buClr>
      <a:buSzPct val="80000"/>
      <a:buFont typeface="Wingdings" panose="05000000000000000000" pitchFamily="2" charset="2"/>
      <a:buChar char="n"/>
      <a:defRPr sz="20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rgbClr val="E1B40C"/>
      </a:buClr>
      <a:buSzPct val="80000"/>
      <a:buFont typeface="Wingdings" panose="05000000000000000000" pitchFamily="2" charset="2"/>
      <a:buChar char="n"/>
      <a:defRPr sz="20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rgbClr val="E1B40C"/>
      </a:buClr>
      <a:buSzPct val="80000"/>
      <a:buFont typeface="Wingdings" panose="05000000000000000000" pitchFamily="2" charset="2"/>
      <a:buChar char="n"/>
      <a:defRPr sz="20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rgbClr val="E1B40C"/>
      </a:buClr>
      <a:buSzPct val="80000"/>
      <a:buFont typeface="Wingdings" panose="05000000000000000000" pitchFamily="2" charset="2"/>
      <a:buChar char="n"/>
      <a:defRPr sz="20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rgbClr val="E1B40C"/>
      </a:buClr>
      <a:buSzPct val="80000"/>
      <a:buFont typeface="Wingdings" panose="05000000000000000000" pitchFamily="2" charset="2"/>
      <a:buChar char="n"/>
      <a:defRPr sz="20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rgbClr val="E1B40C"/>
      </a:buClr>
      <a:buSzPct val="80000"/>
      <a:buFont typeface="Wingdings" panose="05000000000000000000" pitchFamily="2" charset="2"/>
      <a:buChar char="n"/>
      <a:defRPr sz="20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66FF"/>
    <a:srgbClr val="FF9900"/>
    <a:srgbClr val="FFCC00"/>
    <a:srgbClr val="FF0000"/>
    <a:srgbClr val="003399"/>
    <a:srgbClr val="EAEAEA"/>
    <a:srgbClr val="0054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903"/>
    <p:restoredTop sz="95158"/>
  </p:normalViewPr>
  <p:slideViewPr>
    <p:cSldViewPr showGuides="1">
      <p:cViewPr varScale="1">
        <p:scale>
          <a:sx n="91" d="100"/>
          <a:sy n="91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6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SzTx/>
              <a:buFontTx/>
              <a:buNone/>
              <a:defRPr sz="1200" smtClean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 smtClean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6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SzTx/>
              <a:buFontTx/>
              <a:buNone/>
              <a:defRPr sz="1200" smtClean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6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0"/>
              </a:spcBef>
              <a:buClrTx/>
              <a:buSzTx/>
              <a:buFontTx/>
              <a:buNone/>
            </a:pPr>
            <a:fld id="{9A0DB2DC-4C9A-4742-B13C-FB6460FD3503}" type="slidenum">
              <a:rPr lang="en-US" altLang="zh-CN" sz="1200">
                <a:effectLst/>
                <a:latin typeface="Arial" panose="020B0604020202020204" pitchFamily="34" charset="0"/>
              </a:rPr>
            </a:fld>
            <a:endParaRPr lang="en-US" altLang="zh-CN" sz="1200">
              <a:effectLst/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SzTx/>
              <a:buFontTx/>
              <a:buNone/>
              <a:defRPr sz="1200" smtClean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 smtClean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SzTx/>
              <a:buFontTx/>
              <a:buNone/>
              <a:defRPr sz="1200" smtClean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0"/>
              </a:spcBef>
              <a:buClrTx/>
              <a:buSzTx/>
              <a:buFontTx/>
              <a:buNone/>
            </a:pPr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5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0660" name="日期占位符 7065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70661" name="页脚占位符 7066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70662" name="灯片编号占位符 7066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1B40C"/>
        </a:buClr>
        <a:buSzPct val="8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1B40C"/>
        </a:buClr>
        <a:buSzPct val="8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1B40C"/>
        </a:buClr>
        <a:buSzPct val="8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1B40C"/>
        </a:buClr>
        <a:buSzPct val="8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1B40C"/>
        </a:buClr>
        <a:buSzPct val="8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1B40C"/>
        </a:buClr>
        <a:buSzPct val="8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1B40C"/>
        </a:buClr>
        <a:buSzPct val="8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1B40C"/>
        </a:buClr>
        <a:buSzPct val="8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E1B40C"/>
        </a:buClr>
        <a:buSzPct val="8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8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00113" y="1619250"/>
            <a:ext cx="7559675" cy="730250"/>
          </a:xfrm>
        </p:spPr>
        <p:txBody>
          <a:bodyPr vert="horz" wrap="square" lIns="91440" tIns="45720" rIns="91440" bIns="45720" numCol="1" anchor="ctr" anchorCtr="0" compatLnSpc="1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sz="9600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应 用 文 写 作</a:t>
            </a:r>
            <a:br>
              <a:rPr lang="zh-CN" altLang="en-US" sz="6600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br>
              <a:rPr lang="zh-CN" altLang="en-US" sz="1200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zh-CN" altLang="en-US" sz="3200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</a:rPr>
              <a:t>                                                          </a:t>
            </a:r>
            <a:r>
              <a:rPr lang="en-US" altLang="zh-CN" sz="400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</a:rPr>
              <a:t>—</a:t>
            </a:r>
            <a:r>
              <a:rPr lang="zh-CN" altLang="en-US" sz="4000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求  职  信</a:t>
            </a:r>
            <a:endParaRPr lang="zh-CN" altLang="en-US" sz="4000" dirty="0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06853" name="Rectangle 5"/>
          <p:cNvSpPr>
            <a:spLocks noChangeArrowheads="1"/>
          </p:cNvSpPr>
          <p:nvPr/>
        </p:nvSpPr>
        <p:spPr bwMode="auto">
          <a:xfrm>
            <a:off x="250825" y="6237288"/>
            <a:ext cx="4176713" cy="431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algn="ctr">
              <a:buClr>
                <a:srgbClr val="003399"/>
              </a:buClr>
              <a:buNone/>
            </a:pPr>
            <a:endParaRPr lang="zh-CN" altLang="en-US" sz="2600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>
              <a:buFontTx/>
              <a:buAutoNum type="arabicPeriod" startAt="2"/>
            </a:pP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正文：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95288" y="692150"/>
            <a:ext cx="8424863" cy="5100638"/>
          </a:xfrm>
        </p:spPr>
        <p:txBody>
          <a:bodyPr vert="horz" wrap="square" lIns="91440" tIns="45720" rIns="91440" bIns="45720" numCol="1" anchor="t" anchorCtr="0" compatLnSpc="1"/>
          <a:p>
            <a:pPr marL="571500" indent="-571500">
              <a:lnSpc>
                <a:spcPct val="150000"/>
              </a:lnSpc>
              <a:buFont typeface="微软雅黑" panose="020B0503020204020204" pitchFamily="34" charset="-122"/>
              <a:buAutoNum type="circleNumDbPlain"/>
            </a:pPr>
            <a:r>
              <a:rPr lang="zh-CN" altLang="en-US" b="1" dirty="0"/>
              <a:t>导言</a:t>
            </a:r>
            <a:r>
              <a:rPr lang="zh-CN" altLang="en-US" dirty="0"/>
              <a:t> </a:t>
            </a:r>
            <a:endParaRPr lang="zh-CN" altLang="en-US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求职、应聘的缘由。 也有的求职信不写导言。 </a:t>
            </a:r>
            <a:endParaRPr lang="zh-CN" altLang="en-US" sz="5600" dirty="0">
              <a:solidFill>
                <a:schemeClr val="tx2"/>
              </a:solidFill>
            </a:endParaRPr>
          </a:p>
          <a:p>
            <a:pPr marL="571500" indent="-571500">
              <a:lnSpc>
                <a:spcPct val="150000"/>
              </a:lnSpc>
              <a:buFont typeface="微软雅黑" panose="020B0503020204020204" pitchFamily="34" charset="-122"/>
              <a:buAutoNum type="circleNumDbPlain"/>
            </a:pPr>
            <a:r>
              <a:rPr lang="zh-CN" altLang="en-US" b="1" dirty="0"/>
              <a:t>主体 </a:t>
            </a:r>
            <a:endParaRPr lang="zh-CN" altLang="en-US" b="1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内容通常包括： </a:t>
            </a:r>
            <a:endParaRPr lang="zh-CN" altLang="en-US" dirty="0"/>
          </a:p>
          <a:p>
            <a:pPr marL="1314450" lvl="2" indent="-514350">
              <a:lnSpc>
                <a:spcPct val="150000"/>
              </a:lnSpc>
            </a:pPr>
            <a:r>
              <a:rPr lang="zh-CN" altLang="en-US" dirty="0"/>
              <a:t>个人的学历、年龄、专长、经历、业绩； </a:t>
            </a:r>
            <a:endParaRPr lang="zh-CN" altLang="en-US" dirty="0"/>
          </a:p>
          <a:p>
            <a:pPr marL="1314450" lvl="2" indent="-514350">
              <a:lnSpc>
                <a:spcPct val="150000"/>
              </a:lnSpc>
            </a:pPr>
            <a:r>
              <a:rPr lang="zh-CN" altLang="en-US" dirty="0"/>
              <a:t>个人的志向、兴趣、性格； </a:t>
            </a:r>
            <a:endParaRPr lang="zh-CN" altLang="en-US" dirty="0"/>
          </a:p>
          <a:p>
            <a:pPr marL="1314450" lvl="2" indent="-514350">
              <a:lnSpc>
                <a:spcPct val="150000"/>
              </a:lnSpc>
            </a:pPr>
            <a:r>
              <a:rPr lang="zh-CN" altLang="en-US" dirty="0"/>
              <a:t>求聘的工种、职位； </a:t>
            </a:r>
            <a:endParaRPr lang="zh-CN" altLang="en-US" dirty="0"/>
          </a:p>
          <a:p>
            <a:pPr marL="1314450" lvl="2" indent="-514350">
              <a:lnSpc>
                <a:spcPct val="150000"/>
              </a:lnSpc>
            </a:pPr>
            <a:r>
              <a:rPr lang="zh-CN" altLang="en-US" dirty="0"/>
              <a:t>待遇要求（也可不写）； </a:t>
            </a:r>
            <a:endParaRPr lang="zh-CN" altLang="en-US" dirty="0"/>
          </a:p>
          <a:p>
            <a:pPr marL="1314450" lvl="2" indent="-514350">
              <a:lnSpc>
                <a:spcPct val="150000"/>
              </a:lnSpc>
            </a:pPr>
            <a:r>
              <a:rPr lang="zh-CN" altLang="en-US" dirty="0"/>
              <a:t>通联地址、电话、电子邮箱等。 </a:t>
            </a:r>
            <a:endParaRPr lang="zh-CN" altLang="en-US" dirty="0"/>
          </a:p>
          <a:p>
            <a:pPr marL="571500" indent="-571500"/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>
              <a:buFontTx/>
              <a:buAutoNum type="arabicPeriod" startAt="2"/>
            </a:pP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正文：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95288" y="692150"/>
            <a:ext cx="8424863" cy="5100638"/>
          </a:xfrm>
        </p:spPr>
        <p:txBody>
          <a:bodyPr vert="horz" wrap="square" lIns="91440" tIns="45720" rIns="91440" bIns="45720" numCol="1" anchor="t" anchorCtr="0" compatLnSpc="1"/>
          <a:p>
            <a:pPr marL="514350" indent="-514350">
              <a:lnSpc>
                <a:spcPct val="150000"/>
              </a:lnSpc>
              <a:buFont typeface="微软雅黑" panose="020B0503020204020204" pitchFamily="34" charset="-122"/>
              <a:buAutoNum type="circleNumDbPlain" startAt="3"/>
            </a:pPr>
            <a:r>
              <a:rPr lang="zh-CN" altLang="en-US" b="1" dirty="0"/>
              <a:t>结尾</a:t>
            </a:r>
            <a:r>
              <a:rPr lang="zh-CN" altLang="en-US" dirty="0"/>
              <a:t> </a:t>
            </a:r>
            <a:endParaRPr lang="zh-CN" altLang="en-US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诚恳表达希望被录用的愿望，如： “希望领导给我一次面试的机会”、“盼望答复”、“静候佳音”等； </a:t>
            </a:r>
            <a:endParaRPr lang="zh-CN" altLang="en-US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结尾可与主体衔接在一起写，也可另起一段； </a:t>
            </a:r>
            <a:endParaRPr lang="zh-CN" altLang="en-US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写上附件名称； </a:t>
            </a:r>
            <a:endParaRPr lang="zh-CN" altLang="en-US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附件一般是证书和有关材料的复印件等。</a:t>
            </a:r>
            <a:endParaRPr lang="zh-CN" altLang="en-US" dirty="0"/>
          </a:p>
          <a:p>
            <a:pPr marL="514350" indent="-514350"/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/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二、求职信的写作方法：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6387" name="内容占位符 2"/>
          <p:cNvSpPr>
            <a:spLocks noGrp="1"/>
          </p:cNvSpPr>
          <p:nvPr>
            <p:ph idx="4294967295"/>
          </p:nvPr>
        </p:nvSpPr>
        <p:spPr>
          <a:xfrm>
            <a:off x="395288" y="776288"/>
            <a:ext cx="8424862" cy="5100637"/>
          </a:xfrm>
          <a:ln/>
        </p:spPr>
        <p:txBody>
          <a:bodyPr vert="horz" wrap="square" lIns="91440" tIns="45720" rIns="91440" bIns="45720" anchor="t"/>
          <a:p>
            <a:pPr marL="514350" indent="-514350">
              <a:lnSpc>
                <a:spcPct val="200000"/>
              </a:lnSpc>
              <a:buFont typeface="Arial" panose="020B0604020202020204" pitchFamily="34" charset="0"/>
              <a:buAutoNum type="arabicPeriod" startAt="3"/>
            </a:pPr>
            <a:r>
              <a:rPr lang="zh-CN" altLang="en-US" b="1" dirty="0"/>
              <a:t>敬语</a:t>
            </a:r>
            <a:r>
              <a:rPr lang="zh-CN" altLang="en-US" dirty="0"/>
              <a:t> </a:t>
            </a:r>
            <a:endParaRPr lang="en-US" altLang="zh-CN"/>
          </a:p>
          <a:p>
            <a:pPr lvl="1">
              <a:lnSpc>
                <a:spcPct val="200000"/>
              </a:lnSpc>
            </a:pPr>
            <a:r>
              <a:rPr lang="zh-CN" altLang="en-US" dirty="0"/>
              <a:t>按信函的格式写，如“此致”、“敬礼”。</a:t>
            </a:r>
            <a:endParaRPr lang="zh-CN" altLang="en-US" dirty="0"/>
          </a:p>
          <a:p>
            <a:pPr marL="514350" indent="-514350">
              <a:lnSpc>
                <a:spcPct val="200000"/>
              </a:lnSpc>
              <a:buFont typeface="Arial" panose="020B0604020202020204" pitchFamily="34" charset="0"/>
              <a:buAutoNum type="arabicPeriod" startAt="3"/>
            </a:pPr>
            <a:r>
              <a:rPr lang="zh-CN" altLang="en-US" b="1" dirty="0"/>
              <a:t>落款</a:t>
            </a:r>
            <a:endParaRPr lang="zh-CN" altLang="en-US" b="1" dirty="0"/>
          </a:p>
          <a:p>
            <a:pPr lvl="1">
              <a:lnSpc>
                <a:spcPct val="200000"/>
              </a:lnSpc>
            </a:pPr>
            <a:r>
              <a:rPr lang="zh-CN" altLang="en-US" dirty="0"/>
              <a:t>写上个人姓名、日期。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/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二、求职信的写作方法：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95288" y="776288"/>
            <a:ext cx="8424863" cy="5100638"/>
          </a:xfrm>
        </p:spPr>
        <p:txBody>
          <a:bodyPr vert="horz" wrap="square" lIns="91440" tIns="45720" rIns="91440" bIns="45720" numCol="1" anchor="t" anchorCtr="0" compatLnSpc="1"/>
          <a:p>
            <a:pPr marL="514350" lvl="1" indent="-514350">
              <a:buFont typeface="Arial" panose="020B0604020202020204" pitchFamily="34" charset="0"/>
              <a:buAutoNum type="arabicPeriod" startAt="5"/>
            </a:pPr>
            <a:r>
              <a:rPr lang="zh-CN" altLang="en-US" sz="3200" b="1" dirty="0"/>
              <a:t>注意事项</a:t>
            </a:r>
            <a:endParaRPr lang="en-US" altLang="zh-CN" sz="3200" b="1"/>
          </a:p>
          <a:p>
            <a:pPr marL="514350" lvl="1" indent="-514350">
              <a:lnSpc>
                <a:spcPct val="150000"/>
              </a:lnSpc>
              <a:buFont typeface="微软雅黑" panose="020B0503020204020204" pitchFamily="34" charset="-122"/>
              <a:buAutoNum type="circleNumDbPlain"/>
            </a:pPr>
            <a:r>
              <a:rPr lang="zh-CN" altLang="en-US" dirty="0"/>
              <a:t>多写自己的优势，展示业绩和能力。 </a:t>
            </a:r>
            <a:endParaRPr lang="zh-CN" altLang="en-US" dirty="0"/>
          </a:p>
          <a:p>
            <a:pPr marL="514350" lvl="1" indent="-514350">
              <a:lnSpc>
                <a:spcPct val="150000"/>
              </a:lnSpc>
              <a:buFont typeface="微软雅黑" panose="020B0503020204020204" pitchFamily="34" charset="-122"/>
              <a:buAutoNum type="circleNumDbPlain"/>
            </a:pPr>
            <a:r>
              <a:rPr lang="zh-CN" altLang="en-US" dirty="0"/>
              <a:t>可适当说明自己求职注重的是某个职位更适合发挥个人的才能，为单位的发展作出贡献，而不只是考虑经济上的收入。 </a:t>
            </a:r>
            <a:endParaRPr lang="zh-CN" altLang="en-US" dirty="0"/>
          </a:p>
          <a:p>
            <a:pPr marL="514350" lvl="1" indent="-514350">
              <a:lnSpc>
                <a:spcPct val="150000"/>
              </a:lnSpc>
              <a:buFont typeface="微软雅黑" panose="020B0503020204020204" pitchFamily="34" charset="-122"/>
              <a:buAutoNum type="circleNumDbPlain"/>
            </a:pPr>
            <a:r>
              <a:rPr lang="zh-CN" altLang="en-US" dirty="0"/>
              <a:t>应聘式求职函，应依据招聘条件逐条如实地表述。 </a:t>
            </a:r>
            <a:endParaRPr lang="zh-CN" altLang="en-US" dirty="0"/>
          </a:p>
          <a:p>
            <a:pPr marL="514350" lvl="1" indent="-514350">
              <a:lnSpc>
                <a:spcPct val="150000"/>
              </a:lnSpc>
              <a:buFont typeface="微软雅黑" panose="020B0503020204020204" pitchFamily="34" charset="-122"/>
              <a:buAutoNum type="circleNumDbPlain"/>
            </a:pPr>
            <a:r>
              <a:rPr lang="zh-CN" altLang="en-US" dirty="0"/>
              <a:t>态度自信、恳切，尊重对方，礼貌，不卑不亢。 </a:t>
            </a:r>
            <a:endParaRPr lang="zh-CN" altLang="en-US" dirty="0"/>
          </a:p>
          <a:p>
            <a:pPr marL="914400" lvl="2" indent="-514350">
              <a:lnSpc>
                <a:spcPct val="150000"/>
              </a:lnSpc>
            </a:pPr>
            <a:endParaRPr lang="zh-CN" altLang="en-US" b="1" dirty="0"/>
          </a:p>
          <a:p>
            <a:pPr marL="514350" lvl="1" indent="-514350">
              <a:lnSpc>
                <a:spcPct val="20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横卷形 3"/>
          <p:cNvSpPr/>
          <p:nvPr/>
        </p:nvSpPr>
        <p:spPr>
          <a:xfrm>
            <a:off x="395288" y="3070225"/>
            <a:ext cx="5545138" cy="71913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目  录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8436" name="Rectangle 3"/>
          <p:cNvSpPr>
            <a:spLocks noGrp="1"/>
          </p:cNvSpPr>
          <p:nvPr>
            <p:ph type="body" idx="4294967295"/>
          </p:nvPr>
        </p:nvSpPr>
        <p:spPr>
          <a:xfrm>
            <a:off x="598488" y="1600200"/>
            <a:ext cx="8088312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一、求职信的概念</a:t>
            </a:r>
            <a:endParaRPr lang="zh-CN" altLang="en-US" sz="4400" dirty="0"/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二、求职信的结构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三、求职信的写作方法</a:t>
            </a:r>
            <a:endParaRPr lang="en-US" altLang="zh-CN" sz="440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四、求职信的写作误区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五、 例文分析</a:t>
            </a:r>
            <a:endParaRPr lang="zh-CN" altLang="en-US" sz="4400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>
              <a:buFontTx/>
              <a:buAutoNum type="arabicPeriod"/>
            </a:pP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求职信的写作误区：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9459" name="内容占位符 2"/>
          <p:cNvSpPr>
            <a:spLocks noGrp="1"/>
          </p:cNvSpPr>
          <p:nvPr>
            <p:ph idx="4294967295"/>
          </p:nvPr>
        </p:nvSpPr>
        <p:spPr>
          <a:xfrm>
            <a:off x="395288" y="692150"/>
            <a:ext cx="8424862" cy="5100638"/>
          </a:xfrm>
          <a:ln/>
        </p:spPr>
        <p:txBody>
          <a:bodyPr vert="horz" wrap="square" lIns="91440" tIns="45720" rIns="91440" bIns="45720" anchor="t"/>
          <a:p>
            <a:endParaRPr lang="zh-CN" altLang="en-US" dirty="0"/>
          </a:p>
        </p:txBody>
      </p:sp>
      <p:sp>
        <p:nvSpPr>
          <p:cNvPr id="19460" name="AutoShape 2"/>
          <p:cNvSpPr/>
          <p:nvPr/>
        </p:nvSpPr>
        <p:spPr>
          <a:xfrm rot="192987" flipV="1">
            <a:off x="493713" y="839788"/>
            <a:ext cx="2700337" cy="9906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2025253" y="0"/>
              </a:cxn>
              <a:cxn ang="11796480">
                <a:pos x="0" y="495300"/>
              </a:cxn>
              <a:cxn ang="5898240">
                <a:pos x="2025253" y="990600"/>
              </a:cxn>
              <a:cxn ang="0">
                <a:pos x="2700338" y="4953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FFFF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p>
            <a:pPr algn="ctr">
              <a:buNone/>
            </a:pPr>
            <a:r>
              <a:rPr lang="zh-CN" altLang="en-US" sz="24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求职信的误区</a:t>
            </a:r>
            <a:r>
              <a:rPr lang="en-US" altLang="zh-CN" sz="24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6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4135438"/>
            <a:ext cx="3817938" cy="2290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523875" y="1989138"/>
            <a:ext cx="5181600" cy="1944688"/>
          </a:xfrm>
          <a:prstGeom prst="wedgeRoundRectCallout">
            <a:avLst>
              <a:gd name="adj1" fmla="val 4046"/>
              <a:gd name="adj2" fmla="val 66380"/>
              <a:gd name="adj3" fmla="val 16667"/>
            </a:avLst>
          </a:prstGeom>
          <a:solidFill>
            <a:srgbClr val="CCFFCC"/>
          </a:solidFill>
          <a:ln w="9525">
            <a:solidFill>
              <a:srgbClr val="99CC00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我是一名大专毕业生，十几年的知识积累和几年的实践经验，我蓄势待发。希望领导给我一次机会。我会努力工作，竭尽所能完成领导下达的各项任务。为公司的事业贡献我的微薄之力。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6372225" y="2028825"/>
            <a:ext cx="2438400" cy="1676400"/>
          </a:xfrm>
          <a:prstGeom prst="wedgeRoundRectCallout">
            <a:avLst>
              <a:gd name="adj1" fmla="val -58074"/>
              <a:gd name="adj2" fmla="val 63921"/>
              <a:gd name="adj3" fmla="val 16667"/>
            </a:avLst>
          </a:prstGeom>
          <a:solidFill>
            <a:srgbClr val="FFFF00"/>
          </a:solidFill>
          <a:ln w="9525">
            <a:solidFill>
              <a:srgbClr val="99CC00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不要泛泛而谈了，还是说点实在的吧！”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924300" y="765175"/>
            <a:ext cx="1066800" cy="1143000"/>
          </a:xfrm>
          <a:prstGeom prst="flowChartConnector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空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AutoShape 2"/>
          <p:cNvSpPr/>
          <p:nvPr/>
        </p:nvSpPr>
        <p:spPr>
          <a:xfrm rot="192987" flipV="1">
            <a:off x="249238" y="717550"/>
            <a:ext cx="2700337" cy="141287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2025253" y="0"/>
              </a:cxn>
              <a:cxn ang="11796480">
                <a:pos x="0" y="706438"/>
              </a:cxn>
              <a:cxn ang="5898240">
                <a:pos x="2025253" y="1412875"/>
              </a:cxn>
              <a:cxn ang="0">
                <a:pos x="2700337" y="70643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FFFF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p>
            <a:pPr algn="ctr">
              <a:buNone/>
            </a:pPr>
            <a:r>
              <a:rPr lang="zh-CN" altLang="en-US" sz="24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求职信的误区</a:t>
            </a:r>
            <a:r>
              <a:rPr lang="en-US" altLang="zh-CN" sz="24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35" name="AutoShape 3"/>
          <p:cNvSpPr>
            <a:spLocks noChangeArrowheads="1"/>
          </p:cNvSpPr>
          <p:nvPr/>
        </p:nvSpPr>
        <p:spPr bwMode="auto">
          <a:xfrm>
            <a:off x="7197725" y="2801938"/>
            <a:ext cx="1828800" cy="1219200"/>
          </a:xfrm>
          <a:prstGeom prst="wedgeRoundRectCallout">
            <a:avLst>
              <a:gd name="adj1" fmla="val -94097"/>
              <a:gd name="adj2" fmla="val 100389"/>
              <a:gd name="adj3" fmla="val 16667"/>
            </a:avLst>
          </a:prstGeom>
          <a:solidFill>
            <a:srgbClr val="FFFF00"/>
          </a:solidFill>
          <a:ln w="9525">
            <a:solidFill>
              <a:srgbClr val="99CC00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有吹嘘之嫌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6436" name="AutoShape 4"/>
          <p:cNvSpPr>
            <a:spLocks noChangeArrowheads="1"/>
          </p:cNvSpPr>
          <p:nvPr/>
        </p:nvSpPr>
        <p:spPr bwMode="auto">
          <a:xfrm>
            <a:off x="2984500" y="1022350"/>
            <a:ext cx="1371600" cy="1143000"/>
          </a:xfrm>
          <a:prstGeom prst="flowChartConnector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假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6437" name="Document"/>
          <p:cNvSpPr>
            <a:spLocks noEditPoints="1" noChangeArrowheads="1"/>
          </p:cNvSpPr>
          <p:nvPr/>
        </p:nvSpPr>
        <p:spPr bwMode="auto">
          <a:xfrm>
            <a:off x="568325" y="2420938"/>
            <a:ext cx="5848350" cy="381000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chemeClr val="bg1"/>
          </a:solidFill>
          <a:ln w="66675">
            <a:solidFill>
              <a:srgbClr val="8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求职信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……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本人性格乐观，积极，学习能力强，自制力强，有进取心，善于思考，喜欢创新，不喜欢默守陈规，有较敏锐的洞察力！喜欢帮助身边有困难的人，从小就有着远大的理想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……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>
              <a:buFontTx/>
              <a:buAutoNum type="arabicPeriod"/>
            </a:pP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求职信的写作误区：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AutoShape 2"/>
          <p:cNvSpPr/>
          <p:nvPr/>
        </p:nvSpPr>
        <p:spPr>
          <a:xfrm rot="192987" flipV="1">
            <a:off x="119063" y="646113"/>
            <a:ext cx="2700337" cy="141287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2025253" y="0"/>
              </a:cxn>
              <a:cxn ang="11796480">
                <a:pos x="0" y="706438"/>
              </a:cxn>
              <a:cxn ang="5898240">
                <a:pos x="2025253" y="1412875"/>
              </a:cxn>
              <a:cxn ang="0">
                <a:pos x="2700337" y="70643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FFFF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p>
            <a:pPr algn="ctr">
              <a:buNone/>
            </a:pPr>
            <a:r>
              <a:rPr lang="zh-CN" altLang="en-US" sz="24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求职信的误区</a:t>
            </a:r>
            <a:r>
              <a:rPr lang="en-US" altLang="zh-CN" sz="24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459" name="AutoShape 3"/>
          <p:cNvSpPr>
            <a:spLocks noChangeArrowheads="1"/>
          </p:cNvSpPr>
          <p:nvPr/>
        </p:nvSpPr>
        <p:spPr bwMode="auto">
          <a:xfrm>
            <a:off x="6969125" y="2819400"/>
            <a:ext cx="2057400" cy="1219200"/>
          </a:xfrm>
          <a:prstGeom prst="wedgeRoundRectCallout">
            <a:avLst>
              <a:gd name="adj1" fmla="val -78088"/>
              <a:gd name="adj2" fmla="val 69139"/>
              <a:gd name="adj3" fmla="val 16667"/>
            </a:avLst>
          </a:prstGeom>
          <a:solidFill>
            <a:srgbClr val="FFFF00"/>
          </a:solidFill>
          <a:ln w="9525">
            <a:solidFill>
              <a:srgbClr val="99CC00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要巧用，不要滥用。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7460" name="AutoShape 4"/>
          <p:cNvSpPr>
            <a:spLocks noChangeArrowheads="1"/>
          </p:cNvSpPr>
          <p:nvPr/>
        </p:nvSpPr>
        <p:spPr bwMode="auto">
          <a:xfrm>
            <a:off x="2854325" y="693738"/>
            <a:ext cx="1676400" cy="1295400"/>
          </a:xfrm>
          <a:prstGeom prst="flowChartConnector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滥用口号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7461" name="Document"/>
          <p:cNvSpPr>
            <a:spLocks noEditPoints="1" noChangeArrowheads="1"/>
          </p:cNvSpPr>
          <p:nvPr/>
        </p:nvSpPr>
        <p:spPr bwMode="auto">
          <a:xfrm>
            <a:off x="492125" y="2057400"/>
            <a:ext cx="5943600" cy="43243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chemeClr val="bg1"/>
          </a:solidFill>
          <a:ln w="66675">
            <a:solidFill>
              <a:srgbClr val="8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求职信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给我一个舞台，我将还您一片精彩。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请给我一个机会，我将还您以夺目的光彩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给我一个机会，必会还您一个惊喜；给我一缕春风，送给你的将是整个春天；希望能给我一个展现自我的舞台，给我一片阳光我就会灿烂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……”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>
              <a:buFontTx/>
              <a:buAutoNum type="arabicPeriod"/>
            </a:pP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求职信的写作误区：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AutoShape 2"/>
          <p:cNvSpPr/>
          <p:nvPr/>
        </p:nvSpPr>
        <p:spPr>
          <a:xfrm rot="192987" flipV="1">
            <a:off x="157163" y="646113"/>
            <a:ext cx="2700337" cy="141287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2025253" y="0"/>
              </a:cxn>
              <a:cxn ang="11796480">
                <a:pos x="0" y="706438"/>
              </a:cxn>
              <a:cxn ang="5898240">
                <a:pos x="2025253" y="1412875"/>
              </a:cxn>
              <a:cxn ang="0">
                <a:pos x="2700337" y="70643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FFFF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p>
            <a:pPr algn="ctr">
              <a:buNone/>
            </a:pPr>
            <a:r>
              <a:rPr lang="zh-CN" altLang="en-US" sz="24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求职信的误区</a:t>
            </a:r>
            <a:r>
              <a:rPr lang="en-US" altLang="zh-CN" sz="24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483" name="AutoShape 3"/>
          <p:cNvSpPr>
            <a:spLocks noChangeArrowheads="1"/>
          </p:cNvSpPr>
          <p:nvPr/>
        </p:nvSpPr>
        <p:spPr bwMode="auto">
          <a:xfrm>
            <a:off x="7007225" y="3009900"/>
            <a:ext cx="1981200" cy="1981200"/>
          </a:xfrm>
          <a:prstGeom prst="wedgeRoundRectCallout">
            <a:avLst>
              <a:gd name="adj1" fmla="val -79167"/>
              <a:gd name="adj2" fmla="val 23319"/>
              <a:gd name="adj3" fmla="val 16667"/>
            </a:avLst>
          </a:prstGeom>
          <a:solidFill>
            <a:srgbClr val="FFFF00"/>
          </a:solidFill>
          <a:ln w="9525">
            <a:solidFill>
              <a:srgbClr val="99CC00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这么喜欢表决心，热情有余！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8484" name="AutoShape 4"/>
          <p:cNvSpPr>
            <a:spLocks noChangeArrowheads="1"/>
          </p:cNvSpPr>
          <p:nvPr/>
        </p:nvSpPr>
        <p:spPr bwMode="auto">
          <a:xfrm>
            <a:off x="2892425" y="950913"/>
            <a:ext cx="1371600" cy="1143000"/>
          </a:xfrm>
          <a:prstGeom prst="flowChartConnector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表决心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8485" name="Document"/>
          <p:cNvSpPr>
            <a:spLocks noEditPoints="1" noChangeArrowheads="1"/>
          </p:cNvSpPr>
          <p:nvPr/>
        </p:nvSpPr>
        <p:spPr bwMode="auto">
          <a:xfrm>
            <a:off x="606425" y="2247900"/>
            <a:ext cx="5848350" cy="4060825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chemeClr val="bg1"/>
          </a:solidFill>
          <a:ln w="66675">
            <a:solidFill>
              <a:srgbClr val="8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求职信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……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无论在任何岗位上我都会要求自己：做人心宽，做事心细；做人讲品格，做事讲风格；做人有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悟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，做事有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度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；做人有进取心，做事有责任心；无论做人还是做事都以公司的利益为重！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>
              <a:buFontTx/>
              <a:buAutoNum type="arabicPeriod"/>
            </a:pP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求职信的写作误区：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>
              <a:buFontTx/>
              <a:buAutoNum type="arabicPeriod" startAt="2"/>
            </a:pP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写作经验总结：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3555" name="内容占位符 2"/>
          <p:cNvSpPr>
            <a:spLocks noGrp="1"/>
          </p:cNvSpPr>
          <p:nvPr>
            <p:ph idx="4294967295"/>
          </p:nvPr>
        </p:nvSpPr>
        <p:spPr>
          <a:ln/>
        </p:spPr>
        <p:txBody>
          <a:bodyPr vert="horz" wrap="square" lIns="91440" tIns="45720" rIns="91440" bIns="45720" anchor="t"/>
          <a:p>
            <a:pPr marL="514350" indent="-514350">
              <a:lnSpc>
                <a:spcPct val="150000"/>
              </a:lnSpc>
              <a:buFont typeface="微软雅黑" panose="020B0503020204020204" pitchFamily="34" charset="-122"/>
              <a:buAutoNum type="circleNumDbPlain"/>
            </a:pPr>
            <a:r>
              <a:rPr lang="zh-CN" altLang="en-US" dirty="0">
                <a:solidFill>
                  <a:schemeClr val="tx2"/>
                </a:solidFill>
                <a:latin typeface="Comic Sans MS" panose="030F0702030302020204" pitchFamily="66" charset="0"/>
              </a:rPr>
              <a:t>突出重点，针对性强：即求职信要量体裁衣。字数不宜过多，页数方面</a:t>
            </a:r>
            <a:r>
              <a:rPr lang="en-US" altLang="zh-CN">
                <a:solidFill>
                  <a:schemeClr val="tx2"/>
                </a:solidFill>
                <a:latin typeface="Comic Sans MS" panose="030F0702030302020204" pitchFamily="66" charset="0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Comic Sans MS" panose="030F0702030302020204" pitchFamily="66" charset="0"/>
              </a:rPr>
              <a:t>页便可。</a:t>
            </a:r>
            <a:endParaRPr lang="en-US" altLang="zh-CN" b="1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914400" lvl="1" indent="-514350">
              <a:lnSpc>
                <a:spcPct val="150000"/>
              </a:lnSpc>
            </a:pPr>
            <a:r>
              <a:rPr lang="zh-CN" altLang="en-US" dirty="0">
                <a:latin typeface="Comic Sans MS" panose="030F0702030302020204" pitchFamily="66" charset="0"/>
              </a:rPr>
              <a:t>常犯错误：求职信过分冗长，把所有个人专长全部都写在求职信上，并无针对不同职位的不同要求去写。不太有说服力。</a:t>
            </a:r>
            <a:endParaRPr lang="en-US" altLang="zh-CN">
              <a:latin typeface="Comic Sans MS" panose="030F0702030302020204" pitchFamily="66" charset="0"/>
            </a:endParaRPr>
          </a:p>
          <a:p>
            <a:pPr marL="514350" indent="-514350">
              <a:lnSpc>
                <a:spcPct val="150000"/>
              </a:lnSpc>
              <a:buFont typeface="微软雅黑" panose="020B0503020204020204" pitchFamily="34" charset="-122"/>
              <a:buAutoNum type="circleNumDbPlain"/>
            </a:pPr>
            <a:r>
              <a:rPr lang="zh-CN" altLang="en-US" dirty="0">
                <a:solidFill>
                  <a:schemeClr val="tx2"/>
                </a:solidFill>
                <a:latin typeface="Comic Sans MS" panose="030F0702030302020204" pitchFamily="66" charset="0"/>
              </a:rPr>
              <a:t>自荐性：主要是推销自己，表达自己对应聘职位的兴趣以及介绍自己的最突出的能力和条件。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横卷形 3"/>
          <p:cNvSpPr/>
          <p:nvPr/>
        </p:nvSpPr>
        <p:spPr>
          <a:xfrm>
            <a:off x="395288" y="836613"/>
            <a:ext cx="5545138" cy="71913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目  录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6148" name="Rectangle 3"/>
          <p:cNvSpPr>
            <a:spLocks noGrp="1"/>
          </p:cNvSpPr>
          <p:nvPr>
            <p:ph type="body" idx="4294967295"/>
          </p:nvPr>
        </p:nvSpPr>
        <p:spPr>
          <a:xfrm>
            <a:off x="598488" y="1600200"/>
            <a:ext cx="8088312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一、求职信的概念</a:t>
            </a:r>
            <a:endParaRPr lang="zh-CN" altLang="en-US" sz="4400" dirty="0"/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二、求职信的结构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三、求职信的写作方法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四、求职信的写作误区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五、 例文分析</a:t>
            </a:r>
            <a:endParaRPr lang="zh-CN" altLang="en-US" sz="4400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横卷形 3"/>
          <p:cNvSpPr/>
          <p:nvPr/>
        </p:nvSpPr>
        <p:spPr>
          <a:xfrm>
            <a:off x="395288" y="3789363"/>
            <a:ext cx="5545138" cy="71913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目  录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4580" name="Rectangle 3"/>
          <p:cNvSpPr>
            <a:spLocks noGrp="1"/>
          </p:cNvSpPr>
          <p:nvPr>
            <p:ph type="body" idx="4294967295"/>
          </p:nvPr>
        </p:nvSpPr>
        <p:spPr>
          <a:xfrm>
            <a:off x="598488" y="1600200"/>
            <a:ext cx="8088312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一、求职信的概念</a:t>
            </a:r>
            <a:endParaRPr lang="zh-CN" altLang="en-US" sz="4400" dirty="0"/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二、求职信的结构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三、求职信的写作方法</a:t>
            </a:r>
            <a:endParaRPr lang="en-US" altLang="zh-CN" sz="440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四、求职信的写作误区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五、 例文分析</a:t>
            </a:r>
            <a:endParaRPr lang="zh-CN" altLang="en-US" sz="4400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例文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1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5603" name="内容占位符 2"/>
          <p:cNvSpPr>
            <a:spLocks noGrp="1"/>
          </p:cNvSpPr>
          <p:nvPr>
            <p:ph idx="4294967295"/>
          </p:nvPr>
        </p:nvSpPr>
        <p:spPr>
          <a:xfrm>
            <a:off x="395288" y="920750"/>
            <a:ext cx="8424862" cy="5100638"/>
          </a:xfrm>
          <a:ln/>
        </p:spPr>
        <p:txBody>
          <a:bodyPr vert="horz" wrap="square" lIns="91440" tIns="45720" rIns="91440" bIns="45720" anchor="t"/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800"/>
              <a:t> </a:t>
            </a:r>
            <a:r>
              <a:rPr lang="zh-CN" altLang="en-US" sz="2800" dirty="0"/>
              <a:t>求 职 信</a:t>
            </a:r>
            <a:endParaRPr lang="zh-CN" altLang="en-US" sz="2800" dirty="0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尊敬的领导：</a:t>
            </a:r>
            <a:endParaRPr lang="zh-CN" altLang="en-US" sz="2000" dirty="0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        您好！</a:t>
            </a:r>
            <a:endParaRPr lang="zh-CN" altLang="en-US" sz="2000" dirty="0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        我是</a:t>
            </a:r>
            <a:r>
              <a:rPr lang="en-US" altLang="zh-CN" sz="2000"/>
              <a:t>××</a:t>
            </a:r>
            <a:r>
              <a:rPr lang="zh-CN" altLang="en-US" sz="2000" dirty="0"/>
              <a:t>大学</a:t>
            </a:r>
            <a:r>
              <a:rPr lang="en-US" altLang="zh-CN" sz="2000"/>
              <a:t>08</a:t>
            </a:r>
            <a:r>
              <a:rPr lang="zh-CN" altLang="en-US" sz="2000" dirty="0"/>
              <a:t>级中文专业的应届本科毕业生。步入教育事业一直是我的梦想，</a:t>
            </a:r>
            <a:r>
              <a:rPr lang="en-US" altLang="zh-CN" sz="2000"/>
              <a:t>××</a:t>
            </a:r>
            <a:r>
              <a:rPr lang="zh-CN" altLang="en-US" sz="2000" dirty="0"/>
              <a:t>大学的几年砺炼为我实现梦想打下了坚实的基础，专业特长更使我明确了择业目标：做一名中学语文教师。</a:t>
            </a:r>
            <a:endParaRPr lang="zh-CN" altLang="en-US" sz="2000" dirty="0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      久闻贵校是培养人才的重要基地，教师成长展才的沃壤，重视教育，重视能力，上下团结一心，有坚实的教育基础，对此，我十分仰幕。</a:t>
            </a:r>
            <a:endParaRPr lang="zh-CN" altLang="en-US" sz="2000" dirty="0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      现把一个真实的我以自荐书的形式展现给您，望贵校给我一个展示才华的机会，为贵校出力争光，同时也圆我的育人梦想。</a:t>
            </a:r>
            <a:endParaRPr lang="zh-CN" altLang="en-US" sz="2000" dirty="0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      选择了教育事业，选择了</a:t>
            </a:r>
            <a:r>
              <a:rPr lang="en-US" altLang="zh-CN" sz="2000"/>
              <a:t>××</a:t>
            </a:r>
            <a:r>
              <a:rPr lang="zh-CN" altLang="en-US" sz="2000" dirty="0"/>
              <a:t>大学，春风化雨育桃李的信念便铭刻于心。进入大学以后，我抓紧每一天进行专业知识的积累和教学基本功的培养，不断充实自己的头脑。才高为师，身正为范。作为师范生，我在思想上积极要求进步，乐观向上，对大是大非保持清醒认识，不畏难繁，有信心、有责任感。在能力培养上，校内积极参加各项活动，校外广泛尝试，多次进行教学实践，既实践了所学，又锻炼了能力。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例文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1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95288" y="920750"/>
            <a:ext cx="8424863" cy="5100638"/>
          </a:xfrm>
        </p:spPr>
        <p:txBody>
          <a:bodyPr vert="horz" wrap="square" lIns="91440" tIns="45720" rIns="91440" bIns="45720" numCol="1" anchor="t" anchorCtr="0" compatLnSpc="1"/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800"/>
              <a:t> </a:t>
            </a:r>
            <a:r>
              <a:rPr lang="zh-CN" altLang="en-US" sz="2800" dirty="0"/>
              <a:t>求 职 信</a:t>
            </a:r>
            <a:endParaRPr lang="en-US" altLang="zh-CN" sz="2800"/>
          </a:p>
          <a:p>
            <a:pPr algn="ctr">
              <a:spcBef>
                <a:spcPct val="0"/>
              </a:spcBef>
              <a:buFontTx/>
              <a:buNone/>
            </a:pPr>
            <a:endParaRPr lang="zh-CN" altLang="en-US" sz="2800" dirty="0"/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大鹏展翅，骏马飞驰都需要有自己的天地。贵校科学管理体制和先进的教学理念；使我坚信到贵校工作是我的明智选择。</a:t>
            </a:r>
            <a:endParaRPr lang="zh-CN" altLang="en-US" sz="2000" dirty="0"/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最后，祝贵校广纳贤才，再创佳绩！</a:t>
            </a:r>
            <a:endParaRPr lang="zh-CN" altLang="en-US" sz="2000" dirty="0"/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                             此致</a:t>
            </a:r>
            <a:endParaRPr lang="zh-CN" altLang="en-US" sz="2000" dirty="0"/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        敬礼</a:t>
            </a:r>
            <a:endParaRPr lang="zh-CN" altLang="en-US" sz="2000" dirty="0"/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                                                                                 </a:t>
            </a:r>
            <a:r>
              <a:rPr lang="en-US" altLang="zh-CN" sz="2000"/>
              <a:t>×××</a:t>
            </a:r>
            <a:r>
              <a:rPr lang="zh-CN" altLang="en-US" sz="2000" dirty="0"/>
              <a:t>谨呈</a:t>
            </a:r>
            <a:endParaRPr lang="zh-CN" altLang="en-US" sz="2000" dirty="0"/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/>
              <a:t>                                                                                    </a:t>
            </a:r>
            <a:r>
              <a:rPr lang="en-US" altLang="zh-CN" sz="2000"/>
              <a:t>××</a:t>
            </a:r>
            <a:r>
              <a:rPr lang="zh-CN" altLang="en-US" sz="2000" dirty="0"/>
              <a:t>年</a:t>
            </a:r>
            <a:r>
              <a:rPr lang="en-US" altLang="zh-CN" sz="2000"/>
              <a:t>×</a:t>
            </a:r>
            <a:r>
              <a:rPr lang="zh-CN" altLang="en-US" sz="2000" dirty="0"/>
              <a:t>月</a:t>
            </a:r>
            <a:r>
              <a:rPr lang="en-US" altLang="zh-CN" sz="2000"/>
              <a:t>×</a:t>
            </a:r>
            <a:r>
              <a:rPr lang="zh-CN" altLang="en-US" sz="2000" dirty="0"/>
              <a:t>日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例文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2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23850" y="1052513"/>
            <a:ext cx="8424863" cy="5100638"/>
          </a:xfrm>
        </p:spPr>
        <p:txBody>
          <a:bodyPr vert="horz" wrap="square" lIns="91440" tIns="45720" rIns="91440" bIns="45720" numCol="1" anchor="t" anchorCtr="0" compatLnSpc="1"/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/>
              <a:t> </a:t>
            </a:r>
            <a:r>
              <a:rPr lang="zh-CN" altLang="en-US" sz="2800" dirty="0"/>
              <a:t>求 职 信</a:t>
            </a:r>
            <a:endParaRPr lang="zh-CN" altLang="en-US" sz="2800" dirty="0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   尊敬的</a:t>
            </a:r>
            <a:r>
              <a:rPr lang="en-US" altLang="zh-CN" sz="2000">
                <a:latin typeface="宋体" panose="02010600030101010101" pitchFamily="2" charset="-122"/>
              </a:rPr>
              <a:t>××</a:t>
            </a:r>
            <a:r>
              <a:rPr lang="zh-CN" altLang="en-US" sz="2000" dirty="0">
                <a:latin typeface="宋体" panose="02010600030101010101" pitchFamily="2" charset="-122"/>
              </a:rPr>
              <a:t>公司总经理先生：</a:t>
            </a:r>
            <a:r>
              <a:rPr lang="zh-CN" altLang="en-US" sz="1800" dirty="0"/>
              <a:t> </a:t>
            </a:r>
            <a:endParaRPr lang="zh-CN" altLang="en-US" sz="1800" dirty="0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       首先，为我的冒昧打扰向您表示真诚的歉意。在即将毕业之际，我怀着对贵公司的无比信任与仰慕，斗胆投石问路，希望能成为贵公司的一员，为贵公司服务。</a:t>
            </a:r>
            <a:r>
              <a:rPr lang="zh-CN" altLang="en-US" sz="1800" dirty="0"/>
              <a:t> </a:t>
            </a:r>
            <a:endParaRPr lang="zh-CN" altLang="en-US" sz="1800" dirty="0"/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/>
              <a:t>             </a:t>
            </a:r>
            <a:r>
              <a:rPr lang="zh-CN" altLang="en-US" sz="2000" dirty="0">
                <a:latin typeface="宋体" panose="02010600030101010101" pitchFamily="2" charset="-122"/>
              </a:rPr>
              <a:t>我是</a:t>
            </a:r>
            <a:r>
              <a:rPr lang="en-US" altLang="zh-CN" sz="2000">
                <a:latin typeface="宋体" panose="02010600030101010101" pitchFamily="2" charset="-122"/>
              </a:rPr>
              <a:t>××</a:t>
            </a:r>
            <a:r>
              <a:rPr lang="zh-CN" altLang="en-US" sz="2000" dirty="0">
                <a:latin typeface="宋体" panose="02010600030101010101" pitchFamily="2" charset="-122"/>
              </a:rPr>
              <a:t>职业技术学院计算机软件专业</a:t>
            </a:r>
            <a:r>
              <a:rPr lang="en-US" altLang="zh-CN" sz="2000">
                <a:latin typeface="宋体" panose="02010600030101010101" pitchFamily="2" charset="-122"/>
              </a:rPr>
              <a:t>02</a:t>
            </a:r>
            <a:r>
              <a:rPr lang="zh-CN" altLang="en-US" sz="2000" dirty="0">
                <a:latin typeface="宋体" panose="02010600030101010101" pitchFamily="2" charset="-122"/>
              </a:rPr>
              <a:t>级学生，将于今年</a:t>
            </a:r>
            <a:r>
              <a:rPr lang="en-US" altLang="zh-CN" sz="2000">
                <a:latin typeface="宋体" panose="02010600030101010101" pitchFamily="2" charset="-122"/>
              </a:rPr>
              <a:t>7</a:t>
            </a:r>
            <a:r>
              <a:rPr lang="zh-CN" altLang="en-US" sz="2000" dirty="0">
                <a:latin typeface="宋体" panose="02010600030101010101" pitchFamily="2" charset="-122"/>
              </a:rPr>
              <a:t>月毕业。在大学学习期间，我努力学习各门基础课及专业课，并取得了良好的成绩</a:t>
            </a:r>
            <a:r>
              <a:rPr lang="en-US" altLang="zh-CN" sz="2000">
                <a:latin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</a:rPr>
              <a:t>见附表</a:t>
            </a:r>
            <a:r>
              <a:rPr lang="en-US" altLang="zh-CN" sz="2000">
                <a:latin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</a:rPr>
              <a:t>，英语已通过六级考试 </a:t>
            </a:r>
            <a:r>
              <a:rPr lang="en-US" altLang="zh-CN" sz="2000">
                <a:latin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</a:rPr>
              <a:t>见附件</a:t>
            </a:r>
            <a:r>
              <a:rPr lang="en-US" altLang="zh-CN" sz="2000">
                <a:latin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</a:rPr>
              <a:t>。本人不仅能熟练掌握学校所教课程的有关知识（程序设计、</a:t>
            </a:r>
            <a:r>
              <a:rPr lang="en-US" altLang="zh-CN" sz="2000">
                <a:latin typeface="宋体" panose="02010600030101010101" pitchFamily="2" charset="-122"/>
              </a:rPr>
              <a:t>AUTOCAD R14</a:t>
            </a:r>
            <a:r>
              <a:rPr lang="zh-CN" altLang="en-US" sz="2000" dirty="0">
                <a:latin typeface="宋体" panose="02010600030101010101" pitchFamily="2" charset="-122"/>
              </a:rPr>
              <a:t>、 </a:t>
            </a:r>
            <a:r>
              <a:rPr lang="en-US" altLang="zh-CN" sz="2000">
                <a:latin typeface="宋体" panose="02010600030101010101" pitchFamily="2" charset="-122"/>
              </a:rPr>
              <a:t>FRONTPAGE98</a:t>
            </a:r>
            <a:r>
              <a:rPr lang="zh-CN" altLang="en-US" sz="2000" dirty="0">
                <a:latin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</a:rPr>
              <a:t>C</a:t>
            </a:r>
            <a:r>
              <a:rPr lang="zh-CN" altLang="en-US" sz="2000" dirty="0">
                <a:latin typeface="宋体" panose="02010600030101010101" pitchFamily="2" charset="-122"/>
              </a:rPr>
              <a:t>语言等</a:t>
            </a:r>
            <a:r>
              <a:rPr lang="en-US" altLang="zh-CN" sz="2000">
                <a:latin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</a:rPr>
              <a:t>，而且还自学了</a:t>
            </a:r>
            <a:r>
              <a:rPr lang="en-US" altLang="zh-CN" sz="2000">
                <a:latin typeface="宋体" panose="02010600030101010101" pitchFamily="2" charset="-122"/>
              </a:rPr>
              <a:t>PHOTOSHOP5.0</a:t>
            </a:r>
            <a:r>
              <a:rPr lang="zh-CN" altLang="en-US" sz="2000" dirty="0">
                <a:latin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</a:rPr>
              <a:t>DMAX2.5</a:t>
            </a:r>
            <a:r>
              <a:rPr lang="zh-CN" altLang="en-US" sz="2000" dirty="0">
                <a:latin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</a:rPr>
              <a:t>VISUAL FOXPRO</a:t>
            </a:r>
            <a:r>
              <a:rPr lang="zh-CN" altLang="en-US" sz="2000" dirty="0">
                <a:latin typeface="宋体" panose="02010600030101010101" pitchFamily="2" charset="-122"/>
              </a:rPr>
              <a:t>等，专业能力强，曾获学校计算机软件设计比赛一等奖。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       作为新世纪的大学生，我非常注意各方面能力的培养，积极参加社会实践，曾在平安保险做过业务员，在肯德基做过星级训练员，还在龙腾信息有限公司做过网络技师，爱好广泛，有责任感，能吃苦耐劳。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例文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2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50825" y="836613"/>
            <a:ext cx="8569325" cy="5400675"/>
          </a:xfrm>
        </p:spPr>
        <p:txBody>
          <a:bodyPr vert="horz" wrap="square" lIns="91440" tIns="45720" rIns="91440" bIns="45720" numCol="1" anchor="t" anchorCtr="0" compatLnSpc="1"/>
          <a:p>
            <a:pPr algn="ctr">
              <a:lnSpc>
                <a:spcPct val="80000"/>
              </a:lnSpc>
              <a:buFontTx/>
              <a:buNone/>
            </a:pPr>
            <a:r>
              <a:rPr lang="en-US" altLang="zh-CN" sz="2000"/>
              <a:t> </a:t>
            </a:r>
            <a:r>
              <a:rPr lang="zh-CN" altLang="en-US" sz="2800" dirty="0"/>
              <a:t>求 职 信</a:t>
            </a:r>
            <a:endParaRPr lang="en-US" altLang="zh-CN" sz="2800"/>
          </a:p>
          <a:p>
            <a:pPr algn="ctr">
              <a:lnSpc>
                <a:spcPct val="80000"/>
              </a:lnSpc>
              <a:buFontTx/>
              <a:buNone/>
            </a:pPr>
            <a:endParaRPr lang="zh-CN" altLang="en-US" sz="2800" dirty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本人期盼能成为贵公司的一员，从事计算机服务等工作。诚然我尚缺乏丰富的工作经验，如果贵公司能给我机会，我会用我的热情、勤奋来弥补，用我的知识、能力来回报贵公司的赏识。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000"/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盼望您能给我一次面试的机会。随信附上简历、英语等级证书、获奖证书等。 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           此致 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      敬礼！   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                                                   </a:t>
            </a:r>
            <a:r>
              <a:rPr lang="en-US" altLang="zh-CN" sz="2000">
                <a:latin typeface="宋体" panose="02010600030101010101" pitchFamily="2" charset="-122"/>
              </a:rPr>
              <a:t>××  </a:t>
            </a:r>
            <a:r>
              <a:rPr lang="zh-CN" altLang="en-US" sz="2000" dirty="0">
                <a:latin typeface="宋体" panose="02010600030101010101" pitchFamily="2" charset="-122"/>
              </a:rPr>
              <a:t>敬上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                                                二○○五年四月五日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                                                                                                      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                                        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联系地址：</a:t>
            </a:r>
            <a:r>
              <a:rPr lang="en-US" altLang="zh-CN" sz="2000">
                <a:latin typeface="宋体" panose="02010600030101010101" pitchFamily="2" charset="-122"/>
              </a:rPr>
              <a:t>××</a:t>
            </a:r>
            <a:r>
              <a:rPr lang="zh-CN" altLang="en-US" sz="2000" dirty="0">
                <a:latin typeface="宋体" panose="02010600030101010101" pitchFamily="2" charset="-122"/>
              </a:rPr>
              <a:t>职业技术学院计算机系软件专业</a:t>
            </a:r>
            <a:r>
              <a:rPr lang="en-US" altLang="zh-CN" sz="2000">
                <a:latin typeface="宋体" panose="02010600030101010101" pitchFamily="2" charset="-122"/>
              </a:rPr>
              <a:t>02</a:t>
            </a:r>
            <a:r>
              <a:rPr lang="zh-CN" altLang="en-US" sz="2000" dirty="0">
                <a:latin typeface="宋体" panose="02010600030101010101" pitchFamily="2" charset="-122"/>
              </a:rPr>
              <a:t>级</a:t>
            </a:r>
            <a:r>
              <a:rPr lang="en-US" altLang="zh-CN" sz="200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班（邮编：</a:t>
            </a:r>
            <a:r>
              <a:rPr lang="en-US" altLang="zh-CN" sz="2000">
                <a:latin typeface="宋体" panose="02010600030101010101" pitchFamily="2" charset="-122"/>
              </a:rPr>
              <a:t>××××××</a:t>
            </a:r>
            <a:r>
              <a:rPr lang="zh-CN" altLang="en-US" sz="2000" dirty="0">
                <a:latin typeface="宋体" panose="02010600030101010101" pitchFamily="2" charset="-122"/>
              </a:rPr>
              <a:t>） 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电　　话：</a:t>
            </a:r>
            <a:r>
              <a:rPr lang="en-US" altLang="zh-CN" sz="2000">
                <a:latin typeface="宋体" panose="02010600030101010101" pitchFamily="2" charset="-122"/>
              </a:rPr>
              <a:t>×××××××× </a:t>
            </a:r>
            <a:endParaRPr lang="en-US" altLang="zh-CN" sz="200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点评：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9699" name="内容占位符 2"/>
          <p:cNvSpPr>
            <a:spLocks noGrp="1"/>
          </p:cNvSpPr>
          <p:nvPr>
            <p:ph idx="4294967295"/>
          </p:nvPr>
        </p:nvSpPr>
        <p:spPr>
          <a:ln/>
        </p:spPr>
        <p:txBody>
          <a:bodyPr vert="horz" wrap="square" lIns="91440" tIns="45720" rIns="91440" bIns="45720" anchor="t"/>
          <a:p>
            <a:r>
              <a:rPr lang="zh-CN" altLang="en-US" dirty="0"/>
              <a:t>正文导言谦恭有礼，说明“投石问路”的缘由。主体分为三部分：</a:t>
            </a:r>
            <a:endParaRPr lang="zh-CN" altLang="en-US" dirty="0"/>
          </a:p>
          <a:p>
            <a:r>
              <a:rPr lang="zh-CN" altLang="en-US" dirty="0"/>
              <a:t>  第一部分介绍自己的学业情况，重点介绍了自己的学习成绩和自学能力；</a:t>
            </a:r>
            <a:endParaRPr lang="zh-CN" altLang="en-US" dirty="0"/>
          </a:p>
          <a:p>
            <a:r>
              <a:rPr lang="zh-CN" altLang="en-US" dirty="0"/>
              <a:t> 第二部分突出写自己注重参加社会实践，特别自评了自己的爱好、责任感和吃苦耐劳精神；</a:t>
            </a:r>
            <a:endParaRPr lang="zh-CN" altLang="en-US" dirty="0"/>
          </a:p>
          <a:p>
            <a:r>
              <a:rPr lang="zh-CN" altLang="en-US" dirty="0"/>
              <a:t> 第三部分用恳切的言辞表达了自己的求职愿望和决心。附件为信函提供了旁证。 </a:t>
            </a:r>
            <a:endParaRPr lang="zh-CN" altLang="en-US" dirty="0"/>
          </a:p>
          <a:p>
            <a:r>
              <a:rPr lang="zh-CN" altLang="en-US" dirty="0"/>
              <a:t> </a:t>
            </a:r>
            <a:r>
              <a:rPr lang="en-US" altLang="zh-CN"/>
              <a:t>【</a:t>
            </a:r>
            <a:r>
              <a:rPr lang="zh-CN" altLang="en-US" dirty="0"/>
              <a:t>总结</a:t>
            </a:r>
            <a:r>
              <a:rPr lang="en-US" altLang="zh-CN"/>
              <a:t>】 </a:t>
            </a:r>
            <a:r>
              <a:rPr lang="zh-CN" altLang="en-US" dirty="0"/>
              <a:t>全文情辞恳切，谦恭得体，不卑不亢。不知对方是否有聘人需求的求职函如何写？此信可供借鉴。 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实践：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0723" name="内容占位符 2"/>
          <p:cNvSpPr>
            <a:spLocks noGrp="1"/>
          </p:cNvSpPr>
          <p:nvPr>
            <p:ph idx="4294967295"/>
          </p:nvPr>
        </p:nvSpPr>
        <p:spPr>
          <a:xfrm>
            <a:off x="395288" y="765175"/>
            <a:ext cx="8424862" cy="5100638"/>
          </a:xfrm>
          <a:ln/>
        </p:spPr>
        <p:txBody>
          <a:bodyPr vert="horz" wrap="square" lIns="91440" tIns="45720" rIns="91440" bIns="45720" anchor="t"/>
          <a:p>
            <a:endParaRPr lang="zh-CN" altLang="en-US" dirty="0"/>
          </a:p>
        </p:txBody>
      </p:sp>
      <p:grpSp>
        <p:nvGrpSpPr>
          <p:cNvPr id="30724" name="Group 32"/>
          <p:cNvGrpSpPr/>
          <p:nvPr/>
        </p:nvGrpSpPr>
        <p:grpSpPr>
          <a:xfrm>
            <a:off x="8504238" y="1473200"/>
            <a:ext cx="385762" cy="4308475"/>
            <a:chOff x="5468" y="1333"/>
            <a:chExt cx="243" cy="2714"/>
          </a:xfrm>
        </p:grpSpPr>
        <p:sp>
          <p:nvSpPr>
            <p:cNvPr id="35" name="Freeform 33"/>
            <p:cNvSpPr/>
            <p:nvPr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rgbClr val="703D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1B40C"/>
                </a:buClr>
                <a:buSzPct val="80000"/>
                <a:buFont typeface="Wingdings" panose="05000000000000000000" pitchFamily="2" charset="2"/>
                <a:buNone/>
                <a:defRPr/>
              </a:pP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34"/>
            <p:cNvSpPr/>
            <p:nvPr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rgbClr val="703D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1B40C"/>
                </a:buClr>
                <a:buSzPct val="80000"/>
                <a:buFont typeface="Wingdings" panose="05000000000000000000" pitchFamily="2" charset="2"/>
                <a:buNone/>
                <a:defRPr/>
              </a:pP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0" name="Document"/>
          <p:cNvSpPr>
            <a:spLocks noEditPoints="1" noChangeArrowheads="1"/>
          </p:cNvSpPr>
          <p:nvPr/>
        </p:nvSpPr>
        <p:spPr bwMode="auto">
          <a:xfrm>
            <a:off x="0" y="692150"/>
            <a:ext cx="9051925" cy="61658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chemeClr val="bg1"/>
          </a:solidFill>
          <a:ln w="66675">
            <a:solidFill>
              <a:srgbClr val="8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求职信 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尊敬的领导（或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XX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经理）： 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　您好！我是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XX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学院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XX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专业毕业生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XXX,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我写此信应聘贵公司招聘的经理助理职位。我很高兴地在学校就业指导中得知你们的招聘消息，并一直期望能有机会加盟贵公司。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在校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年，我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……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，我深信可以胜任贵公司经理助理之职。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个人简历及相关材料一并附上，希望能尽快收到面试通知，我的联系电话是********　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感谢您阅读此信并考虑我的应聘要求！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</a:rPr>
              <a:t>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此致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敬礼！ 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                           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XXX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ˎ̥"/>
              <a:cs typeface="ˎ̥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                             XXXX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月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4" name="Freeform 2"/>
          <p:cNvSpPr/>
          <p:nvPr/>
        </p:nvSpPr>
        <p:spPr bwMode="auto">
          <a:xfrm rot="18427436">
            <a:off x="7654131" y="899319"/>
            <a:ext cx="904875" cy="1500188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3"/>
          <p:cNvSpPr/>
          <p:nvPr/>
        </p:nvSpPr>
        <p:spPr bwMode="auto">
          <a:xfrm rot="585619">
            <a:off x="7429500" y="365125"/>
            <a:ext cx="906463" cy="1508125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rgbClr val="703D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4"/>
          <p:cNvSpPr/>
          <p:nvPr/>
        </p:nvSpPr>
        <p:spPr bwMode="auto">
          <a:xfrm rot="585619">
            <a:off x="7380288" y="401638"/>
            <a:ext cx="796925" cy="1130300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rgbClr val="FFB800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29" name="Group 35"/>
          <p:cNvGrpSpPr/>
          <p:nvPr/>
        </p:nvGrpSpPr>
        <p:grpSpPr>
          <a:xfrm rot="3758183">
            <a:off x="7088188" y="279400"/>
            <a:ext cx="1535112" cy="1487488"/>
            <a:chOff x="4610" y="57"/>
            <a:chExt cx="1344" cy="1204"/>
          </a:xfrm>
        </p:grpSpPr>
        <p:grpSp>
          <p:nvGrpSpPr>
            <p:cNvPr id="30730" name="Group 36"/>
            <p:cNvGrpSpPr/>
            <p:nvPr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0" name="Freeform 37"/>
              <p:cNvSpPr/>
              <p:nvPr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SzPct val="80000"/>
                  <a:buFont typeface="Wingdings" panose="05000000000000000000" pitchFamily="2" charset="2"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0733" name="Group 38"/>
              <p:cNvGrpSpPr/>
              <p:nvPr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2" name="Freeform 39"/>
                <p:cNvSpPr/>
                <p:nvPr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E1B40C"/>
                    </a:buClr>
                    <a:buSzPct val="80000"/>
                    <a:buFont typeface="Wingdings" panose="05000000000000000000" pitchFamily="2" charset="2"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40"/>
                <p:cNvSpPr/>
                <p:nvPr/>
              </p:nvSpPr>
              <p:spPr bwMode="auto">
                <a:xfrm rot="-3172564">
                  <a:off x="5049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E1B40C"/>
                    </a:buClr>
                    <a:buSzPct val="80000"/>
                    <a:buFont typeface="Wingdings" panose="05000000000000000000" pitchFamily="2" charset="2"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41"/>
                <p:cNvSpPr/>
                <p:nvPr/>
              </p:nvSpPr>
              <p:spPr bwMode="auto">
                <a:xfrm rot="-3172564">
                  <a:off x="4859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E1B40C"/>
                    </a:buClr>
                    <a:buSzPct val="80000"/>
                    <a:buFont typeface="Wingdings" panose="05000000000000000000" pitchFamily="2" charset="2"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Freeform 42"/>
                <p:cNvSpPr/>
                <p:nvPr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E1B40C"/>
                    </a:buClr>
                    <a:buSzPct val="80000"/>
                    <a:buFont typeface="Wingdings" panose="05000000000000000000" pitchFamily="2" charset="2"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Freeform 43"/>
                <p:cNvSpPr/>
                <p:nvPr/>
              </p:nvSpPr>
              <p:spPr bwMode="auto">
                <a:xfrm rot="-3172564">
                  <a:off x="5298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E1B40C"/>
                    </a:buClr>
                    <a:buSzPct val="80000"/>
                    <a:buFont typeface="Wingdings" panose="05000000000000000000" pitchFamily="2" charset="2"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Freeform 44"/>
                <p:cNvSpPr/>
                <p:nvPr/>
              </p:nvSpPr>
              <p:spPr bwMode="auto">
                <a:xfrm rot="-3172564">
                  <a:off x="5254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E1B40C"/>
                    </a:buClr>
                    <a:buSzPct val="80000"/>
                    <a:buFont typeface="Wingdings" panose="05000000000000000000" pitchFamily="2" charset="2"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Freeform 45"/>
                <p:cNvSpPr/>
                <p:nvPr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E1B40C"/>
                    </a:buClr>
                    <a:buSzPct val="80000"/>
                    <a:buFont typeface="Wingdings" panose="05000000000000000000" pitchFamily="2" charset="2"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Freeform 46"/>
                <p:cNvSpPr/>
                <p:nvPr/>
              </p:nvSpPr>
              <p:spPr bwMode="auto">
                <a:xfrm rot="-3172564">
                  <a:off x="4949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E1B40C"/>
                    </a:buClr>
                    <a:buSzPct val="80000"/>
                    <a:buFont typeface="Wingdings" panose="05000000000000000000" pitchFamily="2" charset="2"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9" name="Line 47"/>
            <p:cNvSpPr>
              <a:spLocks noChangeShapeType="1"/>
            </p:cNvSpPr>
            <p:nvPr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1B40C"/>
                </a:buClr>
                <a:buSzPct val="80000"/>
                <a:buFont typeface="Wingdings" panose="05000000000000000000" pitchFamily="2" charset="2"/>
                <a:buNone/>
                <a:defRPr/>
              </a:pP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3348038" y="2636838"/>
            <a:ext cx="2663825" cy="72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谢     谢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!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grpSp>
        <p:nvGrpSpPr>
          <p:cNvPr id="31747" name="Group 226"/>
          <p:cNvGrpSpPr/>
          <p:nvPr/>
        </p:nvGrpSpPr>
        <p:grpSpPr>
          <a:xfrm>
            <a:off x="0" y="3733800"/>
            <a:ext cx="9144000" cy="3124200"/>
            <a:chOff x="0" y="2352"/>
            <a:chExt cx="5760" cy="1968"/>
          </a:xfrm>
        </p:grpSpPr>
        <p:pic>
          <p:nvPicPr>
            <p:cNvPr id="31748" name="Picture 214" descr="3"/>
            <p:cNvPicPr>
              <a:picLocks noChangeAspect="1"/>
            </p:cNvPicPr>
            <p:nvPr/>
          </p:nvPicPr>
          <p:blipFill>
            <a:blip r:embed="rId1"/>
            <a:srcRect b="25085"/>
            <a:stretch>
              <a:fillRect/>
            </a:stretch>
          </p:blipFill>
          <p:spPr>
            <a:xfrm>
              <a:off x="0" y="2352"/>
              <a:ext cx="5760" cy="19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49" name="Picture 215" descr="2"/>
            <p:cNvPicPr>
              <a:picLocks noChangeAspect="1"/>
            </p:cNvPicPr>
            <p:nvPr/>
          </p:nvPicPr>
          <p:blipFill>
            <a:blip r:embed="rId2">
              <a:lum contrast="12000"/>
            </a:blip>
            <a:stretch>
              <a:fillRect/>
            </a:stretch>
          </p:blipFill>
          <p:spPr>
            <a:xfrm>
              <a:off x="0" y="2688"/>
              <a:ext cx="872" cy="9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50" name="Picture 216" descr="2"/>
            <p:cNvPicPr>
              <a:picLocks noChangeAspect="1"/>
            </p:cNvPicPr>
            <p:nvPr/>
          </p:nvPicPr>
          <p:blipFill>
            <a:blip r:embed="rId2">
              <a:lum contrast="12000"/>
            </a:blip>
            <a:stretch>
              <a:fillRect/>
            </a:stretch>
          </p:blipFill>
          <p:spPr>
            <a:xfrm rot="638531" flipH="1">
              <a:off x="4512" y="2736"/>
              <a:ext cx="690" cy="8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26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一、求职信的概念：</a:t>
            </a:r>
            <a:endParaRPr lang="zh-CN" altLang="zh-CN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body" idx="4294967295"/>
          </p:nvPr>
        </p:nvSpPr>
        <p:spPr>
          <a:ln/>
        </p:spPr>
        <p:txBody>
          <a:bodyPr vert="horz" wrap="square" lIns="91440" tIns="45720" rIns="91440" bIns="45720" anchor="t"/>
          <a:p>
            <a:pPr>
              <a:lnSpc>
                <a:spcPct val="200000"/>
              </a:lnSpc>
            </a:pPr>
            <a:r>
              <a:rPr lang="zh-CN" altLang="en-US" dirty="0"/>
              <a:t>中华英才网调查显示：</a:t>
            </a:r>
            <a:endParaRPr lang="zh-CN" altLang="en-US" dirty="0"/>
          </a:p>
          <a:p>
            <a:pPr lvl="1">
              <a:lnSpc>
                <a:spcPct val="200000"/>
              </a:lnSpc>
            </a:pPr>
            <a:r>
              <a:rPr lang="zh-CN" altLang="en-US" dirty="0"/>
              <a:t>人事经理对求职信的关注程度</a:t>
            </a:r>
            <a:endParaRPr lang="zh-CN" altLang="en-US" dirty="0"/>
          </a:p>
          <a:p>
            <a:pPr lvl="1">
              <a:lnSpc>
                <a:spcPct val="200000"/>
              </a:lnSpc>
            </a:pPr>
            <a:r>
              <a:rPr lang="en-US" altLang="zh-CN"/>
              <a:t>34%</a:t>
            </a:r>
            <a:r>
              <a:rPr lang="zh-CN" altLang="en-US" dirty="0"/>
              <a:t>非常重视</a:t>
            </a:r>
            <a:endParaRPr lang="zh-CN" altLang="en-US" dirty="0"/>
          </a:p>
          <a:p>
            <a:pPr lvl="1">
              <a:lnSpc>
                <a:spcPct val="200000"/>
              </a:lnSpc>
            </a:pPr>
            <a:r>
              <a:rPr lang="en-US" altLang="zh-CN"/>
              <a:t>54%</a:t>
            </a:r>
            <a:r>
              <a:rPr lang="zh-CN" altLang="en-US" dirty="0"/>
              <a:t>作为重要参考</a:t>
            </a:r>
            <a:endParaRPr lang="zh-CN" altLang="en-US" dirty="0"/>
          </a:p>
          <a:p>
            <a:pPr lvl="1">
              <a:lnSpc>
                <a:spcPct val="200000"/>
              </a:lnSpc>
            </a:pPr>
            <a:r>
              <a:rPr lang="en-US" altLang="zh-CN"/>
              <a:t>11%</a:t>
            </a:r>
            <a:r>
              <a:rPr lang="zh-CN" altLang="en-US" dirty="0"/>
              <a:t>根本不看求职信</a:t>
            </a:r>
            <a:endParaRPr lang="zh-CN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26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一、求职信的概念：</a:t>
            </a:r>
            <a:endParaRPr lang="zh-CN" altLang="zh-CN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692150"/>
            <a:ext cx="8424863" cy="5100638"/>
          </a:xfrm>
        </p:spPr>
        <p:txBody>
          <a:bodyPr vert="horz" wrap="square" lIns="91440" tIns="45720" rIns="91440" bIns="45720" numCol="1" anchor="t" anchorCtr="0" compatLnSpc="1"/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zh-CN" altLang="en-US" b="1" dirty="0"/>
              <a:t>求职信的涵义和用途</a:t>
            </a:r>
            <a:endParaRPr lang="zh-CN" altLang="en-US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求职信是指求职者向自己欲谋求职业的单位介绍自已的基本情况，提出供职请求的书信。 </a:t>
            </a:r>
            <a:endParaRPr lang="zh-CN" altLang="en-US" b="1" dirty="0"/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zh-CN" altLang="en-US" b="1" dirty="0"/>
              <a:t>求职信的特点</a:t>
            </a:r>
            <a:endParaRPr lang="zh-CN" altLang="en-US" b="1" dirty="0"/>
          </a:p>
          <a:p>
            <a:pPr lvl="1">
              <a:lnSpc>
                <a:spcPct val="150000"/>
              </a:lnSpc>
              <a:buFont typeface="微软雅黑" panose="020B0503020204020204" pitchFamily="34" charset="-122"/>
              <a:buAutoNum type="circleNumDbPlain"/>
            </a:pPr>
            <a:r>
              <a:rPr lang="zh-CN" altLang="en-US" b="1" dirty="0"/>
              <a:t>针对性</a:t>
            </a:r>
            <a:r>
              <a:rPr lang="zh-CN" altLang="en-US" dirty="0"/>
              <a:t> </a:t>
            </a:r>
            <a:endParaRPr lang="zh-CN" altLang="en-US" dirty="0"/>
          </a:p>
          <a:p>
            <a:pPr lvl="2">
              <a:lnSpc>
                <a:spcPct val="150000"/>
              </a:lnSpc>
            </a:pPr>
            <a:r>
              <a:rPr lang="zh-CN" altLang="en-US" dirty="0"/>
              <a:t>针对性体现在三个方面： </a:t>
            </a:r>
            <a:endParaRPr lang="zh-CN" altLang="en-US" dirty="0"/>
          </a:p>
          <a:p>
            <a:pPr lvl="2">
              <a:lnSpc>
                <a:spcPct val="150000"/>
              </a:lnSpc>
            </a:pPr>
            <a:r>
              <a:rPr lang="zh-CN" altLang="en-US" dirty="0"/>
              <a:t>一是针对用人单位的实际情况；</a:t>
            </a:r>
            <a:endParaRPr lang="zh-CN" altLang="en-US" dirty="0"/>
          </a:p>
          <a:p>
            <a:pPr lvl="2">
              <a:lnSpc>
                <a:spcPct val="150000"/>
              </a:lnSpc>
            </a:pPr>
            <a:r>
              <a:rPr lang="zh-CN" altLang="en-US" dirty="0"/>
              <a:t>二是针对读信人的心理；</a:t>
            </a:r>
            <a:endParaRPr lang="zh-CN" altLang="en-US" dirty="0"/>
          </a:p>
          <a:p>
            <a:pPr lvl="2">
              <a:lnSpc>
                <a:spcPct val="150000"/>
              </a:lnSpc>
            </a:pPr>
            <a:r>
              <a:rPr lang="zh-CN" altLang="en-US" dirty="0"/>
              <a:t>三是针对自己的实际情况。 </a:t>
            </a:r>
            <a:endParaRPr lang="zh-CN" alt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787900" y="3284538"/>
            <a:ext cx="43561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914400" marR="0" lvl="1" indent="-4572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+mj-ea"/>
              <a:buAutoNum type="circleNumDbPlain" startAt="2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自荐性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毛遂自荐，恰当介绍自己 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1" indent="-4572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+mj-lt"/>
              <a:buAutoNum type="circleNumDbPlain" startAt="2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竞争性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由择人与择业的双向选择机制决定。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37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>
              <a:buFontTx/>
              <a:buAutoNum type="arabicPeriod" startAt="3"/>
            </a:pP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求职信的类别：</a:t>
            </a:r>
            <a:endParaRPr lang="zh-CN" altLang="zh-CN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type="body" idx="4294967295"/>
          </p:nvPr>
        </p:nvSpPr>
        <p:spPr>
          <a:ln/>
        </p:spPr>
        <p:txBody>
          <a:bodyPr vert="horz" wrap="square" lIns="91440" tIns="45720" rIns="91440" bIns="45720" anchor="t"/>
          <a:p>
            <a:pPr>
              <a:lnSpc>
                <a:spcPct val="200000"/>
              </a:lnSpc>
            </a:pPr>
            <a:r>
              <a:rPr lang="zh-CN" altLang="en-US" b="1" dirty="0"/>
              <a:t>被动求职信</a:t>
            </a:r>
            <a:endParaRPr lang="en-US" altLang="zh-CN" b="1"/>
          </a:p>
          <a:p>
            <a:pPr lvl="1">
              <a:lnSpc>
                <a:spcPct val="200000"/>
              </a:lnSpc>
            </a:pPr>
            <a:r>
              <a:rPr lang="zh-CN" altLang="en-US" dirty="0"/>
              <a:t>根据用人单位的招聘条件而向用人单位进行自我介绍 </a:t>
            </a:r>
            <a:endParaRPr lang="zh-CN" altLang="en-US" dirty="0"/>
          </a:p>
          <a:p>
            <a:pPr>
              <a:lnSpc>
                <a:spcPct val="200000"/>
              </a:lnSpc>
            </a:pPr>
            <a:r>
              <a:rPr lang="zh-CN" altLang="en-US" b="1" dirty="0"/>
              <a:t>主动求职信</a:t>
            </a:r>
            <a:endParaRPr lang="en-US" altLang="zh-CN" b="1"/>
          </a:p>
          <a:p>
            <a:pPr lvl="1">
              <a:lnSpc>
                <a:spcPct val="200000"/>
              </a:lnSpc>
            </a:pPr>
            <a:r>
              <a:rPr lang="zh-CN" altLang="en-US" dirty="0"/>
              <a:t>不知对方单位是否要人，主动向用人单位发出的求职信。</a:t>
            </a:r>
            <a:endParaRPr lang="zh-CN" altLang="zh-C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横卷形 3"/>
          <p:cNvSpPr/>
          <p:nvPr/>
        </p:nvSpPr>
        <p:spPr>
          <a:xfrm>
            <a:off x="395288" y="1557338"/>
            <a:ext cx="5545138" cy="71913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目  录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0244" name="Rectangle 3"/>
          <p:cNvSpPr>
            <a:spLocks noGrp="1"/>
          </p:cNvSpPr>
          <p:nvPr>
            <p:ph type="body" idx="4294967295"/>
          </p:nvPr>
        </p:nvSpPr>
        <p:spPr>
          <a:xfrm>
            <a:off x="598488" y="1600200"/>
            <a:ext cx="8088312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一、求职信的概念</a:t>
            </a:r>
            <a:endParaRPr lang="zh-CN" altLang="en-US" sz="4400" dirty="0"/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二、求职信的结构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三、求职信的写作方法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四、求职信的写作误区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五、 例文分析</a:t>
            </a:r>
            <a:endParaRPr lang="zh-CN" altLang="en-US" sz="4400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二、求职信的结构：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228975" y="1052513"/>
            <a:ext cx="5591175" cy="4918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>
                <a:srgbClr val="E1B40C"/>
              </a:buClr>
              <a:buSzPct val="80000"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×××</a:t>
            </a: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endParaRPr kumimoji="0" lang="zh-CN" altLang="en-US" sz="2800" b="1" kern="1200" cap="none" spc="0" normalizeH="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>
                <a:srgbClr val="E1B40C"/>
              </a:buClr>
              <a:buSzPct val="80000"/>
              <a:buNone/>
              <a:defRPr/>
            </a:pP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您好！</a:t>
            </a:r>
            <a:endParaRPr kumimoji="0" lang="zh-CN" altLang="en-US" sz="2800" b="1" kern="1200" cap="none" spc="0" normalizeH="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>
                <a:srgbClr val="E1B40C"/>
              </a:buClr>
              <a:buSzPct val="80000"/>
              <a:buNone/>
              <a:defRPr/>
            </a:pP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en-US" altLang="zh-CN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××× ××× ××× ××× ××× ××× ××× ××× ×× ××× ××× ××× ××× </a:t>
            </a: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>
                <a:srgbClr val="E1B40C"/>
              </a:buClr>
              <a:buSzPct val="80000"/>
              <a:buNone/>
              <a:defRPr/>
            </a:pP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此致</a:t>
            </a:r>
            <a:endParaRPr kumimoji="0" lang="zh-CN" altLang="en-US" sz="2800" b="1" kern="1200" cap="none" spc="0" normalizeH="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>
                <a:srgbClr val="E1B40C"/>
              </a:buClr>
              <a:buSzPct val="80000"/>
              <a:buNone/>
              <a:defRPr/>
            </a:pP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敬礼！</a:t>
            </a:r>
            <a:endParaRPr kumimoji="0" lang="zh-CN" altLang="en-US" sz="2800" b="1" kern="1200" cap="none" spc="0" normalizeH="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>
                <a:srgbClr val="E1B40C"/>
              </a:buClr>
              <a:buSzPct val="80000"/>
              <a:buNone/>
              <a:defRPr/>
            </a:pP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　　　　　　　</a:t>
            </a:r>
            <a:r>
              <a:rPr kumimoji="0" lang="en-US" altLang="zh-CN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×××</a:t>
            </a:r>
            <a:endParaRPr kumimoji="0" lang="en-US" altLang="zh-CN" sz="2800" b="1" kern="1200" cap="none" spc="0" normalizeH="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>
                <a:srgbClr val="E1B40C"/>
              </a:buClr>
              <a:buSzPct val="80000"/>
              <a:buNone/>
              <a:defRPr/>
            </a:pP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　　　　　　</a:t>
            </a:r>
            <a:r>
              <a:rPr kumimoji="0" lang="en-US" altLang="zh-CN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kumimoji="0" lang="en-US" altLang="zh-CN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</a:t>
            </a:r>
            <a:r>
              <a:rPr kumimoji="0" lang="en-US" altLang="zh-CN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日</a:t>
            </a:r>
            <a:endParaRPr kumimoji="0" lang="zh-CN" altLang="en-US" sz="2800" b="1" kern="1200" cap="none" spc="0" normalizeH="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978025" y="1339850"/>
            <a:ext cx="1081088" cy="144463"/>
          </a:xfrm>
          <a:prstGeom prst="rightArrow">
            <a:avLst>
              <a:gd name="adj1" fmla="val 50000"/>
              <a:gd name="adj2" fmla="val 18708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979613" y="1844675"/>
            <a:ext cx="1081088" cy="144463"/>
          </a:xfrm>
          <a:prstGeom prst="rightArrow">
            <a:avLst>
              <a:gd name="adj1" fmla="val 50000"/>
              <a:gd name="adj2" fmla="val 18708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1978025" y="2708275"/>
            <a:ext cx="1081088" cy="144463"/>
          </a:xfrm>
          <a:prstGeom prst="rightArrow">
            <a:avLst>
              <a:gd name="adj1" fmla="val 50000"/>
              <a:gd name="adj2" fmla="val 18708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1979613" y="4437063"/>
            <a:ext cx="1081088" cy="144463"/>
          </a:xfrm>
          <a:prstGeom prst="rightArrow">
            <a:avLst>
              <a:gd name="adj1" fmla="val 50000"/>
              <a:gd name="adj2" fmla="val 18708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1973263" y="5300663"/>
            <a:ext cx="4038600" cy="144463"/>
          </a:xfrm>
          <a:prstGeom prst="rightArrow">
            <a:avLst>
              <a:gd name="adj1" fmla="val 50000"/>
              <a:gd name="adj2" fmla="val 69889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68313" y="704850"/>
            <a:ext cx="5399088" cy="510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r>
              <a:rPr kumimoji="0" lang="zh-CN" altLang="en-US" sz="2800" b="1" kern="0" cap="none" spc="0" normalizeH="0" baseline="0" noProof="0" dirty="0" smtClean="0">
                <a:latin typeface="+mn-lt"/>
                <a:ea typeface="+mn-ea"/>
                <a:cs typeface="+mn-cs"/>
              </a:rPr>
              <a:t>基本结构：</a:t>
            </a:r>
            <a:endParaRPr kumimoji="0" lang="en-US" altLang="zh-CN" sz="28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r>
              <a:rPr kumimoji="0" lang="zh-CN" altLang="en-US" sz="2400" b="1" kern="0" cap="none" spc="0" normalizeH="0" baseline="0" noProof="0" dirty="0" smtClean="0">
                <a:latin typeface="+mn-lt"/>
                <a:ea typeface="+mn-ea"/>
                <a:cs typeface="+mn-cs"/>
              </a:rPr>
              <a:t>称谓</a:t>
            </a:r>
            <a:endParaRPr kumimoji="0" lang="en-US" altLang="zh-CN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r>
              <a:rPr kumimoji="0" lang="zh-CN" altLang="en-US" sz="2400" b="1" kern="0" cap="none" spc="0" normalizeH="0" baseline="0" noProof="0" dirty="0" smtClean="0">
                <a:latin typeface="+mn-lt"/>
                <a:ea typeface="+mn-ea"/>
                <a:cs typeface="+mn-cs"/>
              </a:rPr>
              <a:t>（问候语）</a:t>
            </a:r>
            <a:endParaRPr kumimoji="0" lang="zh-CN" altLang="en-US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endParaRPr kumimoji="0" lang="en-US" altLang="zh-CN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r>
              <a:rPr kumimoji="0" lang="zh-CN" altLang="en-US" sz="2400" b="1" kern="0" cap="none" spc="0" normalizeH="0" baseline="0" noProof="0" dirty="0" smtClean="0">
                <a:latin typeface="+mn-lt"/>
                <a:ea typeface="+mn-ea"/>
                <a:cs typeface="+mn-cs"/>
              </a:rPr>
              <a:t>正文</a:t>
            </a:r>
            <a:endParaRPr kumimoji="0" lang="en-US" altLang="zh-CN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endParaRPr kumimoji="0" lang="en-US" altLang="zh-CN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endParaRPr kumimoji="0" lang="en-US" altLang="zh-CN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endParaRPr kumimoji="0" lang="en-US" altLang="zh-CN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r>
              <a:rPr kumimoji="0" lang="zh-CN" altLang="en-US" sz="2400" b="1" kern="0" cap="none" spc="0" normalizeH="0" baseline="0" noProof="0" dirty="0" smtClean="0">
                <a:latin typeface="+mn-lt"/>
                <a:ea typeface="+mn-ea"/>
                <a:cs typeface="+mn-cs"/>
              </a:rPr>
              <a:t>敬祝语</a:t>
            </a:r>
            <a:endParaRPr kumimoji="0" lang="en-US" altLang="zh-CN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endParaRPr kumimoji="0" lang="en-US" altLang="zh-CN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buClr>
                <a:srgbClr val="003399"/>
              </a:buClr>
              <a:buSzPct val="80000"/>
              <a:buNone/>
              <a:defRPr/>
            </a:pPr>
            <a:r>
              <a:rPr kumimoji="0" lang="zh-CN" altLang="en-US" sz="2400" b="1" kern="0" cap="none" spc="0" normalizeH="0" baseline="0" noProof="0" dirty="0" smtClean="0">
                <a:latin typeface="+mn-lt"/>
                <a:ea typeface="+mn-ea"/>
                <a:cs typeface="+mn-cs"/>
              </a:rPr>
              <a:t>落款</a:t>
            </a:r>
            <a:endParaRPr kumimoji="0" lang="zh-CN" altLang="zh-CN" sz="2400" b="1" kern="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横卷形 3"/>
          <p:cNvSpPr/>
          <p:nvPr/>
        </p:nvSpPr>
        <p:spPr>
          <a:xfrm>
            <a:off x="395288" y="2349500"/>
            <a:ext cx="5545138" cy="71913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目  录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2292" name="Rectangle 3"/>
          <p:cNvSpPr>
            <a:spLocks noGrp="1"/>
          </p:cNvSpPr>
          <p:nvPr>
            <p:ph type="body" idx="4294967295"/>
          </p:nvPr>
        </p:nvSpPr>
        <p:spPr>
          <a:xfrm>
            <a:off x="598488" y="1600200"/>
            <a:ext cx="8088312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一、求职信的概念</a:t>
            </a:r>
            <a:endParaRPr lang="zh-CN" altLang="en-US" sz="4400" dirty="0"/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二、求职信的结构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三、求职信的写作方法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四、求职信的写作误区</a:t>
            </a:r>
            <a:endParaRPr lang="zh-CN" altLang="en-US" sz="44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400" dirty="0">
                <a:ea typeface="隶书" panose="02010509060101010101" pitchFamily="49" charset="-122"/>
              </a:rPr>
              <a:t>五、 例文分析</a:t>
            </a:r>
            <a:endParaRPr lang="zh-CN" altLang="en-US" sz="4400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850" y="44450"/>
            <a:ext cx="8820150" cy="608013"/>
          </a:xfrm>
        </p:spPr>
        <p:txBody>
          <a:bodyPr vert="horz" wrap="square" lIns="91440" tIns="45720" rIns="91440" bIns="45720" numCol="1" anchor="ctr" anchorCtr="0" compatLnSpc="1"/>
          <a:p>
            <a:pPr marL="514350" indent="-514350">
              <a:buFontTx/>
              <a:buAutoNum type="arabicPeriod"/>
            </a:pP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称谓：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3315" name="内容占位符 2"/>
          <p:cNvSpPr>
            <a:spLocks noGrp="1"/>
          </p:cNvSpPr>
          <p:nvPr>
            <p:ph idx="4294967295"/>
          </p:nvPr>
        </p:nvSpPr>
        <p:spPr>
          <a:ln/>
        </p:spPr>
        <p:txBody>
          <a:bodyPr vert="horz" wrap="square" lIns="91440" tIns="45720" rIns="91440" bIns="45720" anchor="t"/>
          <a:p>
            <a:pPr>
              <a:lnSpc>
                <a:spcPct val="200000"/>
              </a:lnSpc>
            </a:pPr>
            <a:r>
              <a:rPr lang="zh-CN" altLang="en-US" dirty="0"/>
              <a:t>国有企事业单位的称谓：  单位名称或单位的人事处（组织人事部）。 </a:t>
            </a:r>
            <a:endParaRPr lang="zh-CN" altLang="en-US" dirty="0"/>
          </a:p>
          <a:p>
            <a:pPr>
              <a:lnSpc>
                <a:spcPct val="200000"/>
              </a:lnSpc>
            </a:pPr>
            <a:r>
              <a:rPr lang="zh-CN" altLang="en-US" dirty="0"/>
              <a:t>民营、私营或合资独资企业的称谓：   公司老板或人事部负责人。</a:t>
            </a:r>
            <a:endParaRPr lang="zh-CN" altLang="en-US" dirty="0"/>
          </a:p>
          <a:p>
            <a:pPr>
              <a:lnSpc>
                <a:spcPct val="200000"/>
              </a:lnSpc>
            </a:pPr>
            <a:r>
              <a:rPr lang="zh-CN" altLang="en-US" dirty="0"/>
              <a:t>具体联系人： </a:t>
            </a:r>
            <a:r>
              <a:rPr lang="en-US" altLang="zh-CN"/>
              <a:t>××</a:t>
            </a:r>
            <a:r>
              <a:rPr lang="zh-CN" altLang="en-US" dirty="0"/>
              <a:t>先生、</a:t>
            </a:r>
            <a:r>
              <a:rPr lang="en-US" altLang="zh-CN"/>
              <a:t>××</a:t>
            </a:r>
            <a:r>
              <a:rPr lang="zh-CN" altLang="en-US" dirty="0"/>
              <a:t>女士</a:t>
            </a:r>
            <a:endParaRPr lang="zh-CN" altLang="en-US" b="1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4022</Words>
  <Application>WPS 演示</Application>
  <PresentationFormat/>
  <Paragraphs>263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隶书</vt:lpstr>
      <vt:lpstr>Arial Black</vt:lpstr>
      <vt:lpstr>黑体</vt:lpstr>
      <vt:lpstr>微软雅黑</vt:lpstr>
      <vt:lpstr>楷体_GB2312</vt:lpstr>
      <vt:lpstr>新宋体</vt:lpstr>
      <vt:lpstr>ˎ̥</vt:lpstr>
      <vt:lpstr>Segoe Print</vt:lpstr>
      <vt:lpstr>Comic Sans MS</vt:lpstr>
      <vt:lpstr>_x000B_</vt:lpstr>
      <vt:lpstr>Arial Unicode MS</vt:lpstr>
      <vt:lpstr>Arial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金蝶国际软件集团介绍</dc:title>
  <dc:creator>吴卫军</dc:creator>
  <cp:lastModifiedBy>平安是福</cp:lastModifiedBy>
  <cp:revision>236</cp:revision>
  <dcterms:created xsi:type="dcterms:W3CDTF">2005-02-25T05:47:44Z</dcterms:created>
  <dcterms:modified xsi:type="dcterms:W3CDTF">2019-10-29T08:03:06Z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2052-11.1.0.8784</vt:lpwstr>
  </property>
</Properties>
</file>