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73" r:id="rId2"/>
    <p:sldId id="263" r:id="rId3"/>
    <p:sldId id="319" r:id="rId4"/>
    <p:sldId id="320" r:id="rId5"/>
    <p:sldId id="321" r:id="rId6"/>
    <p:sldId id="264" r:id="rId7"/>
    <p:sldId id="322" r:id="rId8"/>
    <p:sldId id="306" r:id="rId9"/>
    <p:sldId id="323" r:id="rId10"/>
    <p:sldId id="265" r:id="rId11"/>
    <p:sldId id="324" r:id="rId12"/>
    <p:sldId id="317" r:id="rId13"/>
    <p:sldId id="325" r:id="rId14"/>
    <p:sldId id="318" r:id="rId15"/>
    <p:sldId id="326" r:id="rId16"/>
    <p:sldId id="327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88" d="100"/>
          <a:sy n="88" d="100"/>
        </p:scale>
        <p:origin x="91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2016-07-14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0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0.xml"/><Relationship Id="rId5" Type="http://schemas.openxmlformats.org/officeDocument/2006/relationships/image" Target="../media/image7.png"/><Relationship Id="rId4" Type="http://schemas.openxmlformats.org/officeDocument/2006/relationships/slide" Target="../slides/slide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6.xml"/><Relationship Id="rId5" Type="http://schemas.openxmlformats.org/officeDocument/2006/relationships/image" Target="../media/image7.png"/><Relationship Id="rId4" Type="http://schemas.openxmlformats.org/officeDocument/2006/relationships/slide" Target="../slides/slide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41634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25" name="TextBox 24">
            <a:hlinkClick r:id="rId5" action="ppaction://hlinksldjump"/>
          </p:cNvPr>
          <p:cNvSpPr txBox="1"/>
          <p:nvPr userDrawn="1"/>
        </p:nvSpPr>
        <p:spPr>
          <a:xfrm>
            <a:off x="6291285" y="258781"/>
            <a:ext cx="10890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预习引导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TextBox 27">
            <a:hlinkClick r:id="rId6" action="ppaction://hlinksldjump"/>
          </p:cNvPr>
          <p:cNvSpPr txBox="1"/>
          <p:nvPr userDrawn="1"/>
        </p:nvSpPr>
        <p:spPr>
          <a:xfrm>
            <a:off x="7668344" y="260053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8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1643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138329" y="1764764"/>
              <a:ext cx="992579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 预习引导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5191400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30" name="TextBox 29">
            <a:hlinkClick r:id="rId6" action="ppaction://hlinksldjump"/>
          </p:cNvPr>
          <p:cNvSpPr txBox="1"/>
          <p:nvPr userDrawn="1"/>
        </p:nvSpPr>
        <p:spPr>
          <a:xfrm>
            <a:off x="7668344" y="240100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31725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135755" y="2458451"/>
              <a:ext cx="108234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  核心归纳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5165197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26" name="TextBox 25">
            <a:hlinkClick r:id="rId6" action="ppaction://hlinksldjump"/>
          </p:cNvPr>
          <p:cNvSpPr txBox="1"/>
          <p:nvPr userDrawn="1"/>
        </p:nvSpPr>
        <p:spPr>
          <a:xfrm>
            <a:off x="6334005" y="23828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预习引导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11" name="标题 1"/>
          <p:cNvSpPr txBox="1">
            <a:spLocks/>
          </p:cNvSpPr>
          <p:nvPr userDrawn="1"/>
        </p:nvSpPr>
        <p:spPr>
          <a:xfrm>
            <a:off x="743904" y="212326"/>
            <a:ext cx="3182134" cy="38819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2800" kern="1200">
                <a:solidFill>
                  <a:schemeClr val="bg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b="1" dirty="0" smtClean="0">
                <a:solidFill>
                  <a:schemeClr val="tx1"/>
                </a:solidFill>
              </a:rPr>
              <a:t>1</a:t>
            </a:r>
            <a:r>
              <a:rPr lang="en-US" altLang="zh-CN" sz="1600" dirty="0" smtClean="0">
                <a:solidFill>
                  <a:schemeClr val="tx1"/>
                </a:solidFill>
              </a:rPr>
              <a:t>.</a:t>
            </a:r>
            <a:r>
              <a:rPr lang="zh-CN" altLang="zh-CN" sz="1600" dirty="0" smtClean="0">
                <a:solidFill>
                  <a:schemeClr val="tx1"/>
                </a:solidFill>
              </a:rPr>
              <a:t>自画像</a:t>
            </a:r>
            <a:br>
              <a:rPr lang="zh-CN" altLang="zh-CN" sz="1600" dirty="0" smtClean="0">
                <a:solidFill>
                  <a:schemeClr val="tx1"/>
                </a:solidFill>
              </a:rPr>
            </a:br>
            <a:endParaRPr lang="zh-CN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Document1.docx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Document2.docx"/><Relationship Id="rId5" Type="http://schemas.openxmlformats.org/officeDocument/2006/relationships/oleObject" Target="../embeddings/oleObject2.bin"/><Relationship Id="rId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7" Type="http://schemas.openxmlformats.org/officeDocument/2006/relationships/slide" Target="slide8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slide" Target="slide6.xml"/><Relationship Id="rId5" Type="http://schemas.openxmlformats.org/officeDocument/2006/relationships/image" Target="../media/image10.emf"/><Relationship Id="rId4" Type="http://schemas.openxmlformats.org/officeDocument/2006/relationships/package" Target="../embeddings/Microsoft_Word_Document3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标题 3"/>
              <p:cNvSpPr>
                <a:spLocks noGrp="1"/>
              </p:cNvSpPr>
              <p:nvPr>
                <p:ph type="title"/>
              </p:nvPr>
            </p:nvSpPr>
            <p:spPr>
              <a:xfrm>
                <a:off x="1470484" y="2780928"/>
                <a:ext cx="6203032" cy="576064"/>
              </a:xfrm>
            </p:spPr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m>
                        <m:mPr>
                          <m:plcHide m:val="on"/>
                          <m:mcs>
                            <m:mc>
                              <m:mcPr>
                                <m:count m:val="1"/>
                                <m:mcJc m:val="center"/>
                              </m:mcPr>
                            </m:mc>
                          </m:mcs>
                          <m:ctrlPr>
                            <a:rPr lang="zh-CN" altLang="zh-CN" i="1"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r>
                              <m:rPr>
                                <m:nor/>
                              </m:rPr>
                              <a:rPr lang="zh-CN" altLang="zh-CN"/>
                              <m:t>第六单元</m:t>
                            </m:r>
                          </m:e>
                        </m:mr>
                        <m:mr>
                          <m:e>
                            <m:r>
                              <m:rPr>
                                <m:nor/>
                              </m:rPr>
                              <a:rPr lang="zh-CN" altLang="zh-CN"/>
                              <m:t>准确把握人物精神</m:t>
                            </m:r>
                          </m:e>
                        </m:mr>
                      </m:m>
                    </m:oMath>
                  </m:oMathPara>
                </a14:m>
                <a:endParaRPr lang="zh-CN" altLang="zh-CN" dirty="0"/>
              </a:p>
            </p:txBody>
          </p:sp>
        </mc:Choice>
        <mc:Fallback xmlns="">
          <p:sp>
            <p:nvSpPr>
              <p:cNvPr id="4" name="标题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1470484" y="2780928"/>
                <a:ext cx="6203032" cy="576064"/>
              </a:xfrm>
              <a:blipFill rotWithShape="0">
                <a:blip r:embed="rId2"/>
                <a:stretch>
                  <a:fillRect b="-515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13085124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7742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我尽量密切观察自己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眼睛不停地盯在自己身上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就像一个没有什么身外事的人那样。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只有对自己不断地审视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不管外在的任何因素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只在自己身上进行反思和总结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才能剖析出一个真实的自我。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千种易变无常的行为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万般反复不定的思绪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集于我一人之身。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对自己作了概括性的描写与刻画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引起下文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使文章由分而总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谈及自己性格的各个侧面。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任何人只要像我那样观察自己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在谈及本人的时候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都会说出差不多类似的话来的。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每一个人只要冷静认真地解剖自己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都能发现自己的缺点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认识一个真正的自己。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7742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本人身材矮小粗壮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面部丰满而不臃肿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因为我性爱悠闲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而且十分喜欢无拘无束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我是有心要这样做的。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这一部分从外形方面展示自己的特征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而这外形特征又与人的精神世界吻合。作者娓娓道来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在我们心中是一个可爱的形象。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因为我性爱悠闲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而且十分喜欢无拘无束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我是有心要这样做的。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这也同样表现了蒙田性格随和的特点。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我尽量密切观察自己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眼睛不停地盯在自己身上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在谈及本人的时候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都会说出差不多类似的话来的。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这一部分从精神世界方面展示自我。作者是一个诚实的人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他把自己的缺点公之于众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这种自我解剖的精神与鲁迅先生的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榨出皮袍下面藏着的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有相似之处。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4853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309890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结合文章分析本文语言的特点。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作者善于引用典故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善于举例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文风流畅自然。文章多处引用诗句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生动而具说服力。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某一时候我捧起书本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读到某些段落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会觉得美妙之极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激起内心的波澜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换一个时候再读这些段落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不管我如何反复翻阅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如何琢磨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我总觉得晦涩难懂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兴味索然。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作者在文中经常运用生活中发生的细节来说明自己的观点。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296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7360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通过学习本文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你认为人应该如何看待自己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本文通过作者的自画像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传授给我们的是一种方法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一种如何看待自己、如何彻底认识自己的方法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这种方法教会我们如何做人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如何在人生路上前进。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不识庐山真面目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只缘身在此山中。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人对自己的了解往往不如别人对你的了解。所以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要给自己画像是一件非常不容易的事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不是用线条、色彩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而是用文字。它需要像蒙田所说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尽量密切观察自己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眼睛不停地盯在自己身上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。这篇短文中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作者把自己的外貌、个性、思想表现得非常清楚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尤其对自己内心矛盾的诸多方面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剖析得深刻入微。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1173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79509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每个人都包含人类的整个形式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蒙田《自画像》赏析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这篇《自画像》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从行文这个侧面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表现了蒙田学问渊博、性格随和的特点。特别是对性格的展示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正如他自己在《自画像之一》里讲的那样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因为我性爱悠闲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而且十分喜欢无拘无束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我是有心要这样做的。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《自画像之二》紧随着上文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尽量密切观察自己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眼睛不停地盯在自己身上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这里笔锋陡转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将笔触放到了自己的精神世界的描画上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我发现自己的懦弱和虚荣心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好不容易才敢于直说出来。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我立足虚浮不稳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觉得会随时摇晃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失却平衡。我的目光无定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自感空腹、饭后都不一样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527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903625"/>
            <a:ext cx="8128000" cy="330475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接着写到自己在很多方面存在着两种截然相反的品格和感觉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譬如沉重与轻快、很短与很长、有趣与乏味、乐趣和烦恼等。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千种易变无常的行为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万般反复不定的思绪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集于我一人之身。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对自己作了概括性的描写与刻画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引起下文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使文章由分而总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谈及自己性格的各个侧面。不仅如此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作者甚至对自己的写作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也进行了截然不同的两方面的展现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从而将一个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不断前进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复又折回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反反复复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和思想上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总不能笔直前行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它飘忽无定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东游西串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的人文大师真诚奉献于读者的面前。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2669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06757"/>
            <a:ext cx="8128000" cy="289848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两篇《自画像》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其实分别从外形与精神两个维度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向读者展示了一个十分真实而又非常完整的自我。但是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需要注意的是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这里的蒙田固然有种将自己呈现出来的写作欲望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不得不承认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这里的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蒙田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已经更多地被注入了人文主义的东西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它在一个新的高度上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以随笔这一文学形态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表明了这样一种思想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每个人都包含人类的整个形式。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就这篇文章而言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它的两个部分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完美地表达了关于人的哲学思想与人性定位。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556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3583110"/>
              </p:ext>
            </p:extLst>
          </p:nvPr>
        </p:nvGraphicFramePr>
        <p:xfrm>
          <a:off x="508000" y="1124744"/>
          <a:ext cx="8128000" cy="64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Document" r:id="rId4" imgW="3838193" imgH="304037" progId="Word.Document.12">
                  <p:embed/>
                </p:oleObj>
              </mc:Choice>
              <mc:Fallback>
                <p:oleObj name="Document" r:id="rId4" imgW="3838193" imgH="30403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124744"/>
                        <a:ext cx="8128000" cy="645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2309890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时间静静地流淌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带走了一个个黑夜和黎明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忘不了的依然是那些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鲜活的面容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。一切现实终将成为历史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历史也将烟消云散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唯有文学作品可以将已经发生的种种新奇的情景记录下来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像一串串凝聚着宝贵记忆的珍珠一样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供人们回味。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本单元选取的都是外国名家所写的记人散文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体现了不同的风格。学习中要根据目标准备把握要点。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96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zoom/>
      </p:transition>
    </mc:Choice>
    <mc:Fallback xmlns=""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094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艺黑简体" panose="03000509000000000000" pitchFamily="65" charset="-122"/>
                <a:cs typeface="Times New Roman" panose="02020603050405020304" pitchFamily="18" charset="0"/>
              </a:rPr>
              <a:t>课标要求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体味文章的思想与文化内涵以及不同人物的性格特征。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体会写人散文描写手法的丰富与生动细致。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指导学生学习写作记人散文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掌握多样化的艺术表现手法。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艺黑简体" panose="03000509000000000000" pitchFamily="65" charset="-122"/>
                <a:cs typeface="Times New Roman" panose="02020603050405020304" pitchFamily="18" charset="0"/>
              </a:rPr>
              <a:t>学习建议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抓住人物的突出特征。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掌握作者刻画人物性格的方法。比较难以掌握的是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爱默生式风格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可以在老师的引导下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具体对文章各个句子进行分析。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要体会不同的语言风格。四篇文章可以进行对比学习。蒙田的自然流畅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雨果的气势如虹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萧伯纳的经典比喻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爱默生的洗练透彻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可以通过具体的语言进行分析。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6746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</a:t>
            </a:r>
            <a:r>
              <a:rPr lang="en-US" altLang="zh-CN" dirty="0"/>
              <a:t>.</a:t>
            </a:r>
            <a:r>
              <a:rPr lang="zh-CN" altLang="zh-CN" dirty="0"/>
              <a:t>自画像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44963"/>
            <a:ext cx="111280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读</a:t>
            </a:r>
            <a:r>
              <a:rPr lang="en-US" altLang="zh-CN" sz="2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080826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309890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他与思想做伴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以冷静的思考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成为一位人类感情的冷峻的观察家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他与文化相伴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成为各民族文化的研究者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他与文章相伴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用散文拖载哲理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人类思想的宝库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学习本文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把握蒙田的外貌形象以及内在性格特征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逐步领悟文章的主旨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借鉴本文的写法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对自己的行为进行分析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尝试刻画自我形象。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253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3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4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6191850"/>
              </p:ext>
            </p:extLst>
          </p:nvPr>
        </p:nvGraphicFramePr>
        <p:xfrm>
          <a:off x="508000" y="1412776"/>
          <a:ext cx="8128000" cy="19126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Document" r:id="rId6" imgW="3838193" imgH="903837" progId="Word.Document.12">
                  <p:embed/>
                </p:oleObj>
              </mc:Choice>
              <mc:Fallback>
                <p:oleObj name="Document" r:id="rId6" imgW="3838193" imgH="90383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412776"/>
                        <a:ext cx="8128000" cy="19126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39552" y="3717032"/>
            <a:ext cx="8128000" cy="29036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蒙田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(1533—1592),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法国思想家、散文家。自幼入教会学校学习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熟谙拉丁语和希腊语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后专修法律。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1554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年起任法院顾问等职达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年之久。辞官还乡后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潜心研读并常常出外旅行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随手撰写读书心得及旅游见闻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,1580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年出版《随笔集》的第一、二卷。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1588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年第三卷问世。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1595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年经他增订的《随笔集》定本出版。身后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200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他游历意大利期间的日记手稿被发现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以《旅行日记》为名出版。《随笔集》共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,107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各章篇幅不齐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结构松散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彼此缺乏有机联系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3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03625"/>
            <a:ext cx="8128000" cy="330475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内容丰富广博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包罗万象。由于作者时时结合个人生活经验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读来感到亲切、生动有趣。《随笔集》充分表达了他的怀疑论哲学思想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我知道什么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这句名言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只有怀疑才能判断和论定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对当时的迷信、偏见、巫术予以否定。教育问题在《随笔集》中占有重要位置。作者从解决社会问题的角度阐述其教育主张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提出让学生在社会中自由判断。全书多用日常口语和方言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语言平易通畅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比喻贴切。《随笔集》开创了随笔式文学之先河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对法国文学产生了深远影响。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103572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0004896"/>
              </p:ext>
            </p:extLst>
          </p:nvPr>
        </p:nvGraphicFramePr>
        <p:xfrm>
          <a:off x="588077" y="1267307"/>
          <a:ext cx="7967847" cy="36049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Document" r:id="rId4" imgW="3838193" imgH="1736072" progId="Word.Document.12">
                  <p:embed/>
                </p:oleObj>
              </mc:Choice>
              <mc:Fallback>
                <p:oleObj name="Document" r:id="rId4" imgW="3838193" imgH="173607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88077" y="1267307"/>
                        <a:ext cx="7967847" cy="36049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>
            <a:hlinkClick r:id="rId6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79512" y="4737629"/>
            <a:ext cx="8128000" cy="208595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解词义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臃肿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过度肥胖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使身体转动不灵活。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消逝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消失。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无拘无束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不受任何约束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形容自由自在。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兴味索然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没有兴致的样子。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36200" y="1575962"/>
            <a:ext cx="720185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63715" y="1575962"/>
            <a:ext cx="720185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66452" y="1575962"/>
            <a:ext cx="792088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52748" y="2036456"/>
            <a:ext cx="356320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88951" y="2025509"/>
            <a:ext cx="574763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023650" y="2025509"/>
            <a:ext cx="556461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48490" y="2465983"/>
            <a:ext cx="531221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050007" y="2465983"/>
            <a:ext cx="356320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732089" y="2465983"/>
            <a:ext cx="474262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926804" y="3355008"/>
            <a:ext cx="294479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927401" y="3912924"/>
            <a:ext cx="294479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895952" y="4438044"/>
            <a:ext cx="294479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552191" y="3359879"/>
            <a:ext cx="294479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223807" y="3912924"/>
            <a:ext cx="294479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584848" y="4421824"/>
            <a:ext cx="294479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181177" y="5198971"/>
            <a:ext cx="4025174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181177" y="5645290"/>
            <a:ext cx="4025174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735872" y="6037327"/>
            <a:ext cx="4025174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752748" y="6458659"/>
            <a:ext cx="2603228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8620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33284"/>
            <a:ext cx="8128000" cy="533607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辨用法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和颜悦色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和蔼可亲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当我身强体壮或是风光明媚的时候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我便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和颜悦色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、喜气扬眉。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老刘虽是局长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但大家都感到他平易近人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和蔼可亲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艺黑简体" panose="03000509000000000000" pitchFamily="65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两者都可形容态度温和。不同点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和颜悦色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偏重在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脸色温和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和蔼可亲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偏重在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后者多用于长辈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前者不限。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晦涩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艰涩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换一个时候再读这些段落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不管我如何反复翻阅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如何琢磨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我总觉得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晦涩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难懂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兴味索然。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他的这些文章虽然写得有点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艰涩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但是我仍喜欢读。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艺黑简体" panose="03000509000000000000" pitchFamily="65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两者都有抽象难懂的意思。不同的是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晦涩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指诗文、乐曲等的含意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隐晦不易懂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文字晦涩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艰涩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不流畅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不易理解。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95796" y="2165514"/>
            <a:ext cx="1112848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71997" y="2570158"/>
            <a:ext cx="1112848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60855" y="4574436"/>
            <a:ext cx="543565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60278" y="4968986"/>
            <a:ext cx="539061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0238657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264</TotalTime>
  <Words>1679</Words>
  <Application>Microsoft Office PowerPoint</Application>
  <PresentationFormat>全屏显示(4:3)</PresentationFormat>
  <Paragraphs>85</Paragraphs>
  <Slides>16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NEU-BZ-S92</vt:lpstr>
      <vt:lpstr>方正宋黑_GBK</vt:lpstr>
      <vt:lpstr>方正艺黑简体</vt:lpstr>
      <vt:lpstr>黑体</vt:lpstr>
      <vt:lpstr>楷体</vt:lpstr>
      <vt:lpstr>宋体</vt:lpstr>
      <vt:lpstr>微软雅黑</vt:lpstr>
      <vt:lpstr>Arial</vt:lpstr>
      <vt:lpstr>Calibri</vt:lpstr>
      <vt:lpstr>Cambria Math</vt:lpstr>
      <vt:lpstr>Times New Roman</vt:lpstr>
      <vt:lpstr>测控设计模板14新</vt:lpstr>
      <vt:lpstr>Document</vt:lpstr>
      <vt:lpstr>■("第六单元" @"准确把握人物精神" )</vt:lpstr>
      <vt:lpstr>PowerPoint 演示文稿</vt:lpstr>
      <vt:lpstr>PowerPoint 演示文稿</vt:lpstr>
      <vt:lpstr>1.自画像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  运动的描述</dc:title>
  <dc:creator>dbc</dc:creator>
  <cp:lastModifiedBy>Windows User</cp:lastModifiedBy>
  <cp:revision>35</cp:revision>
  <dcterms:created xsi:type="dcterms:W3CDTF">2016-04-22T00:11:50Z</dcterms:created>
  <dcterms:modified xsi:type="dcterms:W3CDTF">2016-07-14T02:09:33Z</dcterms:modified>
</cp:coreProperties>
</file>