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29a1001"/>
          <p:cNvPicPr>
            <a:picLocks noChangeAspect="1" noChangeArrowheads="1"/>
          </p:cNvPicPr>
          <p:nvPr/>
        </p:nvPicPr>
        <p:blipFill>
          <a:blip r:embed="rId1">
            <a:lum bright="64000" contrast="-28000"/>
          </a:blip>
          <a:srcRect/>
          <a:stretch>
            <a:fillRect/>
          </a:stretch>
        </p:blipFill>
        <p:spPr bwMode="auto">
          <a:xfrm>
            <a:off x="0" y="1428736"/>
            <a:ext cx="9144000" cy="543085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187450" y="2520950"/>
            <a:ext cx="6985000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 b="1" smtClean="0">
                <a:solidFill>
                  <a:srgbClr val="CC3399"/>
                </a:solidFill>
                <a:ea typeface="隶书" panose="02010509060101010101" pitchFamily="49" charset="-122"/>
              </a:rPr>
              <a:t>14</a:t>
            </a:r>
            <a:r>
              <a:rPr lang="zh-CN" altLang="en-US" sz="9600" b="1" smtClean="0">
                <a:solidFill>
                  <a:srgbClr val="CC3399"/>
                </a:solidFill>
                <a:ea typeface="隶书" panose="02010509060101010101" pitchFamily="49" charset="-122"/>
              </a:rPr>
              <a:t>、</a:t>
            </a:r>
            <a:r>
              <a:rPr lang="zh-CN" altLang="en-US" sz="9600" b="1" dirty="0">
                <a:solidFill>
                  <a:srgbClr val="CC3399"/>
                </a:solidFill>
                <a:ea typeface="隶书" panose="02010509060101010101" pitchFamily="49" charset="-122"/>
              </a:rPr>
              <a:t>画杨桃</a:t>
            </a:r>
            <a:endParaRPr lang="zh-CN" altLang="en-US" sz="9600" b="1" dirty="0">
              <a:solidFill>
                <a:srgbClr val="CC3399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  <a:buFontTx/>
              <a:buNone/>
            </a:pPr>
            <a:endParaRPr lang="en-US" altLang="zh-CN" sz="2800" b="1" dirty="0" smtClean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en-US" altLang="zh-CN" sz="2800" b="1" dirty="0" smtClean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</a:rPr>
              <a:t>这幅画画得像不像？”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“不像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！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“它像什么？”                              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“像五角星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！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“现在你看看那杨桃，像你平时看到的杨桃吗？”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“不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像。”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“那么，像什么呢？”                  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“像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五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五角星。”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“好，下一个。”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  <a:buFontTx/>
              <a:buNone/>
            </a:pPr>
            <a:endParaRPr lang="en-US" altLang="zh-CN" sz="2800" b="1" dirty="0" smtClean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en-US" altLang="zh-CN" sz="2800" b="1" dirty="0" smtClean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</a:rPr>
              <a:t>这幅画画得像不像？”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“不像！”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“它像什么？”                              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“像五角星！”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“现在你看看那杨桃，像你平时看到的杨桃吗？”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“不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“那么，像什么呢？”                  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“像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五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五角星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“好，下一个。”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20000"/>
              </a:lnSpc>
              <a:buFontTx/>
              <a:buNone/>
            </a:pPr>
            <a:r>
              <a:rPr lang="en-US" altLang="zh-CN" sz="2800" b="1" dirty="0" smtClean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</a:rPr>
              <a:t>这幅画画得像不像？”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“不像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！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“它像什么？”                              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“像五角星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！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“现在你看看那杨桃，像你平时看到的杨桃吗？”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“不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“那么，像什么呢？”                  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“像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五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五角星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“好，下一个。”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843213" y="908050"/>
            <a:ext cx="371633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</a:rPr>
              <a:t>（同学们</a:t>
            </a:r>
            <a:r>
              <a:rPr lang="zh-CN" altLang="en-US" sz="2400" u="sng">
                <a:solidFill>
                  <a:srgbClr val="0000FF"/>
                </a:solidFill>
              </a:rPr>
              <a:t>             </a:t>
            </a:r>
            <a:r>
              <a:rPr lang="zh-CN" altLang="en-US" sz="2400">
                <a:solidFill>
                  <a:srgbClr val="0000FF"/>
                </a:solidFill>
              </a:rPr>
              <a:t>地说。）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203575" y="2133600"/>
            <a:ext cx="34115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</a:rPr>
              <a:t>（大家</a:t>
            </a:r>
            <a:r>
              <a:rPr lang="zh-CN" altLang="en-US" sz="2400" u="sng">
                <a:solidFill>
                  <a:srgbClr val="0000FF"/>
                </a:solidFill>
              </a:rPr>
              <a:t>             </a:t>
            </a:r>
            <a:r>
              <a:rPr lang="zh-CN" altLang="en-US" sz="2400">
                <a:solidFill>
                  <a:srgbClr val="0000FF"/>
                </a:solidFill>
              </a:rPr>
              <a:t>地说。）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924300" y="3933825"/>
            <a:ext cx="31067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</a:rPr>
              <a:t>（他</a:t>
            </a:r>
            <a:r>
              <a:rPr lang="zh-CN" altLang="en-US" sz="2400" u="sng">
                <a:solidFill>
                  <a:srgbClr val="0000FF"/>
                </a:solidFill>
              </a:rPr>
              <a:t>             </a:t>
            </a:r>
            <a:r>
              <a:rPr lang="zh-CN" altLang="en-US" sz="2400">
                <a:solidFill>
                  <a:srgbClr val="0000FF"/>
                </a:solidFill>
              </a:rPr>
              <a:t>地说。）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5003800" y="5229225"/>
            <a:ext cx="31067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</a:rPr>
              <a:t>（他</a:t>
            </a:r>
            <a:r>
              <a:rPr lang="zh-CN" altLang="en-US" sz="2400" u="sng">
                <a:solidFill>
                  <a:srgbClr val="0000FF"/>
                </a:solidFill>
              </a:rPr>
              <a:t>             </a:t>
            </a:r>
            <a:r>
              <a:rPr lang="zh-CN" altLang="en-US" sz="2400">
                <a:solidFill>
                  <a:srgbClr val="0000FF"/>
                </a:solidFill>
              </a:rPr>
              <a:t>地说。）</a:t>
            </a:r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  <p:bldP spid="29702" grpId="0"/>
      <p:bldP spid="297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323850" y="3429000"/>
            <a:ext cx="8497888" cy="25638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这一看，同学们发现（            ）。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这一看，同学们懂得（            ）。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pic>
        <p:nvPicPr>
          <p:cNvPr id="12303" name="Picture 15" descr="杨桃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785794"/>
            <a:ext cx="4459287" cy="2987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174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 sz="4000">
                <a:latin typeface="宋体" panose="02010600030101010101" pitchFamily="2" charset="-122"/>
              </a:rPr>
              <a:t>     </a:t>
            </a:r>
            <a:r>
              <a:rPr lang="zh-CN" altLang="en-US" sz="4000">
                <a:latin typeface="宋体" panose="02010600030101010101" pitchFamily="2" charset="-122"/>
              </a:rPr>
              <a:t>老师的神情变得</a:t>
            </a:r>
            <a:r>
              <a:rPr lang="zh-CN" altLang="en-US" sz="4000" b="1">
                <a:solidFill>
                  <a:srgbClr val="FF3300"/>
                </a:solidFill>
                <a:latin typeface="宋体" panose="02010600030101010101" pitchFamily="2" charset="-122"/>
              </a:rPr>
              <a:t>严肃</a:t>
            </a:r>
            <a:r>
              <a:rPr lang="zh-CN" altLang="en-US" sz="4000">
                <a:latin typeface="宋体" panose="02010600030101010101" pitchFamily="2" charset="-122"/>
              </a:rPr>
              <a:t>了。半晌，他又问道：</a:t>
            </a:r>
            <a:r>
              <a:rPr lang="zh-CN" altLang="en-US" sz="4000">
                <a:latin typeface="Arial" panose="020B0604020202020204"/>
              </a:rPr>
              <a:t>“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r>
              <a:rPr lang="en-US" altLang="zh-CN" sz="4000">
                <a:latin typeface="宋体" panose="02010600030101010101" pitchFamily="2" charset="-122"/>
              </a:rPr>
              <a:t> </a:t>
            </a:r>
            <a:r>
              <a:rPr lang="zh-CN" altLang="en-US" sz="4000">
                <a:latin typeface="宋体" panose="02010600030101010101" pitchFamily="2" charset="-122"/>
              </a:rPr>
              <a:t>？</a:t>
            </a:r>
            <a:r>
              <a:rPr lang="zh-CN" altLang="en-US" sz="4000">
                <a:latin typeface="Arial" panose="020B0604020202020204"/>
              </a:rPr>
              <a:t>”</a:t>
            </a:r>
            <a:endParaRPr lang="zh-CN" altLang="en-US" sz="400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4000">
                <a:latin typeface="宋体" panose="02010600030101010101" pitchFamily="2" charset="-122"/>
              </a:rPr>
              <a:t>     </a:t>
            </a:r>
            <a:endParaRPr lang="zh-CN" altLang="en-US" sz="400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4000">
                <a:latin typeface="宋体" panose="02010600030101010101" pitchFamily="2" charset="-122"/>
              </a:rPr>
              <a:t>     老师让这几个同学回到自己的座位上</a:t>
            </a:r>
            <a:r>
              <a:rPr lang="en-US" altLang="zh-CN" sz="4000">
                <a:latin typeface="宋体" panose="02010600030101010101" pitchFamily="2" charset="-122"/>
              </a:rPr>
              <a:t>,</a:t>
            </a:r>
            <a:r>
              <a:rPr lang="zh-CN" altLang="en-US" sz="4000">
                <a:latin typeface="宋体" panose="02010600030101010101" pitchFamily="2" charset="-122"/>
              </a:rPr>
              <a:t>然后</a:t>
            </a:r>
            <a:r>
              <a:rPr lang="zh-CN" altLang="en-US" sz="4000" b="1">
                <a:solidFill>
                  <a:srgbClr val="FF3300"/>
                </a:solidFill>
                <a:latin typeface="宋体" panose="02010600030101010101" pitchFamily="2" charset="-122"/>
              </a:rPr>
              <a:t>和颜悦色</a:t>
            </a:r>
            <a:r>
              <a:rPr lang="zh-CN" altLang="en-US" sz="4000">
                <a:latin typeface="宋体" panose="02010600030101010101" pitchFamily="2" charset="-122"/>
              </a:rPr>
              <a:t>地说：</a:t>
            </a:r>
            <a:r>
              <a:rPr lang="zh-CN" altLang="en-US" sz="4000">
                <a:latin typeface="Arial" panose="020B0604020202020204"/>
              </a:rPr>
              <a:t>“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r>
              <a:rPr lang="zh-CN" altLang="en-US" sz="4000">
                <a:latin typeface="宋体" panose="02010600030101010101" pitchFamily="2" charset="-122"/>
              </a:rPr>
              <a:t>。</a:t>
            </a:r>
            <a:r>
              <a:rPr lang="zh-CN" altLang="en-US" sz="4000">
                <a:latin typeface="Arial" panose="020B0604020202020204"/>
              </a:rPr>
              <a:t>”</a:t>
            </a:r>
            <a:endParaRPr lang="zh-CN" altLang="en-US" sz="4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5800" y="685800"/>
            <a:ext cx="7772400" cy="5622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3200" b="1" dirty="0">
                <a:latin typeface="宋体" panose="02010600030101010101" pitchFamily="2" charset="-122"/>
              </a:rPr>
              <a:t>      </a:t>
            </a:r>
            <a:r>
              <a:rPr kumimoji="1" lang="zh-CN" altLang="en-US" sz="3200" b="1" dirty="0">
                <a:latin typeface="宋体" panose="02010600030101010101" pitchFamily="2" charset="-122"/>
              </a:rPr>
              <a:t>提起杨桃，大家都很熟悉。但是，看的角度不同，杨桃的样子也就不一样，有时候看起来真像个五角星。因此，当我们看见别人把杨桃画成五角星的时候，不要忙着发笑，要看看人家是从什么角度看的。我们应该相信自己的眼睛，看到是什么样的就画成什么样。</a:t>
            </a:r>
            <a:endParaRPr kumimoji="1"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857356" y="1571612"/>
            <a:ext cx="20875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</a:rPr>
              <a:t>角度不同</a:t>
            </a:r>
            <a:endParaRPr kumimoji="1"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57356" y="1428736"/>
            <a:ext cx="7056437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</a:rPr>
              <a:t>                                    </a:t>
            </a:r>
            <a:r>
              <a:rPr kumimoji="1" lang="zh-CN" altLang="en-US" sz="3200" b="1" dirty="0">
                <a:solidFill>
                  <a:srgbClr val="FF0000"/>
                </a:solidFill>
              </a:rPr>
              <a:t>样子也就不一样</a:t>
            </a:r>
            <a:endParaRPr kumimoji="1"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042988" y="4365625"/>
            <a:ext cx="3203575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</a:rPr>
              <a:t>从什么角度看的</a:t>
            </a:r>
            <a:endParaRPr kumimoji="1"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42910" y="5072074"/>
            <a:ext cx="5689600" cy="8239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</a:rPr>
              <a:t>看到是什么样的就画成什么样</a:t>
            </a:r>
            <a:endParaRPr kumimoji="1"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23850" y="260350"/>
            <a:ext cx="1223963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0" y="0"/>
            <a:ext cx="6629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ea typeface="华文中宋" panose="02010600040101010101" pitchFamily="2" charset="-122"/>
              </a:rPr>
              <a:t>老师的教诲：</a:t>
            </a:r>
            <a:endParaRPr lang="zh-CN" altLang="en-US" sz="4000">
              <a:solidFill>
                <a:srgbClr val="0000FF"/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80000"/>
              </a:lnSpc>
              <a:buFontTx/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  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  <a:buFontTx/>
              <a:buNone/>
            </a:pPr>
            <a:r>
              <a:rPr lang="en-US" altLang="zh-CN" b="1" dirty="0" smtClean="0">
                <a:latin typeface="宋体" panose="02010600030101010101" pitchFamily="2" charset="-122"/>
              </a:rPr>
              <a:t>     </a:t>
            </a:r>
            <a:r>
              <a:rPr lang="zh-CN" altLang="en-US" b="1" dirty="0" smtClean="0">
                <a:latin typeface="宋体" panose="02010600030101010101" pitchFamily="2" charset="-122"/>
              </a:rPr>
              <a:t>你</a:t>
            </a:r>
            <a:r>
              <a:rPr lang="zh-CN" altLang="en-US" b="1" dirty="0">
                <a:latin typeface="宋体" panose="02010600030101010101" pitchFamily="2" charset="-122"/>
              </a:rPr>
              <a:t>看见一件什么东西，是什么样的，就画成什么样，不要想当然，画走了样。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我们应该相信自己的眼睛，看到是什么样的就画成什么样。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  <a:buFontTx/>
              <a:buNone/>
            </a:pPr>
            <a:endParaRPr lang="en-US" altLang="zh-CN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7410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80000"/>
              </a:lnSpc>
              <a:buFontTx/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en-US" altLang="zh-CN" b="1" dirty="0" smtClean="0">
                <a:latin typeface="宋体" panose="02010600030101010101" pitchFamily="2" charset="-122"/>
              </a:rPr>
              <a:t> 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  <a:buFontTx/>
              <a:buNone/>
            </a:pPr>
            <a:r>
              <a:rPr lang="en-US" altLang="zh-CN" sz="2800" b="1" dirty="0" smtClean="0">
                <a:latin typeface="宋体" panose="02010600030101010101" pitchFamily="2" charset="-122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你</a:t>
            </a:r>
            <a:r>
              <a:rPr lang="zh-CN" altLang="en-US" sz="2800" b="1" dirty="0">
                <a:latin typeface="宋体" panose="02010600030101010101" pitchFamily="2" charset="-122"/>
              </a:rPr>
              <a:t>看见一件什么东西，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是什么样的，就画成什么样，</a:t>
            </a:r>
            <a:r>
              <a:rPr lang="zh-CN" altLang="en-US" sz="2800" b="1" dirty="0">
                <a:latin typeface="宋体" panose="02010600030101010101" pitchFamily="2" charset="-122"/>
              </a:rPr>
              <a:t>不要想当然，画走了样。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altLang="zh-CN" sz="2800" b="1" dirty="0" smtClean="0">
                <a:latin typeface="宋体" panose="02010600030101010101" pitchFamily="2" charset="-122"/>
              </a:rPr>
              <a:t>   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我们</a:t>
            </a:r>
            <a:r>
              <a:rPr lang="zh-CN" altLang="en-US" sz="2800" b="1" dirty="0">
                <a:latin typeface="宋体" panose="02010600030101010101" pitchFamily="2" charset="-122"/>
              </a:rPr>
              <a:t>应该相信自己的眼睛，看到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是什么样的就画成什么样。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  <a:buFontTx/>
              <a:buNone/>
            </a:pPr>
            <a:endParaRPr lang="en-US" altLang="zh-CN" sz="2800" b="1" dirty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5084763"/>
            <a:ext cx="841375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600" b="1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kumimoji="1" lang="zh-CN" altLang="en-US" sz="3600" b="1">
                <a:latin typeface="Times New Roman" panose="02020603050405020304" pitchFamily="18" charset="0"/>
                <a:ea typeface="楷体_GB2312" pitchFamily="49" charset="-122"/>
              </a:rPr>
              <a:t>这位老师的话同我父亲讲的是那么相</a:t>
            </a:r>
            <a:endParaRPr kumimoji="1" lang="zh-CN" altLang="en-US" sz="36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kumimoji="1" lang="zh-CN" altLang="en-US" sz="3600" b="1">
                <a:latin typeface="Times New Roman" panose="02020603050405020304" pitchFamily="18" charset="0"/>
                <a:ea typeface="楷体_GB2312" pitchFamily="49" charset="-122"/>
              </a:rPr>
              <a:t>似。他们的教诲使我（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一生</a:t>
            </a:r>
            <a:r>
              <a:rPr kumimoji="1" lang="zh-CN" altLang="en-US" sz="3600" b="1">
                <a:latin typeface="Times New Roman" panose="02020603050405020304" pitchFamily="18" charset="0"/>
                <a:ea typeface="楷体_GB2312" pitchFamily="49" charset="-122"/>
              </a:rPr>
              <a:t>）受用。</a:t>
            </a:r>
            <a:endParaRPr kumimoji="1" lang="zh-CN" altLang="en-US" sz="36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762000" y="304800"/>
            <a:ext cx="399415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000" b="1">
                <a:solidFill>
                  <a:srgbClr val="990033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我懂得了：</a:t>
            </a:r>
            <a:endParaRPr kumimoji="1" lang="zh-CN" altLang="en-US" sz="6000" b="1">
              <a:solidFill>
                <a:srgbClr val="990033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609600" y="1828800"/>
            <a:ext cx="7727950" cy="2559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5400">
                <a:latin typeface="Times New Roman" panose="02020603050405020304" pitchFamily="18" charset="0"/>
                <a:ea typeface="楷体_GB2312" pitchFamily="49" charset="-122"/>
              </a:rPr>
              <a:t>无论做什么事或看问题，</a:t>
            </a:r>
            <a:endParaRPr kumimoji="1" lang="zh-CN" altLang="en-US" sz="540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kumimoji="1" lang="zh-CN" altLang="en-US" sz="5400">
                <a:latin typeface="Times New Roman" panose="02020603050405020304" pitchFamily="18" charset="0"/>
                <a:ea typeface="楷体_GB2312" pitchFamily="49" charset="-122"/>
              </a:rPr>
              <a:t>应该实事求是，坚持科</a:t>
            </a:r>
            <a:endParaRPr kumimoji="1" lang="zh-CN" altLang="en-US" sz="540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kumimoji="1" lang="zh-CN" altLang="en-US" sz="5400">
                <a:latin typeface="Times New Roman" panose="02020603050405020304" pitchFamily="18" charset="0"/>
                <a:ea typeface="楷体_GB2312" pitchFamily="49" charset="-122"/>
              </a:rPr>
              <a:t>学的思想方法。</a:t>
            </a:r>
            <a:endParaRPr kumimoji="1" lang="zh-CN" altLang="en-US" sz="54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46084" name="Picture 4" descr="20046112230434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800600"/>
            <a:ext cx="9144000" cy="2057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571472" y="1000108"/>
            <a:ext cx="782796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读一读，再用带点的词语写句子。</a:t>
            </a:r>
            <a:endParaRPr kumimoji="1" lang="zh-CN" altLang="en-US" sz="4000" b="1" dirty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28596" y="2571744"/>
            <a:ext cx="81407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、我看到的杨桃根本不像平时看到的那样，</a:t>
            </a:r>
            <a:endParaRPr kumimoji="1"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而像是五个角的什么东西。</a:t>
            </a:r>
            <a:endParaRPr kumimoji="1"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392113" y="4429132"/>
            <a:ext cx="8751887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、当我们看见别人把杨桃画成五角星的时候，</a:t>
            </a:r>
            <a:endParaRPr kumimoji="1"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不要忙着发笑，要看看人家是从什么角度看的。</a:t>
            </a:r>
            <a:endParaRPr kumimoji="1"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09" name="Oval 5"/>
          <p:cNvSpPr>
            <a:spLocks noChangeArrowheads="1"/>
          </p:cNvSpPr>
          <p:nvPr/>
        </p:nvSpPr>
        <p:spPr bwMode="auto">
          <a:xfrm>
            <a:off x="4495800" y="2057400"/>
            <a:ext cx="1524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0" name="Oval 6"/>
          <p:cNvSpPr>
            <a:spLocks noChangeArrowheads="1"/>
          </p:cNvSpPr>
          <p:nvPr/>
        </p:nvSpPr>
        <p:spPr bwMode="auto">
          <a:xfrm>
            <a:off x="4876800" y="2057400"/>
            <a:ext cx="1524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1" name="Oval 7"/>
          <p:cNvSpPr>
            <a:spLocks noChangeArrowheads="1"/>
          </p:cNvSpPr>
          <p:nvPr/>
        </p:nvSpPr>
        <p:spPr bwMode="auto">
          <a:xfrm>
            <a:off x="533400" y="2514600"/>
            <a:ext cx="1524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2" name="Oval 8"/>
          <p:cNvSpPr>
            <a:spLocks noChangeArrowheads="1"/>
          </p:cNvSpPr>
          <p:nvPr/>
        </p:nvSpPr>
        <p:spPr bwMode="auto">
          <a:xfrm>
            <a:off x="990600" y="2514600"/>
            <a:ext cx="1524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3" name="Oval 9"/>
          <p:cNvSpPr>
            <a:spLocks noChangeArrowheads="1"/>
          </p:cNvSpPr>
          <p:nvPr/>
        </p:nvSpPr>
        <p:spPr bwMode="auto">
          <a:xfrm>
            <a:off x="533400" y="4876800"/>
            <a:ext cx="1524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4" name="Oval 10"/>
          <p:cNvSpPr>
            <a:spLocks noChangeArrowheads="1"/>
          </p:cNvSpPr>
          <p:nvPr/>
        </p:nvSpPr>
        <p:spPr bwMode="auto">
          <a:xfrm>
            <a:off x="990600" y="4876800"/>
            <a:ext cx="1524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5" name="Oval 11"/>
          <p:cNvSpPr>
            <a:spLocks noChangeArrowheads="1"/>
          </p:cNvSpPr>
          <p:nvPr/>
        </p:nvSpPr>
        <p:spPr bwMode="auto">
          <a:xfrm>
            <a:off x="3429000" y="4876800"/>
            <a:ext cx="1524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checker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0" y="2867025"/>
            <a:ext cx="9144000" cy="3990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   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杨桃，又名羊桃、五敛子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  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浆草科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常绿或半常绿乔木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奇数羽状复叶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花小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钟形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紫红色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浆果椭圆形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长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5---8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厘米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有无棱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间或三至六棱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未熟前果皮青绿色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熟时黄色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一年内开花数次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自夏至秋相继不绝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秋冬果熟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性喜高温多湿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好阴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分布于热带亚洲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我国华南地区均有栽培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果供生食或制成各种加工品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也供药用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能生津止渴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r>
              <a:rPr kumimoji="1"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叶有利尿、止痛、止血作用</a:t>
            </a:r>
            <a:r>
              <a:rPr kumimoji="1"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endParaRPr kumimoji="1" lang="en-US" altLang="zh-CN" sz="32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9940" name="Picture 4" descr="杨桃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596" y="357166"/>
            <a:ext cx="4038600" cy="2493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zh-CN" altLang="en-US" b="1" dirty="0"/>
              <a:t>读了这篇课文，我想说：</a:t>
            </a:r>
            <a:r>
              <a:rPr lang="en-US" altLang="zh-CN" b="1" dirty="0"/>
              <a:t>——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en-US" b="1" dirty="0"/>
              <a:t>我想对作者说：</a:t>
            </a:r>
            <a:r>
              <a:rPr lang="en-US" altLang="zh-CN" b="1" dirty="0"/>
              <a:t>——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en-US" b="1" dirty="0"/>
              <a:t>我想对嘲笑过“我”的同学说：</a:t>
            </a:r>
            <a:r>
              <a:rPr lang="en-US" altLang="zh-CN" b="1" dirty="0"/>
              <a:t>——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en-US" b="1" dirty="0"/>
              <a:t>我想对循循善诱的老师说：</a:t>
            </a:r>
            <a:r>
              <a:rPr lang="en-US" altLang="zh-CN" b="1" dirty="0"/>
              <a:t>——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en-US" b="1" dirty="0"/>
              <a:t>我想对严格的父亲说：</a:t>
            </a:r>
            <a:r>
              <a:rPr lang="en-US" altLang="zh-CN" b="1" dirty="0"/>
              <a:t>——</a:t>
            </a:r>
            <a:endParaRPr lang="en-US" altLang="zh-CN" b="1" dirty="0"/>
          </a:p>
          <a:p>
            <a:endParaRPr lang="en-US" altLang="zh-CN" b="1" dirty="0"/>
          </a:p>
          <a:p>
            <a:endParaRPr lang="en-US" altLang="zh-CN" b="1" dirty="0"/>
          </a:p>
          <a:p>
            <a:endParaRPr lang="en-US" altLang="zh-CN" b="1" dirty="0"/>
          </a:p>
          <a:p>
            <a:pPr>
              <a:buFontTx/>
              <a:buNone/>
            </a:pPr>
            <a:endParaRPr lang="en-US" altLang="zh-CN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杨桃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609600" y="228600"/>
            <a:ext cx="8534400" cy="8402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endParaRPr kumimoji="1" lang="zh-CN" altLang="en-US" sz="5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熟  </a:t>
            </a:r>
            <a:r>
              <a:rPr kumimoji="1"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悉</a:t>
            </a:r>
            <a:r>
              <a:rPr kumimoji="1"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kumimoji="1" lang="zh-CN" altLang="en-US" sz="54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前</a:t>
            </a:r>
            <a:r>
              <a:rPr kumimoji="1"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kumimoji="1" lang="zh-CN" altLang="en-US" sz="5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kumimoji="1"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排</a:t>
            </a:r>
            <a:r>
              <a:rPr kumimoji="1"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kumimoji="1"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而</a:t>
            </a:r>
            <a:r>
              <a:rPr kumimoji="1"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kumimoji="1" lang="zh-CN" altLang="en-US" sz="54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且 </a:t>
            </a:r>
            <a:endParaRPr kumimoji="1" lang="zh-CN" altLang="en-US" sz="5400" b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54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 准</a:t>
            </a:r>
            <a:r>
              <a:rPr kumimoji="1"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kumimoji="1"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确</a:t>
            </a:r>
            <a:r>
              <a:rPr kumimoji="1"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kumimoji="1" lang="zh-CN" altLang="en-US" sz="54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一</a:t>
            </a:r>
            <a:r>
              <a:rPr kumimoji="1"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kumimoji="1" lang="zh-CN" altLang="en-US" sz="5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kumimoji="1"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幅</a:t>
            </a:r>
            <a:r>
              <a:rPr kumimoji="1"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kumimoji="1" lang="zh-CN" altLang="en-US" sz="54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退</a:t>
            </a:r>
            <a:r>
              <a:rPr kumimoji="1"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却</a:t>
            </a:r>
            <a:r>
              <a:rPr kumimoji="1"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kumimoji="1" lang="zh-CN" altLang="en-US" sz="5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kumimoji="1"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哈</a:t>
            </a:r>
            <a:r>
              <a:rPr kumimoji="1"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kumimoji="1" lang="zh-CN" altLang="en-US" sz="54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哈 大 笑        教</a:t>
            </a:r>
            <a:r>
              <a:rPr kumimoji="1"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kumimoji="1"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诲</a:t>
            </a:r>
            <a:endParaRPr kumimoji="1" lang="zh-CN" altLang="en-US" sz="54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kumimoji="1"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审</a:t>
            </a:r>
            <a:r>
              <a:rPr kumimoji="1" lang="zh-CN" altLang="en-US" sz="54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视      严 </a:t>
            </a:r>
            <a:r>
              <a:rPr kumimoji="1" lang="zh-CN" altLang="en-US" sz="5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kumimoji="1"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肃</a:t>
            </a:r>
            <a:r>
              <a:rPr kumimoji="1" lang="zh-CN" altLang="en-US" sz="5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kumimoji="1"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kumimoji="1" lang="zh-CN" altLang="en-US" sz="54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半</a:t>
            </a:r>
            <a:r>
              <a:rPr kumimoji="1"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kumimoji="1"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晌</a:t>
            </a:r>
            <a:endParaRPr kumimoji="1" lang="zh-CN" altLang="en-US" sz="54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5400" b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5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785786" y="1071546"/>
            <a:ext cx="49688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</a:rPr>
              <a:t>、课文讲了一件什么事？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857224" y="1857364"/>
            <a:ext cx="489585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</a:rPr>
              <a:t>、我是怎样画杨桃的？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928662" y="2857496"/>
            <a:ext cx="7561262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</a:rPr>
              <a:t>、我把杨桃画成五角星的原因是什么？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900113" y="3573463"/>
            <a:ext cx="69850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4</a:t>
            </a:r>
            <a:r>
              <a:rPr lang="zh-CN" altLang="en-US" sz="3200" b="1">
                <a:solidFill>
                  <a:srgbClr val="0000FF"/>
                </a:solidFill>
              </a:rPr>
              <a:t>、我知道杨桃的样子吗？为什么还要画成五角星？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  <p:bldP spid="45063" grpId="0"/>
      <p:bldP spid="450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>
              <a:lnSpc>
                <a:spcPct val="150000"/>
              </a:lnSpc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他对我要求很严，经常叮嘱我：“你看见一件东西，是什么样的，就画成什么样，不要想当然，画走了样。”</a:t>
            </a:r>
            <a:endParaRPr lang="zh-CN" altLang="en-US" sz="4000" b="1" dirty="0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57158" y="857232"/>
            <a:ext cx="6629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ea typeface="华文中宋" panose="02010600040101010101" pitchFamily="2" charset="-122"/>
              </a:rPr>
              <a:t>父亲的教诲：</a:t>
            </a:r>
            <a:endParaRPr lang="zh-CN" altLang="en-US" sz="4000" dirty="0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>
              <a:lnSpc>
                <a:spcPct val="150000"/>
              </a:lnSpc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他对我要求很严，经常叮嘱我：“你看见一件东西，是什么样的，就画成什么样，不要</a:t>
            </a:r>
            <a:r>
              <a:rPr lang="zh-CN" altLang="en-US" sz="4000" b="1" dirty="0">
                <a:solidFill>
                  <a:srgbClr val="FF0000"/>
                </a:solidFill>
              </a:rPr>
              <a:t>想当然</a:t>
            </a:r>
            <a:r>
              <a:rPr lang="zh-CN" altLang="en-US" sz="4000" b="1" dirty="0"/>
              <a:t>，画走了样。”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>
              <a:lnSpc>
                <a:spcPct val="150000"/>
              </a:lnSpc>
            </a:pPr>
            <a:r>
              <a:rPr lang="en-US" altLang="zh-CN" sz="4000" b="1"/>
              <a:t>        </a:t>
            </a:r>
            <a:r>
              <a:rPr lang="zh-CN" altLang="en-US" sz="4000" b="1"/>
              <a:t>他对我要求很严，经常叮嘱我：“你看见一件东西，是什么样的，就画成什么样，不要</a:t>
            </a:r>
            <a:r>
              <a:rPr lang="zh-CN" altLang="en-US" sz="4000" b="1">
                <a:solidFill>
                  <a:srgbClr val="FF0000"/>
                </a:solidFill>
              </a:rPr>
              <a:t>想当然</a:t>
            </a:r>
            <a:r>
              <a:rPr lang="zh-CN" altLang="en-US" sz="4000" b="1"/>
              <a:t>，画走了样。”</a:t>
            </a:r>
            <a:endParaRPr lang="zh-CN" altLang="en-US" sz="4000" b="1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900113" y="5391150"/>
            <a:ext cx="7920037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不要（           ），要（           ）。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  <a:buFontTx/>
              <a:buNone/>
            </a:pPr>
            <a:endParaRPr lang="en-US" altLang="zh-CN" sz="2800" b="1" dirty="0" smtClean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en-US" altLang="zh-CN" sz="2800" b="1" dirty="0" smtClean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</a:rPr>
              <a:t>这幅画画得像不像？”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“不像！”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“它像什么？”                              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“像五角星！”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“现在你看看那杨桃，像你平时看到的杨桃吗？”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“不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像。”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“那么，像什么呢？”                  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“像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五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五角星。”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“好，下一个。”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1979</Words>
  <Paragraphs>144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隶书</vt:lpstr>
      <vt:lpstr>Times New Roman</vt:lpstr>
      <vt:lpstr>华文新魏</vt:lpstr>
      <vt:lpstr>幼圆</vt:lpstr>
      <vt:lpstr>楷体_GB2312</vt:lpstr>
      <vt:lpstr>华文中宋</vt:lpstr>
      <vt:lpstr>Calibri</vt:lpstr>
      <vt:lpstr>微软雅黑</vt:lpstr>
      <vt:lpstr>Arial Unicode MS</vt:lpstr>
      <vt:lpstr>Arial</vt:lpstr>
      <vt:lpstr>华文楷体</vt:lpstr>
      <vt:lpstr>新宋体</vt:lpstr>
      <vt:lpstr>Calibri Light</vt:lpstr>
      <vt:lpstr>1_空白设计模板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相忘于江湖</cp:lastModifiedBy>
  <dcterms:created xsi:type="dcterms:W3CDTF">2018-08-11T06:25:14Z</dcterms:created>
  <dcterms:modified xsi:type="dcterms:W3CDTF">2018-09-15T17:07:36Z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