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433" r:id="rId3"/>
    <p:sldId id="449" r:id="rId4"/>
    <p:sldId id="450" r:id="rId5"/>
    <p:sldId id="505" r:id="rId6"/>
    <p:sldId id="465" r:id="rId7"/>
    <p:sldId id="469" r:id="rId8"/>
    <p:sldId id="467" r:id="rId9"/>
    <p:sldId id="560" r:id="rId10"/>
    <p:sldId id="470" r:id="rId11"/>
    <p:sldId id="432" r:id="rId13"/>
    <p:sldId id="562" r:id="rId14"/>
    <p:sldId id="471" r:id="rId15"/>
    <p:sldId id="566" r:id="rId16"/>
    <p:sldId id="563" r:id="rId17"/>
    <p:sldId id="472" r:id="rId18"/>
    <p:sldId id="473" r:id="rId19"/>
    <p:sldId id="564" r:id="rId20"/>
    <p:sldId id="558" r:id="rId21"/>
    <p:sldId id="550" r:id="rId22"/>
    <p:sldId id="409" r:id="rId23"/>
    <p:sldId id="565" r:id="rId24"/>
    <p:sldId id="600" r:id="rId25"/>
    <p:sldId id="601" r:id="rId26"/>
    <p:sldId id="549" r:id="rId27"/>
    <p:sldId id="544" r:id="rId28"/>
    <p:sldId id="526" r:id="rId29"/>
    <p:sldId id="509" r:id="rId30"/>
    <p:sldId id="512" r:id="rId31"/>
    <p:sldId id="602" r:id="rId32"/>
    <p:sldId id="525" r:id="rId33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1C981C"/>
    <a:srgbClr val="009900"/>
    <a:srgbClr val="6A84B7"/>
    <a:srgbClr val="990000"/>
    <a:srgbClr val="FF0066"/>
    <a:srgbClr val="006600"/>
    <a:srgbClr val="00040C"/>
    <a:srgbClr val="0000FF"/>
    <a:srgbClr val="F2CB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72"/>
    <p:restoredTop sz="94594"/>
  </p:normalViewPr>
  <p:slideViewPr>
    <p:cSldViewPr showGuides="1">
      <p:cViewPr varScale="1">
        <p:scale>
          <a:sx n="59" d="100"/>
          <a:sy n="59" d="100"/>
        </p:scale>
        <p:origin x="1644" y="78"/>
      </p:cViewPr>
      <p:guideLst>
        <p:guide orient="horz" pos="2159"/>
        <p:guide pos="288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2049"/>
          <p:cNvSpPr/>
          <p:nvPr>
            <p:ph type="ctrTitle"/>
          </p:nvPr>
        </p:nvSpPr>
        <p:spPr>
          <a:xfrm>
            <a:off x="684213" y="1484313"/>
            <a:ext cx="7772400" cy="14700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 algn="l">
              <a:defRPr sz="3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副标题 2050"/>
          <p:cNvSpPr/>
          <p:nvPr>
            <p:ph type="subTitle" idx="1"/>
          </p:nvPr>
        </p:nvSpPr>
        <p:spPr>
          <a:xfrm>
            <a:off x="1403350" y="3429000"/>
            <a:ext cx="6400800" cy="1296988"/>
          </a:xfrm>
          <a:prstGeom prst="rect">
            <a:avLst/>
          </a:prstGeom>
          <a:noFill/>
          <a:ln w="9525">
            <a:noFill/>
          </a:ln>
        </p:spPr>
        <p:txBody>
          <a:bodyPr anchor="ctr" anchorCtr="1"/>
          <a:lstStyle>
            <a:lvl1pPr marL="0" lvl="0" indent="0" algn="l">
              <a:buNone/>
              <a:defRPr>
                <a:solidFill>
                  <a:schemeClr val="bg1"/>
                </a:solidFill>
              </a:defRPr>
            </a:lvl1pPr>
            <a:lvl2pPr marL="457200" lvl="1" indent="0" algn="ctr">
              <a:buNone/>
              <a:defRPr>
                <a:solidFill>
                  <a:schemeClr val="tx1"/>
                </a:solidFill>
              </a:defRPr>
            </a:lvl2pPr>
            <a:lvl3pPr marL="914400" lvl="2" indent="0" algn="ctr">
              <a:buNone/>
              <a:defRPr>
                <a:solidFill>
                  <a:schemeClr val="tx1"/>
                </a:solidFill>
              </a:defRPr>
            </a:lvl3pPr>
            <a:lvl4pPr marL="1371600" lvl="3" indent="0" algn="ctr">
              <a:buNone/>
              <a:defRPr>
                <a:solidFill>
                  <a:schemeClr val="tx1"/>
                </a:solidFill>
              </a:defRPr>
            </a:lvl4pPr>
            <a:lvl5pPr marL="1828800" lvl="4" indent="0" algn="ctr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2052" name="日期占位符 2051"/>
          <p:cNvSpPr/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3" name="页脚占位符 2052"/>
          <p:cNvSpPr/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灯片编号占位符 2053"/>
          <p:cNvSpPr/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/>
            </a:lvl1pPr>
          </a:lstStyle>
          <a:p>
            <a:pPr algn="r" fontAlgn="base"/>
            <a:fld id="{9A0DB2DC-4C9A-4742-B13C-FB6460FD3503}" type="slidenum">
              <a:rPr lang="en-US" altLang="zh-CN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/>
          </a:p>
        </p:txBody>
      </p:sp>
    </p:spTree>
  </p:cSld>
  <p:clrMapOvr>
    <a:masterClrMapping/>
  </p:clrMapOvr>
  <p:transition spd="slow">
    <p:zoom/>
  </p:transition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zoom/>
  </p:transition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7735" y="44450"/>
            <a:ext cx="2060178" cy="608171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4450"/>
            <a:ext cx="6061104" cy="608171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zoom/>
  </p:transition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zoom/>
  </p:transition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zoom/>
  </p:transition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zoom/>
  </p:transition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zoom/>
  </p:transition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zoom/>
  </p:transition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zoom/>
  </p:transition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zoom/>
  </p:transition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zoom/>
  </p:transition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/>
          <p:nvPr>
            <p:ph type="title"/>
          </p:nvPr>
        </p:nvSpPr>
        <p:spPr>
          <a:xfrm>
            <a:off x="468313" y="44450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/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/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1028"/>
          <p:cNvSpPr/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1029"/>
          <p:cNvSpPr/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eaLnBrk="1" fontAlgn="base" hangingPunct="1"/>
            <a:fld id="{9A0DB2DC-4C9A-4742-B13C-FB6460FD3503}" type="slidenum">
              <a:rPr lang="en-US" altLang="zh-CN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zoom/>
  </p:transition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9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microsoft.com/office/2007/relationships/media" Target="../media/media1.mp3"/><Relationship Id="rId3" Type="http://schemas.openxmlformats.org/officeDocument/2006/relationships/audio" Target="../media/media1.mp3"/><Relationship Id="rId2" Type="http://schemas.microsoft.com/office/2007/relationships/hdphoto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image" Target="../media/image7.pn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1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16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18.png"/><Relationship Id="rId4" Type="http://schemas.microsoft.com/office/2007/relationships/media" Target="../media/media2.mp3"/><Relationship Id="rId3" Type="http://schemas.openxmlformats.org/officeDocument/2006/relationships/audio" Target="../media/media2.mp3"/><Relationship Id="rId2" Type="http://schemas.microsoft.com/office/2007/relationships/hdphoto" Target="../media/image4.png"/><Relationship Id="rId1" Type="http://schemas.openxmlformats.org/officeDocument/2006/relationships/image" Target="../media/image17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microsoft.com/office/2007/relationships/media" Target="file:///C:\Documents%20and%20Settings\qc0506001\&#26700;&#38754;\dde.wav" TargetMode="External"/><Relationship Id="rId1" Type="http://schemas.openxmlformats.org/officeDocument/2006/relationships/audio" Target="file:///C:\Documents%20and%20Settings\qc0506001\&#26700;&#38754;\dde.wav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22.png"/><Relationship Id="rId1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2.xml"/><Relationship Id="rId7" Type="http://schemas.openxmlformats.org/officeDocument/2006/relationships/image" Target="../media/image12.png"/><Relationship Id="rId6" Type="http://schemas.openxmlformats.org/officeDocument/2006/relationships/tags" Target="../tags/tag1.xml"/><Relationship Id="rId5" Type="http://schemas.openxmlformats.org/officeDocument/2006/relationships/hyperlink" Target="pptlink://LinkType=WORDCARD&amp;eventName=ShowWordCard&amp;identify=1975f8b8-983c-42e5-8734-697f630c21cd&amp;phonetic=%20zu&#224;n&amp;resourceRoot=E:\NdCloud\NewWordCards\1975f8b8-983c-42e5-8734-697f630c21cd&amp;content=HighGrade/" TargetMode="External"/><Relationship Id="rId4" Type="http://schemas.openxmlformats.org/officeDocument/2006/relationships/image" Target="../media/image11.png"/><Relationship Id="rId3" Type="http://schemas.openxmlformats.org/officeDocument/2006/relationships/image" Target="../media/image10.jpeg"/><Relationship Id="rId2" Type="http://schemas.microsoft.com/office/2007/relationships/hdphoto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标题 3"/>
          <p:cNvSpPr>
            <a:spLocks noGrp="1"/>
          </p:cNvSpPr>
          <p:nvPr>
            <p:ph type="title"/>
          </p:nvPr>
        </p:nvSpPr>
        <p:spPr>
          <a:xfrm>
            <a:off x="1779905" y="1056005"/>
            <a:ext cx="4716780" cy="5536565"/>
          </a:xfrm>
        </p:spPr>
        <p:txBody>
          <a:bodyPr anchor="b">
            <a:normAutofit fontScale="90000"/>
            <a:scene3d>
              <a:camera prst="orthographicFront"/>
              <a:lightRig rig="threePt" dir="t"/>
            </a:scene3d>
          </a:bodyPr>
          <a:lstStyle/>
          <a:p>
            <a:pPr defTabSz="914400">
              <a:buNone/>
            </a:pPr>
            <a:r>
              <a:rPr lang="zh-CN" altLang="en-US" sz="2800" b="1" kern="1200" baseline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rPr>
              <a:t>那是一个秋天风儿那么缠绵</a:t>
            </a:r>
            <a:br>
              <a:rPr lang="zh-CN" altLang="en-US" sz="2800" b="1" kern="1200" baseline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zh-CN" altLang="en-US" sz="2800" b="1" kern="1200" baseline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rPr>
              <a:t>让我想起他们那双无助的眼</a:t>
            </a:r>
            <a:br>
              <a:rPr lang="zh-CN" altLang="en-US" sz="2800" b="1" kern="1200" baseline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zh-CN" altLang="en-US" sz="2800" b="1" kern="1200" baseline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rPr>
              <a:t>就在那美丽风景相伴的地方</a:t>
            </a:r>
            <a:br>
              <a:rPr lang="zh-CN" altLang="en-US" sz="2800" b="1" kern="1200" baseline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zh-CN" altLang="en-US" sz="2800" b="1" kern="1200" baseline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rPr>
              <a:t>我听到一声巨响震彻山谷</a:t>
            </a:r>
            <a:br>
              <a:rPr lang="zh-CN" altLang="en-US" sz="2800" b="1" kern="1200" baseline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zh-CN" altLang="en-US" sz="2800" b="1" kern="1200" baseline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rPr>
              <a:t>就是那个秋天再看不到爸爸的脸</a:t>
            </a:r>
            <a:br>
              <a:rPr lang="zh-CN" altLang="en-US" sz="2800" b="1" kern="1200" baseline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zh-CN" altLang="en-US" sz="2800" b="1" kern="1200" baseline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rPr>
              <a:t>他用他的双肩托起我重生的起点</a:t>
            </a:r>
            <a:br>
              <a:rPr lang="zh-CN" altLang="en-US" sz="2800" b="1" kern="1200" baseline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zh-CN" altLang="en-US" sz="2800" b="1" kern="1200" baseline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rPr>
              <a:t>黑暗中泪水沾满了双眼</a:t>
            </a:r>
            <a:br>
              <a:rPr lang="zh-CN" altLang="en-US" sz="2800" b="1" kern="1200" baseline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zh-CN" altLang="en-US" sz="2800" b="1" kern="1200" baseline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rPr>
              <a:t>你不要离开   不要伤害</a:t>
            </a:r>
            <a:br>
              <a:rPr lang="zh-CN" altLang="en-US" sz="2800" b="1" kern="1200" baseline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zh-CN" altLang="en-US" sz="2800" b="1" kern="1200" baseline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rPr>
              <a:t>我看到爸爸妈妈就这么走远</a:t>
            </a:r>
            <a:br>
              <a:rPr lang="zh-CN" altLang="en-US" sz="2800" b="1" kern="1200" baseline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zh-CN" altLang="en-US" sz="2800" b="1" kern="1200" baseline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rPr>
              <a:t>留下我在这陌生的人世间</a:t>
            </a:r>
            <a:br>
              <a:rPr lang="zh-CN" altLang="en-US" sz="2800" b="1" kern="1200" baseline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zh-CN" altLang="en-US" sz="2800" b="1" kern="1200" baseline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rPr>
              <a:t>不知道未来还会有什么风险</a:t>
            </a:r>
            <a:br>
              <a:rPr lang="zh-CN" altLang="en-US" sz="2800" b="1" kern="1200" baseline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zh-CN" altLang="en-US" sz="2800" b="1" kern="1200" baseline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rPr>
              <a:t>我想要紧紧抓住他的手</a:t>
            </a:r>
            <a:br>
              <a:rPr lang="zh-CN" altLang="en-US" sz="2800" b="1" kern="1200" baseline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zh-CN" altLang="en-US" sz="2800" b="1" kern="1200" baseline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rPr>
              <a:t>妈妈告诉我希望还会有</a:t>
            </a:r>
            <a:br>
              <a:rPr lang="zh-CN" altLang="en-US" sz="2800" b="1" kern="1200" baseline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zh-CN" altLang="en-US" sz="2800" b="1" kern="1200" baseline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rPr>
              <a:t>看到太阳出来妈妈笑了天亮了</a:t>
            </a:r>
            <a:endParaRPr lang="zh-CN" altLang="en-US" sz="2800" b="1" kern="1200" baseline="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1267" name="文本占位符 5"/>
          <p:cNvSpPr>
            <a:spLocks noGrp="1"/>
          </p:cNvSpPr>
          <p:nvPr>
            <p:ph type="body" sz="half" idx="2"/>
          </p:nvPr>
        </p:nvSpPr>
        <p:spPr>
          <a:xfrm>
            <a:off x="498475" y="2122805"/>
            <a:ext cx="1149985" cy="3811905"/>
          </a:xfrm>
        </p:spPr>
        <p:txBody>
          <a:bodyPr anchor="t">
            <a:scene3d>
              <a:camera prst="orthographicFront"/>
              <a:lightRig rig="threePt" dir="t"/>
            </a:scene3d>
          </a:bodyPr>
          <a:lstStyle/>
          <a:p>
            <a:pPr defTabSz="914400"/>
            <a:r>
              <a:rPr lang="zh-CN" altLang="en-US" sz="5400" b="1" kern="1200" baseline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9900"/>
                </a:solidFill>
                <a:effectLst/>
                <a:latin typeface="+mn-lt"/>
                <a:ea typeface="+mn-ea"/>
                <a:cs typeface="+mn-cs"/>
              </a:rPr>
              <a:t>天</a:t>
            </a:r>
            <a:endParaRPr lang="zh-CN" altLang="en-US" sz="5400" b="1" kern="1200" baseline="0" dirty="0">
              <a:ln w="22225">
                <a:solidFill>
                  <a:schemeClr val="accent2"/>
                </a:solidFill>
                <a:prstDash val="solid"/>
              </a:ln>
              <a:solidFill>
                <a:srgbClr val="009900"/>
              </a:solidFill>
              <a:effectLst/>
              <a:latin typeface="+mn-lt"/>
              <a:ea typeface="+mn-ea"/>
              <a:cs typeface="+mn-cs"/>
            </a:endParaRPr>
          </a:p>
          <a:p>
            <a:pPr defTabSz="914400"/>
            <a:r>
              <a:rPr lang="zh-CN" altLang="en-US" sz="5400" b="1" kern="1200" baseline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9900"/>
                </a:solidFill>
                <a:effectLst/>
                <a:latin typeface="+mn-lt"/>
                <a:ea typeface="+mn-ea"/>
                <a:cs typeface="+mn-cs"/>
              </a:rPr>
              <a:t>亮</a:t>
            </a:r>
            <a:endParaRPr lang="zh-CN" altLang="en-US" sz="5400" b="1" kern="1200" baseline="0" dirty="0">
              <a:ln w="22225">
                <a:solidFill>
                  <a:schemeClr val="accent2"/>
                </a:solidFill>
                <a:prstDash val="solid"/>
              </a:ln>
              <a:solidFill>
                <a:srgbClr val="009900"/>
              </a:solidFill>
              <a:effectLst/>
              <a:latin typeface="+mn-lt"/>
              <a:ea typeface="+mn-ea"/>
              <a:cs typeface="+mn-cs"/>
            </a:endParaRPr>
          </a:p>
          <a:p>
            <a:pPr defTabSz="914400"/>
            <a:r>
              <a:rPr lang="zh-CN" altLang="en-US" sz="5400" b="1" kern="1200" baseline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9900"/>
                </a:solidFill>
                <a:effectLst/>
                <a:latin typeface="+mn-lt"/>
                <a:ea typeface="+mn-ea"/>
                <a:cs typeface="+mn-cs"/>
              </a:rPr>
              <a:t>了</a:t>
            </a:r>
            <a:endParaRPr lang="zh-CN" altLang="en-US" sz="5400" b="1" kern="1200" baseline="0" dirty="0">
              <a:ln w="22225">
                <a:solidFill>
                  <a:schemeClr val="accent2"/>
                </a:solidFill>
                <a:prstDash val="solid"/>
              </a:ln>
              <a:solidFill>
                <a:srgbClr val="009900"/>
              </a:solidFill>
              <a:effectLst/>
              <a:latin typeface="+mn-lt"/>
              <a:ea typeface="+mn-ea"/>
              <a:cs typeface="+mn-cs"/>
            </a:endParaRPr>
          </a:p>
        </p:txBody>
      </p:sp>
      <p:pic>
        <p:nvPicPr>
          <p:cNvPr id="2" name="图片 1" descr="白色花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/>
                </a14:imgProps>
              </a:ext>
            </a:extLst>
          </a:blip>
          <a:srcRect/>
          <a:stretch>
            <a:fillRect/>
          </a:stretch>
        </p:blipFill>
        <p:spPr>
          <a:xfrm>
            <a:off x="7120890" y="4739005"/>
            <a:ext cx="1980565" cy="1704340"/>
          </a:xfrm>
          <a:prstGeom prst="rect">
            <a:avLst/>
          </a:prstGeom>
        </p:spPr>
      </p:pic>
      <p:pic>
        <p:nvPicPr>
          <p:cNvPr id="3" name="潘柔邑 - 天亮了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058713" y="1513205"/>
            <a:ext cx="609600" cy="609600"/>
          </a:xfrm>
          <a:prstGeom prst="rect">
            <a:avLst/>
          </a:prstGeom>
        </p:spPr>
      </p:pic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55245" y="119411"/>
            <a:ext cx="3840480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b">
            <a:spAutoFit/>
            <a:scene3d>
              <a:camera prst="orthographicFront"/>
              <a:lightRig rig="threePt" dir="t"/>
            </a:scene3d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600" b="0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慈母情深</a:t>
            </a:r>
            <a:r>
              <a:rPr kumimoji="0" lang="zh-CN" altLang="zh-CN" sz="3600" b="0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·</a:t>
            </a:r>
            <a:r>
              <a:rPr kumimoji="0" lang="zh-CN" altLang="en-US" sz="3600" b="0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梁晓声</a:t>
            </a:r>
            <a:endParaRPr kumimoji="0" lang="zh-CN" altLang="en-US" sz="3600" b="0" kern="1200" cap="none" spc="0" normalizeH="0" baseline="0" noProof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5128" name="Picture 8" descr="6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94830" y="2122805"/>
            <a:ext cx="2076450" cy="24885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1519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126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8" name="Text Box 4"/>
          <p:cNvSpPr txBox="1">
            <a:spLocks noChangeArrowheads="1"/>
          </p:cNvSpPr>
          <p:nvPr/>
        </p:nvSpPr>
        <p:spPr bwMode="auto">
          <a:xfrm>
            <a:off x="381000" y="633730"/>
            <a:ext cx="7748270" cy="50158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8980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b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4000" kern="1200" cap="none" spc="0" normalizeH="0" baseline="0" noProof="0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  <a:cs typeface="+mn-cs"/>
              </a:rPr>
              <a:t>   </a:t>
            </a:r>
            <a:endParaRPr kumimoji="0" lang="en-US" altLang="zh-CN" sz="4000" kern="1200" cap="none" spc="0" normalizeH="0" baseline="0" noProof="0" dirty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4000" b="1" kern="1200" cap="none" spc="0" normalizeH="0" baseline="0" noProof="0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  <a:cs typeface="+mn-cs"/>
              </a:rPr>
              <a:t>师：坚挺的背哪里去了？</a:t>
            </a:r>
            <a:endParaRPr kumimoji="0" lang="zh-CN" altLang="en-US" sz="4000" kern="1200" cap="none" spc="0" normalizeH="0" baseline="0" noProof="0" dirty="0"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4000" b="1" kern="1200" cap="none" spc="0" normalizeH="0" baseline="0" noProof="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  <a:cs typeface="+mn-cs"/>
              </a:rPr>
              <a:t>生</a:t>
            </a:r>
            <a:r>
              <a:rPr kumimoji="0" lang="en-US" altLang="zh-CN" sz="4000" b="1" kern="1200" cap="none" spc="0" normalizeH="0" baseline="0" noProof="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  <a:cs typeface="+mn-cs"/>
              </a:rPr>
              <a:t>:  </a:t>
            </a:r>
            <a:r>
              <a:rPr kumimoji="0" lang="zh-CN" altLang="en-US" sz="4000" b="1" kern="1200" cap="none" spc="0" normalizeH="0" baseline="0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  <a:cs typeface="+mn-cs"/>
              </a:rPr>
              <a:t>在操劳的岁月中远去了。</a:t>
            </a:r>
            <a:endParaRPr kumimoji="0" lang="zh-CN" altLang="en-US" sz="4000" b="1" kern="1200" cap="none" spc="0" normalizeH="0" baseline="0" noProof="0" dirty="0"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4000" b="1" kern="1200" cap="none" spc="0" normalizeH="0" baseline="0" noProof="0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  <a:cs typeface="+mn-cs"/>
              </a:rPr>
              <a:t>师：光洁的面容哪里去了，</a:t>
            </a:r>
            <a:endParaRPr kumimoji="0" lang="zh-CN" altLang="en-US" sz="4000" b="1" kern="1200" cap="none" spc="0" normalizeH="0" baseline="0" noProof="0" dirty="0"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4000" b="1" kern="1200" cap="none" spc="0" normalizeH="0" baseline="0" noProof="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  <a:cs typeface="+mn-cs"/>
              </a:rPr>
              <a:t>生：</a:t>
            </a:r>
            <a:r>
              <a:rPr kumimoji="0" lang="zh-CN" altLang="en-US" sz="4000" b="1" kern="1200" cap="none" spc="0" normalizeH="0" baseline="0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  <a:cs typeface="+mn-cs"/>
              </a:rPr>
              <a:t>在繁忙的工作中远去了。</a:t>
            </a:r>
            <a:endParaRPr kumimoji="0" lang="zh-CN" altLang="en-US" sz="4000" b="1" kern="1200" cap="none" spc="0" normalizeH="0" baseline="0" noProof="0" dirty="0"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4000" b="1" kern="1200" cap="none" spc="0" normalizeH="0" baseline="0" noProof="0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  <a:cs typeface="+mn-cs"/>
              </a:rPr>
              <a:t>师：清澈的眼睛哪里去了？</a:t>
            </a:r>
            <a:endParaRPr kumimoji="0" lang="zh-CN" altLang="en-US" sz="4000" b="1" kern="1200" cap="none" spc="0" normalizeH="0" baseline="0" noProof="0" dirty="0"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4000" b="1" kern="1200" cap="none" spc="0" normalizeH="0" baseline="0" noProof="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  <a:cs typeface="+mn-cs"/>
              </a:rPr>
              <a:t>生：</a:t>
            </a:r>
            <a:r>
              <a:rPr kumimoji="0" lang="zh-CN" altLang="en-US" sz="4000" b="1" kern="1200" cap="none" spc="0" normalizeH="0" baseline="0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  <a:cs typeface="+mn-cs"/>
              </a:rPr>
              <a:t>在为了养活一家人的辛苦劳作中远去了。</a:t>
            </a:r>
            <a:endParaRPr kumimoji="0" lang="zh-CN" altLang="en-US" sz="4000" b="1" kern="1200" cap="none" spc="0" normalizeH="0" baseline="0" noProof="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  <a:cs typeface="+mn-cs"/>
            </a:endParaRPr>
          </a:p>
        </p:txBody>
      </p:sp>
      <p:sp>
        <p:nvSpPr>
          <p:cNvPr id="149509" name="Text Box 5"/>
          <p:cNvSpPr txBox="1">
            <a:spLocks noChangeArrowheads="1"/>
          </p:cNvSpPr>
          <p:nvPr/>
        </p:nvSpPr>
        <p:spPr bwMode="auto">
          <a:xfrm>
            <a:off x="381000" y="5513388"/>
            <a:ext cx="8534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8980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3200" kern="1200" cap="none" spc="0" normalizeH="0" baseline="0" noProof="0">
                <a:solidFill>
                  <a:srgbClr val="FFFF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  <a:cs typeface="+mn-cs"/>
              </a:rPr>
              <a:t>       </a:t>
            </a:r>
            <a:endParaRPr kumimoji="0" lang="en-US" altLang="zh-CN" sz="3600" b="1" kern="1200" cap="none" spc="0" normalizeH="0" baseline="0" noProof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  <a:cs typeface="+mn-cs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07950" y="48986"/>
            <a:ext cx="3467616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b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0" kern="1200" cap="none" spc="0" normalizeH="0" baseline="0" noProof="0" dirty="0">
                <a:solidFill>
                  <a:schemeClr val="tx2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慈母情深</a:t>
            </a:r>
            <a:r>
              <a:rPr kumimoji="0" lang="zh-CN" altLang="zh-CN" sz="3200" b="0" kern="1200" cap="none" spc="0" normalizeH="0" baseline="0" noProof="0" dirty="0">
                <a:solidFill>
                  <a:schemeClr val="tx2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·</a:t>
            </a:r>
            <a:r>
              <a:rPr kumimoji="0" lang="zh-CN" altLang="en-US" sz="3200" b="0" kern="1200" cap="none" spc="0" normalizeH="0" baseline="0" noProof="0" dirty="0">
                <a:solidFill>
                  <a:schemeClr val="tx2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梁晓声</a:t>
            </a:r>
            <a:endParaRPr kumimoji="0" lang="zh-CN" altLang="en-US" sz="3200" b="0" kern="1200" cap="none" spc="0" normalizeH="0" baseline="0" noProof="0" dirty="0">
              <a:solidFill>
                <a:schemeClr val="tx2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ln w="28575">
            <a:solidFill>
              <a:srgbClr val="FF0066"/>
            </a:solidFill>
            <a:prstDash val="dashDot"/>
          </a:ln>
        </p:spPr>
        <p:txBody>
          <a:bodyPr/>
          <a:lstStyle/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en-US" sz="4800" dirty="0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  <a:sym typeface="+mn-ea"/>
              </a:rPr>
              <a:t>汇报句式：</a:t>
            </a:r>
            <a:endParaRPr lang="en-US" altLang="zh-CN" sz="4800" dirty="0">
              <a:solidFill>
                <a:srgbClr val="FF0000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en-US" sz="4800" dirty="0">
                <a:latin typeface="Arial" panose="020B0604020202020204" pitchFamily="34" charset="0"/>
                <a:ea typeface="华文新魏" panose="02010800040101010101" pitchFamily="2" charset="-122"/>
                <a:sym typeface="+mn-ea"/>
              </a:rPr>
              <a:t>     </a:t>
            </a:r>
            <a:r>
              <a:rPr lang="zh-CN" altLang="en-US" sz="4800" dirty="0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  <a:sym typeface="+mn-ea"/>
              </a:rPr>
              <a:t>我从</a:t>
            </a:r>
            <a:r>
              <a:rPr lang="en-US" altLang="zh-CN" sz="4800" dirty="0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  <a:sym typeface="+mn-ea"/>
              </a:rPr>
              <a:t>______</a:t>
            </a:r>
            <a:r>
              <a:rPr lang="zh-CN" altLang="en-US" sz="4800" dirty="0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  <a:sym typeface="+mn-ea"/>
              </a:rPr>
              <a:t>（</a:t>
            </a:r>
            <a:r>
              <a:rPr lang="zh-CN" altLang="en-US" sz="4800" dirty="0">
                <a:solidFill>
                  <a:srgbClr val="FF0000"/>
                </a:solidFill>
                <a:latin typeface="Arial" panose="020B0604020202020204" pitchFamily="34" charset="0"/>
                <a:ea typeface="华文新魏" panose="02010800040101010101" pitchFamily="2" charset="-122"/>
                <a:sym typeface="+mn-ea"/>
              </a:rPr>
              <a:t>读句子</a:t>
            </a:r>
            <a:r>
              <a:rPr lang="zh-CN" altLang="en-US" sz="4800" dirty="0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  <a:sym typeface="+mn-ea"/>
              </a:rPr>
              <a:t>）这一处的</a:t>
            </a:r>
            <a:r>
              <a:rPr lang="en-US" altLang="zh-CN" sz="4800" dirty="0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  <a:sym typeface="+mn-ea"/>
              </a:rPr>
              <a:t>______</a:t>
            </a:r>
            <a:r>
              <a:rPr lang="zh-CN" altLang="en-US" sz="4800" dirty="0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  <a:sym typeface="+mn-ea"/>
              </a:rPr>
              <a:t>描写中，感受到母亲的</a:t>
            </a:r>
            <a:r>
              <a:rPr lang="en-US" altLang="zh-CN" sz="4800" dirty="0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  <a:sym typeface="+mn-ea"/>
              </a:rPr>
              <a:t>_______</a:t>
            </a:r>
            <a:r>
              <a:rPr lang="zh-CN" altLang="en-US" sz="4800" dirty="0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  <a:sym typeface="+mn-ea"/>
              </a:rPr>
              <a:t>，所以鼻子一酸。</a:t>
            </a:r>
            <a:endParaRPr lang="zh-CN" altLang="en-US" sz="4800" b="1" dirty="0">
              <a:solidFill>
                <a:srgbClr val="006600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  <a:p>
            <a:endParaRPr lang="zh-CN" altLang="en-US" sz="4800"/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60655" y="186146"/>
            <a:ext cx="3467616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b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0" kern="1200" cap="none" spc="0" normalizeH="0" baseline="0" noProof="0" dirty="0">
                <a:solidFill>
                  <a:schemeClr val="tx2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慈母情深</a:t>
            </a:r>
            <a:r>
              <a:rPr kumimoji="0" lang="zh-CN" altLang="zh-CN" sz="3200" b="0" kern="1200" cap="none" spc="0" normalizeH="0" baseline="0" noProof="0" dirty="0">
                <a:solidFill>
                  <a:schemeClr val="tx2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·</a:t>
            </a:r>
            <a:r>
              <a:rPr kumimoji="0" lang="zh-CN" altLang="en-US" sz="3200" b="0" kern="1200" cap="none" spc="0" normalizeH="0" baseline="0" noProof="0" dirty="0">
                <a:solidFill>
                  <a:schemeClr val="tx2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梁晓声</a:t>
            </a:r>
            <a:endParaRPr kumimoji="0" lang="zh-CN" altLang="en-US" sz="3200" b="0" kern="1200" cap="none" spc="0" normalizeH="0" baseline="0" noProof="0" dirty="0">
              <a:solidFill>
                <a:schemeClr val="tx2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143510" y="1023620"/>
            <a:ext cx="8929688" cy="30178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320" algn="l"/>
                <a:tab pos="1744345" algn="l"/>
                <a:tab pos="2327275" algn="l"/>
                <a:tab pos="2908300" algn="l"/>
                <a:tab pos="3489325" algn="l"/>
                <a:tab pos="4071620" algn="l"/>
                <a:tab pos="4652645" algn="l"/>
                <a:tab pos="5235575" algn="l"/>
                <a:tab pos="5816600" algn="l"/>
                <a:tab pos="6397625" algn="l"/>
                <a:tab pos="6979920" algn="l"/>
                <a:tab pos="7560945" algn="l"/>
                <a:tab pos="8143875" algn="l"/>
                <a:tab pos="8724900" algn="l"/>
                <a:tab pos="9305925" algn="l"/>
              </a:tabLst>
              <a:defRPr/>
            </a:pPr>
            <a:r>
              <a:rPr kumimoji="0" lang="zh-CN" altLang="en-US" sz="4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</a:t>
            </a:r>
            <a:r>
              <a:rPr kumimoji="0" lang="zh-CN" altLang="en-US" sz="4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</a:t>
            </a:r>
            <a:r>
              <a:rPr kumimoji="0" lang="zh-CN" altLang="en-US" sz="4800" b="0" i="0" u="none" strike="noStrike" kern="1200" cap="none" spc="0" normalizeH="0" baseline="0" noProof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母亲说完，</a:t>
            </a:r>
            <a:r>
              <a:rPr kumimoji="0" lang="zh-CN" altLang="en-US" sz="4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立刻</a:t>
            </a:r>
            <a:r>
              <a:rPr kumimoji="0" lang="zh-CN" altLang="en-US" sz="4800" b="0" i="0" u="none" strike="noStrike" kern="1200" cap="none" spc="0" normalizeH="0" baseline="0" noProof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又坐了下去，</a:t>
            </a:r>
            <a:r>
              <a:rPr kumimoji="0" lang="zh-CN" altLang="en-US" sz="4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立刻</a:t>
            </a:r>
            <a:r>
              <a:rPr kumimoji="0" lang="zh-CN" altLang="en-US" sz="4800" b="0" i="0" u="none" strike="noStrike" kern="1200" cap="none" spc="0" normalizeH="0" baseline="0" noProof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又弯曲了背，</a:t>
            </a:r>
            <a:r>
              <a:rPr kumimoji="0" lang="zh-CN" altLang="en-US" sz="4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立刻</a:t>
            </a:r>
            <a:r>
              <a:rPr kumimoji="0" lang="zh-CN" altLang="en-US" sz="4800" b="0" i="0" u="none" strike="noStrike" kern="1200" cap="none" spc="0" normalizeH="0" baseline="0" noProof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又将头俯在缝纫机板上了，</a:t>
            </a:r>
            <a:r>
              <a:rPr kumimoji="0" lang="zh-CN" altLang="en-US" sz="4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立刻</a:t>
            </a:r>
            <a:r>
              <a:rPr kumimoji="0" lang="zh-CN" altLang="en-US" sz="4800" b="0" i="0" u="none" strike="noStrike" kern="1200" cap="none" spc="0" normalizeH="0" baseline="0" noProof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又陷入了忙碌……</a:t>
            </a:r>
            <a:endParaRPr kumimoji="0" lang="zh-CN" altLang="en-US" sz="4800" b="0" i="0" u="none" strike="noStrike" kern="1200" cap="none" spc="0" normalizeH="0" baseline="0" noProof="0">
              <a:ln>
                <a:noFill/>
              </a:ln>
              <a:solidFill>
                <a:srgbClr val="0066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107950" y="4365625"/>
            <a:ext cx="9001125" cy="1981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320" algn="l"/>
                <a:tab pos="1744345" algn="l"/>
                <a:tab pos="2327275" algn="l"/>
                <a:tab pos="2908300" algn="l"/>
                <a:tab pos="3489325" algn="l"/>
                <a:tab pos="4071620" algn="l"/>
                <a:tab pos="4652645" algn="l"/>
                <a:tab pos="5235575" algn="l"/>
                <a:tab pos="5816600" algn="l"/>
                <a:tab pos="6397625" algn="l"/>
                <a:tab pos="6979920" algn="l"/>
                <a:tab pos="7560945" algn="l"/>
                <a:tab pos="8143875" algn="l"/>
                <a:tab pos="8724900" algn="l"/>
                <a:tab pos="9305925" algn="l"/>
              </a:tabLst>
              <a:defRPr/>
            </a:pPr>
            <a:r>
              <a: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FFFF66"/>
                </a:solidFill>
                <a:effectLst/>
                <a:uLnTx/>
                <a:uFillTx/>
                <a:latin typeface="Arial" panose="020B0604020202020204" pitchFamily="34" charset="0"/>
                <a:ea typeface="方正硬笔楷书简体" pitchFamily="65" charset="-122"/>
                <a:cs typeface="+mn-cs"/>
              </a:rPr>
              <a:t> </a:t>
            </a:r>
            <a:r>
              <a: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FFFF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方正硬笔楷书简体" pitchFamily="65" charset="-122"/>
                <a:cs typeface="+mn-cs"/>
              </a:rPr>
              <a:t>   </a:t>
            </a: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FF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方正硬笔楷书简体" pitchFamily="65" charset="-122"/>
                <a:cs typeface="+mn-cs"/>
              </a:rPr>
              <a:t> </a:t>
            </a: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 </a:t>
            </a: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母亲说完，</a:t>
            </a: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马上</a:t>
            </a: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又坐了下去，</a:t>
            </a: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赶紧</a:t>
            </a: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又弯曲了背，</a:t>
            </a: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迅速</a:t>
            </a: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又将头俯在缝纫机板上了，</a:t>
            </a: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立刻</a:t>
            </a: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又陷入了忙碌……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0066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107950" y="114391"/>
            <a:ext cx="3467616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b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0" kern="1200" cap="none" spc="0" normalizeH="0" baseline="0" noProof="0" dirty="0">
                <a:solidFill>
                  <a:schemeClr val="tx2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慈母情深</a:t>
            </a:r>
            <a:r>
              <a:rPr kumimoji="0" lang="zh-CN" altLang="zh-CN" sz="3200" b="0" kern="1200" cap="none" spc="0" normalizeH="0" baseline="0" noProof="0" dirty="0">
                <a:solidFill>
                  <a:schemeClr val="tx2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·</a:t>
            </a:r>
            <a:r>
              <a:rPr kumimoji="0" lang="zh-CN" altLang="en-US" sz="3200" b="0" kern="1200" cap="none" spc="0" normalizeH="0" baseline="0" noProof="0" dirty="0">
                <a:solidFill>
                  <a:schemeClr val="tx2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梁晓声</a:t>
            </a:r>
            <a:endParaRPr kumimoji="0" lang="zh-CN" altLang="en-US" sz="3200" b="0" kern="1200" cap="none" spc="0" normalizeH="0" baseline="0" noProof="0" dirty="0">
              <a:solidFill>
                <a:schemeClr val="tx2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96261" name="Arc 5"/>
          <p:cNvSpPr/>
          <p:nvPr/>
        </p:nvSpPr>
        <p:spPr>
          <a:xfrm flipV="1">
            <a:off x="22225" y="3644900"/>
            <a:ext cx="9194800" cy="793750"/>
          </a:xfrm>
          <a:custGeom>
            <a:avLst/>
            <a:gdLst>
              <a:gd name="txL" fmla="*/ 0 w 39459"/>
              <a:gd name="txT" fmla="*/ 0 h 21600"/>
              <a:gd name="txR" fmla="*/ 39459 w 39459"/>
              <a:gd name="txB" fmla="*/ 21600 h 21600"/>
            </a:gdLst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39459" h="21600" fill="none">
                <a:moveTo>
                  <a:pt x="0" y="11320"/>
                </a:moveTo>
                <a:cubicBezTo>
                  <a:pt x="3774" y="4345"/>
                  <a:pt x="11066" y="-1"/>
                  <a:pt x="18997" y="0"/>
                </a:cubicBezTo>
                <a:cubicBezTo>
                  <a:pt x="28261" y="0"/>
                  <a:pt x="36493" y="5907"/>
                  <a:pt x="39459" y="14683"/>
                </a:cubicBezTo>
              </a:path>
              <a:path w="39459" h="21600" stroke="0">
                <a:moveTo>
                  <a:pt x="0" y="11320"/>
                </a:moveTo>
                <a:cubicBezTo>
                  <a:pt x="3774" y="4345"/>
                  <a:pt x="11066" y="-1"/>
                  <a:pt x="18997" y="0"/>
                </a:cubicBezTo>
                <a:cubicBezTo>
                  <a:pt x="28261" y="0"/>
                  <a:pt x="36493" y="5907"/>
                  <a:pt x="39459" y="14683"/>
                </a:cubicBezTo>
                <a:lnTo>
                  <a:pt x="18997" y="21600"/>
                </a:lnTo>
                <a:lnTo>
                  <a:pt x="0" y="11320"/>
                </a:lnTo>
                <a:close/>
              </a:path>
            </a:pathLst>
          </a:custGeom>
          <a:noFill/>
          <a:ln w="63500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0117" name="AutoShape 4"/>
          <p:cNvSpPr/>
          <p:nvPr/>
        </p:nvSpPr>
        <p:spPr>
          <a:xfrm rot="-10764427">
            <a:off x="4332605" y="3536315"/>
            <a:ext cx="3637280" cy="1010920"/>
          </a:xfrm>
          <a:prstGeom prst="wedgeEllipseCallout">
            <a:avLst>
              <a:gd name="adj1" fmla="val 11921"/>
              <a:gd name="adj2" fmla="val 114426"/>
            </a:avLst>
          </a:prstGeom>
          <a:solidFill>
            <a:srgbClr val="FFFF00"/>
          </a:solidFill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anchor="b"/>
          <a:p>
            <a:pPr algn="ctr"/>
            <a:r>
              <a:rPr lang="zh-CN" altLang="zh-CN" sz="3600" b="0" dirty="0">
                <a:solidFill>
                  <a:srgbClr val="C00000"/>
                </a:solidFill>
                <a:latin typeface="Arial" panose="020B0604020202020204" pitchFamily="34" charset="0"/>
              </a:rPr>
              <a:t>忙碌的母亲</a:t>
            </a:r>
            <a:endParaRPr lang="zh-CN" altLang="zh-CN" sz="3600" b="0" dirty="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0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0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  <p:bldP spid="9011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60655" y="2113280"/>
            <a:ext cx="8395335" cy="3784600"/>
          </a:xfrm>
          <a:prstGeom prst="rect">
            <a:avLst/>
          </a:prstGeom>
          <a:ln>
            <a:solidFill>
              <a:srgbClr val="6A84B7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320" algn="l"/>
                <a:tab pos="1744345" algn="l"/>
                <a:tab pos="2327275" algn="l"/>
                <a:tab pos="2908300" algn="l"/>
                <a:tab pos="3489325" algn="l"/>
                <a:tab pos="4071620" algn="l"/>
                <a:tab pos="4652645" algn="l"/>
                <a:tab pos="5235575" algn="l"/>
                <a:tab pos="5816600" algn="l"/>
                <a:tab pos="6397625" algn="l"/>
                <a:tab pos="6979920" algn="l"/>
                <a:tab pos="7560945" algn="l"/>
                <a:tab pos="8143875" algn="l"/>
                <a:tab pos="8724900" algn="l"/>
                <a:tab pos="9305925" algn="l"/>
              </a:tabLst>
              <a:defRPr/>
            </a:pPr>
            <a:r>
              <a:rPr lang="en-US" altLang="zh-CN" sz="4000" b="1" noProof="0" dirty="0">
                <a:solidFill>
                  <a:schemeClr val="accent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sym typeface="+mn-ea"/>
              </a:rPr>
              <a:t>   </a:t>
            </a:r>
            <a:r>
              <a:rPr lang="zh-CN" altLang="en-US" sz="4000" b="1" noProof="0" dirty="0">
                <a:solidFill>
                  <a:schemeClr val="accent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sym typeface="+mn-ea"/>
              </a:rPr>
              <a:t>师</a:t>
            </a:r>
            <a:r>
              <a:rPr lang="zh-CN" altLang="en-US" sz="4000" b="1" noProof="0" dirty="0">
                <a:solidFill>
                  <a:schemeClr val="accent4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sym typeface="+mn-ea"/>
              </a:rPr>
              <a:t>：  </a:t>
            </a:r>
            <a:r>
              <a:rPr lang="zh-CN" altLang="zh-CN" sz="4000" b="1" noProof="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sym typeface="+mn-ea"/>
              </a:rPr>
              <a:t>母亲说完，</a:t>
            </a:r>
            <a:endParaRPr kumimoji="0" lang="en-US" altLang="zh-CN" sz="4000" b="1" i="0" u="none" strike="noStrike" kern="1200" cap="none" spc="0" normalizeH="0" baseline="0" noProof="0" dirty="0">
              <a:solidFill>
                <a:schemeClr val="accent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320" algn="l"/>
                <a:tab pos="1744345" algn="l"/>
                <a:tab pos="2327275" algn="l"/>
                <a:tab pos="2908300" algn="l"/>
                <a:tab pos="3489325" algn="l"/>
                <a:tab pos="4071620" algn="l"/>
                <a:tab pos="4652645" algn="l"/>
                <a:tab pos="5235575" algn="l"/>
                <a:tab pos="5816600" algn="l"/>
                <a:tab pos="6397625" algn="l"/>
                <a:tab pos="6979920" algn="l"/>
                <a:tab pos="7560945" algn="l"/>
                <a:tab pos="8143875" algn="l"/>
                <a:tab pos="8724900" algn="l"/>
                <a:tab pos="9305925" algn="l"/>
              </a:tabLst>
              <a:defRPr/>
            </a:pPr>
            <a:r>
              <a:rPr lang="en-US" altLang="zh-CN" sz="4000" b="1" noProof="0" dirty="0">
                <a:solidFill>
                  <a:schemeClr val="accent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sym typeface="+mn-ea"/>
              </a:rPr>
              <a:t>  </a:t>
            </a:r>
            <a:r>
              <a:rPr lang="zh-CN" altLang="en-US" sz="4000" b="1" noProof="0" dirty="0">
                <a:solidFill>
                  <a:schemeClr val="accent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sym typeface="+mn-ea"/>
              </a:rPr>
              <a:t>组</a:t>
            </a:r>
            <a:r>
              <a:rPr lang="en-US" altLang="zh-CN" sz="4000" b="1" noProof="0" dirty="0">
                <a:solidFill>
                  <a:schemeClr val="accent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sym typeface="+mn-ea"/>
              </a:rPr>
              <a:t>1</a:t>
            </a:r>
            <a:r>
              <a:rPr lang="zh-CN" altLang="en-US" sz="4000" b="1" noProof="0" dirty="0"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uLnTx/>
                <a:uFillTx/>
                <a:latin typeface="楷体_GB2312" pitchFamily="49" charset="-122"/>
                <a:ea typeface="楷体_GB2312" pitchFamily="49" charset="-122"/>
                <a:sym typeface="+mn-ea"/>
              </a:rPr>
              <a:t>：</a:t>
            </a:r>
            <a:r>
              <a:rPr lang="en-US" altLang="zh-CN" sz="4000" b="1" noProof="0" dirty="0">
                <a:solidFill>
                  <a:srgbClr val="FF0000"/>
                </a:solidFill>
                <a:uLnTx/>
                <a:uFillTx/>
                <a:latin typeface="楷体_GB2312" pitchFamily="49" charset="-122"/>
                <a:ea typeface="楷体_GB2312" pitchFamily="49" charset="-122"/>
                <a:sym typeface="+mn-ea"/>
              </a:rPr>
              <a:t> </a:t>
            </a:r>
            <a:r>
              <a:rPr lang="zh-CN" altLang="zh-CN" sz="4000" b="1" noProof="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sym typeface="+mn-ea"/>
              </a:rPr>
              <a:t>立刻又坐了下去，</a:t>
            </a:r>
            <a:endParaRPr kumimoji="0" lang="en-US" altLang="zh-CN" sz="4000" b="1" i="0" u="none" strike="noStrike" kern="1200" cap="none" spc="0" normalizeH="0" baseline="0" noProof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320" algn="l"/>
                <a:tab pos="1744345" algn="l"/>
                <a:tab pos="2327275" algn="l"/>
                <a:tab pos="2908300" algn="l"/>
                <a:tab pos="3489325" algn="l"/>
                <a:tab pos="4071620" algn="l"/>
                <a:tab pos="4652645" algn="l"/>
                <a:tab pos="5235575" algn="l"/>
                <a:tab pos="5816600" algn="l"/>
                <a:tab pos="6397625" algn="l"/>
                <a:tab pos="6979920" algn="l"/>
                <a:tab pos="7560945" algn="l"/>
                <a:tab pos="8143875" algn="l"/>
                <a:tab pos="8724900" algn="l"/>
                <a:tab pos="9305925" algn="l"/>
              </a:tabLst>
              <a:defRPr/>
            </a:pPr>
            <a:r>
              <a:rPr lang="en-US" altLang="zh-CN" sz="4000" b="1" noProof="0" dirty="0">
                <a:solidFill>
                  <a:schemeClr val="accent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sym typeface="+mn-ea"/>
              </a:rPr>
              <a:t> </a:t>
            </a:r>
            <a:r>
              <a:rPr lang="zh-CN" altLang="en-US" sz="4000" b="1" noProof="0" dirty="0">
                <a:solidFill>
                  <a:schemeClr val="accent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sym typeface="+mn-ea"/>
              </a:rPr>
              <a:t>组</a:t>
            </a:r>
            <a:r>
              <a:rPr lang="en-US" altLang="zh-CN" sz="4000" b="1" noProof="0" dirty="0">
                <a:solidFill>
                  <a:schemeClr val="accent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sym typeface="+mn-ea"/>
              </a:rPr>
              <a:t>1</a:t>
            </a:r>
            <a:r>
              <a:rPr lang="zh-CN" altLang="en-US" sz="4000" b="1" noProof="0" dirty="0">
                <a:solidFill>
                  <a:schemeClr val="accent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sym typeface="+mn-ea"/>
              </a:rPr>
              <a:t>、</a:t>
            </a:r>
            <a:r>
              <a:rPr lang="en-US" altLang="zh-CN" sz="4000" b="1" noProof="0" dirty="0">
                <a:solidFill>
                  <a:schemeClr val="accent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sym typeface="+mn-ea"/>
              </a:rPr>
              <a:t>2</a:t>
            </a:r>
            <a:r>
              <a:rPr lang="zh-CN" altLang="en-US" sz="4000" b="1" noProof="0" dirty="0">
                <a:solidFill>
                  <a:schemeClr val="accent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sym typeface="+mn-ea"/>
              </a:rPr>
              <a:t>：</a:t>
            </a:r>
            <a:r>
              <a:rPr lang="zh-CN" altLang="zh-CN" sz="4000" b="1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sym typeface="+mn-ea"/>
              </a:rPr>
              <a:t>立刻又弯曲了背，</a:t>
            </a:r>
            <a:endParaRPr kumimoji="0" lang="en-US" altLang="zh-CN" sz="4000" b="1" i="0" u="none" strike="noStrike" kern="1200" cap="none" spc="0" normalizeH="0" baseline="0" noProof="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320" algn="l"/>
                <a:tab pos="1744345" algn="l"/>
                <a:tab pos="2327275" algn="l"/>
                <a:tab pos="2908300" algn="l"/>
                <a:tab pos="3489325" algn="l"/>
                <a:tab pos="4071620" algn="l"/>
                <a:tab pos="4652645" algn="l"/>
                <a:tab pos="5235575" algn="l"/>
                <a:tab pos="5816600" algn="l"/>
                <a:tab pos="6397625" algn="l"/>
                <a:tab pos="6979920" algn="l"/>
                <a:tab pos="7560945" algn="l"/>
                <a:tab pos="8143875" algn="l"/>
                <a:tab pos="8724900" algn="l"/>
                <a:tab pos="9305925" algn="l"/>
              </a:tabLst>
              <a:defRPr/>
            </a:pPr>
            <a:r>
              <a:rPr lang="zh-CN" altLang="en-US" sz="4000" b="1" noProof="0" dirty="0">
                <a:solidFill>
                  <a:schemeClr val="accent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sym typeface="+mn-ea"/>
              </a:rPr>
              <a:t>组</a:t>
            </a:r>
            <a:r>
              <a:rPr lang="en-US" altLang="zh-CN" sz="4000" b="1" noProof="0" dirty="0">
                <a:solidFill>
                  <a:schemeClr val="accent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sym typeface="+mn-ea"/>
              </a:rPr>
              <a:t>1</a:t>
            </a:r>
            <a:r>
              <a:rPr lang="zh-CN" altLang="en-US" sz="4000" b="1" noProof="0" dirty="0">
                <a:solidFill>
                  <a:schemeClr val="accent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sym typeface="+mn-ea"/>
              </a:rPr>
              <a:t>、</a:t>
            </a:r>
            <a:r>
              <a:rPr lang="en-US" altLang="zh-CN" sz="4000" b="1" noProof="0" dirty="0">
                <a:solidFill>
                  <a:schemeClr val="accent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sym typeface="+mn-ea"/>
              </a:rPr>
              <a:t>2</a:t>
            </a:r>
            <a:r>
              <a:rPr lang="zh-CN" altLang="en-US" sz="4000" b="1" noProof="0" dirty="0">
                <a:solidFill>
                  <a:schemeClr val="accent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sym typeface="+mn-ea"/>
              </a:rPr>
              <a:t>、</a:t>
            </a:r>
            <a:r>
              <a:rPr lang="en-US" altLang="zh-CN" sz="4000" b="1" noProof="0" dirty="0">
                <a:solidFill>
                  <a:schemeClr val="accent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sym typeface="+mn-ea"/>
              </a:rPr>
              <a:t>3</a:t>
            </a:r>
            <a:r>
              <a:rPr lang="zh-CN" altLang="en-US" sz="4000" b="1" noProof="0" dirty="0">
                <a:solidFill>
                  <a:schemeClr val="accent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sym typeface="+mn-ea"/>
              </a:rPr>
              <a:t>：</a:t>
            </a:r>
            <a:r>
              <a:rPr lang="zh-CN" altLang="zh-CN" sz="4000" b="1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sym typeface="+mn-ea"/>
              </a:rPr>
              <a:t>立刻又将头俯在缝纫</a:t>
            </a:r>
            <a:endParaRPr kumimoji="0" lang="en-US" altLang="zh-CN" sz="4000" b="1" i="0" u="none" strike="noStrike" kern="1200" cap="none" spc="0" normalizeH="0" baseline="0" noProof="0" dirty="0">
              <a:solidFill>
                <a:schemeClr val="accent4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320" algn="l"/>
                <a:tab pos="1744345" algn="l"/>
                <a:tab pos="2327275" algn="l"/>
                <a:tab pos="2908300" algn="l"/>
                <a:tab pos="3489325" algn="l"/>
                <a:tab pos="4071620" algn="l"/>
                <a:tab pos="4652645" algn="l"/>
                <a:tab pos="5235575" algn="l"/>
                <a:tab pos="5816600" algn="l"/>
                <a:tab pos="6397625" algn="l"/>
                <a:tab pos="6979920" algn="l"/>
                <a:tab pos="7560945" algn="l"/>
                <a:tab pos="8143875" algn="l"/>
                <a:tab pos="8724900" algn="l"/>
                <a:tab pos="9305925" algn="l"/>
              </a:tabLst>
              <a:defRPr/>
            </a:pPr>
            <a:r>
              <a:rPr lang="en-US" altLang="zh-CN" sz="4000" b="1" noProof="0" dirty="0">
                <a:solidFill>
                  <a:schemeClr val="accent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sym typeface="+mn-ea"/>
              </a:rPr>
              <a:t>           </a:t>
            </a:r>
            <a:r>
              <a:rPr lang="zh-CN" altLang="zh-CN" sz="4000" b="1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sym typeface="+mn-ea"/>
              </a:rPr>
              <a:t>机板上了，</a:t>
            </a:r>
            <a:endParaRPr kumimoji="0" lang="en-US" altLang="zh-CN" sz="4000" b="1" i="0" u="none" strike="noStrike" kern="1200" cap="none" spc="0" normalizeH="0" baseline="0" noProof="0" dirty="0">
              <a:solidFill>
                <a:schemeClr val="accent4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320" algn="l"/>
                <a:tab pos="1744345" algn="l"/>
                <a:tab pos="2327275" algn="l"/>
                <a:tab pos="2908300" algn="l"/>
                <a:tab pos="3489325" algn="l"/>
                <a:tab pos="4071620" algn="l"/>
                <a:tab pos="4652645" algn="l"/>
                <a:tab pos="5235575" algn="l"/>
                <a:tab pos="5816600" algn="l"/>
                <a:tab pos="6397625" algn="l"/>
                <a:tab pos="6979920" algn="l"/>
                <a:tab pos="7560945" algn="l"/>
                <a:tab pos="8143875" algn="l"/>
                <a:tab pos="8724900" algn="l"/>
                <a:tab pos="9305925" algn="l"/>
              </a:tabLst>
              <a:defRPr/>
            </a:pPr>
            <a:r>
              <a:rPr lang="zh-CN" altLang="en-US" sz="4000" b="1" noProof="0" dirty="0">
                <a:solidFill>
                  <a:schemeClr val="accent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sym typeface="+mn-ea"/>
              </a:rPr>
              <a:t>   全体合：</a:t>
            </a:r>
            <a:r>
              <a:rPr lang="zh-CN" altLang="zh-CN" sz="4000" b="1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sym typeface="+mn-ea"/>
              </a:rPr>
              <a:t>立刻又陷入了忙碌</a:t>
            </a:r>
            <a:r>
              <a:rPr lang="en-US" altLang="zh-CN" sz="4000" b="1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楷体_GB2312" pitchFamily="49" charset="-122"/>
                <a:sym typeface="+mn-ea"/>
              </a:rPr>
              <a:t>……</a:t>
            </a:r>
            <a:endParaRPr lang="en-US" altLang="zh-CN" sz="4000" b="1" noProof="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宋体" panose="02010600030101010101" pitchFamily="2" charset="-122"/>
              <a:ea typeface="楷体_GB2312" pitchFamily="49" charset="-122"/>
              <a:sym typeface="+mn-ea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60655" y="186146"/>
            <a:ext cx="3467616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b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0" kern="1200" cap="none" spc="0" normalizeH="0" baseline="0" noProof="0" dirty="0">
                <a:solidFill>
                  <a:schemeClr val="tx2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慈母情深</a:t>
            </a:r>
            <a:r>
              <a:rPr kumimoji="0" lang="zh-CN" altLang="zh-CN" sz="3200" b="0" kern="1200" cap="none" spc="0" normalizeH="0" baseline="0" noProof="0" dirty="0">
                <a:solidFill>
                  <a:schemeClr val="tx2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·</a:t>
            </a:r>
            <a:r>
              <a:rPr kumimoji="0" lang="zh-CN" altLang="en-US" sz="3200" b="0" kern="1200" cap="none" spc="0" normalizeH="0" baseline="0" noProof="0" dirty="0">
                <a:solidFill>
                  <a:schemeClr val="tx2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梁晓声</a:t>
            </a:r>
            <a:endParaRPr kumimoji="0" lang="zh-CN" altLang="en-US" sz="3200" b="0" kern="1200" cap="none" spc="0" normalizeH="0" baseline="0" noProof="0" dirty="0">
              <a:solidFill>
                <a:schemeClr val="tx2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0488" name="TextBox 9"/>
          <p:cNvSpPr txBox="1"/>
          <p:nvPr/>
        </p:nvSpPr>
        <p:spPr>
          <a:xfrm>
            <a:off x="737235" y="1343025"/>
            <a:ext cx="4144963" cy="7699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4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滚雪球式诵读：</a:t>
            </a:r>
            <a:endParaRPr lang="zh-CN" altLang="en-US" sz="44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ln w="28575">
            <a:solidFill>
              <a:srgbClr val="FF0066"/>
            </a:solidFill>
            <a:prstDash val="dashDot"/>
          </a:ln>
        </p:spPr>
        <p:txBody>
          <a:bodyPr/>
          <a:lstStyle/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en-US" sz="4800" dirty="0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  <a:sym typeface="+mn-ea"/>
              </a:rPr>
              <a:t>汇报句式：</a:t>
            </a:r>
            <a:endParaRPr lang="en-US" altLang="zh-CN" sz="4800" dirty="0">
              <a:solidFill>
                <a:srgbClr val="FF0000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en-US" sz="4800" dirty="0">
                <a:latin typeface="Arial" panose="020B0604020202020204" pitchFamily="34" charset="0"/>
                <a:ea typeface="华文新魏" panose="02010800040101010101" pitchFamily="2" charset="-122"/>
                <a:sym typeface="+mn-ea"/>
              </a:rPr>
              <a:t>     </a:t>
            </a:r>
            <a:r>
              <a:rPr lang="zh-CN" altLang="en-US" sz="4800" dirty="0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  <a:sym typeface="+mn-ea"/>
              </a:rPr>
              <a:t>我从</a:t>
            </a:r>
            <a:r>
              <a:rPr lang="en-US" altLang="zh-CN" sz="4800" dirty="0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  <a:sym typeface="+mn-ea"/>
              </a:rPr>
              <a:t>______</a:t>
            </a:r>
            <a:r>
              <a:rPr lang="zh-CN" altLang="en-US" sz="4800" dirty="0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  <a:sym typeface="+mn-ea"/>
              </a:rPr>
              <a:t>（</a:t>
            </a:r>
            <a:r>
              <a:rPr lang="zh-CN" altLang="en-US" sz="4800" dirty="0">
                <a:solidFill>
                  <a:srgbClr val="FF0000"/>
                </a:solidFill>
                <a:latin typeface="Arial" panose="020B0604020202020204" pitchFamily="34" charset="0"/>
                <a:ea typeface="华文新魏" panose="02010800040101010101" pitchFamily="2" charset="-122"/>
                <a:sym typeface="+mn-ea"/>
              </a:rPr>
              <a:t>读句子</a:t>
            </a:r>
            <a:r>
              <a:rPr lang="zh-CN" altLang="en-US" sz="4800" dirty="0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  <a:sym typeface="+mn-ea"/>
              </a:rPr>
              <a:t>）这一处的</a:t>
            </a:r>
            <a:r>
              <a:rPr lang="en-US" altLang="zh-CN" sz="4800" dirty="0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  <a:sym typeface="+mn-ea"/>
              </a:rPr>
              <a:t>______</a:t>
            </a:r>
            <a:r>
              <a:rPr lang="zh-CN" altLang="en-US" sz="4800" dirty="0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  <a:sym typeface="+mn-ea"/>
              </a:rPr>
              <a:t>描写中，感受到母亲的</a:t>
            </a:r>
            <a:r>
              <a:rPr lang="en-US" altLang="zh-CN" sz="4800" dirty="0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  <a:sym typeface="+mn-ea"/>
              </a:rPr>
              <a:t>_______</a:t>
            </a:r>
            <a:r>
              <a:rPr lang="zh-CN" altLang="en-US" sz="4800" dirty="0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  <a:sym typeface="+mn-ea"/>
              </a:rPr>
              <a:t>，所以鼻子一酸。</a:t>
            </a:r>
            <a:endParaRPr lang="zh-CN" altLang="en-US" sz="4800" b="1" dirty="0">
              <a:solidFill>
                <a:srgbClr val="006600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  <a:p>
            <a:endParaRPr lang="zh-CN" altLang="en-US" sz="4800"/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60655" y="186146"/>
            <a:ext cx="3467616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b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0" kern="1200" cap="none" spc="0" normalizeH="0" baseline="0" noProof="0" dirty="0">
                <a:solidFill>
                  <a:schemeClr val="tx2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慈母情深</a:t>
            </a:r>
            <a:r>
              <a:rPr kumimoji="0" lang="zh-CN" altLang="zh-CN" sz="3200" b="0" kern="1200" cap="none" spc="0" normalizeH="0" baseline="0" noProof="0" dirty="0">
                <a:solidFill>
                  <a:schemeClr val="tx2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·</a:t>
            </a:r>
            <a:r>
              <a:rPr kumimoji="0" lang="zh-CN" altLang="en-US" sz="3200" b="0" kern="1200" cap="none" spc="0" normalizeH="0" baseline="0" noProof="0" dirty="0">
                <a:solidFill>
                  <a:schemeClr val="tx2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梁晓声</a:t>
            </a:r>
            <a:endParaRPr kumimoji="0" lang="zh-CN" altLang="en-US" sz="3200" b="0" kern="1200" cap="none" spc="0" normalizeH="0" baseline="0" noProof="0" dirty="0">
              <a:solidFill>
                <a:schemeClr val="tx2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271780" y="51455"/>
            <a:ext cx="3220100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b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800" b="0" kern="1200" cap="none" spc="0" normalizeH="0" baseline="0" noProof="0" dirty="0">
                <a:solidFill>
                  <a:schemeClr val="tx2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慈母情深</a:t>
            </a:r>
            <a:r>
              <a:rPr kumimoji="0" lang="zh-CN" altLang="zh-CN" sz="2800" b="0" kern="1200" cap="none" spc="0" normalizeH="0" baseline="0" noProof="0" dirty="0">
                <a:solidFill>
                  <a:schemeClr val="tx2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·</a:t>
            </a:r>
            <a:r>
              <a:rPr kumimoji="0" lang="zh-CN" altLang="en-US" sz="2800" b="0" kern="1200" cap="none" spc="0" normalizeH="0" baseline="0" noProof="0" dirty="0">
                <a:solidFill>
                  <a:schemeClr val="tx2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梁晓声</a:t>
            </a:r>
            <a:endParaRPr kumimoji="0" lang="zh-CN" altLang="en-US" sz="2800" b="0" kern="1200" cap="none" spc="0" normalizeH="0" baseline="0" noProof="0" dirty="0">
              <a:solidFill>
                <a:schemeClr val="tx2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2531" name="矩形 22531"/>
          <p:cNvSpPr/>
          <p:nvPr/>
        </p:nvSpPr>
        <p:spPr>
          <a:xfrm>
            <a:off x="622935" y="1879600"/>
            <a:ext cx="4300220" cy="2306955"/>
          </a:xfrm>
          <a:prstGeom prst="rect">
            <a:avLst/>
          </a:prstGeom>
          <a:solidFill>
            <a:schemeClr val="bg1"/>
          </a:solidFill>
          <a:ln w="28575">
            <a:solidFill>
              <a:srgbClr val="006600"/>
            </a:solidFill>
            <a:prstDash val="dashDot"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　</a:t>
            </a:r>
            <a:r>
              <a:rPr lang="zh-CN" altLang="en-US" sz="3200" dirty="0">
                <a:solidFill>
                  <a:srgbClr val="0066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母亲掏衣兜，掏出一卷揉得皱皱的毛票，用</a:t>
            </a:r>
            <a:r>
              <a:rPr lang="zh-CN" altLang="en-US" sz="32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龟(j</a:t>
            </a:r>
            <a:r>
              <a:rPr lang="en-US" altLang="zh-CN" sz="32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ū</a:t>
            </a:r>
            <a:r>
              <a:rPr lang="zh-CN" altLang="en-US" sz="32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n)裂</a:t>
            </a:r>
            <a:r>
              <a:rPr lang="zh-CN" altLang="en-US" sz="3200" dirty="0">
                <a:solidFill>
                  <a:srgbClr val="0066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的手指数着。</a:t>
            </a:r>
            <a:r>
              <a:rPr lang="en-US" altLang="zh-CN" sz="3200" dirty="0">
                <a:solidFill>
                  <a:srgbClr val="0066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——</a:t>
            </a:r>
            <a:endParaRPr lang="zh-CN" altLang="en-US" sz="3200" dirty="0">
              <a:solidFill>
                <a:srgbClr val="0066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0117" name="AutoShape 4"/>
          <p:cNvSpPr/>
          <p:nvPr/>
        </p:nvSpPr>
        <p:spPr>
          <a:xfrm rot="-10764427">
            <a:off x="2542540" y="4323080"/>
            <a:ext cx="3637280" cy="1010920"/>
          </a:xfrm>
          <a:prstGeom prst="wedgeEllipseCallout">
            <a:avLst>
              <a:gd name="adj1" fmla="val 11921"/>
              <a:gd name="adj2" fmla="val 114426"/>
            </a:avLst>
          </a:prstGeom>
          <a:solidFill>
            <a:srgbClr val="FFFF00"/>
          </a:solidFill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anchor="b"/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贫寒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</a:rPr>
              <a:t>的母亲</a:t>
            </a:r>
            <a:endParaRPr lang="zh-CN" altLang="zh-CN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2" name="图片 1" descr="花朵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581775" y="1462405"/>
            <a:ext cx="2546985" cy="1631315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0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0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bldLvl="0" animBg="1"/>
      <p:bldP spid="9011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4" name="Picture 7" descr="1918428_175831057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44670" y="1437640"/>
            <a:ext cx="4679950" cy="4548505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251460" y="147351"/>
            <a:ext cx="3840480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b">
            <a:spAutoFit/>
            <a:scene3d>
              <a:camera prst="orthographicFront"/>
              <a:lightRig rig="threePt" dir="t"/>
            </a:scene3d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600" b="0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慈母情深</a:t>
            </a:r>
            <a:r>
              <a:rPr kumimoji="0" lang="zh-CN" altLang="zh-CN" sz="3600" b="0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·</a:t>
            </a:r>
            <a:r>
              <a:rPr kumimoji="0" lang="zh-CN" altLang="en-US" sz="3600" b="0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梁晓声</a:t>
            </a:r>
            <a:endParaRPr kumimoji="0" lang="zh-CN" altLang="en-US" sz="3600" b="0" kern="1200" cap="none" spc="0" normalizeH="0" baseline="0" noProof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18441" name="图片 18440" descr="t01c76bf9e29d42c1f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" y="1529080"/>
            <a:ext cx="4104005" cy="4456430"/>
          </a:xfrm>
          <a:prstGeom prst="round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ln w="28575">
            <a:solidFill>
              <a:srgbClr val="FF0066"/>
            </a:solidFill>
            <a:prstDash val="dashDot"/>
          </a:ln>
        </p:spPr>
        <p:txBody>
          <a:bodyPr/>
          <a:lstStyle/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en-US" sz="4800" dirty="0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  <a:sym typeface="+mn-ea"/>
              </a:rPr>
              <a:t>汇报句式：</a:t>
            </a:r>
            <a:endParaRPr lang="en-US" altLang="zh-CN" sz="4800" dirty="0">
              <a:solidFill>
                <a:srgbClr val="FF0000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en-US" sz="4800" dirty="0">
                <a:latin typeface="Arial" panose="020B0604020202020204" pitchFamily="34" charset="0"/>
                <a:ea typeface="华文新魏" panose="02010800040101010101" pitchFamily="2" charset="-122"/>
                <a:sym typeface="+mn-ea"/>
              </a:rPr>
              <a:t>     </a:t>
            </a:r>
            <a:r>
              <a:rPr lang="zh-CN" altLang="en-US" sz="4800" dirty="0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  <a:sym typeface="+mn-ea"/>
              </a:rPr>
              <a:t>我从</a:t>
            </a:r>
            <a:r>
              <a:rPr lang="en-US" altLang="zh-CN" sz="4800" dirty="0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  <a:sym typeface="+mn-ea"/>
              </a:rPr>
              <a:t>______</a:t>
            </a:r>
            <a:r>
              <a:rPr lang="zh-CN" altLang="en-US" sz="4800" dirty="0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  <a:sym typeface="+mn-ea"/>
              </a:rPr>
              <a:t>（</a:t>
            </a:r>
            <a:r>
              <a:rPr lang="zh-CN" altLang="en-US" sz="4800" dirty="0">
                <a:solidFill>
                  <a:srgbClr val="FF0000"/>
                </a:solidFill>
                <a:latin typeface="Arial" panose="020B0604020202020204" pitchFamily="34" charset="0"/>
                <a:ea typeface="华文新魏" panose="02010800040101010101" pitchFamily="2" charset="-122"/>
                <a:sym typeface="+mn-ea"/>
              </a:rPr>
              <a:t>读句子</a:t>
            </a:r>
            <a:r>
              <a:rPr lang="zh-CN" altLang="en-US" sz="4800" dirty="0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  <a:sym typeface="+mn-ea"/>
              </a:rPr>
              <a:t>）这一处的</a:t>
            </a:r>
            <a:r>
              <a:rPr lang="en-US" altLang="zh-CN" sz="4800" dirty="0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  <a:sym typeface="+mn-ea"/>
              </a:rPr>
              <a:t>______</a:t>
            </a:r>
            <a:r>
              <a:rPr lang="zh-CN" altLang="en-US" sz="4800" dirty="0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  <a:sym typeface="+mn-ea"/>
              </a:rPr>
              <a:t>描写中，感受到母亲的</a:t>
            </a:r>
            <a:r>
              <a:rPr lang="en-US" altLang="zh-CN" sz="4800" dirty="0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  <a:sym typeface="+mn-ea"/>
              </a:rPr>
              <a:t>_______</a:t>
            </a:r>
            <a:r>
              <a:rPr lang="zh-CN" altLang="en-US" sz="4800" dirty="0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  <a:sym typeface="+mn-ea"/>
              </a:rPr>
              <a:t>，所以鼻子一酸。</a:t>
            </a:r>
            <a:endParaRPr lang="zh-CN" altLang="en-US" sz="4800" b="1" dirty="0">
              <a:solidFill>
                <a:srgbClr val="006600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  <a:p>
            <a:endParaRPr lang="zh-CN" altLang="en-US" sz="4800"/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60655" y="186146"/>
            <a:ext cx="3467616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b">
            <a:spAutoFit/>
            <a:scene3d>
              <a:camera prst="orthographicFront"/>
              <a:lightRig rig="threePt" dir="t"/>
            </a:scene3d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0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慈母情深</a:t>
            </a:r>
            <a:r>
              <a:rPr kumimoji="0" lang="zh-CN" altLang="zh-CN" sz="3200" b="0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·</a:t>
            </a:r>
            <a:r>
              <a:rPr kumimoji="0" lang="zh-CN" altLang="en-US" sz="3200" b="0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梁晓声</a:t>
            </a:r>
            <a:endParaRPr kumimoji="0" lang="zh-CN" altLang="en-US" sz="3200" b="0" kern="1200" cap="none" spc="0" normalizeH="0" baseline="0" noProof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630555" y="1768475"/>
            <a:ext cx="5649595" cy="2768600"/>
          </a:xfrm>
          <a:prstGeom prst="rect">
            <a:avLst/>
          </a:prstGeom>
          <a:noFill/>
          <a:ln w="28575">
            <a:solidFill>
              <a:srgbClr val="006600"/>
            </a:solidFill>
            <a:prstDash val="dashDot"/>
            <a:miter lim="800000"/>
          </a:ln>
          <a:effectLst/>
        </p:spPr>
        <p:txBody>
          <a:bodyPr wrap="square">
            <a:spAutoFit/>
          </a:bodyPr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320" algn="l"/>
                <a:tab pos="1744345" algn="l"/>
                <a:tab pos="2327275" algn="l"/>
                <a:tab pos="2908300" algn="l"/>
                <a:tab pos="3489325" algn="l"/>
                <a:tab pos="4071620" algn="l"/>
                <a:tab pos="4652645" algn="l"/>
                <a:tab pos="5235575" algn="l"/>
                <a:tab pos="5816600" algn="l"/>
                <a:tab pos="6397625" algn="l"/>
                <a:tab pos="6979920" algn="l"/>
                <a:tab pos="7560945" algn="l"/>
                <a:tab pos="8143875" algn="l"/>
                <a:tab pos="8724900" algn="l"/>
                <a:tab pos="9305925" algn="l"/>
              </a:tabLst>
              <a:defRPr/>
            </a:pPr>
            <a:r>
              <a:rPr kumimoji="0" lang="zh-CN" altLang="en-US" sz="5400" b="1" i="0" u="none" strike="noStrike" kern="1200" cap="none" spc="0" normalizeH="0" baseline="0" noProof="0">
                <a:ln>
                  <a:noFill/>
                </a:ln>
                <a:solidFill>
                  <a:srgbClr val="FFCC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</a:t>
            </a: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母亲却已将钱塞在我手心里了，</a:t>
            </a: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</a:rPr>
              <a:t>大声对</a:t>
            </a:r>
            <a:r>
              <a:rPr lang="zh-CN" altLang="en-US" sz="4000" dirty="0">
                <a:solidFill>
                  <a:srgbClr val="006600"/>
                </a:solidFill>
                <a:ea typeface="楷体" panose="02010609060101010101" pitchFamily="49" charset="-122"/>
                <a:sym typeface="+mn-ea"/>
              </a:rPr>
              <a:t>那</a:t>
            </a:r>
            <a:r>
              <a:rPr lang="zh-CN" altLang="en-US" sz="4000" dirty="0">
                <a:solidFill>
                  <a:srgbClr val="0066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个女人说：“我挺高兴他爱看书的！”</a:t>
            </a:r>
            <a:r>
              <a:rPr lang="en-US" altLang="zh-CN" sz="4000" dirty="0">
                <a:solidFill>
                  <a:srgbClr val="0066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——</a:t>
            </a:r>
            <a:endParaRPr kumimoji="0" lang="zh-CN" altLang="en-US" sz="4000" b="0" i="0" u="none" strike="noStrike" kern="1200" cap="none" spc="0" normalizeH="0" baseline="0" noProof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5365" name="Text Box 5"/>
          <p:cNvSpPr txBox="1"/>
          <p:nvPr/>
        </p:nvSpPr>
        <p:spPr>
          <a:xfrm>
            <a:off x="5093335" y="1954530"/>
            <a:ext cx="93662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b">
            <a:spAutoFit/>
          </a:bodyPr>
          <a:p>
            <a:r>
              <a:rPr lang="zh-CN" altLang="en-US" sz="4000" b="0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塞</a:t>
            </a:r>
            <a:endParaRPr lang="zh-CN" altLang="en-US" sz="4000" b="0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90117" name="AutoShape 4"/>
          <p:cNvSpPr/>
          <p:nvPr/>
        </p:nvSpPr>
        <p:spPr>
          <a:xfrm rot="-10764427">
            <a:off x="871855" y="5046980"/>
            <a:ext cx="4352925" cy="1209040"/>
          </a:xfrm>
          <a:prstGeom prst="wedgeEllipseCallout">
            <a:avLst>
              <a:gd name="adj1" fmla="val 11921"/>
              <a:gd name="adj2" fmla="val 114426"/>
            </a:avLst>
          </a:prstGeom>
          <a:solidFill>
            <a:srgbClr val="FFFF00"/>
          </a:solidFill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anchor="b"/>
          <a:p>
            <a:pPr algn="ctr"/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</a:rPr>
              <a:t>有见识的母亲</a:t>
            </a:r>
            <a:endParaRPr lang="zh-CN" altLang="zh-CN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4" name="图片 3" descr="花朵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542405" y="1413510"/>
            <a:ext cx="2546985" cy="1631315"/>
          </a:xfrm>
          <a:prstGeom prst="rect">
            <a:avLst/>
          </a:prstGeom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60655" y="186146"/>
            <a:ext cx="3467616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b">
            <a:spAutoFit/>
            <a:scene3d>
              <a:camera prst="orthographicFront"/>
              <a:lightRig rig="threePt" dir="t"/>
            </a:scene3d>
          </a:bodyPr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0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慈母情深</a:t>
            </a:r>
            <a:r>
              <a:rPr kumimoji="0" lang="zh-CN" altLang="zh-CN" sz="3200" b="0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·</a:t>
            </a:r>
            <a:r>
              <a:rPr kumimoji="0" lang="zh-CN" altLang="en-US" sz="3200" b="0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梁晓声</a:t>
            </a:r>
            <a:endParaRPr kumimoji="0" lang="zh-CN" altLang="en-US" sz="3200" b="0" kern="1200" cap="none" spc="0" normalizeH="0" baseline="0" noProof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0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0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 bldLvl="0"/>
      <p:bldP spid="15365" grpId="1" bldLvl="0"/>
      <p:bldP spid="9011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Box 1"/>
          <p:cNvSpPr txBox="1"/>
          <p:nvPr/>
        </p:nvSpPr>
        <p:spPr>
          <a:xfrm>
            <a:off x="305435" y="1513205"/>
            <a:ext cx="8532495" cy="4523105"/>
          </a:xfrm>
          <a:prstGeom prst="rect">
            <a:avLst/>
          </a:prstGeom>
          <a:noFill/>
          <a:ln w="9525">
            <a:solidFill>
              <a:srgbClr val="FF0066"/>
            </a:solidFill>
            <a:prstDash val="lgDashDotDot"/>
          </a:ln>
        </p:spPr>
        <p:txBody>
          <a:bodyPr wrap="square" anchor="t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altLang="zh-CN" sz="3600" b="1" dirty="0">
                <a:solidFill>
                  <a:srgbClr val="00040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3600" b="1" dirty="0">
                <a:solidFill>
                  <a:srgbClr val="00040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男女生承接总结读：</a:t>
            </a:r>
            <a:endParaRPr lang="en-US" altLang="zh-CN" sz="3600" b="1" dirty="0">
              <a:solidFill>
                <a:srgbClr val="00040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女</a:t>
            </a: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慈母情</a:t>
            </a:r>
            <a:r>
              <a:rPr lang="zh-CN" altLang="en-US" sz="3600" b="1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深深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几许？</a:t>
            </a:r>
            <a:endParaRPr lang="en-US" altLang="zh-CN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男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 情深藏在母亲瘦弱的脊背里，</a:t>
            </a:r>
            <a:endParaRPr lang="en-US" altLang="zh-CN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女</a:t>
            </a: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藏在母亲疲惫的双眼中。</a:t>
            </a:r>
            <a:endParaRPr lang="en-US" altLang="zh-CN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男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 慈母情</a:t>
            </a:r>
            <a:r>
              <a:rPr lang="zh-CN" altLang="en-US" sz="36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深深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几许？</a:t>
            </a:r>
            <a:endParaRPr lang="en-US" altLang="zh-CN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女</a:t>
            </a: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情深藏在母亲的忙碌里，</a:t>
            </a:r>
            <a:endParaRPr lang="en-US" altLang="zh-CN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男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  藏在母亲毫不犹豫的给予中。</a:t>
            </a:r>
            <a:endParaRPr lang="en-US" altLang="zh-CN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（合） 慈母情深永远藏在儿女的心底里！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07950" y="-11399"/>
            <a:ext cx="3840480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b">
            <a:spAutoFit/>
            <a:scene3d>
              <a:camera prst="orthographicFront"/>
              <a:lightRig rig="threePt" dir="t"/>
            </a:scene3d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600" b="0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慈母情深</a:t>
            </a:r>
            <a:r>
              <a:rPr kumimoji="0" lang="zh-CN" altLang="zh-CN" sz="3600" b="0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·</a:t>
            </a:r>
            <a:r>
              <a:rPr kumimoji="0" lang="zh-CN" altLang="en-US" sz="3600" b="0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梁晓声</a:t>
            </a:r>
            <a:endParaRPr kumimoji="0" lang="zh-CN" altLang="en-US" sz="3600" b="0" kern="1200" cap="none" spc="0" normalizeH="0" baseline="0" noProof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5" y="1387475"/>
            <a:ext cx="3421380" cy="5360670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8196" name="文本框 8195"/>
          <p:cNvSpPr txBox="1"/>
          <p:nvPr/>
        </p:nvSpPr>
        <p:spPr>
          <a:xfrm>
            <a:off x="3154680" y="2627630"/>
            <a:ext cx="573024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7200" b="1" noProof="1">
                <a:solidFill>
                  <a:srgbClr val="990000"/>
                </a:solidFill>
                <a:effectLst>
                  <a:outerShdw blurRad="38100" dist="38100" dir="2700000">
                    <a:srgbClr val="C0C0C0"/>
                  </a:outerShdw>
                </a:effectLst>
                <a:uFillTx/>
                <a:latin typeface="Arial" panose="020B0604020202020204" pitchFamily="34" charset="0"/>
                <a:ea typeface="华文新魏" panose="02010800040101010101" pitchFamily="2" charset="-122"/>
                <a:cs typeface="+mn-cs"/>
              </a:rPr>
              <a:t> </a:t>
            </a:r>
            <a:r>
              <a:rPr lang="en-US" altLang="zh-CN" sz="6600" b="1" noProof="1">
                <a:solidFill>
                  <a:srgbClr val="990000"/>
                </a:solidFill>
                <a:uFillTx/>
                <a:latin typeface="Algerian" panose="04020705040A02060702" charset="0"/>
                <a:ea typeface="华文新魏" panose="02010800040101010101" pitchFamily="2" charset="-122"/>
                <a:cs typeface="Algerian" panose="04020705040A02060702" charset="0"/>
              </a:rPr>
              <a:t>18 </a:t>
            </a:r>
            <a:r>
              <a:rPr lang="zh-CN" altLang="en-US" sz="6600" b="1" noProof="1">
                <a:solidFill>
                  <a:srgbClr val="990000"/>
                </a:solidFill>
                <a:uFillTx/>
                <a:latin typeface="Algerian" panose="04020705040A02060702" charset="0"/>
                <a:ea typeface="华文琥珀" panose="02010800040101010101" charset="-122"/>
                <a:cs typeface="Algerian" panose="04020705040A02060702" charset="0"/>
              </a:rPr>
              <a:t>慈母</a:t>
            </a:r>
            <a:r>
              <a:rPr lang="zh-CN" altLang="en-US" sz="6600" b="1" i="1" noProof="1">
                <a:solidFill>
                  <a:srgbClr val="990000"/>
                </a:solidFill>
                <a:uFillTx/>
                <a:latin typeface="Algerian" panose="04020705040A02060702" charset="0"/>
                <a:ea typeface="华文琥珀" panose="02010800040101010101" charset="-122"/>
                <a:cs typeface="Algerian" panose="04020705040A02060702" charset="0"/>
              </a:rPr>
              <a:t>情深</a:t>
            </a:r>
            <a:endParaRPr lang="zh-CN" altLang="en-US" sz="6600" b="1" i="1" noProof="1">
              <a:solidFill>
                <a:srgbClr val="990000"/>
              </a:solidFill>
              <a:uFillTx/>
              <a:latin typeface="Algerian" panose="04020705040A02060702" charset="0"/>
              <a:ea typeface="华文琥珀" panose="02010800040101010101" charset="-122"/>
              <a:cs typeface="Algerian" panose="04020705040A02060702" charset="0"/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160655" y="212121"/>
            <a:ext cx="3840480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b">
            <a:spAutoFit/>
            <a:scene3d>
              <a:camera prst="orthographicFront"/>
              <a:lightRig rig="threePt" dir="t"/>
            </a:scene3d>
          </a:bodyPr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600" b="0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慈母情深</a:t>
            </a:r>
            <a:r>
              <a:rPr kumimoji="0" lang="zh-CN" altLang="zh-CN" sz="3600" b="0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·</a:t>
            </a:r>
            <a:r>
              <a:rPr kumimoji="0" lang="zh-CN" altLang="en-US" sz="3600" b="0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梁晓声</a:t>
            </a:r>
            <a:endParaRPr kumimoji="0" lang="zh-CN" altLang="en-US" sz="3600" b="0" kern="1200" cap="none" spc="0" normalizeH="0" baseline="0" noProof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6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6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196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Text Box 2"/>
          <p:cNvSpPr txBox="1">
            <a:spLocks noChangeArrowheads="1"/>
          </p:cNvSpPr>
          <p:nvPr/>
        </p:nvSpPr>
        <p:spPr bwMode="auto">
          <a:xfrm>
            <a:off x="539750" y="692150"/>
            <a:ext cx="8424863" cy="1446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48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</a:t>
            </a:r>
            <a:endParaRPr kumimoji="0" lang="zh-CN" altLang="en-US" sz="4800" b="1" kern="1200" cap="none" spc="0" normalizeH="0" baseline="0" noProof="0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40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</a:t>
            </a:r>
            <a:endParaRPr kumimoji="0" lang="zh-CN" altLang="en-US" sz="4000" b="1" kern="1200" cap="none" spc="0" normalizeH="0" baseline="0" noProof="0" dirty="0"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9750" y="1218565"/>
            <a:ext cx="7279005" cy="57543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4400" b="1" kern="1200" cap="none" spc="0" normalizeH="0" baseline="0" noProof="0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以文带文，拓展体验： </a:t>
            </a:r>
            <a:endParaRPr kumimoji="0" lang="en-US" altLang="zh-CN" sz="4400" b="1" kern="1200" cap="none" spc="0" normalizeH="0" baseline="0" noProof="0" dirty="0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 dirty="0">
                <a:solidFill>
                  <a:schemeClr val="accent5">
                    <a:lumMod val="1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</a:t>
            </a:r>
            <a:endParaRPr kumimoji="0" lang="en-US" altLang="zh-CN" sz="3600" b="1" kern="1200" cap="none" spc="0" normalizeH="0" baseline="0" noProof="0" dirty="0">
              <a:solidFill>
                <a:schemeClr val="accent5">
                  <a:lumMod val="10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3600" b="1" kern="1200" cap="none" spc="0" normalizeH="0" baseline="0" noProof="0" dirty="0">
                <a:solidFill>
                  <a:schemeClr val="accent5">
                    <a:lumMod val="1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</a:t>
            </a:r>
            <a:r>
              <a:rPr kumimoji="0" lang="zh-CN" altLang="en-US" sz="4800" b="1" kern="1200" cap="none" spc="0" normalizeH="0" baseline="0" noProof="0" dirty="0">
                <a:solidFill>
                  <a:srgbClr val="0066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快速默读</a:t>
            </a:r>
            <a:r>
              <a:rPr kumimoji="0" lang="en-US" altLang="zh-CN" sz="4800" b="1" kern="1200" cap="none" spc="0" normalizeH="0" baseline="0" noProof="0" dirty="0">
                <a:solidFill>
                  <a:srgbClr val="0066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《</a:t>
            </a:r>
            <a:r>
              <a:rPr kumimoji="0" lang="zh-CN" altLang="en-US" sz="4800" b="1" kern="1200" cap="none" spc="0" normalizeH="0" baseline="0" noProof="0" dirty="0">
                <a:solidFill>
                  <a:srgbClr val="0066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主题读写</a:t>
            </a:r>
            <a:r>
              <a:rPr kumimoji="0" lang="en-US" altLang="zh-CN" sz="4800" b="1" kern="1200" cap="none" spc="0" normalizeH="0" baseline="0" noProof="0" dirty="0">
                <a:solidFill>
                  <a:srgbClr val="0066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》</a:t>
            </a:r>
            <a:r>
              <a:rPr kumimoji="0" lang="zh-CN" altLang="en-US" sz="4800" b="1" kern="1200" cap="none" spc="0" normalizeH="0" baseline="0" noProof="0" dirty="0">
                <a:solidFill>
                  <a:srgbClr val="0066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中</a:t>
            </a:r>
            <a:r>
              <a:rPr kumimoji="0" lang="en-US" altLang="zh-CN" sz="4800" b="1" kern="1200" cap="none" spc="0" normalizeH="0" baseline="0" noProof="0" dirty="0">
                <a:solidFill>
                  <a:srgbClr val="0066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《</a:t>
            </a:r>
            <a:r>
              <a:rPr kumimoji="0" lang="zh-CN" altLang="en-US" sz="4800" b="1" kern="1200" cap="none" spc="0" normalizeH="0" baseline="0" noProof="0" dirty="0">
                <a:solidFill>
                  <a:srgbClr val="0066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母亲</a:t>
            </a:r>
            <a:r>
              <a:rPr kumimoji="0" lang="en-US" altLang="zh-CN" sz="4800" b="1" kern="1200" cap="none" spc="0" normalizeH="0" baseline="0" noProof="0" dirty="0">
                <a:solidFill>
                  <a:srgbClr val="0066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》</a:t>
            </a:r>
            <a:r>
              <a:rPr kumimoji="0" lang="zh-CN" altLang="en-US" sz="4800" b="1" kern="1200" cap="none" spc="0" normalizeH="0" baseline="0" noProof="0" dirty="0">
                <a:solidFill>
                  <a:srgbClr val="0066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（节选），你从文中对母亲的细节</a:t>
            </a:r>
            <a:r>
              <a:rPr kumimoji="0" lang="zh-CN" altLang="zh-CN" sz="4800" b="1" kern="1200" cap="none" spc="0" normalizeH="0" baseline="0" noProof="0" dirty="0">
                <a:solidFill>
                  <a:srgbClr val="0066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描写</a:t>
            </a:r>
            <a:r>
              <a:rPr kumimoji="0" lang="zh-CN" altLang="en-US" sz="4800" b="1" kern="1200" cap="none" spc="0" normalizeH="0" baseline="0" noProof="0" dirty="0">
                <a:solidFill>
                  <a:srgbClr val="0066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中</a:t>
            </a:r>
            <a:r>
              <a:rPr kumimoji="0" lang="zh-CN" altLang="zh-CN" sz="4800" b="1" kern="1200" cap="none" spc="0" normalizeH="0" baseline="0" noProof="0" dirty="0">
                <a:solidFill>
                  <a:srgbClr val="0066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en-US" sz="4800" b="1" kern="1200" cap="none" spc="0" normalizeH="0" baseline="0" noProof="0" dirty="0">
                <a:solidFill>
                  <a:srgbClr val="0066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又看到了一位怎样的母亲？</a:t>
            </a:r>
            <a:endParaRPr kumimoji="0" lang="zh-CN" altLang="zh-CN" sz="4800" b="1" kern="1200" cap="none" spc="0" normalizeH="0" baseline="0" noProof="0" dirty="0">
              <a:solidFill>
                <a:srgbClr val="006600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endParaRPr kumimoji="0" lang="zh-CN" altLang="zh-CN" sz="4800" b="1" kern="1200" cap="none" spc="0" normalizeH="0" baseline="0" noProof="0" dirty="0">
              <a:solidFill>
                <a:srgbClr val="006600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160655" y="186146"/>
            <a:ext cx="3467616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b">
            <a:spAutoFit/>
            <a:scene3d>
              <a:camera prst="orthographicFront"/>
              <a:lightRig rig="threePt" dir="t"/>
            </a:scene3d>
          </a:bodyPr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0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慈母情深</a:t>
            </a:r>
            <a:r>
              <a:rPr kumimoji="0" lang="zh-CN" altLang="zh-CN" sz="3200" b="0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·</a:t>
            </a:r>
            <a:r>
              <a:rPr kumimoji="0" lang="zh-CN" altLang="en-US" sz="3200" b="0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梁晓声</a:t>
            </a:r>
            <a:endParaRPr kumimoji="0" lang="zh-CN" altLang="en-US" sz="3200" b="0" kern="1200" cap="none" spc="0" normalizeH="0" baseline="0" noProof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/>
        </p:nvSpPr>
        <p:spPr>
          <a:xfrm>
            <a:off x="457200" y="2369820"/>
            <a:ext cx="8229600" cy="4065588"/>
          </a:xfrm>
          <a:prstGeom prst="rect">
            <a:avLst/>
          </a:prstGeom>
          <a:ln w="28575">
            <a:solidFill>
              <a:srgbClr val="FF0066"/>
            </a:solidFill>
            <a:prstDash val="dashDot"/>
          </a:ln>
        </p:spPr>
        <p:txBody>
          <a:bodyPr vert="horz" lIns="91440" tIns="45720" rIns="91440" bIns="45720" rtlCol="0">
            <a:normAutofit/>
          </a:bodyPr>
          <a:lstStyle>
            <a:lvl1pPr marL="171450" indent="-137160" algn="l" defTabSz="6858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Corbel" panose="020B0503020204020204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42900" indent="-13716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anose="020B0503020204020204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548640" indent="-13716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anose="020B0503020204020204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754380" indent="-13716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anose="020B0503020204020204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920115" indent="-13716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anose="020B0503020204020204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09982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anose="020B0503020204020204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299845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anose="020B0503020204020204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149987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anose="020B0503020204020204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1699895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anose="020B0503020204020204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en-US" sz="4800" dirty="0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  <a:sym typeface="+mn-ea"/>
              </a:rPr>
              <a:t>汇报句式：</a:t>
            </a:r>
            <a:endParaRPr lang="en-US" altLang="zh-CN" sz="4800" dirty="0">
              <a:solidFill>
                <a:srgbClr val="FF0000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en-US" sz="4800" dirty="0">
                <a:latin typeface="Arial" panose="020B0604020202020204" pitchFamily="34" charset="0"/>
                <a:ea typeface="华文新魏" panose="02010800040101010101" pitchFamily="2" charset="-122"/>
                <a:sym typeface="+mn-ea"/>
              </a:rPr>
              <a:t>     </a:t>
            </a:r>
            <a:r>
              <a:rPr lang="zh-CN" altLang="en-US" sz="4800" dirty="0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  <a:sym typeface="+mn-ea"/>
              </a:rPr>
              <a:t>我从</a:t>
            </a:r>
            <a:r>
              <a:rPr lang="en-US" altLang="zh-CN" sz="4800" dirty="0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  <a:sym typeface="+mn-ea"/>
              </a:rPr>
              <a:t>______</a:t>
            </a:r>
            <a:r>
              <a:rPr lang="zh-CN" altLang="en-US" sz="4800" dirty="0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  <a:sym typeface="+mn-ea"/>
              </a:rPr>
              <a:t>（</a:t>
            </a:r>
            <a:r>
              <a:rPr lang="zh-CN" altLang="en-US" sz="4800" dirty="0">
                <a:solidFill>
                  <a:srgbClr val="FF0000"/>
                </a:solidFill>
                <a:latin typeface="Arial" panose="020B0604020202020204" pitchFamily="34" charset="0"/>
                <a:ea typeface="华文新魏" panose="02010800040101010101" pitchFamily="2" charset="-122"/>
                <a:sym typeface="+mn-ea"/>
              </a:rPr>
              <a:t>读句子</a:t>
            </a:r>
            <a:r>
              <a:rPr lang="zh-CN" altLang="en-US" sz="4800" dirty="0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  <a:sym typeface="+mn-ea"/>
              </a:rPr>
              <a:t>）这一处的</a:t>
            </a:r>
            <a:r>
              <a:rPr lang="en-US" altLang="zh-CN" sz="4800" dirty="0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  <a:sym typeface="+mn-ea"/>
              </a:rPr>
              <a:t>______</a:t>
            </a:r>
            <a:r>
              <a:rPr lang="zh-CN" altLang="en-US" sz="4800" dirty="0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  <a:sym typeface="+mn-ea"/>
              </a:rPr>
              <a:t>描写中，感受到母亲的</a:t>
            </a:r>
            <a:r>
              <a:rPr lang="en-US" altLang="zh-CN" sz="4800" dirty="0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  <a:sym typeface="+mn-ea"/>
              </a:rPr>
              <a:t>_______</a:t>
            </a:r>
            <a:r>
              <a:rPr lang="zh-CN" altLang="en-US" sz="4800" dirty="0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  <a:sym typeface="+mn-ea"/>
              </a:rPr>
              <a:t>。</a:t>
            </a:r>
            <a:endParaRPr lang="zh-CN" altLang="en-US" sz="4800" b="1" dirty="0">
              <a:solidFill>
                <a:srgbClr val="006600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  <a:p>
            <a:endParaRPr lang="zh-CN" altLang="en-US" sz="4800"/>
          </a:p>
        </p:txBody>
      </p:sp>
      <p:sp>
        <p:nvSpPr>
          <p:cNvPr id="4" name="文本框 3"/>
          <p:cNvSpPr txBox="1"/>
          <p:nvPr/>
        </p:nvSpPr>
        <p:spPr>
          <a:xfrm>
            <a:off x="457200" y="1357630"/>
            <a:ext cx="7904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>
                <a:solidFill>
                  <a:srgbClr val="C00000"/>
                </a:solidFill>
              </a:rPr>
              <a:t>以文代文：《主题读写》</a:t>
            </a:r>
            <a:r>
              <a:rPr lang="en-US" altLang="zh-CN" sz="3200">
                <a:solidFill>
                  <a:srgbClr val="C00000"/>
                </a:solidFill>
              </a:rPr>
              <a:t>——</a:t>
            </a:r>
            <a:r>
              <a:rPr lang="zh-CN" altLang="en-US" sz="3200">
                <a:solidFill>
                  <a:srgbClr val="C00000"/>
                </a:solidFill>
              </a:rPr>
              <a:t>《母亲》节选</a:t>
            </a:r>
            <a:endParaRPr lang="zh-CN" altLang="en-US" sz="3200">
              <a:solidFill>
                <a:srgbClr val="C00000"/>
              </a:solidFill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60655" y="186146"/>
            <a:ext cx="3467616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b">
            <a:spAutoFit/>
            <a:scene3d>
              <a:camera prst="orthographicFront"/>
              <a:lightRig rig="threePt" dir="t"/>
            </a:scene3d>
          </a:bodyPr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0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慈母情深</a:t>
            </a:r>
            <a:r>
              <a:rPr kumimoji="0" lang="zh-CN" altLang="zh-CN" sz="3200" b="0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·</a:t>
            </a:r>
            <a:r>
              <a:rPr kumimoji="0" lang="zh-CN" altLang="en-US" sz="3200" b="0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梁晓声</a:t>
            </a:r>
            <a:endParaRPr kumimoji="0" lang="zh-CN" altLang="en-US" sz="3200" b="0" kern="1200" cap="none" spc="0" normalizeH="0" baseline="0" noProof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zoom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700" name="图片 29699" descr="67-98"/>
          <p:cNvPicPr>
            <a:picLocks noChangeAspect="1"/>
          </p:cNvPicPr>
          <p:nvPr/>
        </p:nvPicPr>
        <p:blipFill>
          <a:blip r:embed="rId1"/>
          <a:srcRect l="21558" r="3462"/>
          <a:stretch>
            <a:fillRect/>
          </a:stretch>
        </p:blipFill>
        <p:spPr>
          <a:xfrm>
            <a:off x="0" y="0"/>
            <a:ext cx="9130030" cy="68567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698" name="标题 29697"/>
          <p:cNvSpPr>
            <a:spLocks noGrp="1"/>
          </p:cNvSpPr>
          <p:nvPr>
            <p:ph type="title"/>
          </p:nvPr>
        </p:nvSpPr>
        <p:spPr>
          <a:xfrm>
            <a:off x="3306445" y="158115"/>
            <a:ext cx="5318125" cy="653986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00B0F0"/>
                </a:solidFill>
              </a14:hiddenFill>
            </a:ext>
          </a:extLst>
        </p:spPr>
        <p:txBody>
          <a:bodyPr anchor="ctr"/>
          <a:p>
            <a:br>
              <a:rPr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</a:br>
            <a:r>
              <a:rPr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《写给母亲的诗》</a:t>
            </a:r>
            <a:br>
              <a:rPr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r>
              <a:rPr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　　冰心</a:t>
            </a:r>
            <a:br>
              <a:rPr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r>
              <a:rPr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母亲，好久以来</a:t>
            </a:r>
            <a:br>
              <a:rPr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r>
              <a:rPr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就想为你写一首诗</a:t>
            </a:r>
            <a:br>
              <a:rPr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r>
              <a:rPr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但写了好多次  </a:t>
            </a:r>
            <a:br>
              <a:rPr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r>
              <a:rPr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还是没有写好</a:t>
            </a:r>
            <a:br>
              <a:rPr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r>
              <a:rPr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母亲，为你写的这首诗</a:t>
            </a:r>
            <a:br>
              <a:rPr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r>
              <a:rPr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我不知道该怎样开头</a:t>
            </a:r>
            <a:br>
              <a:rPr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r>
              <a:rPr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不知道该怎样结尾</a:t>
            </a:r>
            <a:br>
              <a:rPr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r>
              <a:rPr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也不知道该写些什么</a:t>
            </a:r>
            <a:br>
              <a:rPr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r>
              <a:rPr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就像儿时面对你严厉的巴掌</a:t>
            </a:r>
            <a:br>
              <a:rPr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r>
              <a:rPr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我不知道是该勇敢接受</a:t>
            </a:r>
            <a:br>
              <a:rPr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r>
              <a:rPr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还是该选择逃避</a:t>
            </a:r>
            <a:br>
              <a:rPr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r>
              <a:rPr sz="2000" b="1" dirty="0">
                <a:solidFill>
                  <a:srgbClr val="FF0000"/>
                </a:solidFill>
              </a:rPr>
              <a:t>　　</a:t>
            </a:r>
            <a:endParaRPr sz="2000" b="1" dirty="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6250" y="0"/>
            <a:ext cx="2830195" cy="107632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  <a:latin typeface="华文琥珀" panose="02010800040101010101" charset="-122"/>
                <a:ea typeface="华文琥珀" panose="02010800040101010101" charset="-122"/>
              </a:rPr>
              <a:t>经典诵读</a:t>
            </a:r>
            <a:endParaRPr lang="zh-CN" altLang="en-US" sz="3200" b="1">
              <a:ln w="22225">
                <a:solidFill>
                  <a:schemeClr val="accent2"/>
                </a:solidFill>
                <a:prstDash val="solid"/>
              </a:ln>
              <a:solidFill>
                <a:srgbClr val="C00000"/>
              </a:solidFill>
              <a:effectLst/>
              <a:latin typeface="华文琥珀" panose="02010800040101010101" charset="-122"/>
              <a:ea typeface="华文琥珀" panose="02010800040101010101" charset="-122"/>
            </a:endParaRPr>
          </a:p>
          <a:p>
            <a:r>
              <a:rPr lang="zh-CN" alt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  <a:latin typeface="华文琥珀" panose="02010800040101010101" charset="-122"/>
                <a:ea typeface="华文琥珀" panose="02010800040101010101" charset="-122"/>
              </a:rPr>
              <a:t>感知情深</a:t>
            </a:r>
            <a:endParaRPr lang="zh-CN" altLang="en-US" sz="3200" b="1">
              <a:ln w="22225">
                <a:solidFill>
                  <a:schemeClr val="accent2"/>
                </a:solidFill>
                <a:prstDash val="solid"/>
              </a:ln>
              <a:solidFill>
                <a:srgbClr val="C00000"/>
              </a:solidFill>
              <a:effectLst/>
              <a:latin typeface="华文琥珀" panose="02010800040101010101" charset="-122"/>
              <a:ea typeface="华文琥珀" panose="02010800040101010101" charset="-122"/>
            </a:endParaRPr>
          </a:p>
        </p:txBody>
      </p:sp>
      <p:pic>
        <p:nvPicPr>
          <p:cNvPr id="5128" name="Picture 8" descr="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2047875"/>
            <a:ext cx="2076450" cy="24885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67-98"/>
          <p:cNvPicPr>
            <a:picLocks noChangeAspect="1"/>
          </p:cNvPicPr>
          <p:nvPr/>
        </p:nvPicPr>
        <p:blipFill>
          <a:blip r:embed="rId1"/>
          <a:srcRect l="21558" r="3462"/>
          <a:stretch>
            <a:fillRect/>
          </a:stretch>
        </p:blipFill>
        <p:spPr>
          <a:xfrm>
            <a:off x="0" y="0"/>
            <a:ext cx="9130030" cy="68567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763905" y="1167765"/>
            <a:ext cx="7940675" cy="452310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母亲，今夜我又想起了你</a:t>
            </a:r>
            <a:br>
              <a:rPr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</a:br>
            <a:r>
              <a:rPr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我决定还是要为你写一首诗</a:t>
            </a:r>
            <a:br>
              <a:rPr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</a:br>
            <a:r>
              <a:rPr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哪怕写得不好</a:t>
            </a:r>
            <a:br>
              <a:rPr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</a:br>
            <a:r>
              <a:rPr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哪怕远在老家的你</a:t>
            </a:r>
            <a:br>
              <a:rPr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</a:br>
            <a:r>
              <a:rPr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永远也读不到……</a:t>
            </a:r>
            <a:br>
              <a:rPr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</a:br>
            <a:r>
              <a:rPr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母亲，倘若你梦中看见一只很小的白船儿，</a:t>
            </a:r>
            <a:br>
              <a:rPr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</a:br>
            <a:r>
              <a:rPr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不要惊讶他无端入梦。</a:t>
            </a:r>
            <a:br>
              <a:rPr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</a:br>
            <a:r>
              <a:rPr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这是你至爱的女儿含着泪叠的，</a:t>
            </a:r>
            <a:br>
              <a:rPr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</a:br>
            <a:r>
              <a:rPr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万水千山，求他载着她的爱和悲哀归去。</a:t>
            </a:r>
            <a:endParaRPr lang="zh-CN" altLang="en-US" sz="32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sym typeface="+mn-ea"/>
            </a:endParaRPr>
          </a:p>
        </p:txBody>
      </p:sp>
      <p:pic>
        <p:nvPicPr>
          <p:cNvPr id="5128" name="Picture 8" descr="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2135" y="171450"/>
            <a:ext cx="2076450" cy="24885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8" name="Text Box 4"/>
          <p:cNvSpPr txBox="1">
            <a:spLocks noChangeArrowheads="1"/>
          </p:cNvSpPr>
          <p:nvPr/>
        </p:nvSpPr>
        <p:spPr bwMode="auto">
          <a:xfrm>
            <a:off x="381000" y="1817370"/>
            <a:ext cx="6805930" cy="37846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anchor="b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4000" kern="1200" cap="none" spc="0" normalizeH="0" baseline="0" noProof="0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  <a:cs typeface="+mn-cs"/>
              </a:rPr>
              <a:t>       </a:t>
            </a:r>
            <a:r>
              <a:rPr kumimoji="0" lang="zh-CN" altLang="en-US" sz="4800" b="1" kern="1200" cap="none" spc="0" normalizeH="0" baseline="0" noProof="0" dirty="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  <a:cs typeface="+mn-cs"/>
              </a:rPr>
              <a:t>我是在慈母的深情</a:t>
            </a:r>
            <a:r>
              <a:rPr kumimoji="0" lang="zh-CN" altLang="en-US" sz="4800" b="1" kern="1200" cap="none" spc="0" normalizeH="0" baseline="0" noProof="0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  <a:cs typeface="+mn-cs"/>
              </a:rPr>
              <a:t>中长大</a:t>
            </a:r>
            <a:r>
              <a:rPr kumimoji="0" lang="zh-CN" altLang="en-US" sz="4800" b="1" kern="1200" cap="none" spc="0" normalizeH="0" baseline="0" noProof="0" dirty="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  <a:cs typeface="+mn-cs"/>
              </a:rPr>
              <a:t>的</a:t>
            </a:r>
            <a:r>
              <a:rPr kumimoji="0" lang="zh-CN" altLang="en-US" sz="4800" b="1" kern="1200" cap="none" spc="0" normalizeH="0" baseline="0" noProof="0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  <a:cs typeface="+mn-cs"/>
              </a:rPr>
              <a:t>，也</a:t>
            </a:r>
            <a:r>
              <a:rPr kumimoji="0" lang="zh-CN" altLang="en-US" sz="4800" b="1" kern="1200" cap="none" spc="0" normalizeH="0" baseline="0" noProof="0" dirty="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  <a:cs typeface="+mn-cs"/>
              </a:rPr>
              <a:t>是在慈母</a:t>
            </a:r>
            <a:r>
              <a:rPr kumimoji="0" lang="zh-CN" altLang="en-US" sz="4800" b="1" kern="1200" cap="none" spc="0" normalizeH="0" baseline="0" noProof="0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  <a:cs typeface="+mn-cs"/>
              </a:rPr>
              <a:t>的深情</a:t>
            </a:r>
            <a:r>
              <a:rPr kumimoji="0" lang="zh-CN" altLang="en-US" sz="4800" b="1" kern="1200" cap="none" spc="0" normalizeH="0" baseline="0" noProof="0" dirty="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  <a:cs typeface="+mn-cs"/>
              </a:rPr>
              <a:t>中走向成功的！</a:t>
            </a:r>
            <a:endParaRPr kumimoji="0" lang="en-US" altLang="zh-CN" sz="4800" b="1" kern="1200" cap="none" spc="0" normalizeH="0" baseline="0" noProof="0" dirty="0">
              <a:solidFill>
                <a:srgbClr val="0099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楷体_GB2312" pitchFamily="49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4800" b="1" kern="1200" cap="none" spc="0" normalizeH="0" baseline="0" noProof="0" dirty="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楷体_GB2312" pitchFamily="49" charset="-122"/>
                <a:cs typeface="+mn-cs"/>
              </a:rPr>
              <a:t>          </a:t>
            </a:r>
            <a:endParaRPr kumimoji="0" lang="en-US" altLang="zh-CN" sz="4800" b="1" kern="1200" cap="none" spc="0" normalizeH="0" baseline="0" noProof="0" dirty="0">
              <a:solidFill>
                <a:srgbClr val="00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楷体_GB2312" pitchFamily="49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4800" b="1" kern="1200" cap="none" spc="0" normalizeH="0" baseline="0" noProof="0" dirty="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楷体_GB2312" pitchFamily="49" charset="-122"/>
                <a:cs typeface="+mn-cs"/>
              </a:rPr>
              <a:t>       </a:t>
            </a:r>
            <a:r>
              <a:rPr kumimoji="0" lang="en-US" altLang="zh-CN" sz="4800" b="1" kern="1200" cap="none" spc="0" normalizeH="0" baseline="0" noProof="0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楷体_GB2312" pitchFamily="49" charset="-122"/>
                <a:cs typeface="+mn-cs"/>
              </a:rPr>
              <a:t>——</a:t>
            </a:r>
            <a:r>
              <a:rPr kumimoji="0" lang="zh-CN" altLang="en-US" sz="4800" b="1" kern="1200" cap="none" spc="0" normalizeH="0" baseline="0" noProof="0" dirty="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楷体_GB2312" pitchFamily="49" charset="-122"/>
                <a:cs typeface="+mn-cs"/>
              </a:rPr>
              <a:t>梁晓声</a:t>
            </a:r>
            <a:endParaRPr kumimoji="0" lang="zh-CN" altLang="en-US" sz="4800" b="1" kern="1200" cap="none" spc="0" normalizeH="0" baseline="0" noProof="0" dirty="0">
              <a:solidFill>
                <a:srgbClr val="00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楷体_GB2312" pitchFamily="49" charset="-122"/>
              <a:cs typeface="+mn-cs"/>
            </a:endParaRPr>
          </a:p>
        </p:txBody>
      </p:sp>
      <p:sp>
        <p:nvSpPr>
          <p:cNvPr id="149509" name="Text Box 5"/>
          <p:cNvSpPr txBox="1">
            <a:spLocks noChangeArrowheads="1"/>
          </p:cNvSpPr>
          <p:nvPr/>
        </p:nvSpPr>
        <p:spPr bwMode="auto">
          <a:xfrm>
            <a:off x="381000" y="5513388"/>
            <a:ext cx="8534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8980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3200" kern="1200" cap="none" spc="0" normalizeH="0" baseline="0" noProof="0">
                <a:solidFill>
                  <a:srgbClr val="FFFF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  <a:cs typeface="+mn-cs"/>
              </a:rPr>
              <a:t>       </a:t>
            </a:r>
            <a:endParaRPr kumimoji="0" lang="en-US" altLang="zh-CN" sz="3600" b="1" kern="1200" cap="none" spc="0" normalizeH="0" baseline="0" noProof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  <a:cs typeface="+mn-cs"/>
            </a:endParaRPr>
          </a:p>
        </p:txBody>
      </p:sp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160655" y="125761"/>
            <a:ext cx="3840480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b">
            <a:spAutoFit/>
            <a:scene3d>
              <a:camera prst="orthographicFront"/>
              <a:lightRig rig="threePt" dir="t"/>
            </a:scene3d>
          </a:bodyPr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600" b="0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慈母情深</a:t>
            </a:r>
            <a:r>
              <a:rPr kumimoji="0" lang="zh-CN" altLang="zh-CN" sz="3600" b="0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·</a:t>
            </a:r>
            <a:r>
              <a:rPr kumimoji="0" lang="zh-CN" altLang="en-US" sz="3600" b="0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梁晓声</a:t>
            </a:r>
            <a:endParaRPr kumimoji="0" lang="zh-CN" altLang="en-US" sz="3600" b="0" kern="1200" cap="none" spc="0" normalizeH="0" baseline="0" noProof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862455" y="1325880"/>
            <a:ext cx="4841875" cy="439991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r>
              <a:rPr lang="zh-CN" altLang="en-US" sz="2800" b="1">
                <a:solidFill>
                  <a:schemeClr val="accent4"/>
                </a:solidFill>
                <a:effectLst/>
              </a:rPr>
              <a:t>这是一个夜晚天上宿星点点</a:t>
            </a:r>
            <a:endParaRPr lang="zh-CN" altLang="en-US" sz="2800" b="1">
              <a:solidFill>
                <a:schemeClr val="accent4"/>
              </a:solidFill>
              <a:effectLst/>
            </a:endParaRPr>
          </a:p>
          <a:p>
            <a:r>
              <a:rPr lang="zh-CN" altLang="en-US" sz="2800" b="1">
                <a:solidFill>
                  <a:schemeClr val="accent4"/>
                </a:solidFill>
                <a:effectLst/>
              </a:rPr>
              <a:t>我在梦里看见我的妈妈</a:t>
            </a:r>
            <a:endParaRPr lang="zh-CN" altLang="en-US" sz="2800" b="1">
              <a:solidFill>
                <a:schemeClr val="accent4"/>
              </a:solidFill>
              <a:effectLst/>
            </a:endParaRPr>
          </a:p>
          <a:p>
            <a:r>
              <a:rPr lang="zh-CN" altLang="en-US" sz="2800" b="1">
                <a:solidFill>
                  <a:schemeClr val="accent4"/>
                </a:solidFill>
                <a:effectLst/>
              </a:rPr>
              <a:t>一个人在世上要学会坚强</a:t>
            </a:r>
            <a:endParaRPr lang="zh-CN" altLang="en-US" sz="2800" b="1">
              <a:solidFill>
                <a:schemeClr val="accent4"/>
              </a:solidFill>
              <a:effectLst/>
            </a:endParaRPr>
          </a:p>
          <a:p>
            <a:r>
              <a:rPr lang="zh-CN" altLang="en-US" sz="2800" b="1">
                <a:solidFill>
                  <a:schemeClr val="accent4"/>
                </a:solidFill>
                <a:effectLst/>
              </a:rPr>
              <a:t>你不要离开不要伤害</a:t>
            </a:r>
            <a:endParaRPr lang="zh-CN" altLang="en-US" sz="2800" b="1">
              <a:solidFill>
                <a:schemeClr val="accent4"/>
              </a:solidFill>
              <a:effectLst/>
            </a:endParaRPr>
          </a:p>
          <a:p>
            <a:r>
              <a:rPr lang="zh-CN" altLang="en-US" sz="2800" b="1">
                <a:solidFill>
                  <a:schemeClr val="accent4"/>
                </a:solidFill>
                <a:effectLst/>
              </a:rPr>
              <a:t>我看到爸爸妈妈就这么走远</a:t>
            </a:r>
            <a:endParaRPr lang="zh-CN" altLang="en-US" sz="2800" b="1">
              <a:solidFill>
                <a:schemeClr val="accent4"/>
              </a:solidFill>
              <a:effectLst/>
            </a:endParaRPr>
          </a:p>
          <a:p>
            <a:r>
              <a:rPr lang="zh-CN" altLang="en-US" sz="2800" b="1">
                <a:solidFill>
                  <a:schemeClr val="accent4"/>
                </a:solidFill>
                <a:effectLst/>
              </a:rPr>
              <a:t>留下我在这陌生的人世间</a:t>
            </a:r>
            <a:endParaRPr lang="zh-CN" altLang="en-US" sz="2800" b="1">
              <a:solidFill>
                <a:schemeClr val="accent4"/>
              </a:solidFill>
              <a:effectLst/>
            </a:endParaRPr>
          </a:p>
          <a:p>
            <a:r>
              <a:rPr lang="zh-CN" altLang="en-US" sz="2800" b="1">
                <a:solidFill>
                  <a:schemeClr val="accent4"/>
                </a:solidFill>
                <a:effectLst/>
              </a:rPr>
              <a:t>我愿为他建造一个美丽的花园</a:t>
            </a:r>
            <a:endParaRPr lang="zh-CN" altLang="en-US" sz="2800" b="1">
              <a:solidFill>
                <a:schemeClr val="accent4"/>
              </a:solidFill>
              <a:effectLst/>
            </a:endParaRPr>
          </a:p>
          <a:p>
            <a:r>
              <a:rPr lang="zh-CN" altLang="en-US" sz="2800" b="1">
                <a:solidFill>
                  <a:schemeClr val="accent4"/>
                </a:solidFill>
                <a:effectLst/>
              </a:rPr>
              <a:t>我想要紧紧抓住他的手</a:t>
            </a:r>
            <a:endParaRPr lang="zh-CN" altLang="en-US" sz="2800" b="1">
              <a:solidFill>
                <a:schemeClr val="accent4"/>
              </a:solidFill>
              <a:effectLst/>
            </a:endParaRPr>
          </a:p>
          <a:p>
            <a:r>
              <a:rPr lang="zh-CN" altLang="en-US" sz="2800" b="1">
                <a:solidFill>
                  <a:schemeClr val="accent4"/>
                </a:solidFill>
                <a:effectLst/>
              </a:rPr>
              <a:t>妈妈告诉我希望还会有</a:t>
            </a:r>
            <a:endParaRPr lang="zh-CN" altLang="en-US" sz="2800" b="1">
              <a:solidFill>
                <a:schemeClr val="accent4"/>
              </a:solidFill>
              <a:effectLst/>
            </a:endParaRPr>
          </a:p>
          <a:p>
            <a:r>
              <a:rPr lang="zh-CN" altLang="en-US" sz="2800" b="1">
                <a:solidFill>
                  <a:schemeClr val="accent4"/>
                </a:solidFill>
                <a:effectLst/>
              </a:rPr>
              <a:t>看到太阳出来他们笑了天亮了</a:t>
            </a:r>
            <a:endParaRPr lang="zh-CN" altLang="en-US" sz="2800" b="1">
              <a:solidFill>
                <a:schemeClr val="accent4"/>
              </a:solidFill>
              <a:effectLst/>
            </a:endParaRPr>
          </a:p>
        </p:txBody>
      </p:sp>
      <p:sp>
        <p:nvSpPr>
          <p:cNvPr id="11267" name="文本占位符 5"/>
          <p:cNvSpPr>
            <a:spLocks noGrp="1"/>
          </p:cNvSpPr>
          <p:nvPr/>
        </p:nvSpPr>
        <p:spPr>
          <a:xfrm>
            <a:off x="471805" y="1712595"/>
            <a:ext cx="968375" cy="381190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  <a:scene3d>
              <a:camera prst="orthographicFront"/>
              <a:lightRig rig="threePt" dir="t"/>
            </a:scene3d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Corbel" panose="020B0503020204020204" pitchFamily="34" charset="0"/>
              <a:buNone/>
              <a:defRPr sz="1275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anose="020B0503020204020204" pitchFamily="34" charset="0"/>
              <a:buNone/>
              <a:defRPr sz="9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anose="020B0503020204020204" pitchFamily="34" charset="0"/>
              <a:buNone/>
              <a:defRPr sz="75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anose="020B0503020204020204" pitchFamily="34" charset="0"/>
              <a:buNone/>
              <a:defRPr sz="675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anose="020B0503020204020204" pitchFamily="34" charset="0"/>
              <a:buNone/>
              <a:defRPr sz="675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anose="020B0503020204020204" pitchFamily="34" charset="0"/>
              <a:buNone/>
              <a:defRPr sz="675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anose="020B0503020204020204" pitchFamily="34" charset="0"/>
              <a:buNone/>
              <a:defRPr sz="675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anose="020B0503020204020204" pitchFamily="34" charset="0"/>
              <a:buNone/>
              <a:defRPr sz="675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anose="020B0503020204020204" pitchFamily="34" charset="0"/>
              <a:buNone/>
              <a:defRPr sz="675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/>
            <a:r>
              <a:rPr lang="zh-CN" altLang="en-US" sz="5400" b="1" kern="1200" baseline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9900"/>
                </a:solidFill>
                <a:effectLst/>
                <a:latin typeface="+mn-lt"/>
                <a:ea typeface="+mn-ea"/>
                <a:cs typeface="+mn-cs"/>
              </a:rPr>
              <a:t>天</a:t>
            </a:r>
            <a:endParaRPr lang="zh-CN" altLang="en-US" sz="5400" b="1" kern="1200" baseline="0" dirty="0">
              <a:ln w="22225">
                <a:solidFill>
                  <a:schemeClr val="accent2"/>
                </a:solidFill>
                <a:prstDash val="solid"/>
              </a:ln>
              <a:solidFill>
                <a:srgbClr val="009900"/>
              </a:solidFill>
              <a:effectLst/>
              <a:latin typeface="+mn-lt"/>
              <a:ea typeface="+mn-ea"/>
              <a:cs typeface="+mn-cs"/>
            </a:endParaRPr>
          </a:p>
          <a:p>
            <a:pPr defTabSz="914400"/>
            <a:r>
              <a:rPr lang="zh-CN" altLang="en-US" sz="5400" b="1" kern="1200" baseline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9900"/>
                </a:solidFill>
                <a:effectLst/>
                <a:latin typeface="+mn-lt"/>
                <a:ea typeface="+mn-ea"/>
                <a:cs typeface="+mn-cs"/>
              </a:rPr>
              <a:t>亮</a:t>
            </a:r>
            <a:endParaRPr lang="zh-CN" altLang="en-US" sz="5400" b="1" kern="1200" baseline="0" dirty="0">
              <a:ln w="22225">
                <a:solidFill>
                  <a:schemeClr val="accent2"/>
                </a:solidFill>
                <a:prstDash val="solid"/>
              </a:ln>
              <a:solidFill>
                <a:srgbClr val="009900"/>
              </a:solidFill>
              <a:effectLst/>
              <a:latin typeface="+mn-lt"/>
              <a:ea typeface="+mn-ea"/>
              <a:cs typeface="+mn-cs"/>
            </a:endParaRPr>
          </a:p>
          <a:p>
            <a:pPr defTabSz="914400"/>
            <a:r>
              <a:rPr lang="zh-CN" altLang="en-US" sz="5400" b="1" kern="1200" baseline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9900"/>
                </a:solidFill>
                <a:effectLst/>
                <a:latin typeface="+mn-lt"/>
                <a:ea typeface="+mn-ea"/>
                <a:cs typeface="+mn-cs"/>
              </a:rPr>
              <a:t>了</a:t>
            </a:r>
            <a:endParaRPr lang="zh-CN" altLang="en-US" sz="5400" b="1" kern="1200" baseline="0" dirty="0">
              <a:ln w="22225">
                <a:solidFill>
                  <a:schemeClr val="accent2"/>
                </a:solidFill>
                <a:prstDash val="solid"/>
              </a:ln>
              <a:solidFill>
                <a:srgbClr val="009900"/>
              </a:solidFill>
              <a:effectLst/>
              <a:latin typeface="+mn-lt"/>
              <a:ea typeface="+mn-ea"/>
              <a:cs typeface="+mn-cs"/>
            </a:endParaRPr>
          </a:p>
        </p:txBody>
      </p:sp>
      <p:pic>
        <p:nvPicPr>
          <p:cNvPr id="5" name="图片 4" descr="白色花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/>
                </a14:imgProps>
              </a:ext>
            </a:extLst>
          </a:blip>
          <a:srcRect/>
          <a:stretch>
            <a:fillRect/>
          </a:stretch>
        </p:blipFill>
        <p:spPr>
          <a:xfrm>
            <a:off x="6796405" y="1449705"/>
            <a:ext cx="2322830" cy="2099310"/>
          </a:xfrm>
          <a:prstGeom prst="rect">
            <a:avLst/>
          </a:prstGeom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160655" y="125761"/>
            <a:ext cx="3840480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b">
            <a:spAutoFit/>
            <a:scene3d>
              <a:camera prst="orthographicFront"/>
              <a:lightRig rig="threePt" dir="t"/>
            </a:scene3d>
          </a:bodyPr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600" b="0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慈母情深</a:t>
            </a:r>
            <a:r>
              <a:rPr kumimoji="0" lang="zh-CN" altLang="zh-CN" sz="3600" b="0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·</a:t>
            </a:r>
            <a:r>
              <a:rPr kumimoji="0" lang="zh-CN" altLang="en-US" sz="3600" b="0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梁晓声</a:t>
            </a:r>
            <a:endParaRPr kumimoji="0" lang="zh-CN" altLang="en-US" sz="3600" b="0" kern="1200" cap="none" spc="0" normalizeH="0" baseline="0" noProof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7" name="潘柔邑 - 天亮了_clip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63245" y="5106670"/>
            <a:ext cx="619125" cy="619125"/>
          </a:xfrm>
          <a:prstGeom prst="rect">
            <a:avLst/>
          </a:prstGeom>
        </p:spPr>
      </p:pic>
      <p:pic>
        <p:nvPicPr>
          <p:cNvPr id="5128" name="Picture 8" descr="6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04330" y="3549015"/>
            <a:ext cx="2076450" cy="24885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9605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内容占位符 1"/>
          <p:cNvSpPr>
            <a:spLocks noGrp="1"/>
          </p:cNvSpPr>
          <p:nvPr>
            <p:ph idx="1"/>
          </p:nvPr>
        </p:nvSpPr>
        <p:spPr>
          <a:ln>
            <a:solidFill>
              <a:srgbClr val="FF0000"/>
            </a:solidFill>
            <a:prstDash val="sysDash"/>
          </a:ln>
        </p:spPr>
        <p:txBody>
          <a:bodyPr vert="horz" wrap="square" lIns="91440" tIns="45720" rIns="91440" bIns="45720" anchor="t"/>
          <a:lstStyle/>
          <a:p>
            <a:r>
              <a:rPr lang="zh-CN" altLang="en-US" sz="5400" dirty="0">
                <a:solidFill>
                  <a:srgbClr val="006600"/>
                </a:solidFill>
              </a:rPr>
              <a:t>作业布置</a:t>
            </a:r>
            <a:r>
              <a:rPr lang="zh-CN" altLang="en-US" sz="5400" dirty="0">
                <a:solidFill>
                  <a:srgbClr val="009900"/>
                </a:solidFill>
              </a:rPr>
              <a:t>：</a:t>
            </a:r>
            <a:endParaRPr lang="en-US" altLang="zh-CN" sz="6000" dirty="0">
              <a:solidFill>
                <a:srgbClr val="006600"/>
              </a:solidFill>
            </a:endParaRPr>
          </a:p>
          <a:p>
            <a:r>
              <a:rPr lang="en-US" altLang="zh-CN" sz="4400" b="1" dirty="0">
                <a:solidFill>
                  <a:srgbClr val="006600"/>
                </a:solidFill>
              </a:rPr>
              <a:t>1</a:t>
            </a:r>
            <a:r>
              <a:rPr lang="zh-CN" altLang="zh-CN" sz="4400" b="1" dirty="0">
                <a:solidFill>
                  <a:srgbClr val="006600"/>
                </a:solidFill>
              </a:rPr>
              <a:t>、课下阅读《母亲》全文</a:t>
            </a:r>
            <a:endParaRPr lang="zh-CN" altLang="zh-CN" sz="4400" b="1" dirty="0">
              <a:solidFill>
                <a:srgbClr val="006600"/>
              </a:solidFill>
            </a:endParaRPr>
          </a:p>
          <a:p>
            <a:r>
              <a:rPr lang="en-US" altLang="zh-CN" sz="4400" b="1" dirty="0">
                <a:solidFill>
                  <a:srgbClr val="006600"/>
                </a:solidFill>
              </a:rPr>
              <a:t>2</a:t>
            </a:r>
            <a:r>
              <a:rPr lang="zh-CN" altLang="zh-CN" sz="4400" b="1" dirty="0">
                <a:solidFill>
                  <a:srgbClr val="006600"/>
                </a:solidFill>
              </a:rPr>
              <a:t>、摘抄积累歌颂母爱的名言或诗句共五则，并熟练背诵其中两则。</a:t>
            </a:r>
            <a:endParaRPr lang="zh-CN" altLang="zh-CN" sz="4400" b="1" dirty="0">
              <a:solidFill>
                <a:srgbClr val="006600"/>
              </a:solidFill>
            </a:endParaRPr>
          </a:p>
          <a:p>
            <a:endParaRPr lang="zh-CN" altLang="zh-CN" sz="4400" b="1" dirty="0">
              <a:solidFill>
                <a:srgbClr val="006600"/>
              </a:solidFill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07950" y="48986"/>
            <a:ext cx="3467616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b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0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慈母情深</a:t>
            </a:r>
            <a:r>
              <a:rPr kumimoji="0" lang="zh-CN" altLang="zh-CN" sz="3200" b="0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·</a:t>
            </a:r>
            <a:r>
              <a:rPr kumimoji="0" lang="zh-CN" altLang="en-US" sz="3200" b="0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梁晓声</a:t>
            </a:r>
            <a:endParaRPr kumimoji="0" lang="zh-CN" altLang="en-US" sz="3200" b="0" kern="1200" cap="none" spc="0" normalizeH="0" baseline="0" noProof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571500" y="457200"/>
            <a:ext cx="8265160" cy="6185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54000"/>
            <a:r>
              <a:rPr lang="en-US" altLang="zh-CN" sz="3600">
                <a:solidFill>
                  <a:srgbClr val="000000"/>
                </a:solidFill>
                <a:ea typeface="宋体" panose="02010600030101010101" pitchFamily="2" charset="-122"/>
              </a:rPr>
              <a:t>   </a:t>
            </a:r>
            <a:r>
              <a:rPr lang="en-US" altLang="zh-CN" sz="3600">
                <a:solidFill>
                  <a:srgbClr val="006600"/>
                </a:solidFill>
                <a:ea typeface="宋体" panose="02010600030101010101" pitchFamily="2" charset="-122"/>
              </a:rPr>
              <a:t> </a:t>
            </a:r>
            <a:r>
              <a:rPr lang="zh-CN" sz="3600">
                <a:solidFill>
                  <a:srgbClr val="006600"/>
                </a:solidFill>
                <a:ea typeface="宋体" panose="02010600030101010101" pitchFamily="2" charset="-122"/>
              </a:rPr>
              <a:t>我鼻子一酸，攥着钱，攥着母亲的辛劳和血汗，更攥着母亲那伟大而无私的爱，跑了出去。此刻，此景，作为母亲的儿子，作为她的亲生骨肉，我有多少话要对母亲说、有多少情要对母亲倾诉啊！      孩子们，拿出你的笔，写下</a:t>
            </a:r>
            <a:r>
              <a:rPr lang="zh-CN" sz="3600">
                <a:solidFill>
                  <a:srgbClr val="006600"/>
                </a:solidFill>
                <a:ea typeface="宋体" panose="02010600030101010101" pitchFamily="2" charset="-122"/>
                <a:cs typeface="Times New Roman" panose="02020603050405020304" charset="0"/>
              </a:rPr>
              <a:t>“我”的悔恨、我的心疼、我的感激、我的愧疚、我的决心、我的懂事、我的内心独白。无论你写什么，请千万记住，“妈妈”这个词语至少出现三次。</a:t>
            </a:r>
            <a:endParaRPr lang="zh-CN" altLang="en-US" sz="3600">
              <a:solidFill>
                <a:srgbClr val="006600"/>
              </a:solidFill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ransition spd="slow">
    <p:zoom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extBox 1"/>
          <p:cNvSpPr txBox="1"/>
          <p:nvPr/>
        </p:nvSpPr>
        <p:spPr>
          <a:xfrm>
            <a:off x="699770" y="633730"/>
            <a:ext cx="7743825" cy="5077460"/>
          </a:xfrm>
          <a:prstGeom prst="rect">
            <a:avLst/>
          </a:prstGeom>
          <a:noFill/>
          <a:ln w="19050">
            <a:solidFill>
              <a:srgbClr val="FF0000"/>
            </a:solidFill>
            <a:prstDash val="dashDot"/>
          </a:ln>
        </p:spPr>
        <p:txBody>
          <a:bodyPr wrap="square" anchor="t">
            <a:spAutoFit/>
          </a:bodyPr>
          <a:lstStyle/>
          <a:p>
            <a:pPr>
              <a:buFont typeface="Wingdings" panose="05000000000000000000" pitchFamily="2" charset="2"/>
              <a:buNone/>
            </a:pPr>
            <a:endParaRPr lang="en-US" altLang="zh-CN" sz="4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3600" dirty="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请你接下去写一个片段，运用人物的</a:t>
            </a: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细节描写</a:t>
            </a:r>
            <a:r>
              <a:rPr lang="en-US" altLang="zh-CN" sz="4400" b="1" dirty="0"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或</a:t>
            </a: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语言</a:t>
            </a: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，或</a:t>
            </a: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动作</a:t>
            </a: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，或</a:t>
            </a: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神态</a:t>
            </a: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，或</a:t>
            </a: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外貌</a:t>
            </a:r>
            <a:r>
              <a:rPr lang="en-US" altLang="zh-CN" sz="4400" b="1" dirty="0"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，写一写自己感受到的母爱，用你的文字感动自己，也感动大家。</a:t>
            </a:r>
            <a:endParaRPr lang="en-US" altLang="zh-CN" sz="4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6000" b="1" dirty="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5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我清楚地记得</a:t>
            </a:r>
            <a:r>
              <a:rPr lang="en-US" altLang="zh-CN" sz="5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……</a:t>
            </a:r>
            <a:endParaRPr lang="zh-CN" altLang="en-US" sz="5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107950" y="48986"/>
            <a:ext cx="3467616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b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0" kern="1200" cap="none" spc="0" normalizeH="0" baseline="0" noProof="0" dirty="0">
                <a:solidFill>
                  <a:schemeClr val="tx2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慈母情深</a:t>
            </a:r>
            <a:r>
              <a:rPr kumimoji="0" lang="zh-CN" altLang="zh-CN" sz="3200" b="0" kern="1200" cap="none" spc="0" normalizeH="0" baseline="0" noProof="0" dirty="0">
                <a:solidFill>
                  <a:schemeClr val="tx2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·</a:t>
            </a:r>
            <a:r>
              <a:rPr kumimoji="0" lang="zh-CN" altLang="en-US" sz="3200" b="0" kern="1200" cap="none" spc="0" normalizeH="0" baseline="0" noProof="0" dirty="0">
                <a:solidFill>
                  <a:schemeClr val="tx2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梁晓声</a:t>
            </a:r>
            <a:endParaRPr kumimoji="0" lang="zh-CN" altLang="en-US" sz="3200" b="0" kern="1200" cap="none" spc="0" normalizeH="0" baseline="0" noProof="0" dirty="0">
              <a:solidFill>
                <a:schemeClr val="tx2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AutoShape 3"/>
          <p:cNvSpPr>
            <a:spLocks noChangeArrowheads="1"/>
          </p:cNvSpPr>
          <p:nvPr/>
        </p:nvSpPr>
        <p:spPr bwMode="auto">
          <a:xfrm>
            <a:off x="3841750" y="-373062"/>
            <a:ext cx="128588" cy="206375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chemeClr val="bg1">
                  <a:alpha val="59999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25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PMingLiU" panose="02020500000000000000" pitchFamily="18" charset="-120"/>
              <a:cs typeface="+mn-cs"/>
            </a:endParaRPr>
          </a:p>
        </p:txBody>
      </p:sp>
      <p:sp>
        <p:nvSpPr>
          <p:cNvPr id="84996" name="WordArt 4"/>
          <p:cNvSpPr/>
          <p:nvPr/>
        </p:nvSpPr>
        <p:spPr>
          <a:xfrm>
            <a:off x="552450" y="331153"/>
            <a:ext cx="1301750" cy="577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2500" lnSpcReduction="20000"/>
          </a:bodyPr>
          <a:lstStyle/>
          <a:p>
            <a:pPr algn="ctr" eaLnBrk="0" hangingPunct="0"/>
            <a:r>
              <a:rPr lang="zh-CN" altLang="en-US" sz="4000" b="1" dirty="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FF"/>
                </a:solidFill>
                <a:latin typeface="华文细黑" panose="02010600040101010101" charset="-122"/>
                <a:ea typeface="华文细黑" panose="02010600040101010101" charset="-122"/>
              </a:rPr>
              <a:t>多音字</a:t>
            </a:r>
            <a:endParaRPr lang="zh-CN" altLang="en-US" sz="4000" b="1" dirty="0">
              <a:ln w="9525" cap="flat" cmpd="sng">
                <a:solidFill>
                  <a:srgbClr val="FFFF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FF"/>
              </a:solidFill>
              <a:latin typeface="华文细黑" panose="02010600040101010101" charset="-122"/>
              <a:ea typeface="华文细黑" panose="02010600040101010101" charset="-122"/>
            </a:endParaRPr>
          </a:p>
        </p:txBody>
      </p:sp>
      <p:pic>
        <p:nvPicPr>
          <p:cNvPr id="5125" name="dde.wav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4441825" y="7056438"/>
            <a:ext cx="257175" cy="342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6" name="Picture 6" descr="nordri_02"/>
          <p:cNvPicPr>
            <a:picLocks noChangeAspect="1"/>
          </p:cNvPicPr>
          <p:nvPr/>
        </p:nvPicPr>
        <p:blipFill>
          <a:blip r:embed="rId4">
            <a:lum bright="-54001" contrast="42000"/>
          </a:blip>
          <a:stretch>
            <a:fillRect/>
          </a:stretch>
        </p:blipFill>
        <p:spPr>
          <a:xfrm>
            <a:off x="2664612" y="205483"/>
            <a:ext cx="180000" cy="127800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8" name="Picture 8" descr="6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5100" y="1080770"/>
            <a:ext cx="2076450" cy="24885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左大括号 3"/>
          <p:cNvSpPr/>
          <p:nvPr/>
        </p:nvSpPr>
        <p:spPr>
          <a:xfrm>
            <a:off x="3348310" y="909181"/>
            <a:ext cx="348343" cy="5320307"/>
          </a:xfrm>
          <a:prstGeom prst="leftBrace">
            <a:avLst/>
          </a:prstGeom>
          <a:ln>
            <a:solidFill>
              <a:schemeClr val="tx1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0"/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24874" y="1113155"/>
            <a:ext cx="153289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600" b="0" dirty="0" err="1">
                <a:solidFill>
                  <a:srgbClr val="FF0000"/>
                </a:solidFill>
                <a:latin typeface="GungsuhChe" panose="02030609000101010101" pitchFamily="49" charset="-127"/>
                <a:ea typeface="GungsuhChe" panose="02030609000101010101" pitchFamily="49" charset="-127"/>
              </a:rPr>
              <a:t>guī</a:t>
            </a:r>
            <a:endParaRPr lang="en-US" altLang="zh-CN" sz="3600" b="0" dirty="0" err="1">
              <a:solidFill>
                <a:srgbClr val="FF0000"/>
              </a:solidFill>
              <a:latin typeface="GungsuhChe" panose="02030609000101010101" pitchFamily="49" charset="-127"/>
              <a:ea typeface="GungsuhChe" panose="02030609000101010101" pitchFamily="49" charset="-127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699000" y="1080453"/>
            <a:ext cx="1163638" cy="677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800" dirty="0">
                <a:solidFill>
                  <a:srgbClr val="FF0066"/>
                </a:solidFill>
                <a:latin typeface="宋体" panose="02010600030101010101" pitchFamily="2" charset="-122"/>
              </a:rPr>
              <a:t>乌龟</a:t>
            </a:r>
            <a:endParaRPr lang="zh-CN" altLang="en-US" sz="3800" dirty="0">
              <a:solidFill>
                <a:srgbClr val="FF0066"/>
              </a:solidFill>
              <a:latin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696653" y="2677160"/>
            <a:ext cx="876300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600" b="0" dirty="0" err="1">
                <a:solidFill>
                  <a:srgbClr val="FF0000"/>
                </a:solidFill>
                <a:latin typeface="GungsuhChe" panose="02030609000101010101" pitchFamily="49" charset="-127"/>
                <a:ea typeface="GungsuhChe" panose="02030609000101010101" pitchFamily="49" charset="-127"/>
              </a:rPr>
              <a:t>jūn</a:t>
            </a:r>
            <a:endParaRPr lang="en-US" altLang="zh-CN" sz="3600" b="0" dirty="0" err="1">
              <a:solidFill>
                <a:srgbClr val="FF0000"/>
              </a:solidFill>
              <a:latin typeface="GungsuhChe" panose="02030609000101010101" pitchFamily="49" charset="-127"/>
              <a:ea typeface="GungsuhChe" panose="02030609000101010101" pitchFamily="49" charset="-127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699000" y="2677160"/>
            <a:ext cx="1868805" cy="675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800" dirty="0">
                <a:solidFill>
                  <a:srgbClr val="FF0066"/>
                </a:solidFill>
                <a:latin typeface="宋体" panose="02010600030101010101" pitchFamily="2" charset="-122"/>
              </a:rPr>
              <a:t>龟裂</a:t>
            </a:r>
            <a:endParaRPr lang="zh-CN" altLang="en-US" sz="3800" dirty="0">
              <a:solidFill>
                <a:srgbClr val="FF0066"/>
              </a:solidFill>
              <a:latin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696653" y="4175443"/>
            <a:ext cx="877887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600" b="0" dirty="0" err="1">
                <a:solidFill>
                  <a:srgbClr val="FF0000"/>
                </a:solidFill>
                <a:latin typeface="GungsuhChe" panose="02030609000101010101" pitchFamily="49" charset="-127"/>
                <a:ea typeface="GungsuhChe" panose="02030609000101010101" pitchFamily="49" charset="-127"/>
              </a:rPr>
              <a:t>qiū</a:t>
            </a:r>
            <a:endParaRPr lang="en-US" altLang="zh-CN" sz="3600" b="0" dirty="0" err="1">
              <a:solidFill>
                <a:srgbClr val="FF0000"/>
              </a:solidFill>
              <a:latin typeface="GungsuhChe" panose="02030609000101010101" pitchFamily="49" charset="-127"/>
              <a:ea typeface="GungsuhChe" panose="02030609000101010101" pitchFamily="49" charset="-127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698683" y="4143693"/>
            <a:ext cx="2630487" cy="677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800" dirty="0">
                <a:solidFill>
                  <a:srgbClr val="FF0066"/>
                </a:solidFill>
                <a:latin typeface="宋体" panose="02010600030101010101" pitchFamily="2" charset="-122"/>
              </a:rPr>
              <a:t>龟兹（</a:t>
            </a:r>
            <a:r>
              <a:rPr lang="en-US" altLang="zh-CN" sz="3800" dirty="0" err="1">
                <a:solidFill>
                  <a:srgbClr val="FF0066"/>
                </a:solidFill>
                <a:latin typeface="宋体" panose="02010600030101010101" pitchFamily="2" charset="-122"/>
              </a:rPr>
              <a:t>cí</a:t>
            </a:r>
            <a:r>
              <a:rPr lang="zh-CN" altLang="en-US" sz="3800" dirty="0">
                <a:solidFill>
                  <a:srgbClr val="FF0066"/>
                </a:solidFill>
                <a:latin typeface="宋体" panose="02010600030101010101" pitchFamily="2" charset="-122"/>
              </a:rPr>
              <a:t>）</a:t>
            </a:r>
            <a:endParaRPr lang="zh-CN" altLang="en-US" sz="3800" dirty="0">
              <a:solidFill>
                <a:srgbClr val="FF0066"/>
              </a:solidFill>
              <a:latin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98240" y="5076825"/>
            <a:ext cx="543496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66"/>
                </a:solidFill>
                <a:latin typeface="宋体" panose="02010600030101010101" pitchFamily="2" charset="-122"/>
              </a:rPr>
              <a:t>中国汉代西域国名，在今新疆维吾尔自治区库车县一带。</a:t>
            </a:r>
            <a:endParaRPr lang="zh-CN" altLang="en-US" sz="2800" b="1" dirty="0">
              <a:solidFill>
                <a:srgbClr val="FF0066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22299" y="3105796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rgbClr val="FFC000"/>
                </a:solidFill>
              </a:rPr>
              <a:t>龟</a:t>
            </a:r>
            <a:endParaRPr lang="zh-CN" altLang="en-US" sz="4800" dirty="0" smtClean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12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文本框 15362"/>
          <p:cNvSpPr txBox="1"/>
          <p:nvPr/>
        </p:nvSpPr>
        <p:spPr>
          <a:xfrm>
            <a:off x="7308850" y="5445125"/>
            <a:ext cx="647700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endParaRPr 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5" name="矩形 15364"/>
          <p:cNvSpPr/>
          <p:nvPr/>
        </p:nvSpPr>
        <p:spPr>
          <a:xfrm>
            <a:off x="611505" y="1395095"/>
            <a:ext cx="7992745" cy="4881245"/>
          </a:xfrm>
          <a:prstGeom prst="rect">
            <a:avLst/>
          </a:prstGeom>
          <a:solidFill>
            <a:schemeClr val="bg1"/>
          </a:solidFill>
          <a:ln w="28575">
            <a:solidFill>
              <a:srgbClr val="FF0066"/>
            </a:solidFill>
            <a:prstDash val="dashDot"/>
          </a:ln>
        </p:spPr>
        <p:txBody>
          <a:bodyPr anchor="t"/>
          <a:lstStyle/>
          <a:p>
            <a:pPr marL="342900" indent="-342900">
              <a:lnSpc>
                <a:spcPct val="95000"/>
              </a:lnSpc>
            </a:pPr>
            <a:r>
              <a:rPr lang="en-US" altLang="zh-CN" sz="400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阅读后，你知道课文内容了吗？</a:t>
            </a:r>
            <a:endParaRPr lang="zh-CN" altLang="en-US" sz="40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lnSpc>
                <a:spcPct val="95000"/>
              </a:lnSpc>
            </a:pPr>
            <a:r>
              <a:rPr lang="zh-CN" altLang="en-US" sz="400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4000">
                <a:solidFill>
                  <a:srgbClr val="0099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我一直想买</a:t>
            </a:r>
            <a:r>
              <a:rPr lang="en-US" altLang="zh-CN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青年近卫军</a:t>
            </a:r>
            <a:r>
              <a:rPr lang="en-US" altLang="zh-CN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，想得整天（              ）。于是，我来到母亲工作的地方，那里的噪声（            ），我发现母亲极其瘦弱。当知道我是要钱买书，母亲用（      ）的手将钱塞给了我，立刻又陷入了忙碌。我鼻子一酸，（   ）着钱跑了出去。</a:t>
            </a:r>
            <a:endParaRPr lang="zh-CN" altLang="en-US" sz="36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863850" y="2519680"/>
            <a:ext cx="27349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失魂落魄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72235" y="3543935"/>
            <a:ext cx="18161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震耳欲聋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308850" y="4127500"/>
            <a:ext cx="16167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FF0000"/>
                </a:solidFill>
                <a:sym typeface="+mn-ea"/>
              </a:rPr>
              <a:t>龟裂</a:t>
            </a:r>
            <a:endParaRPr lang="zh-CN" altLang="en-US" sz="32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5056505" y="5228590"/>
            <a:ext cx="5422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攥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107950" y="-11399"/>
            <a:ext cx="3840480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b">
            <a:spAutoFit/>
            <a:scene3d>
              <a:camera prst="orthographicFront"/>
              <a:lightRig rig="threePt" dir="t"/>
            </a:scene3d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600" b="0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慈母情深</a:t>
            </a:r>
            <a:r>
              <a:rPr kumimoji="0" lang="zh-CN" altLang="zh-CN" sz="3600" b="0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·</a:t>
            </a:r>
            <a:r>
              <a:rPr kumimoji="0" lang="zh-CN" altLang="en-US" sz="3600" b="0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梁晓声</a:t>
            </a:r>
            <a:endParaRPr kumimoji="0" lang="zh-CN" altLang="en-US" sz="3600" b="0" kern="1200" cap="none" spc="0" normalizeH="0" baseline="0" noProof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28673" name="矩形 9217"/>
          <p:cNvSpPr/>
          <p:nvPr/>
        </p:nvSpPr>
        <p:spPr>
          <a:xfrm>
            <a:off x="4247833" y="425450"/>
            <a:ext cx="2663825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12700" cap="flat" cmpd="sng">
                  <a:solidFill>
                    <a:srgbClr val="3333CC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走近作者</a:t>
            </a:r>
            <a:endParaRPr lang="zh-CN" altLang="en-US" sz="3600">
              <a:ln w="12700" cap="flat" cmpd="sng">
                <a:solidFill>
                  <a:srgbClr val="3333CC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219" name="文本框 9218"/>
          <p:cNvSpPr txBox="1"/>
          <p:nvPr/>
        </p:nvSpPr>
        <p:spPr>
          <a:xfrm>
            <a:off x="2555875" y="1341755"/>
            <a:ext cx="6336605" cy="4831080"/>
          </a:xfrm>
          <a:prstGeom prst="rect">
            <a:avLst/>
          </a:prstGeom>
          <a:solidFill>
            <a:schemeClr val="bg1"/>
          </a:solidFill>
          <a:ln w="28575">
            <a:solidFill>
              <a:srgbClr val="FF0066"/>
            </a:solidFill>
            <a:prstDash val="dashDot"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7C8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2800" b="1" dirty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梁晓声，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当代</a:t>
            </a:r>
            <a:r>
              <a:rPr lang="zh-CN" altLang="en-US" sz="2800" b="1" dirty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作家。</a:t>
            </a:r>
            <a:r>
              <a:rPr lang="en-US" altLang="zh-CN" sz="2800" b="1" dirty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1979</a:t>
            </a:r>
            <a:r>
              <a:rPr lang="zh-CN" altLang="en-US" sz="2800" b="1" dirty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年开始发表作品，梁晓声的创作以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小说</a:t>
            </a:r>
            <a:r>
              <a:rPr lang="zh-CN" altLang="en-US" sz="2800" b="1" dirty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为主，现已创作长篇小说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六</a:t>
            </a:r>
            <a:r>
              <a:rPr lang="zh-CN" altLang="en-US" sz="2800" b="1" dirty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</a:t>
            </a:r>
            <a:r>
              <a:rPr lang="en-US" altLang="zh-CN" sz="2800" b="1" dirty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2800" b="1" dirty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其作品大多被香港、台湾出版，并译为英、日、法、俄等国文字。著有短篇小说集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天若有情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》《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白桦树皮灯罩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》《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死神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 b="1" dirty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，中篇小说集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人间烟火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 b="1" dirty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，长篇小说</a:t>
            </a:r>
            <a:r>
              <a:rPr lang="en-US" altLang="zh-CN" sz="2800" b="1" dirty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b="1" dirty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一个红卫兵的自白</a:t>
            </a:r>
            <a:r>
              <a:rPr lang="en-US" altLang="zh-CN" sz="2800" b="1" dirty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》《</a:t>
            </a:r>
            <a:r>
              <a:rPr lang="zh-CN" altLang="en-US" sz="2800" b="1" dirty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从复旦到北影</a:t>
            </a:r>
            <a:r>
              <a:rPr lang="en-US" altLang="zh-CN" sz="2800" b="1" dirty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》《</a:t>
            </a:r>
            <a:r>
              <a:rPr lang="zh-CN" altLang="en-US" sz="2800" b="1" dirty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雪城</a:t>
            </a:r>
            <a:r>
              <a:rPr lang="en-US" altLang="zh-CN" sz="2800" b="1" dirty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 b="1" dirty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等。其短篇小说</a:t>
            </a:r>
            <a:r>
              <a:rPr lang="en-US" altLang="zh-CN" sz="2800" b="1" dirty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b="1" dirty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这是一片神奇的土地</a:t>
            </a:r>
            <a:r>
              <a:rPr lang="en-US" altLang="zh-CN" sz="2800" b="1" dirty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》《</a:t>
            </a:r>
            <a:r>
              <a:rPr lang="zh-CN" altLang="en-US" sz="2800" b="1" dirty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父亲</a:t>
            </a:r>
            <a:r>
              <a:rPr lang="en-US" altLang="zh-CN" sz="2800" b="1" dirty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 b="1" dirty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，及中篇小说</a:t>
            </a:r>
            <a:r>
              <a:rPr lang="en-US" altLang="zh-CN" sz="2800" b="1" dirty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b="1" dirty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今夜有暴风雪</a:t>
            </a:r>
            <a:r>
              <a:rPr lang="en-US" altLang="zh-CN" sz="2800" b="1" dirty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 b="1" dirty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分获全国优秀小说奖。</a:t>
            </a:r>
            <a:endParaRPr lang="zh-CN" altLang="en-US" sz="2800" b="1" dirty="0">
              <a:solidFill>
                <a:srgbClr val="0066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220" name="图片 9219" descr="wx_t2_21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/>
                </a14:imgProps>
              </a:ext>
            </a:extLst>
          </a:blip>
          <a:srcRect/>
          <a:stretch>
            <a:fillRect/>
          </a:stretch>
        </p:blipFill>
        <p:spPr>
          <a:xfrm>
            <a:off x="285750" y="1844675"/>
            <a:ext cx="2270125" cy="3168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07950" y="48986"/>
            <a:ext cx="3467616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b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0" kern="1200" cap="none" spc="0" normalizeH="0" baseline="0" noProof="0" dirty="0">
                <a:solidFill>
                  <a:schemeClr val="tx2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慈母情深</a:t>
            </a:r>
            <a:r>
              <a:rPr kumimoji="0" lang="zh-CN" altLang="zh-CN" sz="3200" b="0" kern="1200" cap="none" spc="0" normalizeH="0" baseline="0" noProof="0" dirty="0">
                <a:solidFill>
                  <a:schemeClr val="tx2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·</a:t>
            </a:r>
            <a:r>
              <a:rPr kumimoji="0" lang="zh-CN" altLang="en-US" sz="3200" b="0" kern="1200" cap="none" spc="0" normalizeH="0" baseline="0" noProof="0" dirty="0">
                <a:solidFill>
                  <a:schemeClr val="tx2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梁晓声</a:t>
            </a:r>
            <a:endParaRPr kumimoji="0" lang="zh-CN" altLang="en-US" sz="3200" b="0" kern="1200" cap="none" spc="0" normalizeH="0" baseline="0" noProof="0" dirty="0">
              <a:solidFill>
                <a:schemeClr val="tx2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" fill="hold"/>
                                        <p:tgtEl>
                                          <p:spTgt spid="922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" fill="hold"/>
                                        <p:tgtEl>
                                          <p:spTgt spid="921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3" grpId="0"/>
      <p:bldP spid="921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攥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/>
                </a14:imgProps>
              </a:ext>
            </a:extLst>
          </a:blip>
          <a:srcRect/>
          <a:stretch>
            <a:fillRect/>
          </a:stretch>
        </p:blipFill>
        <p:spPr>
          <a:xfrm>
            <a:off x="751205" y="1409700"/>
            <a:ext cx="5578475" cy="4763135"/>
          </a:xfrm>
          <a:prstGeom prst="rect">
            <a:avLst/>
          </a:prstGeom>
        </p:spPr>
      </p:pic>
      <p:pic>
        <p:nvPicPr>
          <p:cNvPr id="3" name="图片 2" descr="攥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9705" y="2844165"/>
            <a:ext cx="2487295" cy="223901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968365" y="1329055"/>
            <a:ext cx="9867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</a:rPr>
              <a:t>[zuàn]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179512" y="286370"/>
            <a:ext cx="3840480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b">
            <a:spAutoFit/>
            <a:scene3d>
              <a:camera prst="orthographicFront"/>
              <a:lightRig rig="threePt" dir="t"/>
            </a:scene3d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600" b="0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慈母情深</a:t>
            </a:r>
            <a:r>
              <a:rPr kumimoji="0" lang="zh-CN" altLang="zh-CN" sz="3600" b="0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·</a:t>
            </a:r>
            <a:r>
              <a:rPr kumimoji="0" lang="zh-CN" altLang="en-US" sz="3600" b="0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梁晓声</a:t>
            </a:r>
            <a:endParaRPr kumimoji="0" lang="zh-CN" altLang="en-US" sz="3600" b="0" kern="1200" cap="none" spc="0" normalizeH="0" baseline="0" noProof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5" name="图片 4" descr="攥 zuàn_240" hidden="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15760" y="981710"/>
            <a:ext cx="977900" cy="1155700"/>
          </a:xfrm>
          <a:prstGeom prst="rect">
            <a:avLst/>
          </a:prstGeom>
        </p:spPr>
      </p:pic>
      <p:pic>
        <p:nvPicPr>
          <p:cNvPr id="6" name="图片 5" descr="0E6D162E">
            <a:hlinkClick r:id="rId5" tooltip="生字卡" action="ppaction://hlinkfile"/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8128000" y="127000"/>
            <a:ext cx="889000" cy="1016000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p:transition spd="slow">
    <p:zo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lstStyle/>
          <a:p>
            <a:pPr eaLnBrk="1" hangingPunct="1">
              <a:lnSpc>
                <a:spcPct val="90000"/>
              </a:lnSpc>
            </a:pPr>
            <a:r>
              <a:rPr lang="zh-CN" altLang="en-US" sz="4400" dirty="0">
                <a:solidFill>
                  <a:srgbClr val="00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静静地默读课文，找出哪些地方，哪些描写令我</a:t>
            </a:r>
            <a:r>
              <a:rPr lang="zh-CN" altLang="en-US" sz="4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鼻子一酸</a:t>
            </a:r>
            <a:r>
              <a:rPr lang="zh-CN" altLang="en-US" sz="4400" dirty="0">
                <a:solidFill>
                  <a:srgbClr val="00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，用笔划出来。</a:t>
            </a:r>
            <a:endParaRPr lang="zh-CN" altLang="en-US" sz="4400" dirty="0">
              <a:solidFill>
                <a:srgbClr val="0066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endParaRPr lang="zh-CN" altLang="en-US" sz="4400" dirty="0">
              <a:solidFill>
                <a:srgbClr val="0066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800" dirty="0">
                <a:solidFill>
                  <a:srgbClr val="00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zh-CN" altLang="en-US" sz="2800" dirty="0">
              <a:solidFill>
                <a:srgbClr val="0066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dirty="0">
                <a:solidFill>
                  <a:srgbClr val="00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注意课文中体现环境描写、外貌描写、语言描写、动作描写的语句。</a:t>
            </a:r>
            <a:endParaRPr lang="zh-CN" altLang="en-US" dirty="0">
              <a:solidFill>
                <a:srgbClr val="0066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179512" y="286370"/>
            <a:ext cx="3840480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b">
            <a:spAutoFit/>
            <a:scene3d>
              <a:camera prst="orthographicFront"/>
              <a:lightRig rig="threePt" dir="t"/>
            </a:scene3d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600" b="0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慈母情深</a:t>
            </a:r>
            <a:r>
              <a:rPr kumimoji="0" lang="zh-CN" altLang="zh-CN" sz="3600" b="0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·</a:t>
            </a:r>
            <a:r>
              <a:rPr kumimoji="0" lang="zh-CN" altLang="en-US" sz="3600" b="0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梁晓声</a:t>
            </a:r>
            <a:endParaRPr kumimoji="0" lang="zh-CN" altLang="en-US" sz="3600" b="0" kern="1200" cap="none" spc="0" normalizeH="0" baseline="0" noProof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90117" name="AutoShape 4"/>
          <p:cNvSpPr/>
          <p:nvPr/>
        </p:nvSpPr>
        <p:spPr>
          <a:xfrm rot="-10764427">
            <a:off x="5454650" y="3357245"/>
            <a:ext cx="2871470" cy="1010920"/>
          </a:xfrm>
          <a:prstGeom prst="wedgeEllipseCallout">
            <a:avLst>
              <a:gd name="adj1" fmla="val 11921"/>
              <a:gd name="adj2" fmla="val 114426"/>
            </a:avLst>
          </a:prstGeom>
          <a:solidFill>
            <a:srgbClr val="DEF234"/>
          </a:solidFill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anchor="b"/>
          <a:p>
            <a:pPr algn="ctr"/>
            <a:endParaRPr lang="zh-CN" altLang="zh-CN" sz="1800" b="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90118" name="Text Box 5"/>
          <p:cNvSpPr txBox="1"/>
          <p:nvPr/>
        </p:nvSpPr>
        <p:spPr>
          <a:xfrm>
            <a:off x="5873115" y="3571871"/>
            <a:ext cx="20345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b">
            <a:spAutoFit/>
          </a:bodyPr>
          <a:p>
            <a:r>
              <a:rPr lang="zh-CN" altLang="en-US" sz="3200" b="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鼻子 一 酸</a:t>
            </a:r>
            <a:endParaRPr lang="zh-CN" altLang="en-US" sz="3200" b="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0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0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ln w="28575">
            <a:solidFill>
              <a:srgbClr val="FF0066"/>
            </a:solidFill>
            <a:prstDash val="dashDot"/>
          </a:ln>
        </p:spPr>
        <p:txBody>
          <a:bodyPr/>
          <a:lstStyle/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en-US" sz="4800" dirty="0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  <a:sym typeface="+mn-ea"/>
              </a:rPr>
              <a:t>汇报句式：</a:t>
            </a:r>
            <a:endParaRPr lang="en-US" altLang="zh-CN" sz="4800" dirty="0">
              <a:solidFill>
                <a:srgbClr val="FF0000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en-US" sz="4800" dirty="0">
                <a:latin typeface="Arial" panose="020B0604020202020204" pitchFamily="34" charset="0"/>
                <a:ea typeface="华文新魏" panose="02010800040101010101" pitchFamily="2" charset="-122"/>
                <a:sym typeface="+mn-ea"/>
              </a:rPr>
              <a:t>     </a:t>
            </a:r>
            <a:r>
              <a:rPr lang="zh-CN" altLang="en-US" sz="4800" dirty="0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  <a:sym typeface="+mn-ea"/>
              </a:rPr>
              <a:t>我从</a:t>
            </a:r>
            <a:r>
              <a:rPr lang="en-US" altLang="zh-CN" sz="4800" dirty="0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  <a:sym typeface="+mn-ea"/>
              </a:rPr>
              <a:t>______</a:t>
            </a:r>
            <a:r>
              <a:rPr lang="zh-CN" altLang="en-US" sz="4800" dirty="0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  <a:sym typeface="+mn-ea"/>
              </a:rPr>
              <a:t>（</a:t>
            </a:r>
            <a:r>
              <a:rPr lang="zh-CN" altLang="en-US" sz="4800" dirty="0">
                <a:solidFill>
                  <a:srgbClr val="FF0000"/>
                </a:solidFill>
                <a:latin typeface="Arial" panose="020B0604020202020204" pitchFamily="34" charset="0"/>
                <a:ea typeface="华文新魏" panose="02010800040101010101" pitchFamily="2" charset="-122"/>
                <a:sym typeface="+mn-ea"/>
              </a:rPr>
              <a:t>读句子</a:t>
            </a:r>
            <a:r>
              <a:rPr lang="zh-CN" altLang="en-US" sz="4800" dirty="0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  <a:sym typeface="+mn-ea"/>
              </a:rPr>
              <a:t>）这一处的</a:t>
            </a:r>
            <a:r>
              <a:rPr lang="en-US" altLang="zh-CN" sz="4800" dirty="0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  <a:sym typeface="+mn-ea"/>
              </a:rPr>
              <a:t>______</a:t>
            </a:r>
            <a:r>
              <a:rPr lang="zh-CN" altLang="en-US" sz="4800" dirty="0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  <a:sym typeface="+mn-ea"/>
              </a:rPr>
              <a:t>描写中，感受到母亲的</a:t>
            </a:r>
            <a:r>
              <a:rPr lang="en-US" altLang="zh-CN" sz="4800" dirty="0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  <a:sym typeface="+mn-ea"/>
              </a:rPr>
              <a:t>_______</a:t>
            </a:r>
            <a:r>
              <a:rPr lang="zh-CN" altLang="en-US" sz="4800" dirty="0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  <a:sym typeface="+mn-ea"/>
              </a:rPr>
              <a:t>，所以鼻子一酸。</a:t>
            </a:r>
            <a:endParaRPr lang="zh-CN" altLang="en-US" sz="4800" b="1" dirty="0">
              <a:solidFill>
                <a:srgbClr val="006600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  <a:p>
            <a:endParaRPr lang="zh-CN" altLang="en-US" sz="4800"/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60655" y="125761"/>
            <a:ext cx="3840480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b">
            <a:spAutoFit/>
            <a:scene3d>
              <a:camera prst="orthographicFront"/>
              <a:lightRig rig="threePt" dir="t"/>
            </a:scene3d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600" b="0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慈母情深</a:t>
            </a:r>
            <a:r>
              <a:rPr kumimoji="0" lang="zh-CN" altLang="zh-CN" sz="3600" b="0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·</a:t>
            </a:r>
            <a:r>
              <a:rPr kumimoji="0" lang="zh-CN" altLang="en-US" sz="3600" b="0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梁晓声</a:t>
            </a:r>
            <a:endParaRPr kumimoji="0" lang="zh-CN" altLang="en-US" sz="3600" b="0" kern="1200" cap="none" spc="0" normalizeH="0" baseline="0" noProof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987" name="文本占位符 425986"/>
          <p:cNvSpPr>
            <a:spLocks noGrp="1" noRot="1"/>
          </p:cNvSpPr>
          <p:nvPr>
            <p:ph idx="1"/>
          </p:nvPr>
        </p:nvSpPr>
        <p:spPr>
          <a:xfrm>
            <a:off x="549910" y="2113915"/>
            <a:ext cx="8229600" cy="4525963"/>
          </a:xfrm>
        </p:spPr>
        <p:txBody>
          <a:bodyPr>
            <a:normAutofit/>
          </a:bodyPr>
          <a:lstStyle/>
          <a:p>
            <a:r>
              <a:rPr lang="zh-CN" altLang="en-US" sz="5400" dirty="0">
                <a:solidFill>
                  <a:srgbClr val="009900"/>
                </a:solidFill>
                <a:ea typeface="黑体" panose="02010609060101010101" pitchFamily="49" charset="-122"/>
              </a:rPr>
              <a:t>七八十台</a:t>
            </a:r>
            <a:r>
              <a:rPr lang="zh-CN" altLang="en-US" sz="5400" dirty="0" smtClean="0">
                <a:solidFill>
                  <a:srgbClr val="009900"/>
                </a:solidFill>
                <a:ea typeface="黑体" panose="02010609060101010101" pitchFamily="49" charset="-122"/>
              </a:rPr>
              <a:t>缝纫机发出</a:t>
            </a:r>
            <a:r>
              <a:rPr lang="zh-CN" altLang="en-US" sz="5400" dirty="0">
                <a:solidFill>
                  <a:srgbClr val="009900"/>
                </a:solidFill>
                <a:ea typeface="黑体" panose="02010609060101010101" pitchFamily="49" charset="-122"/>
              </a:rPr>
              <a:t>的</a:t>
            </a:r>
            <a:r>
              <a:rPr lang="zh-CN" altLang="en-US" sz="5400" dirty="0" smtClean="0">
                <a:solidFill>
                  <a:srgbClr val="009900"/>
                </a:solidFill>
                <a:ea typeface="黑体" panose="02010609060101010101" pitchFamily="49" charset="-122"/>
              </a:rPr>
              <a:t>噪声震耳欲聋</a:t>
            </a:r>
            <a:r>
              <a:rPr lang="zh-CN" altLang="en-US" sz="5400" dirty="0">
                <a:solidFill>
                  <a:srgbClr val="009900"/>
                </a:solidFill>
                <a:ea typeface="黑体" panose="02010609060101010101" pitchFamily="49" charset="-122"/>
              </a:rPr>
              <a:t>。</a:t>
            </a:r>
            <a:endParaRPr lang="zh-CN" altLang="en-US" sz="5400" dirty="0">
              <a:solidFill>
                <a:srgbClr val="009900"/>
              </a:solidFill>
              <a:ea typeface="黑体" panose="02010609060101010101" pitchFamily="49" charset="-122"/>
            </a:endParaRPr>
          </a:p>
          <a:p>
            <a:endParaRPr lang="zh-CN" altLang="en-US" sz="5400" dirty="0">
              <a:solidFill>
                <a:srgbClr val="009900"/>
              </a:solidFill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5400" dirty="0">
                <a:solidFill>
                  <a:srgbClr val="FF0000"/>
                </a:solidFill>
                <a:ea typeface="黑体" panose="02010609060101010101" pitchFamily="49" charset="-122"/>
                <a:sym typeface="+mn-ea"/>
              </a:rPr>
              <a:t>         </a:t>
            </a:r>
            <a:endParaRPr lang="zh-CN" altLang="en-US" sz="5400" dirty="0">
              <a:solidFill>
                <a:srgbClr val="FF0000"/>
              </a:solidFill>
              <a:ea typeface="黑体" panose="02010609060101010101" pitchFamily="49" charset="-122"/>
              <a:sym typeface="+mn-ea"/>
            </a:endParaRPr>
          </a:p>
        </p:txBody>
      </p:sp>
      <p:sp>
        <p:nvSpPr>
          <p:cNvPr id="90117" name="AutoShape 4"/>
          <p:cNvSpPr/>
          <p:nvPr/>
        </p:nvSpPr>
        <p:spPr>
          <a:xfrm rot="-10764427">
            <a:off x="2041525" y="4337685"/>
            <a:ext cx="3637280" cy="1010920"/>
          </a:xfrm>
          <a:prstGeom prst="wedgeEllipseCallout">
            <a:avLst>
              <a:gd name="adj1" fmla="val 11921"/>
              <a:gd name="adj2" fmla="val 114426"/>
            </a:avLst>
          </a:prstGeom>
          <a:solidFill>
            <a:srgbClr val="FFFF00"/>
          </a:solidFill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anchor="b"/>
          <a:p>
            <a:pPr algn="ctr"/>
            <a:r>
              <a:rPr lang="zh-CN" altLang="zh-CN" sz="3600" b="0" dirty="0">
                <a:solidFill>
                  <a:srgbClr val="C00000"/>
                </a:solidFill>
                <a:latin typeface="Arial" panose="020B0604020202020204" pitchFamily="34" charset="0"/>
              </a:rPr>
              <a:t>辛劳的母亲</a:t>
            </a:r>
            <a:endParaRPr lang="zh-CN" altLang="zh-CN" sz="3600" b="0" dirty="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60655" y="125761"/>
            <a:ext cx="3840480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b">
            <a:spAutoFit/>
            <a:scene3d>
              <a:camera prst="orthographicFront"/>
              <a:lightRig rig="threePt" dir="t"/>
            </a:scene3d>
          </a:bodyPr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600" b="0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慈母情深</a:t>
            </a:r>
            <a:r>
              <a:rPr kumimoji="0" lang="zh-CN" altLang="zh-CN" sz="3600" b="0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·</a:t>
            </a:r>
            <a:r>
              <a:rPr kumimoji="0" lang="zh-CN" altLang="en-US" sz="3600" b="0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梁晓声</a:t>
            </a:r>
            <a:endParaRPr kumimoji="0" lang="zh-CN" altLang="en-US" sz="3600" b="0" kern="1200" cap="none" spc="0" normalizeH="0" baseline="0" noProof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0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0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ln w="28575">
            <a:solidFill>
              <a:srgbClr val="FF0066"/>
            </a:solidFill>
            <a:prstDash val="dashDot"/>
          </a:ln>
        </p:spPr>
        <p:txBody>
          <a:bodyPr/>
          <a:lstStyle/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en-US" sz="4800" dirty="0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  <a:sym typeface="+mn-ea"/>
              </a:rPr>
              <a:t>汇报句式：</a:t>
            </a:r>
            <a:endParaRPr lang="en-US" altLang="zh-CN" sz="4800" dirty="0">
              <a:solidFill>
                <a:srgbClr val="FF0000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en-US" sz="4800" dirty="0">
                <a:latin typeface="Arial" panose="020B0604020202020204" pitchFamily="34" charset="0"/>
                <a:ea typeface="华文新魏" panose="02010800040101010101" pitchFamily="2" charset="-122"/>
                <a:sym typeface="+mn-ea"/>
              </a:rPr>
              <a:t>     </a:t>
            </a:r>
            <a:r>
              <a:rPr lang="zh-CN" altLang="en-US" sz="4800" dirty="0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  <a:sym typeface="+mn-ea"/>
              </a:rPr>
              <a:t>我从</a:t>
            </a:r>
            <a:r>
              <a:rPr lang="en-US" altLang="zh-CN" sz="4800" dirty="0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  <a:sym typeface="+mn-ea"/>
              </a:rPr>
              <a:t>______</a:t>
            </a:r>
            <a:r>
              <a:rPr lang="zh-CN" altLang="en-US" sz="4800" dirty="0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  <a:sym typeface="+mn-ea"/>
              </a:rPr>
              <a:t>（</a:t>
            </a:r>
            <a:r>
              <a:rPr lang="zh-CN" altLang="en-US" sz="4800" dirty="0">
                <a:solidFill>
                  <a:srgbClr val="FF0000"/>
                </a:solidFill>
                <a:latin typeface="Arial" panose="020B0604020202020204" pitchFamily="34" charset="0"/>
                <a:ea typeface="华文新魏" panose="02010800040101010101" pitchFamily="2" charset="-122"/>
                <a:sym typeface="+mn-ea"/>
              </a:rPr>
              <a:t>读句子</a:t>
            </a:r>
            <a:r>
              <a:rPr lang="zh-CN" altLang="en-US" sz="4800" dirty="0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  <a:sym typeface="+mn-ea"/>
              </a:rPr>
              <a:t>）这一处的</a:t>
            </a:r>
            <a:r>
              <a:rPr lang="en-US" altLang="zh-CN" sz="4800" dirty="0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  <a:sym typeface="+mn-ea"/>
              </a:rPr>
              <a:t>______</a:t>
            </a:r>
            <a:r>
              <a:rPr lang="zh-CN" altLang="en-US" sz="4800" dirty="0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  <a:sym typeface="+mn-ea"/>
              </a:rPr>
              <a:t>描写中，感受到母亲的</a:t>
            </a:r>
            <a:r>
              <a:rPr lang="en-US" altLang="zh-CN" sz="4800" dirty="0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  <a:sym typeface="+mn-ea"/>
              </a:rPr>
              <a:t>_______</a:t>
            </a:r>
            <a:r>
              <a:rPr lang="zh-CN" altLang="en-US" sz="4800" dirty="0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  <a:sym typeface="+mn-ea"/>
              </a:rPr>
              <a:t>，所以鼻子一酸。</a:t>
            </a:r>
            <a:endParaRPr lang="zh-CN" altLang="en-US" sz="4800" b="1" dirty="0">
              <a:solidFill>
                <a:srgbClr val="006600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  <a:p>
            <a:endParaRPr lang="zh-CN" altLang="en-US" sz="4800"/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60655" y="186146"/>
            <a:ext cx="3467616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b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0" kern="1200" cap="none" spc="0" normalizeH="0" baseline="0" noProof="0" dirty="0">
                <a:solidFill>
                  <a:schemeClr val="tx2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慈母情深</a:t>
            </a:r>
            <a:r>
              <a:rPr kumimoji="0" lang="zh-CN" altLang="zh-CN" sz="3200" b="0" kern="1200" cap="none" spc="0" normalizeH="0" baseline="0" noProof="0" dirty="0">
                <a:solidFill>
                  <a:schemeClr val="tx2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·</a:t>
            </a:r>
            <a:r>
              <a:rPr kumimoji="0" lang="zh-CN" altLang="en-US" sz="3200" b="0" kern="1200" cap="none" spc="0" normalizeH="0" baseline="0" noProof="0" dirty="0">
                <a:solidFill>
                  <a:schemeClr val="tx2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梁晓声</a:t>
            </a:r>
            <a:endParaRPr kumimoji="0" lang="zh-CN" altLang="en-US" sz="3200" b="0" kern="1200" cap="none" spc="0" normalizeH="0" baseline="0" noProof="0" dirty="0">
              <a:solidFill>
                <a:schemeClr val="tx2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ext Box 3">
            <a:hlinkClick r:id="rId1" action="ppaction://hlinksldjump"/>
          </p:cNvPr>
          <p:cNvSpPr txBox="1">
            <a:spLocks noChangeArrowheads="1"/>
          </p:cNvSpPr>
          <p:nvPr/>
        </p:nvSpPr>
        <p:spPr bwMode="auto">
          <a:xfrm>
            <a:off x="179388" y="1196975"/>
            <a:ext cx="8820150" cy="30178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b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zh-CN" sz="4000" kern="1200" cap="none" spc="0" normalizeH="0" baseline="0" noProof="0" dirty="0">
                <a:solidFill>
                  <a:srgbClr val="FFFF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</a:t>
            </a:r>
            <a:r>
              <a:rPr kumimoji="0" lang="zh-CN" altLang="zh-CN" sz="4800" kern="1200" cap="none" spc="0" normalizeH="0" baseline="0" noProof="0" dirty="0">
                <a:solidFill>
                  <a:srgbClr val="FFFF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</a:t>
            </a:r>
            <a:r>
              <a:rPr kumimoji="0" lang="zh-CN" altLang="zh-CN" sz="4800" kern="1200" cap="none" spc="0" normalizeH="0" baseline="0" noProof="0" dirty="0">
                <a:solidFill>
                  <a:srgbClr val="FFCC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</a:t>
            </a:r>
            <a:r>
              <a:rPr kumimoji="0" lang="zh-CN" altLang="zh-CN" sz="4800" kern="1200" cap="none" spc="0" normalizeH="0" baseline="0" noProof="0" dirty="0">
                <a:solidFill>
                  <a:srgbClr val="16310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</a:t>
            </a:r>
            <a:r>
              <a:rPr kumimoji="0" lang="zh-CN" altLang="en-US" sz="4800" b="0" kern="1200" cap="none" spc="0" normalizeH="0" baseline="0" noProof="0" dirty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背直起来了，</a:t>
            </a:r>
            <a:r>
              <a:rPr kumimoji="0" lang="zh-CN" altLang="en-US" sz="4800" b="0" kern="1200" cap="none" spc="0" normalizeH="0" baseline="0" noProof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我的母亲</a:t>
            </a:r>
            <a:r>
              <a:rPr kumimoji="0" lang="zh-CN" altLang="en-US" sz="4800" b="0" kern="1200" cap="none" spc="0" normalizeH="0" baseline="0" noProof="0" dirty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。转过身来了，</a:t>
            </a:r>
            <a:r>
              <a:rPr kumimoji="0" lang="zh-CN" altLang="en-US" sz="4800" b="0" kern="1200" cap="none" spc="0" normalizeH="0" baseline="0" noProof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我的母亲</a:t>
            </a:r>
            <a:r>
              <a:rPr kumimoji="0" lang="zh-CN" altLang="en-US" sz="4800" b="0" kern="1200" cap="none" spc="0" normalizeH="0" baseline="0" noProof="0" dirty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。褐色的口罩上方，一对眼神疲惫的眼睛吃惊地望着我，</a:t>
            </a:r>
            <a:r>
              <a:rPr kumimoji="0" lang="zh-CN" altLang="en-US" sz="4800" b="0" kern="1200" cap="none" spc="0" normalizeH="0" baseline="0" noProof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我的母亲</a:t>
            </a:r>
            <a:r>
              <a:rPr kumimoji="0" lang="zh-CN" altLang="zh-CN" sz="4800" b="0" kern="1200" cap="none" spc="0" normalizeH="0" baseline="0" noProof="0" dirty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……</a:t>
            </a:r>
            <a:endParaRPr kumimoji="0" lang="zh-CN" altLang="zh-CN" sz="4800" b="0" kern="1200" cap="none" spc="0" normalizeH="0" baseline="0" noProof="0" dirty="0">
              <a:solidFill>
                <a:srgbClr val="009900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94213" name="Arc 5"/>
          <p:cNvSpPr/>
          <p:nvPr/>
        </p:nvSpPr>
        <p:spPr>
          <a:xfrm flipV="1">
            <a:off x="0" y="3717925"/>
            <a:ext cx="9161463" cy="793750"/>
          </a:xfrm>
          <a:custGeom>
            <a:avLst/>
            <a:gdLst>
              <a:gd name="txL" fmla="*/ 0 w 39307"/>
              <a:gd name="txT" fmla="*/ 0 h 21600"/>
              <a:gd name="txR" fmla="*/ 39307 w 39307"/>
              <a:gd name="txB" fmla="*/ 21600 h 21600"/>
            </a:gdLst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39307" h="21600" fill="none">
                <a:moveTo>
                  <a:pt x="-1" y="11217"/>
                </a:moveTo>
                <a:cubicBezTo>
                  <a:pt x="3791" y="4300"/>
                  <a:pt x="11052" y="-1"/>
                  <a:pt x="18941" y="0"/>
                </a:cubicBezTo>
                <a:cubicBezTo>
                  <a:pt x="28096" y="0"/>
                  <a:pt x="36257" y="5771"/>
                  <a:pt x="39307" y="14403"/>
                </a:cubicBezTo>
              </a:path>
              <a:path w="39307" h="21600" stroke="0">
                <a:moveTo>
                  <a:pt x="-1" y="11217"/>
                </a:moveTo>
                <a:cubicBezTo>
                  <a:pt x="3791" y="4300"/>
                  <a:pt x="11052" y="-1"/>
                  <a:pt x="18941" y="0"/>
                </a:cubicBezTo>
                <a:cubicBezTo>
                  <a:pt x="28096" y="0"/>
                  <a:pt x="36257" y="5771"/>
                  <a:pt x="39307" y="14403"/>
                </a:cubicBezTo>
                <a:lnTo>
                  <a:pt x="18941" y="21600"/>
                </a:lnTo>
                <a:lnTo>
                  <a:pt x="-1" y="11217"/>
                </a:lnTo>
                <a:close/>
              </a:path>
            </a:pathLst>
          </a:custGeom>
          <a:noFill/>
          <a:ln w="63500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" name="TextBox 3"/>
          <p:cNvSpPr txBox="1"/>
          <p:nvPr/>
        </p:nvSpPr>
        <p:spPr>
          <a:xfrm>
            <a:off x="179388" y="130176"/>
            <a:ext cx="4711700" cy="7699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 b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句式转换对比读：</a:t>
            </a:r>
            <a:endParaRPr lang="zh-CN" altLang="en-US" sz="4400" b="1" dirty="0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0117" name="AutoShape 4"/>
          <p:cNvSpPr/>
          <p:nvPr/>
        </p:nvSpPr>
        <p:spPr>
          <a:xfrm rot="-10764427">
            <a:off x="3648075" y="4758055"/>
            <a:ext cx="3637280" cy="1010920"/>
          </a:xfrm>
          <a:prstGeom prst="wedgeEllipseCallout">
            <a:avLst>
              <a:gd name="adj1" fmla="val 11921"/>
              <a:gd name="adj2" fmla="val 114426"/>
            </a:avLst>
          </a:prstGeom>
          <a:solidFill>
            <a:srgbClr val="FFFF00"/>
          </a:solidFill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anchor="b"/>
          <a:p>
            <a:pPr algn="ctr"/>
            <a:r>
              <a:rPr lang="zh-CN" altLang="zh-CN" sz="3600" b="0" dirty="0">
                <a:solidFill>
                  <a:srgbClr val="C00000"/>
                </a:solidFill>
                <a:latin typeface="Arial" panose="020B0604020202020204" pitchFamily="34" charset="0"/>
              </a:rPr>
              <a:t>疲惫的母亲</a:t>
            </a:r>
            <a:endParaRPr lang="zh-CN" altLang="zh-CN" sz="3600" b="0" dirty="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0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0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7" grpId="0" bldLvl="0" animBg="1"/>
    </p:bldLst>
  </p:timing>
</p:sld>
</file>

<file path=ppt/tags/tag1.xml><?xml version="1.0" encoding="utf-8"?>
<p:tagLst xmlns:p="http://schemas.openxmlformats.org/presentationml/2006/main">
  <p:tag name="[WORDCARD]" val="[WORDCARD]"/>
  <p:tag name="WORDCARD" val="WORDCARD"/>
</p:tagLst>
</file>

<file path=ppt/tags/tag2.xml><?xml version="1.0" encoding="utf-8"?>
<p:tagLst xmlns:p="http://schemas.openxmlformats.org/presentationml/2006/main">
  <p:tag name="[PLUGIN]" val="[PLUGIN]"/>
</p:tagLst>
</file>

<file path=ppt/theme/theme1.xml><?xml version="1.0" encoding="utf-8"?>
<a:theme xmlns:a="http://schemas.openxmlformats.org/drawingml/2006/main" name="神秘曲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TM03457444[[fn=基础]]</Template>
  <TotalTime>0</TotalTime>
  <Words>2691</Words>
  <Application>WPS 演示</Application>
  <PresentationFormat>全屏显示(4:3)</PresentationFormat>
  <Paragraphs>229</Paragraphs>
  <Slides>30</Slides>
  <Notes>1</Notes>
  <HiddenSlides>0</HiddenSlides>
  <MMClips>2</MMClips>
  <ScaleCrop>false</ScaleCrop>
  <HeadingPairs>
    <vt:vector size="6" baseType="variant">
      <vt:variant>
        <vt:lpstr>已用的字体</vt:lpstr>
      </vt:variant>
      <vt:variant>
        <vt:i4>35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66" baseType="lpstr">
      <vt:lpstr>Arial</vt:lpstr>
      <vt:lpstr>宋体</vt:lpstr>
      <vt:lpstr>Wingdings</vt:lpstr>
      <vt:lpstr>楷体</vt:lpstr>
      <vt:lpstr>方正姚体</vt:lpstr>
      <vt:lpstr>微软雅黑</vt:lpstr>
      <vt:lpstr>黑体</vt:lpstr>
      <vt:lpstr>华文新魏</vt:lpstr>
      <vt:lpstr>楷体_GB2312</vt:lpstr>
      <vt:lpstr>Arial Unicode MS</vt:lpstr>
      <vt:lpstr>Calibri</vt:lpstr>
      <vt:lpstr>方正硬笔楷书简体</vt:lpstr>
      <vt:lpstr>Arial</vt:lpstr>
      <vt:lpstr>PMingLiU</vt:lpstr>
      <vt:lpstr>华文细黑</vt:lpstr>
      <vt:lpstr>GungsuhChe</vt:lpstr>
      <vt:lpstr>Corbel</vt:lpstr>
      <vt:lpstr>Times New Roman</vt:lpstr>
      <vt:lpstr>新宋体</vt:lpstr>
      <vt:lpstr>仿宋</vt:lpstr>
      <vt:lpstr>华文彩云</vt:lpstr>
      <vt:lpstr>华文楷体</vt:lpstr>
      <vt:lpstr>华文琥珀</vt:lpstr>
      <vt:lpstr>华文仿宋</vt:lpstr>
      <vt:lpstr>方正舒体</vt:lpstr>
      <vt:lpstr>隶书</vt:lpstr>
      <vt:lpstr>幼圆</vt:lpstr>
      <vt:lpstr>PMingLiU-ExtB</vt:lpstr>
      <vt:lpstr>SimSun-ExtB</vt:lpstr>
      <vt:lpstr>Agency FB</vt:lpstr>
      <vt:lpstr>Aharoni</vt:lpstr>
      <vt:lpstr>Algerian</vt:lpstr>
      <vt:lpstr>Andalus</vt:lpstr>
      <vt:lpstr>Angsana New</vt:lpstr>
      <vt:lpstr>Arial Rounded MT Bold</vt:lpstr>
      <vt:lpstr>神秘曲线</vt:lpstr>
      <vt:lpstr>那是一个秋天风儿那么缠绵 让我想起他们那双无助的眼 就在那美丽风景相伴的地方 我听到一声巨响震彻山谷 就是那个秋天再看不到爸爸的脸 他用他的双肩托起我重生的起点 黑暗中泪水沾满了双眼 你不要离开   不要伤害 我看到爸爸妈妈就这么走远 留下我在这陌生的人世间 不知道未来还会有什么风险 我想要紧紧抓住他的手 妈妈告诉我希望还会有 看到太阳出来妈妈笑了天亮了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微软用户</dc:creator>
  <cp:lastModifiedBy>shadow</cp:lastModifiedBy>
  <cp:revision>426</cp:revision>
  <dcterms:created xsi:type="dcterms:W3CDTF">2007-10-21T13:07:00Z</dcterms:created>
  <dcterms:modified xsi:type="dcterms:W3CDTF">2018-11-27T13:57:39Z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2052-11.1.0.7989</vt:lpwstr>
  </property>
</Properties>
</file>