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3" r:id="rId2"/>
    <p:sldId id="263" r:id="rId3"/>
    <p:sldId id="264" r:id="rId4"/>
    <p:sldId id="306" r:id="rId5"/>
    <p:sldId id="265" r:id="rId6"/>
    <p:sldId id="319" r:id="rId7"/>
    <p:sldId id="317" r:id="rId8"/>
    <p:sldId id="318" r:id="rId9"/>
    <p:sldId id="320"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solidFill>
                  <a:schemeClr val="tx1"/>
                </a:solidFill>
              </a:rPr>
              <a:t>3</a:t>
            </a:r>
            <a:r>
              <a:rPr lang="en-US" altLang="zh-CN" sz="1600" dirty="0" smtClean="0">
                <a:solidFill>
                  <a:schemeClr val="tx1"/>
                </a:solidFill>
              </a:rPr>
              <a:t>.</a:t>
            </a:r>
            <a:r>
              <a:rPr lang="zh-CN" altLang="zh-CN" sz="1600" dirty="0" smtClean="0">
                <a:solidFill>
                  <a:schemeClr val="tx1"/>
                </a:solidFill>
              </a:rPr>
              <a:t>三棵树</a:t>
            </a:r>
            <a:endParaRPr lang="zh-CN" altLang="en-US" sz="1600" dirty="0">
              <a:solidFill>
                <a:schemeClr val="tx1"/>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en-US" altLang="zh-CN" dirty="0"/>
              <a:t>.</a:t>
            </a:r>
            <a:r>
              <a:rPr lang="zh-CN" altLang="zh-CN" dirty="0"/>
              <a:t>三棵树</a:t>
            </a: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万物有灵。一棵树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用她的绿关爱着你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用她的洁白遥望着你。用心感受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你会发现生命的光芒时时照耀着你。学习本文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在诗中的象征意义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认识、理解树与人相互依存的关系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感受作者内心对生命的感悟与倾诉。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加夫列拉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米斯特拉尔</a:t>
            </a:r>
            <a:r>
              <a:rPr lang="en-US" altLang="zh-CN" sz="2200" dirty="0">
                <a:solidFill>
                  <a:srgbClr val="000000"/>
                </a:solidFill>
                <a:latin typeface="Times New Roman" panose="02020603050405020304" pitchFamily="18" charset="0"/>
                <a:cs typeface="Times New Roman" panose="02020603050405020304" pitchFamily="18" charset="0"/>
              </a:rPr>
              <a:t>(1889—1957),</a:t>
            </a:r>
            <a:r>
              <a:rPr lang="zh-CN" altLang="zh-CN" sz="2200" dirty="0">
                <a:solidFill>
                  <a:srgbClr val="000000"/>
                </a:solidFill>
                <a:latin typeface="Times New Roman" panose="02020603050405020304" pitchFamily="18" charset="0"/>
                <a:cs typeface="Times New Roman" panose="02020603050405020304" pitchFamily="18" charset="0"/>
              </a:rPr>
              <a:t>智利女诗人</a:t>
            </a:r>
            <a:r>
              <a:rPr lang="en-US" altLang="zh-CN" sz="2200" dirty="0">
                <a:solidFill>
                  <a:srgbClr val="000000"/>
                </a:solidFill>
                <a:latin typeface="Times New Roman" panose="02020603050405020304" pitchFamily="18" charset="0"/>
                <a:cs typeface="Times New Roman" panose="02020603050405020304" pitchFamily="18" charset="0"/>
              </a:rPr>
              <a:t>,1914</a:t>
            </a:r>
            <a:r>
              <a:rPr lang="zh-CN" altLang="zh-CN" sz="2200" dirty="0">
                <a:solidFill>
                  <a:srgbClr val="000000"/>
                </a:solidFill>
                <a:latin typeface="Times New Roman" panose="02020603050405020304" pitchFamily="18" charset="0"/>
                <a:cs typeface="Times New Roman" panose="02020603050405020304" pitchFamily="18" charset="0"/>
              </a:rPr>
              <a:t>年参加了圣地亚哥花奖赛诗会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以三首《死的十四行诗》荣获头奖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从此便踏上了鲜花和荣誉铺成的道路。</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她那富于强烈感情的抒情诗使她的名字成了整个拉丁美洲理想的象征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而获得诺贝尔文学奖。主要作品有《绝望》</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、《柔情》</a:t>
            </a: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cs typeface="Times New Roman" panose="02020603050405020304" pitchFamily="18" charset="0"/>
              </a:rPr>
              <a:t>、《塔拉》</a:t>
            </a:r>
            <a:r>
              <a:rPr lang="en-US" altLang="zh-CN" sz="2200" dirty="0">
                <a:solidFill>
                  <a:srgbClr val="000000"/>
                </a:solidFill>
                <a:latin typeface="Times New Roman" panose="02020603050405020304" pitchFamily="18" charset="0"/>
                <a:cs typeface="Times New Roman" panose="02020603050405020304" pitchFamily="18" charset="0"/>
              </a:rPr>
              <a:t>(1938)</a:t>
            </a:r>
            <a:r>
              <a:rPr lang="zh-CN" altLang="zh-CN" sz="2200" dirty="0">
                <a:solidFill>
                  <a:srgbClr val="000000"/>
                </a:solidFill>
                <a:latin typeface="Times New Roman" panose="02020603050405020304" pitchFamily="18" charset="0"/>
                <a:cs typeface="Times New Roman" panose="02020603050405020304" pitchFamily="18" charset="0"/>
              </a:rPr>
              <a:t>和《葡萄压榨机》</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米斯特拉尔早期沉湎于个人爱情的悲欢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作品格调委婉凄恻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但感情细腻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文字清新。</a:t>
            </a:r>
            <a:r>
              <a:rPr lang="en-US" altLang="zh-CN" sz="2200" dirty="0">
                <a:solidFill>
                  <a:srgbClr val="000000"/>
                </a:solidFill>
                <a:latin typeface="Times New Roman" panose="02020603050405020304" pitchFamily="18" charset="0"/>
                <a:cs typeface="Times New Roman" panose="02020603050405020304" pitchFamily="18" charset="0"/>
              </a:rPr>
              <a:t>1938</a:t>
            </a:r>
            <a:r>
              <a:rPr lang="zh-CN" altLang="zh-CN" sz="2200" dirty="0">
                <a:solidFill>
                  <a:srgbClr val="000000"/>
                </a:solidFill>
                <a:latin typeface="Times New Roman" panose="02020603050405020304" pitchFamily="18" charset="0"/>
                <a:cs typeface="Times New Roman" panose="02020603050405020304" pitchFamily="18" charset="0"/>
              </a:rPr>
              <a:t>年后题材和情调有明显变化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面向更广阔的生活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反映了受压迫、被遗弃的人们的困苦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对资本主义社会的不合理现象做了一定的揭露和抨击。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87773139"/>
              </p:ext>
            </p:extLst>
          </p:nvPr>
        </p:nvGraphicFramePr>
        <p:xfrm>
          <a:off x="508000" y="1700808"/>
          <a:ext cx="8128000" cy="4477459"/>
        </p:xfrm>
        <a:graphic>
          <a:graphicData uri="http://schemas.openxmlformats.org/presentationml/2006/ole">
            <mc:AlternateContent xmlns:mc="http://schemas.openxmlformats.org/markup-compatibility/2006">
              <mc:Choice xmlns:v="urn:schemas-microsoft-com:vml" Requires="v">
                <p:oleObj spid="_x0000_s1030" name="Document" r:id="rId5" imgW="3838193" imgH="2114590" progId="Word.Document.12">
                  <p:embed/>
                </p:oleObj>
              </mc:Choice>
              <mc:Fallback>
                <p:oleObj name="Document" r:id="rId5" imgW="3838193" imgH="2114590" progId="Word.Document.12">
                  <p:embed/>
                  <p:pic>
                    <p:nvPicPr>
                      <p:cNvPr id="0" name=""/>
                      <p:cNvPicPr/>
                      <p:nvPr/>
                    </p:nvPicPr>
                    <p:blipFill>
                      <a:blip r:embed="rId6"/>
                      <a:stretch>
                        <a:fillRect/>
                      </a:stretch>
                    </p:blipFill>
                    <p:spPr>
                      <a:xfrm>
                        <a:off x="508000" y="1700808"/>
                        <a:ext cx="8128000" cy="4477459"/>
                      </a:xfrm>
                      <a:prstGeom prst="rect">
                        <a:avLst/>
                      </a:prstGeom>
                    </p:spPr>
                  </p:pic>
                </p:oleObj>
              </mc:Fallback>
            </mc:AlternateContent>
          </a:graphicData>
        </a:graphic>
      </p:graphicFrame>
      <p:sp>
        <p:nvSpPr>
          <p:cNvPr id="5" name="矩形 4"/>
          <p:cNvSpPr/>
          <p:nvPr/>
        </p:nvSpPr>
        <p:spPr>
          <a:xfrm>
            <a:off x="1700990" y="1988840"/>
            <a:ext cx="710666"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86390" y="1988840"/>
            <a:ext cx="710666"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1988840"/>
            <a:ext cx="28803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15389" y="1988840"/>
            <a:ext cx="64606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24810" y="2935830"/>
            <a:ext cx="36004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32516" y="3462362"/>
            <a:ext cx="36004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5718" y="2924944"/>
            <a:ext cx="36004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53946" y="3461058"/>
            <a:ext cx="36004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06430" y="2851699"/>
            <a:ext cx="270504" cy="452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74574" y="3472544"/>
            <a:ext cx="27050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20092" y="4397163"/>
            <a:ext cx="172824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720092" y="4914288"/>
            <a:ext cx="25769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72092" y="5410346"/>
            <a:ext cx="64043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35260" y="5784478"/>
            <a:ext cx="508347"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19"/>
                                        </p:tgtEl>
                                      </p:cBhvr>
                                    </p:animEffect>
                                    <p:set>
                                      <p:cBhvr>
                                        <p:cTn id="70"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三棵伐倒的树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弃在小路的边缘。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伐木人把它们遗忘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它们亲密地挤在一起交谈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犹如三条盲汉。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三条盲汉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不仅形象地表现了树木的粗壮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也给读者留下这样一种悬念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树怎么会失明呢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歪歪扭扭的那一棵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把巨大的臂膀和抖动的枝叶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伸向同伴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两个伤口像一双眼睛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表达着哀怨。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在诗人的带动下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读者是一个外在的观察者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被观察的对象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仿佛也睁开了眼睛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从纸面上回看读者。在这一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读者也被迫卷入了这个事件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像目击者那样不再外在于这个事件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而是直接面对它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感受到一种心灵的冲击。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389615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284"/>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分析本诗拟人手法的运用。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这首诗有一种强烈的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诗人仿佛是一个细心的观察者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忠实地描绘出三棵树的形象。然而这种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并不等同于纯客观的记录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而是处处渗透了诗人的同情和想象。这突出表现在拟人手法的运用上。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这首诗通篇都是建立在树与人的某种类比之上的。在这首诗的开头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三棵倒在路边的树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被比喻成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三条盲汉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它们亲密地挤在一起交谈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。在随后的诗行中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不断被赋予人的知觉、人的情感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它们就像伤残的人体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活生生地呈现在我们面前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两个伤口像一双眼睛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表达着哀怨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更有惊心动魄的效果。拟人手法的运用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并不单是一种修辞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服务于新奇的效果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它带来了一种特殊的感染力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让世界上无生命的事物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也仿佛有了生命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有了知觉和感情。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48456" y="1844824"/>
            <a:ext cx="8128000" cy="412247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诗人用平白洗练的口语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书写了日常生活中一个平凡的场景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三棵伐倒的树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弃在小路的边缘。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或许读者会认为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诗人关注的应该是那些非现实的事物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但这首诗在风格上却有一种强烈的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写实性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长短不一的诗行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就像变焦的镜头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直接记录了发生的一切。但我们在阅读它的时候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仍然能感受到一种特殊的诗意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一种让人悄然动容的抒情力量。那就是诗歌内在的情感的潜在变化。在诗歌的开始部分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诗人保持了一种冷静的旁观态度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语调中甚至还包含了一些幽默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但随着诗行的展开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诗人的情绪进一步变得凝重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仿佛随着观察的深入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她的态度从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变为一种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似乎越来越真切地感受、分享到树木的痛苦。</a:t>
            </a:r>
            <a:endParaRPr lang="zh-CN" altLang="en-US" sz="2200" dirty="0"/>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79509"/>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伐木者把它们遗忘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夜即将来到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这种分享痛苦的情绪达到了高潮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诗人的笔触也从树转向了自己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在与树木的厮守中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那树脂会像火一般把我燃烧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人与树在此时已不分彼此。就是在这种高潮中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诗歌戛然而止了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最后黎明到来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而天明时我们将无声无息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被一片离别的痛苦所笼罩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在无声无息的平静当中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激烈的情绪表达被抑制了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但也变得更为厚重、深邃了。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借助拟人的手法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也借助态度与情绪的变化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风格的诗作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并非单纯描摹了外部的现实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而是在现实的描绘中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形成了一种更集中、更独特、更内在的体验和表达。这充分说明了诗之所以为诗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在于诗人能够使语言摆脱一般的日常使用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焕发一种活力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表达出全新的经验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就像在这首诗中所发生的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被赋予了生命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诗人引领读者进入了一个物我交融的情感世界。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09824630"/>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255</TotalTime>
  <Words>1133</Words>
  <Application>Microsoft Office PowerPoint</Application>
  <PresentationFormat>全屏显示(4:3)</PresentationFormat>
  <Paragraphs>39</Paragraphs>
  <Slides>9</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9" baseType="lpstr">
      <vt:lpstr>NEU-BZ-S92</vt:lpstr>
      <vt:lpstr>黑体</vt:lpstr>
      <vt:lpstr>楷体</vt:lpstr>
      <vt:lpstr>宋体</vt:lpstr>
      <vt:lpstr>微软雅黑</vt:lpstr>
      <vt:lpstr>Arial</vt:lpstr>
      <vt:lpstr>Calibri</vt:lpstr>
      <vt:lpstr>Times New Roman</vt:lpstr>
      <vt:lpstr>测控设计模板14新</vt:lpstr>
      <vt:lpstr>Document</vt:lpstr>
      <vt:lpstr>3.三棵树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35</cp:revision>
  <dcterms:created xsi:type="dcterms:W3CDTF">2016-04-22T00:11:50Z</dcterms:created>
  <dcterms:modified xsi:type="dcterms:W3CDTF">2016-07-14T03:14:44Z</dcterms:modified>
</cp:coreProperties>
</file>