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9"/>
  </p:notesMasterIdLst>
  <p:sldIdLst>
    <p:sldId id="392" r:id="rId3"/>
    <p:sldId id="391" r:id="rId4"/>
    <p:sldId id="355" r:id="rId5"/>
    <p:sldId id="386" r:id="rId6"/>
    <p:sldId id="357" r:id="rId7"/>
    <p:sldId id="364" r:id="rId8"/>
    <p:sldId id="358" r:id="rId10"/>
    <p:sldId id="359" r:id="rId11"/>
    <p:sldId id="360" r:id="rId12"/>
    <p:sldId id="361" r:id="rId13"/>
    <p:sldId id="362" r:id="rId14"/>
    <p:sldId id="363" r:id="rId15"/>
    <p:sldId id="365" r:id="rId16"/>
    <p:sldId id="366" r:id="rId17"/>
    <p:sldId id="367" r:id="rId18"/>
    <p:sldId id="368" r:id="rId19"/>
    <p:sldId id="369" r:id="rId20"/>
    <p:sldId id="387" r:id="rId21"/>
    <p:sldId id="370" r:id="rId22"/>
    <p:sldId id="388" r:id="rId23"/>
  </p:sldIdLst>
  <p:sldSz cx="9144000" cy="6858000" type="screen4x3"/>
  <p:notesSz cx="6858000" cy="9144000"/>
  <p:embeddedFontLst>
    <p:embeddedFont>
      <p:font typeface="微软雅黑" panose="020B0503020204020204" pitchFamily="34" charset="-122"/>
      <p:regular r:id="rId27"/>
    </p:embeddedFont>
    <p:embeddedFont>
      <p:font typeface="楷体" panose="02010609060101010101" pitchFamily="49" charset="-122"/>
      <p:regular r:id="rId28"/>
    </p:embeddedFont>
    <p:embeddedFont>
      <p:font typeface="Calibri" panose="020F0502020204030204" charset="0"/>
      <p:regular r:id="rId29"/>
      <p:bold r:id="rId30"/>
      <p:italic r:id="rId31"/>
      <p:boldItalic r:id="rId32"/>
    </p:embeddedFont>
  </p:embeddedFontLst>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C450"/>
    <a:srgbClr val="E04236"/>
    <a:srgbClr val="71BE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00" d="100"/>
          <a:sy n="100" d="100"/>
        </p:scale>
        <p:origin x="-282" y="-264"/>
      </p:cViewPr>
      <p:guideLst>
        <p:guide orient="horz" pos="2160"/>
        <p:guide pos="2880"/>
      </p:guideLst>
    </p:cSldViewPr>
  </p:slideViewPr>
  <p:notesTextViewPr>
    <p:cViewPr>
      <p:scale>
        <a:sx n="1" d="1"/>
        <a:sy n="1" d="1"/>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gs" Target="tags/tag7.xml"/><Relationship Id="rId32" Type="http://schemas.openxmlformats.org/officeDocument/2006/relationships/font" Target="fonts/font6.fntdata"/><Relationship Id="rId31" Type="http://schemas.openxmlformats.org/officeDocument/2006/relationships/font" Target="fonts/font5.fntdata"/><Relationship Id="rId30" Type="http://schemas.openxmlformats.org/officeDocument/2006/relationships/font" Target="fonts/font4.fntdata"/><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502447" y="1296000"/>
            <a:ext cx="396243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679158" y="1296000"/>
            <a:ext cx="396243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3087000" y="6349833"/>
            <a:ext cx="2970000" cy="316800"/>
          </a:xfrm>
        </p:spPr>
        <p:txBody>
          <a:bodyPr/>
          <a:lstStyle/>
          <a:p>
            <a:endParaRPr lang="zh-CN" altLang="en-US"/>
          </a:p>
        </p:txBody>
      </p:sp>
      <p:sp>
        <p:nvSpPr>
          <p:cNvPr id="7" name="灯片编号占位符 6"/>
          <p:cNvSpPr>
            <a:spLocks noGrp="1"/>
          </p:cNvSpPr>
          <p:nvPr>
            <p:ph type="sldNum" sz="quarter" idx="12"/>
            <p:custDataLst>
              <p:tags r:id="rId7"/>
            </p:custDataLst>
          </p:nvPr>
        </p:nvSpPr>
        <p:spPr>
          <a:xfrm>
            <a:off x="6457950" y="6349833"/>
            <a:ext cx="2025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nvPr>
        </p:nvSpPr>
        <p:spPr>
          <a:xfrm>
            <a:off x="6457950" y="6349833"/>
            <a:ext cx="2025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image" Target="../media/image1.jpeg"/><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2"/>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8.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10.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p:nvPr/>
        </p:nvSpPr>
        <p:spPr>
          <a:xfrm>
            <a:off x="0" y="1736167"/>
            <a:ext cx="9144000" cy="1107996"/>
          </a:xfrm>
          <a:prstGeom prst="rect">
            <a:avLst/>
          </a:prstGeom>
          <a:noFill/>
        </p:spPr>
        <p:txBody>
          <a:bodyPr wrap="square" rtlCol="0">
            <a:spAutoFit/>
          </a:bodyPr>
          <a:lstStyle/>
          <a:p>
            <a:pPr algn="ctr"/>
            <a:r>
              <a:rPr lang="zh-CN" altLang="en-US" sz="6600" b="1" dirty="0" smtClean="0">
                <a:latin typeface="微软雅黑" panose="020B0503020204020204" pitchFamily="34" charset="-122"/>
                <a:ea typeface="微软雅黑" panose="020B0503020204020204" pitchFamily="34" charset="-122"/>
              </a:rPr>
              <a:t>讲历史</a:t>
            </a:r>
            <a:r>
              <a:rPr lang="zh-CN" altLang="en-US" sz="6600" b="1" dirty="0">
                <a:latin typeface="微软雅黑" panose="020B0503020204020204" pitchFamily="34" charset="-122"/>
                <a:ea typeface="微软雅黑" panose="020B0503020204020204" pitchFamily="34" charset="-122"/>
              </a:rPr>
              <a:t>故事</a:t>
            </a:r>
            <a:endParaRPr lang="zh-CN" altLang="en-US" sz="6600" b="1" dirty="0">
              <a:latin typeface="微软雅黑" panose="020B0503020204020204" pitchFamily="34" charset="-122"/>
              <a:ea typeface="微软雅黑" panose="020B0503020204020204" pitchFamily="34" charset="-122"/>
            </a:endParaRPr>
          </a:p>
        </p:txBody>
      </p:sp>
      <p:sp>
        <p:nvSpPr>
          <p:cNvPr id="4" name="文本框 2"/>
          <p:cNvSpPr txBox="1"/>
          <p:nvPr/>
        </p:nvSpPr>
        <p:spPr>
          <a:xfrm>
            <a:off x="3923425" y="3504343"/>
            <a:ext cx="1297150" cy="461665"/>
          </a:xfrm>
          <a:prstGeom prst="rect">
            <a:avLst/>
          </a:prstGeom>
          <a:noFill/>
        </p:spPr>
        <p:txBody>
          <a:bodyPr wrap="none" rtlCol="0">
            <a:spAutoFit/>
          </a:bodyPr>
          <a:lstStyle/>
          <a:p>
            <a:r>
              <a:rPr lang="zh-CN" altLang="en-US" sz="2400" b="1" dirty="0" smtClean="0">
                <a:latin typeface="微软雅黑" panose="020B0503020204020204" pitchFamily="34" charset="-122"/>
                <a:ea typeface="微软雅黑" panose="020B0503020204020204" pitchFamily="34" charset="-122"/>
              </a:rPr>
              <a:t>第</a:t>
            </a:r>
            <a:r>
              <a:rPr lang="en-US" altLang="zh-CN" sz="2400" b="1" dirty="0" smtClean="0">
                <a:latin typeface="微软雅黑" panose="020B0503020204020204" pitchFamily="34" charset="-122"/>
                <a:ea typeface="微软雅黑" panose="020B0503020204020204" pitchFamily="34" charset="-122"/>
              </a:rPr>
              <a:t>1</a:t>
            </a:r>
            <a:r>
              <a:rPr lang="zh-CN" altLang="en-US" sz="2400" b="1" dirty="0" smtClean="0">
                <a:latin typeface="微软雅黑" panose="020B0503020204020204" pitchFamily="34" charset="-122"/>
                <a:ea typeface="微软雅黑" panose="020B0503020204020204" pitchFamily="34" charset="-122"/>
              </a:rPr>
              <a:t>课时</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1463874" y="1325044"/>
            <a:ext cx="1887690" cy="763282"/>
          </a:xfrm>
          <a:prstGeom prst="rect">
            <a:avLst/>
          </a:prstGeom>
          <a:noFill/>
        </p:spPr>
        <p:txBody>
          <a:bodyPr wrap="none" lIns="121917" tIns="60958" rIns="121917" bIns="60958" rtlCol="0" anchor="t">
            <a:spAutoFit/>
          </a:bodyPr>
          <a:lstStyle/>
          <a:p>
            <a:pPr algn="just">
              <a:lnSpc>
                <a:spcPct val="130000"/>
              </a:lnSpc>
            </a:pPr>
            <a:r>
              <a:rPr lang="zh-CN" altLang="en-US" sz="3200" b="1" dirty="0" smtClean="0">
                <a:latin typeface="+mn-ea"/>
              </a:rPr>
              <a:t>卧薪尝胆</a:t>
            </a:r>
            <a:endParaRPr lang="zh-CN" altLang="en-US" sz="3200" b="1" dirty="0" smtClean="0">
              <a:latin typeface="+mn-ea"/>
            </a:endParaRPr>
          </a:p>
        </p:txBody>
      </p:sp>
      <p:sp>
        <p:nvSpPr>
          <p:cNvPr id="5" name="TextBox 4"/>
          <p:cNvSpPr txBox="1"/>
          <p:nvPr/>
        </p:nvSpPr>
        <p:spPr>
          <a:xfrm>
            <a:off x="5798080" y="1237415"/>
            <a:ext cx="1826141" cy="1403457"/>
          </a:xfrm>
          <a:prstGeom prst="rect">
            <a:avLst/>
          </a:prstGeom>
          <a:noFill/>
        </p:spPr>
        <p:txBody>
          <a:bodyPr wrap="square" lIns="121917" tIns="60958" rIns="121917" bIns="60958" rtlCol="0" anchor="t">
            <a:spAutoFit/>
          </a:bodyPr>
          <a:lstStyle/>
          <a:p>
            <a:pPr algn="just">
              <a:lnSpc>
                <a:spcPct val="130000"/>
              </a:lnSpc>
            </a:pPr>
            <a:r>
              <a:rPr lang="zh-CN" altLang="en-US" sz="3200" b="1" dirty="0" smtClean="0">
                <a:latin typeface="+mn-ea"/>
              </a:rPr>
              <a:t>高山流水</a:t>
            </a:r>
            <a:endParaRPr lang="zh-CN" altLang="en-US" sz="3200" b="1" dirty="0" smtClean="0">
              <a:latin typeface="+mn-ea"/>
            </a:endParaRPr>
          </a:p>
        </p:txBody>
      </p:sp>
      <p:pic>
        <p:nvPicPr>
          <p:cNvPr id="3" name="图片 2"/>
          <p:cNvPicPr>
            <a:picLocks noChangeAspect="1"/>
          </p:cNvPicPr>
          <p:nvPr/>
        </p:nvPicPr>
        <p:blipFill>
          <a:blip r:embed="rId1" cstate="print"/>
          <a:stretch>
            <a:fillRect/>
          </a:stretch>
        </p:blipFill>
        <p:spPr>
          <a:xfrm>
            <a:off x="486443" y="2208464"/>
            <a:ext cx="3810000" cy="3533140"/>
          </a:xfrm>
          <a:prstGeom prst="roundRect">
            <a:avLst/>
          </a:prstGeom>
        </p:spPr>
      </p:pic>
      <p:pic>
        <p:nvPicPr>
          <p:cNvPr id="7" name="图片 6"/>
          <p:cNvPicPr>
            <a:picLocks noChangeAspect="1"/>
          </p:cNvPicPr>
          <p:nvPr/>
        </p:nvPicPr>
        <p:blipFill>
          <a:blip r:embed="rId2" cstate="email"/>
          <a:srcRect/>
          <a:stretch>
            <a:fillRect/>
          </a:stretch>
        </p:blipFill>
        <p:spPr>
          <a:xfrm>
            <a:off x="4563698" y="2208465"/>
            <a:ext cx="3982085" cy="3532293"/>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482810" y="240461"/>
            <a:ext cx="4377948" cy="1384993"/>
          </a:xfrm>
          <a:prstGeom prst="rect">
            <a:avLst/>
          </a:prstGeom>
          <a:solidFill>
            <a:srgbClr val="A1C450"/>
          </a:solidFill>
          <a:ln w="9525">
            <a:solidFill>
              <a:srgbClr val="A1C450"/>
            </a:solidFill>
            <a:miter lim="800000"/>
          </a:ln>
          <a:effectLst/>
        </p:spPr>
        <p:txBody>
          <a:bodyPr vert="horz" wrap="square" lIns="91438" tIns="45719" rIns="91438" bIns="45719" numCol="1" anchor="ctr" anchorCtr="0" compatLnSpc="1">
            <a:spAutoFit/>
          </a:bodyPr>
          <a:lstStyle/>
          <a:p>
            <a:pPr indent="304800" fontAlgn="base">
              <a:lnSpc>
                <a:spcPct val="150000"/>
              </a:lnSpc>
              <a:spcBef>
                <a:spcPct val="0"/>
              </a:spcBef>
              <a:spcAft>
                <a:spcPct val="0"/>
              </a:spcAft>
            </a:pPr>
            <a:r>
              <a:rPr lang="zh-CN" altLang="en-US" sz="2800" dirty="0" smtClean="0">
                <a:latin typeface="微软雅黑" panose="020B0503020204020204" pitchFamily="34" charset="-122"/>
                <a:ea typeface="微软雅黑" panose="020B0503020204020204" pitchFamily="34" charset="-122"/>
                <a:cs typeface="宋体" panose="02010600030101010101" pitchFamily="2" charset="-122"/>
              </a:rPr>
              <a:t>同学们，你还知道哪些历史故事？</a:t>
            </a:r>
            <a:endParaRPr lang="zh-CN" altLang="en-US" sz="2800" dirty="0" smtClean="0">
              <a:latin typeface="微软雅黑" panose="020B0503020204020204" pitchFamily="34" charset="-122"/>
              <a:ea typeface="微软雅黑" panose="020B0503020204020204" pitchFamily="34" charset="-122"/>
              <a:cs typeface="宋体" panose="02010600030101010101" pitchFamily="2" charset="-122"/>
            </a:endParaRPr>
          </a:p>
        </p:txBody>
      </p:sp>
      <p:sp>
        <p:nvSpPr>
          <p:cNvPr id="7" name="TextBox 6"/>
          <p:cNvSpPr txBox="1"/>
          <p:nvPr/>
        </p:nvSpPr>
        <p:spPr>
          <a:xfrm>
            <a:off x="1997242" y="3849794"/>
            <a:ext cx="4382604" cy="2708430"/>
          </a:xfrm>
          <a:prstGeom prst="wedgeRectCallout">
            <a:avLst>
              <a:gd name="adj1" fmla="val 69771"/>
              <a:gd name="adj2" fmla="val 635"/>
            </a:avLst>
          </a:prstGeom>
          <a:noFill/>
          <a:ln>
            <a:solidFill>
              <a:srgbClr val="A1C450"/>
            </a:solidFill>
          </a:ln>
        </p:spPr>
        <p:txBody>
          <a:bodyPr wrap="square" lIns="121917" tIns="60958" rIns="121917" bIns="60958" rtlCol="0" anchor="t">
            <a:spAutoFit/>
          </a:bodyPr>
          <a:lstStyle/>
          <a:p>
            <a:pPr algn="just">
              <a:lnSpc>
                <a:spcPct val="150000"/>
              </a:lnSpc>
            </a:pPr>
            <a:r>
              <a:rPr lang="en-US" altLang="zh-CN" sz="2800" dirty="0" smtClean="0">
                <a:latin typeface="+mn-ea"/>
              </a:rPr>
              <a:t>    </a:t>
            </a:r>
            <a:r>
              <a:rPr lang="zh-CN" altLang="en-US" sz="2800" dirty="0" smtClean="0">
                <a:latin typeface="+mn-ea"/>
              </a:rPr>
              <a:t>我知道赤壁之战的故事。孙刘联军凭借智慧大破曹操大军，这是历史上著名的以少胜多的战役之一。</a:t>
            </a:r>
            <a:endParaRPr lang="zh-CN" altLang="en-US" sz="2800" dirty="0" smtClean="0">
              <a:latin typeface="+mn-ea"/>
            </a:endParaRPr>
          </a:p>
        </p:txBody>
      </p:sp>
      <p:sp>
        <p:nvSpPr>
          <p:cNvPr id="8" name="TextBox 2"/>
          <p:cNvSpPr txBox="1"/>
          <p:nvPr/>
        </p:nvSpPr>
        <p:spPr>
          <a:xfrm>
            <a:off x="2879859" y="1544991"/>
            <a:ext cx="5518183" cy="2708430"/>
          </a:xfrm>
          <a:prstGeom prst="wedgeRectCallout">
            <a:avLst>
              <a:gd name="adj1" fmla="val -75333"/>
              <a:gd name="adj2" fmla="val 64247"/>
            </a:avLst>
          </a:prstGeom>
          <a:noFill/>
          <a:ln>
            <a:solidFill>
              <a:srgbClr val="A1C450"/>
            </a:solidFill>
          </a:ln>
        </p:spPr>
        <p:txBody>
          <a:bodyPr wrap="square" lIns="121917" tIns="60958" rIns="121917" bIns="60958" rtlCol="0" anchor="t">
            <a:spAutoFit/>
          </a:bodyPr>
          <a:lstStyle/>
          <a:p>
            <a:pPr algn="just">
              <a:lnSpc>
                <a:spcPct val="150000"/>
              </a:lnSpc>
            </a:pPr>
            <a:r>
              <a:rPr lang="en-US" altLang="zh-CN" sz="2800" dirty="0" smtClean="0">
                <a:latin typeface="+mn-ea"/>
              </a:rPr>
              <a:t>    </a:t>
            </a:r>
            <a:r>
              <a:rPr lang="zh-CN" altLang="en-US" sz="2800" dirty="0" smtClean="0">
                <a:latin typeface="+mn-ea"/>
              </a:rPr>
              <a:t>我知道大泽乡起义的故事。陈胜、吴广凭借自己的革命首创精神发动了中国历史上第一次农民起义。</a:t>
            </a:r>
            <a:endParaRPr lang="zh-CN" altLang="en-US" sz="2800" dirty="0" smtClean="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righ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855024" y="1501776"/>
            <a:ext cx="5294794" cy="4001091"/>
          </a:xfrm>
          <a:prstGeom prst="wedgeRectCallout">
            <a:avLst>
              <a:gd name="adj1" fmla="val -57012"/>
              <a:gd name="adj2" fmla="val 34354"/>
            </a:avLst>
          </a:prstGeom>
          <a:noFill/>
          <a:ln>
            <a:solidFill>
              <a:srgbClr val="A1C450"/>
            </a:solidFill>
          </a:ln>
        </p:spPr>
        <p:txBody>
          <a:bodyPr wrap="square" lIns="121917" tIns="60958" rIns="121917" bIns="60958" rtlCol="0" anchor="t">
            <a:spAutoFit/>
          </a:bodyPr>
          <a:lstStyle/>
          <a:p>
            <a:pPr algn="just">
              <a:lnSpc>
                <a:spcPct val="150000"/>
              </a:lnSpc>
            </a:pPr>
            <a:r>
              <a:rPr lang="en-US" altLang="zh-CN" sz="2800" dirty="0" smtClean="0">
                <a:latin typeface="+mn-ea"/>
              </a:rPr>
              <a:t>    </a:t>
            </a:r>
            <a:r>
              <a:rPr lang="zh-CN" altLang="en-US" sz="2800" dirty="0" smtClean="0">
                <a:latin typeface="+mn-ea"/>
              </a:rPr>
              <a:t>我还知道</a:t>
            </a:r>
            <a:r>
              <a:rPr lang="zh-CN" altLang="en-US" sz="2800" dirty="0" smtClean="0">
                <a:solidFill>
                  <a:srgbClr val="E04236"/>
                </a:solidFill>
                <a:latin typeface="+mn-ea"/>
              </a:rPr>
              <a:t>百团大战</a:t>
            </a:r>
            <a:r>
              <a:rPr lang="zh-CN" altLang="en-US" sz="2800" dirty="0" smtClean="0">
                <a:latin typeface="+mn-ea"/>
              </a:rPr>
              <a:t>的故事。百团大战是在中国抗日战争时期，中国共产党领导下的八路军与日军在中国华北地区晋察冀边区发生的一次</a:t>
            </a:r>
            <a:r>
              <a:rPr lang="zh-CN" altLang="en-US" sz="2800" dirty="0" smtClean="0">
                <a:solidFill>
                  <a:srgbClr val="E04236"/>
                </a:solidFill>
                <a:latin typeface="+mn-ea"/>
              </a:rPr>
              <a:t>规模最大、持续时间最长</a:t>
            </a:r>
            <a:r>
              <a:rPr lang="zh-CN" altLang="en-US" sz="2800" dirty="0" smtClean="0">
                <a:latin typeface="+mn-ea"/>
              </a:rPr>
              <a:t>的战役。</a:t>
            </a:r>
            <a:endParaRPr lang="zh-CN" altLang="en-US" sz="2800" dirty="0" smtClean="0">
              <a:latin typeface="+mn-ea"/>
            </a:endParaRPr>
          </a:p>
        </p:txBody>
      </p:sp>
      <p:pic>
        <p:nvPicPr>
          <p:cNvPr id="3" name="图片 2"/>
          <p:cNvPicPr>
            <a:picLocks noChangeAspect="1"/>
          </p:cNvPicPr>
          <p:nvPr/>
        </p:nvPicPr>
        <p:blipFill>
          <a:blip r:embed="rId1" cstate="email"/>
          <a:srcRect/>
          <a:stretch>
            <a:fillRect/>
          </a:stretch>
        </p:blipFill>
        <p:spPr>
          <a:xfrm>
            <a:off x="6378417" y="1547354"/>
            <a:ext cx="2176939" cy="3756025"/>
          </a:xfrm>
          <a:prstGeom prst="rect">
            <a:avLst/>
          </a:prstGeom>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833537" y="2479507"/>
            <a:ext cx="7500990" cy="3354760"/>
          </a:xfrm>
          <a:prstGeom prst="rect">
            <a:avLst/>
          </a:prstGeom>
          <a:noFill/>
          <a:ln w="9525">
            <a:solidFill>
              <a:srgbClr val="A1C450"/>
            </a:solidFill>
            <a:miter lim="800000"/>
          </a:ln>
          <a:effectLst/>
        </p:spPr>
        <p:txBody>
          <a:bodyPr vert="horz" wrap="square" lIns="121917" tIns="60958" rIns="121917" bIns="60958" numCol="1" anchor="ctr" anchorCtr="0" compatLnSpc="1">
            <a:spAutoFit/>
          </a:bodyPr>
          <a:lstStyle/>
          <a:p>
            <a:pPr defTabSz="1219200" fontAlgn="base">
              <a:lnSpc>
                <a:spcPct val="150000"/>
              </a:lnSpc>
              <a:spcBef>
                <a:spcPct val="0"/>
              </a:spcBef>
              <a:spcAft>
                <a:spcPct val="0"/>
              </a:spcAft>
            </a:pPr>
            <a:r>
              <a:rPr lang="zh-CN" altLang="zh-CN" sz="2800" dirty="0" smtClean="0">
                <a:latin typeface="微软雅黑" panose="020B0503020204020204" pitchFamily="34" charset="-122"/>
                <a:ea typeface="微软雅黑" panose="020B0503020204020204" pitchFamily="34" charset="-122"/>
                <a:cs typeface="楷体" panose="02010609060101010101" pitchFamily="49" charset="-122"/>
              </a:rPr>
              <a:t>1</a:t>
            </a:r>
            <a:r>
              <a:rPr lang="en-US" altLang="zh-CN" sz="2800" dirty="0" smtClean="0">
                <a:latin typeface="微软雅黑" panose="020B0503020204020204" pitchFamily="34" charset="-122"/>
                <a:ea typeface="微软雅黑" panose="020B0503020204020204" pitchFamily="34" charset="-122"/>
                <a:cs typeface="楷体" panose="02010609060101010101" pitchFamily="49" charset="-122"/>
              </a:rPr>
              <a:t>.</a:t>
            </a:r>
            <a:r>
              <a:rPr lang="zh-CN" altLang="en-US" sz="2800" dirty="0" smtClean="0">
                <a:latin typeface="微软雅黑" panose="020B0503020204020204" pitchFamily="34" charset="-122"/>
                <a:ea typeface="微软雅黑" panose="020B0503020204020204" pitchFamily="34" charset="-122"/>
                <a:cs typeface="楷体" panose="02010609060101010101" pitchFamily="49" charset="-122"/>
              </a:rPr>
              <a:t>提出要求：</a:t>
            </a:r>
            <a:br>
              <a:rPr lang="zh-CN" altLang="en-US" sz="2800" dirty="0" smtClean="0">
                <a:latin typeface="微软雅黑" panose="020B0503020204020204" pitchFamily="34" charset="-122"/>
                <a:ea typeface="微软雅黑" panose="020B0503020204020204" pitchFamily="34" charset="-122"/>
                <a:cs typeface="楷体" panose="02010609060101010101" pitchFamily="49" charset="-122"/>
              </a:rPr>
            </a:br>
            <a:r>
              <a:rPr lang="zh-CN" altLang="en-US" sz="2800" dirty="0" smtClean="0">
                <a:latin typeface="微软雅黑" panose="020B0503020204020204" pitchFamily="34" charset="-122"/>
                <a:ea typeface="微软雅黑" panose="020B0503020204020204" pitchFamily="34" charset="-122"/>
                <a:cs typeface="楷体" panose="02010609060101010101" pitchFamily="49" charset="-122"/>
              </a:rPr>
              <a:t>（</a:t>
            </a:r>
            <a:r>
              <a:rPr lang="en-US" altLang="zh-CN" sz="2800" dirty="0" smtClean="0">
                <a:latin typeface="微软雅黑" panose="020B0503020204020204" pitchFamily="34" charset="-122"/>
                <a:ea typeface="微软雅黑" panose="020B0503020204020204" pitchFamily="34" charset="-122"/>
                <a:cs typeface="楷体" panose="02010609060101010101" pitchFamily="49" charset="-122"/>
              </a:rPr>
              <a:t>1</a:t>
            </a:r>
            <a:r>
              <a:rPr lang="zh-CN" altLang="en-US" sz="2800" dirty="0" smtClean="0">
                <a:latin typeface="微软雅黑" panose="020B0503020204020204" pitchFamily="34" charset="-122"/>
                <a:ea typeface="微软雅黑" panose="020B0503020204020204" pitchFamily="34" charset="-122"/>
                <a:cs typeface="楷体" panose="02010609060101010101" pitchFamily="49" charset="-122"/>
              </a:rPr>
              <a:t>）先想好了再说，注意叙述的顺序；</a:t>
            </a:r>
            <a:endParaRPr lang="zh-CN" altLang="en-US" sz="2800" dirty="0" smtClean="0">
              <a:latin typeface="微软雅黑" panose="020B0503020204020204" pitchFamily="34" charset="-122"/>
              <a:ea typeface="微软雅黑" panose="020B0503020204020204" pitchFamily="34" charset="-122"/>
              <a:cs typeface="楷体" panose="02010609060101010101" pitchFamily="49" charset="-122"/>
            </a:endParaRPr>
          </a:p>
          <a:p>
            <a:pPr defTabSz="1219200" fontAlgn="base">
              <a:lnSpc>
                <a:spcPct val="150000"/>
              </a:lnSpc>
              <a:spcBef>
                <a:spcPct val="0"/>
              </a:spcBef>
              <a:spcAft>
                <a:spcPct val="0"/>
              </a:spcAft>
            </a:pPr>
            <a:r>
              <a:rPr lang="zh-CN" altLang="en-US" sz="2800" dirty="0" smtClean="0">
                <a:latin typeface="微软雅黑" panose="020B0503020204020204" pitchFamily="34" charset="-122"/>
                <a:ea typeface="微软雅黑" panose="020B0503020204020204" pitchFamily="34" charset="-122"/>
                <a:cs typeface="楷体" panose="02010609060101010101" pitchFamily="49" charset="-122"/>
              </a:rPr>
              <a:t>（</a:t>
            </a:r>
            <a:r>
              <a:rPr lang="en-US" altLang="zh-CN" sz="2800" dirty="0" smtClean="0">
                <a:latin typeface="微软雅黑" panose="020B0503020204020204" pitchFamily="34" charset="-122"/>
                <a:ea typeface="微软雅黑" panose="020B0503020204020204" pitchFamily="34" charset="-122"/>
                <a:cs typeface="楷体" panose="02010609060101010101" pitchFamily="49" charset="-122"/>
              </a:rPr>
              <a:t>2</a:t>
            </a:r>
            <a:r>
              <a:rPr lang="zh-CN" altLang="en-US" sz="2800" dirty="0" smtClean="0">
                <a:latin typeface="微软雅黑" panose="020B0503020204020204" pitchFamily="34" charset="-122"/>
                <a:ea typeface="微软雅黑" panose="020B0503020204020204" pitchFamily="34" charset="-122"/>
                <a:cs typeface="楷体" panose="02010609060101010101" pitchFamily="49" charset="-122"/>
              </a:rPr>
              <a:t>）态度自然大方，尽量把事情说清楚，说具体，说有趣；</a:t>
            </a:r>
            <a:endParaRPr lang="zh-CN" altLang="en-US" sz="2800" dirty="0" smtClean="0">
              <a:latin typeface="微软雅黑" panose="020B0503020204020204" pitchFamily="34" charset="-122"/>
              <a:ea typeface="微软雅黑" panose="020B0503020204020204" pitchFamily="34" charset="-122"/>
              <a:cs typeface="楷体" panose="02010609060101010101" pitchFamily="49" charset="-122"/>
            </a:endParaRPr>
          </a:p>
          <a:p>
            <a:pPr defTabSz="1219200" fontAlgn="base">
              <a:lnSpc>
                <a:spcPct val="150000"/>
              </a:lnSpc>
              <a:spcBef>
                <a:spcPct val="0"/>
              </a:spcBef>
              <a:spcAft>
                <a:spcPct val="0"/>
              </a:spcAft>
            </a:pPr>
            <a:r>
              <a:rPr lang="zh-CN" altLang="en-US" sz="2800" dirty="0" smtClean="0">
                <a:latin typeface="微软雅黑" panose="020B0503020204020204" pitchFamily="34" charset="-122"/>
                <a:ea typeface="微软雅黑" panose="020B0503020204020204" pitchFamily="34" charset="-122"/>
                <a:cs typeface="楷体" panose="02010609060101010101" pitchFamily="49" charset="-122"/>
              </a:rPr>
              <a:t>（</a:t>
            </a:r>
            <a:r>
              <a:rPr lang="en-US" altLang="zh-CN" sz="2800" dirty="0" smtClean="0">
                <a:latin typeface="微软雅黑" panose="020B0503020204020204" pitchFamily="34" charset="-122"/>
                <a:ea typeface="微软雅黑" panose="020B0503020204020204" pitchFamily="34" charset="-122"/>
                <a:cs typeface="楷体" panose="02010609060101010101" pitchFamily="49" charset="-122"/>
              </a:rPr>
              <a:t>3</a:t>
            </a:r>
            <a:r>
              <a:rPr lang="zh-CN" altLang="en-US" sz="2800" dirty="0" smtClean="0">
                <a:latin typeface="微软雅黑" panose="020B0503020204020204" pitchFamily="34" charset="-122"/>
                <a:ea typeface="微软雅黑" panose="020B0503020204020204" pitchFamily="34" charset="-122"/>
                <a:cs typeface="楷体" panose="02010609060101010101" pitchFamily="49" charset="-122"/>
              </a:rPr>
              <a:t>）声音要洪亮。</a:t>
            </a:r>
            <a:endParaRPr lang="zh-CN" altLang="en-US" sz="2800" dirty="0" smtClean="0">
              <a:latin typeface="微软雅黑" panose="020B0503020204020204" pitchFamily="34" charset="-122"/>
              <a:ea typeface="微软雅黑" panose="020B0503020204020204" pitchFamily="34" charset="-122"/>
              <a:cs typeface="楷体" panose="02010609060101010101" pitchFamily="49" charset="-122"/>
            </a:endParaRPr>
          </a:p>
        </p:txBody>
      </p:sp>
      <p:sp>
        <p:nvSpPr>
          <p:cNvPr id="7" name="圆角矩形 6"/>
          <p:cNvSpPr/>
          <p:nvPr/>
        </p:nvSpPr>
        <p:spPr>
          <a:xfrm>
            <a:off x="3350337" y="1125178"/>
            <a:ext cx="2906086" cy="671630"/>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lumMod val="85000"/>
                    <a:lumOff val="15000"/>
                  </a:schemeClr>
                </a:solidFill>
                <a:latin typeface="微软雅黑" panose="020B0503020204020204" pitchFamily="34" charset="-122"/>
                <a:ea typeface="微软雅黑" panose="020B0503020204020204" pitchFamily="34" charset="-122"/>
              </a:rPr>
              <a:t>好故事推荐会</a:t>
            </a:r>
            <a:endPar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4" presetClass="entr" presetSubtype="0" fill="hold" grpId="0" nodeType="clickEffect">
                                  <p:stCondLst>
                                    <p:cond delay="0"/>
                                  </p:stCondLst>
                                  <p:childTnLst>
                                    <p:set>
                                      <p:cBhvr>
                                        <p:cTn id="11" dur="1" fill="hold">
                                          <p:stCondLst>
                                            <p:cond delay="0"/>
                                          </p:stCondLst>
                                        </p:cTn>
                                        <p:tgtEl>
                                          <p:spTgt spid="27649"/>
                                        </p:tgtEl>
                                        <p:attrNameLst>
                                          <p:attrName>style.visibility</p:attrName>
                                        </p:attrNameLst>
                                      </p:cBhvr>
                                      <p:to>
                                        <p:strVal val="visible"/>
                                      </p:to>
                                    </p:set>
                                    <p:anim from="(-#ppt_w/2)" to="(#ppt_x)" calcmode="lin" valueType="num">
                                      <p:cBhvr>
                                        <p:cTn id="12" dur="600" fill="hold">
                                          <p:stCondLst>
                                            <p:cond delay="0"/>
                                          </p:stCondLst>
                                        </p:cTn>
                                        <p:tgtEl>
                                          <p:spTgt spid="27649"/>
                                        </p:tgtEl>
                                        <p:attrNameLst>
                                          <p:attrName>ppt_x</p:attrName>
                                        </p:attrNameLst>
                                      </p:cBhvr>
                                    </p:anim>
                                    <p:anim from="0" to="-1.0" calcmode="lin" valueType="num">
                                      <p:cBhvr>
                                        <p:cTn id="13" dur="200" decel="50000" autoRev="1" fill="hold">
                                          <p:stCondLst>
                                            <p:cond delay="600"/>
                                          </p:stCondLst>
                                        </p:cTn>
                                        <p:tgtEl>
                                          <p:spTgt spid="27649"/>
                                        </p:tgtEl>
                                        <p:attrNameLst>
                                          <p:attrName>xshear</p:attrName>
                                        </p:attrNameLst>
                                      </p:cBhvr>
                                    </p:anim>
                                    <p:animScale>
                                      <p:cBhvr>
                                        <p:cTn id="14" dur="200" decel="100000" autoRev="1" fill="hold">
                                          <p:stCondLst>
                                            <p:cond delay="600"/>
                                          </p:stCondLst>
                                        </p:cTn>
                                        <p:tgtEl>
                                          <p:spTgt spid="27649"/>
                                        </p:tgtEl>
                                      </p:cBhvr>
                                      <p:from x="100000" y="100000"/>
                                      <p:to x="80000" y="100000"/>
                                    </p:animScale>
                                    <p:anim by="(#ppt_h/3+#ppt_w*0.1)" calcmode="lin" valueType="num">
                                      <p:cBhvr additive="sum">
                                        <p:cTn id="15" dur="200" decel="100000" autoRev="1" fill="hold">
                                          <p:stCondLst>
                                            <p:cond delay="600"/>
                                          </p:stCondLst>
                                        </p:cTn>
                                        <p:tgtEl>
                                          <p:spTgt spid="2764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9" grpId="0" bldLvl="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473811" y="564709"/>
            <a:ext cx="7422515" cy="769437"/>
          </a:xfrm>
          <a:prstGeom prst="rect">
            <a:avLst/>
          </a:prstGeom>
          <a:noFill/>
          <a:ln w="9525">
            <a:noFill/>
            <a:miter lim="800000"/>
          </a:ln>
          <a:effectLst/>
        </p:spPr>
        <p:txBody>
          <a:bodyPr vert="horz" wrap="square" lIns="121917" tIns="60958" rIns="121917" bIns="60958" numCol="1" anchor="ctr" anchorCtr="0" compatLnSpc="1">
            <a:spAutoFit/>
          </a:bodyPr>
          <a:lstStyle/>
          <a:p>
            <a:pPr defTabSz="1219200" fontAlgn="base">
              <a:lnSpc>
                <a:spcPct val="150000"/>
              </a:lnSpc>
              <a:spcBef>
                <a:spcPct val="0"/>
              </a:spcBef>
              <a:spcAft>
                <a:spcPct val="0"/>
              </a:spcAft>
            </a:pPr>
            <a:r>
              <a:rPr lang="zh-CN" altLang="en-US" sz="2800" dirty="0" smtClean="0">
                <a:latin typeface="微软雅黑" panose="020B0503020204020204" pitchFamily="34" charset="-122"/>
                <a:ea typeface="微软雅黑" panose="020B0503020204020204" pitchFamily="34" charset="-122"/>
                <a:cs typeface="楷体" panose="02010609060101010101" pitchFamily="49" charset="-122"/>
              </a:rPr>
              <a:t>2.先在组内互相说一说，再评一评。</a:t>
            </a:r>
            <a:endParaRPr lang="zh-CN" altLang="en-US" sz="2800" dirty="0" smtClean="0">
              <a:latin typeface="微软雅黑" panose="020B0503020204020204" pitchFamily="34" charset="-122"/>
              <a:ea typeface="微软雅黑" panose="020B0503020204020204" pitchFamily="34"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589615" y="910588"/>
            <a:ext cx="7928744" cy="1415768"/>
          </a:xfrm>
          <a:prstGeom prst="rect">
            <a:avLst/>
          </a:prstGeom>
          <a:noFill/>
          <a:ln w="9525">
            <a:noFill/>
            <a:miter lim="800000"/>
          </a:ln>
          <a:effectLst/>
        </p:spPr>
        <p:txBody>
          <a:bodyPr vert="horz" wrap="square" lIns="121917" tIns="60958" rIns="121917" bIns="60958" numCol="1" anchor="ctr" anchorCtr="0" compatLnSpc="1">
            <a:spAutoFit/>
          </a:bodyPr>
          <a:lstStyle/>
          <a:p>
            <a:pPr defTabSz="1219200" fontAlgn="base">
              <a:lnSpc>
                <a:spcPct val="150000"/>
              </a:lnSpc>
              <a:spcBef>
                <a:spcPct val="0"/>
              </a:spcBef>
              <a:spcAft>
                <a:spcPct val="0"/>
              </a:spcAft>
            </a:pPr>
            <a:r>
              <a:rPr lang="en-US" altLang="zh-CN" sz="2800" dirty="0" smtClean="0">
                <a:latin typeface="微软雅黑" panose="020B0503020204020204" pitchFamily="34" charset="-122"/>
                <a:ea typeface="微软雅黑" panose="020B0503020204020204" pitchFamily="34" charset="-122"/>
                <a:cs typeface="楷体" panose="02010609060101010101" pitchFamily="49" charset="-122"/>
              </a:rPr>
              <a:t>3</a:t>
            </a:r>
            <a:r>
              <a:rPr lang="zh-CN" altLang="en-US" sz="2800" dirty="0" smtClean="0">
                <a:latin typeface="微软雅黑" panose="020B0503020204020204" pitchFamily="34" charset="-122"/>
                <a:ea typeface="微软雅黑" panose="020B0503020204020204" pitchFamily="34" charset="-122"/>
                <a:cs typeface="楷体" panose="02010609060101010101" pitchFamily="49" charset="-122"/>
              </a:rPr>
              <a:t>.组内推选一名代表，汇报前，由组员阐述推荐理由，然后进行全班汇报。</a:t>
            </a:r>
            <a:endParaRPr lang="zh-CN" altLang="en-US" sz="2800" dirty="0" smtClean="0">
              <a:latin typeface="微软雅黑" panose="020B0503020204020204" pitchFamily="34" charset="-122"/>
              <a:ea typeface="微软雅黑" panose="020B0503020204020204" pitchFamily="34" charset="-122"/>
              <a:cs typeface="楷体" panose="02010609060101010101" pitchFamily="49" charset="-122"/>
            </a:endParaRPr>
          </a:p>
        </p:txBody>
      </p:sp>
      <p:sp>
        <p:nvSpPr>
          <p:cNvPr id="3" name="Rectangle 1"/>
          <p:cNvSpPr>
            <a:spLocks noChangeArrowheads="1"/>
          </p:cNvSpPr>
          <p:nvPr/>
        </p:nvSpPr>
        <p:spPr bwMode="auto">
          <a:xfrm>
            <a:off x="573106" y="2610695"/>
            <a:ext cx="7422515" cy="1415768"/>
          </a:xfrm>
          <a:prstGeom prst="rect">
            <a:avLst/>
          </a:prstGeom>
          <a:noFill/>
          <a:ln w="9525">
            <a:noFill/>
            <a:miter lim="800000"/>
          </a:ln>
          <a:effectLst/>
        </p:spPr>
        <p:txBody>
          <a:bodyPr vert="horz" wrap="square" lIns="121917" tIns="60958" rIns="121917" bIns="60958" numCol="1" anchor="ctr" anchorCtr="0" compatLnSpc="1">
            <a:spAutoFit/>
          </a:bodyPr>
          <a:lstStyle/>
          <a:p>
            <a:pPr defTabSz="1219200" fontAlgn="base">
              <a:lnSpc>
                <a:spcPct val="150000"/>
              </a:lnSpc>
              <a:spcBef>
                <a:spcPct val="0"/>
              </a:spcBef>
              <a:spcAft>
                <a:spcPct val="0"/>
              </a:spcAft>
            </a:pPr>
            <a:r>
              <a:rPr lang="en-US" altLang="zh-CN" sz="2800" dirty="0" smtClean="0">
                <a:latin typeface="微软雅黑" panose="020B0503020204020204" pitchFamily="34" charset="-122"/>
                <a:ea typeface="微软雅黑" panose="020B0503020204020204" pitchFamily="34" charset="-122"/>
                <a:cs typeface="楷体" panose="02010609060101010101" pitchFamily="49" charset="-122"/>
              </a:rPr>
              <a:t>4.给汇报的同学提出建议，汇报者改进讲述的内容。</a:t>
            </a:r>
            <a:endParaRPr lang="en-US" altLang="zh-CN" sz="2800" dirty="0" smtClean="0">
              <a:latin typeface="微软雅黑" panose="020B0503020204020204" pitchFamily="34" charset="-122"/>
              <a:ea typeface="微软雅黑" panose="020B0503020204020204" pitchFamily="34" charset="-122"/>
              <a:cs typeface="楷体" panose="02010609060101010101" pitchFamily="49" charset="-122"/>
            </a:endParaRPr>
          </a:p>
        </p:txBody>
      </p:sp>
      <p:sp>
        <p:nvSpPr>
          <p:cNvPr id="4" name="Rectangle 1"/>
          <p:cNvSpPr>
            <a:spLocks noChangeArrowheads="1"/>
          </p:cNvSpPr>
          <p:nvPr/>
        </p:nvSpPr>
        <p:spPr bwMode="auto">
          <a:xfrm>
            <a:off x="573106" y="4386741"/>
            <a:ext cx="7422515" cy="769437"/>
          </a:xfrm>
          <a:prstGeom prst="rect">
            <a:avLst/>
          </a:prstGeom>
          <a:noFill/>
          <a:ln w="9525">
            <a:noFill/>
            <a:miter lim="800000"/>
          </a:ln>
          <a:effectLst/>
        </p:spPr>
        <p:txBody>
          <a:bodyPr vert="horz" wrap="square" lIns="121917" tIns="60958" rIns="121917" bIns="60958" numCol="1" anchor="ctr" anchorCtr="0" compatLnSpc="1">
            <a:spAutoFit/>
          </a:bodyPr>
          <a:lstStyle/>
          <a:p>
            <a:pPr defTabSz="1219200" fontAlgn="base">
              <a:lnSpc>
                <a:spcPct val="150000"/>
              </a:lnSpc>
              <a:spcBef>
                <a:spcPct val="0"/>
              </a:spcBef>
              <a:spcAft>
                <a:spcPct val="0"/>
              </a:spcAft>
            </a:pPr>
            <a:r>
              <a:rPr lang="en-US" altLang="zh-CN" sz="2800" dirty="0" smtClean="0">
                <a:latin typeface="微软雅黑" panose="020B0503020204020204" pitchFamily="34" charset="-122"/>
                <a:ea typeface="微软雅黑" panose="020B0503020204020204" pitchFamily="34" charset="-122"/>
                <a:cs typeface="楷体" panose="02010609060101010101" pitchFamily="49" charset="-122"/>
              </a:rPr>
              <a:t>5.组内交流，开展第二次评价。</a:t>
            </a:r>
            <a:endParaRPr lang="zh-CN" altLang="en-US" sz="2800" dirty="0" smtClean="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p:nvPr/>
        </p:nvGraphicFramePr>
        <p:xfrm>
          <a:off x="1397569" y="2182241"/>
          <a:ext cx="6397308" cy="3393440"/>
        </p:xfrm>
        <a:graphic>
          <a:graphicData uri="http://schemas.openxmlformats.org/drawingml/2006/table">
            <a:tbl>
              <a:tblPr firstRow="1" bandRow="1">
                <a:tableStyleId>{5C22544A-7EE6-4342-B048-85BDC9FD1C3A}</a:tableStyleId>
              </a:tblPr>
              <a:tblGrid>
                <a:gridCol w="1279525"/>
                <a:gridCol w="1279525"/>
                <a:gridCol w="1279525"/>
                <a:gridCol w="1279525"/>
                <a:gridCol w="1279208"/>
              </a:tblGrid>
              <a:tr h="508000">
                <a:tc rowSpan="2">
                  <a:txBody>
                    <a:bodyPr/>
                    <a:lstStyle/>
                    <a:p>
                      <a:pPr algn="ctr">
                        <a:buNone/>
                      </a:pPr>
                      <a:r>
                        <a:rPr lang="zh-CN" altLang="en-US" sz="2000" b="0" dirty="0">
                          <a:latin typeface="微软雅黑" panose="020B0503020204020204" pitchFamily="34" charset="-122"/>
                          <a:ea typeface="微软雅黑" panose="020B0503020204020204" pitchFamily="34" charset="-122"/>
                        </a:rPr>
                        <a:t>小组成员</a:t>
                      </a:r>
                      <a:endParaRPr lang="zh-CN" altLang="en-US" sz="2000" b="0" dirty="0">
                        <a:latin typeface="微软雅黑" panose="020B0503020204020204" pitchFamily="34" charset="-122"/>
                        <a:ea typeface="微软雅黑" panose="020B0503020204020204" pitchFamily="34" charset="-122"/>
                      </a:endParaRPr>
                    </a:p>
                  </a:txBody>
                  <a:tcPr marT="60960" marB="60960"/>
                </a:tc>
                <a:tc rowSpan="2">
                  <a:txBody>
                    <a:bodyPr/>
                    <a:lstStyle/>
                    <a:p>
                      <a:pPr algn="ctr">
                        <a:buNone/>
                      </a:pPr>
                      <a:r>
                        <a:rPr lang="zh-CN" altLang="en-US" sz="2000" b="0" dirty="0">
                          <a:latin typeface="微软雅黑" panose="020B0503020204020204" pitchFamily="34" charset="-122"/>
                          <a:ea typeface="微软雅黑" panose="020B0503020204020204" pitchFamily="34" charset="-122"/>
                        </a:rPr>
                        <a:t>历史故事内容</a:t>
                      </a:r>
                      <a:endParaRPr lang="zh-CN" altLang="en-US" sz="2000" b="0" dirty="0">
                        <a:latin typeface="微软雅黑" panose="020B0503020204020204" pitchFamily="34" charset="-122"/>
                        <a:ea typeface="微软雅黑" panose="020B0503020204020204" pitchFamily="34" charset="-122"/>
                      </a:endParaRPr>
                    </a:p>
                  </a:txBody>
                  <a:tcPr marT="60960" marB="60960"/>
                </a:tc>
                <a:tc gridSpan="3">
                  <a:txBody>
                    <a:bodyPr/>
                    <a:lstStyle/>
                    <a:p>
                      <a:pPr algn="ctr">
                        <a:buNone/>
                      </a:pPr>
                      <a:r>
                        <a:rPr lang="zh-CN" altLang="en-US" sz="2000" b="0" dirty="0">
                          <a:latin typeface="微软雅黑" panose="020B0503020204020204" pitchFamily="34" charset="-122"/>
                          <a:ea typeface="微软雅黑" panose="020B0503020204020204" pitchFamily="34" charset="-122"/>
                        </a:rPr>
                        <a:t>进步程度（打</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a:t>
                      </a:r>
                      <a:endParaRPr lang="zh-CN" altLang="en-US" sz="2000" b="0" dirty="0">
                        <a:latin typeface="微软雅黑" panose="020B0503020204020204" pitchFamily="34" charset="-122"/>
                        <a:ea typeface="微软雅黑" panose="020B0503020204020204" pitchFamily="34" charset="-122"/>
                      </a:endParaRPr>
                    </a:p>
                  </a:txBody>
                  <a:tcPr marT="60960" marB="60960"/>
                </a:tc>
                <a:tc hMerge="1">
                  <a:tcPr/>
                </a:tc>
                <a:tc hMerge="1">
                  <a:tcPr/>
                </a:tc>
              </a:tr>
              <a:tr h="853440">
                <a:tc vMerge="1">
                  <a:tcPr/>
                </a:tc>
                <a:tc vMerge="1">
                  <a:tcPr/>
                </a:tc>
                <a:tc>
                  <a:txBody>
                    <a:bodyPr/>
                    <a:lstStyle/>
                    <a:p>
                      <a:pPr algn="ctr">
                        <a:buNone/>
                      </a:pPr>
                      <a:r>
                        <a:rPr lang="zh-CN" altLang="en-US" sz="2000" b="0" dirty="0">
                          <a:latin typeface="微软雅黑" panose="020B0503020204020204" pitchFamily="34" charset="-122"/>
                          <a:ea typeface="微软雅黑" panose="020B0503020204020204" pitchFamily="34" charset="-122"/>
                        </a:rPr>
                        <a:t>进步很大</a:t>
                      </a:r>
                      <a:endParaRPr lang="zh-CN" altLang="en-US" sz="2000" b="0" dirty="0">
                        <a:latin typeface="微软雅黑" panose="020B0503020204020204" pitchFamily="34" charset="-122"/>
                        <a:ea typeface="微软雅黑" panose="020B0503020204020204" pitchFamily="34" charset="-122"/>
                      </a:endParaRPr>
                    </a:p>
                  </a:txBody>
                  <a:tcPr marT="60960" marB="60960"/>
                </a:tc>
                <a:tc>
                  <a:txBody>
                    <a:bodyPr/>
                    <a:lstStyle/>
                    <a:p>
                      <a:pPr algn="ctr">
                        <a:buNone/>
                      </a:pPr>
                      <a:r>
                        <a:rPr lang="zh-CN" altLang="en-US" sz="2000" b="0" dirty="0">
                          <a:latin typeface="微软雅黑" panose="020B0503020204020204" pitchFamily="34" charset="-122"/>
                          <a:ea typeface="微软雅黑" panose="020B0503020204020204" pitchFamily="34" charset="-122"/>
                        </a:rPr>
                        <a:t>有进步</a:t>
                      </a:r>
                      <a:endParaRPr lang="zh-CN" altLang="en-US" sz="2000" b="0" dirty="0">
                        <a:latin typeface="微软雅黑" panose="020B0503020204020204" pitchFamily="34" charset="-122"/>
                        <a:ea typeface="微软雅黑" panose="020B0503020204020204" pitchFamily="34" charset="-122"/>
                      </a:endParaRPr>
                    </a:p>
                  </a:txBody>
                  <a:tcPr marT="60960" marB="60960"/>
                </a:tc>
                <a:tc>
                  <a:txBody>
                    <a:bodyPr/>
                    <a:lstStyle/>
                    <a:p>
                      <a:pPr algn="ctr">
                        <a:buNone/>
                      </a:pPr>
                      <a:r>
                        <a:rPr lang="zh-CN" altLang="en-US" sz="2000" b="0" dirty="0">
                          <a:latin typeface="微软雅黑" panose="020B0503020204020204" pitchFamily="34" charset="-122"/>
                          <a:ea typeface="微软雅黑" panose="020B0503020204020204" pitchFamily="34" charset="-122"/>
                        </a:rPr>
                        <a:t>还需要改进</a:t>
                      </a:r>
                      <a:endParaRPr lang="zh-CN" altLang="en-US" sz="2000" b="0" dirty="0">
                        <a:latin typeface="微软雅黑" panose="020B0503020204020204" pitchFamily="34" charset="-122"/>
                        <a:ea typeface="微软雅黑" panose="020B0503020204020204" pitchFamily="34" charset="-122"/>
                      </a:endParaRPr>
                    </a:p>
                  </a:txBody>
                  <a:tcPr marT="60960" marB="60960"/>
                </a:tc>
              </a:tr>
              <a:tr h="508000">
                <a:tc>
                  <a:txBody>
                    <a:bodyPr/>
                    <a:lstStyle/>
                    <a:p>
                      <a:pPr algn="ctr">
                        <a:buNone/>
                      </a:pPr>
                      <a:r>
                        <a:rPr lang="zh-CN" altLang="en-US" sz="2000" b="0" dirty="0">
                          <a:latin typeface="微软雅黑" panose="020B0503020204020204" pitchFamily="34" charset="-122"/>
                          <a:ea typeface="微软雅黑" panose="020B0503020204020204" pitchFamily="34" charset="-122"/>
                        </a:rPr>
                        <a:t>组员</a:t>
                      </a:r>
                      <a:r>
                        <a:rPr lang="en-US" altLang="zh-CN" sz="2000" b="0" dirty="0">
                          <a:latin typeface="微软雅黑" panose="020B0503020204020204" pitchFamily="34" charset="-122"/>
                          <a:ea typeface="微软雅黑" panose="020B0503020204020204" pitchFamily="34" charset="-122"/>
                        </a:rPr>
                        <a:t>1</a:t>
                      </a:r>
                      <a:endParaRPr lang="en-US" altLang="zh-CN" sz="2000" b="0" dirty="0">
                        <a:latin typeface="微软雅黑" panose="020B0503020204020204" pitchFamily="34" charset="-122"/>
                        <a:ea typeface="微软雅黑" panose="020B0503020204020204" pitchFamily="34" charset="-122"/>
                      </a:endParaRPr>
                    </a:p>
                  </a:txBody>
                  <a:tcPr marT="60960" marB="60960"/>
                </a:tc>
                <a:tc>
                  <a:txBody>
                    <a:bodyPr/>
                    <a:lstStyle/>
                    <a:p>
                      <a:pPr algn="ctr">
                        <a:buNone/>
                      </a:pPr>
                      <a:endParaRPr lang="zh-CN" altLang="en-US" sz="2000" b="0" dirty="0">
                        <a:latin typeface="微软雅黑" panose="020B0503020204020204" pitchFamily="34" charset="-122"/>
                        <a:ea typeface="微软雅黑" panose="020B0503020204020204" pitchFamily="34" charset="-122"/>
                      </a:endParaRPr>
                    </a:p>
                  </a:txBody>
                  <a:tcPr marT="60960" marB="60960"/>
                </a:tc>
                <a:tc>
                  <a:txBody>
                    <a:bodyPr/>
                    <a:lstStyle/>
                    <a:p>
                      <a:pPr algn="ctr">
                        <a:buNone/>
                      </a:pPr>
                      <a:endParaRPr lang="zh-CN" altLang="en-US" sz="2000" b="0" dirty="0">
                        <a:latin typeface="微软雅黑" panose="020B0503020204020204" pitchFamily="34" charset="-122"/>
                        <a:ea typeface="微软雅黑" panose="020B0503020204020204" pitchFamily="34" charset="-122"/>
                      </a:endParaRPr>
                    </a:p>
                  </a:txBody>
                  <a:tcPr marT="60960" marB="60960"/>
                </a:tc>
                <a:tc>
                  <a:txBody>
                    <a:bodyPr/>
                    <a:lstStyle/>
                    <a:p>
                      <a:pPr algn="ctr">
                        <a:buNone/>
                      </a:pPr>
                      <a:endParaRPr lang="zh-CN" altLang="en-US" sz="2000" b="0" dirty="0">
                        <a:latin typeface="微软雅黑" panose="020B0503020204020204" pitchFamily="34" charset="-122"/>
                        <a:ea typeface="微软雅黑" panose="020B0503020204020204" pitchFamily="34" charset="-122"/>
                      </a:endParaRPr>
                    </a:p>
                  </a:txBody>
                  <a:tcPr marT="60960" marB="60960"/>
                </a:tc>
                <a:tc>
                  <a:txBody>
                    <a:bodyPr/>
                    <a:lstStyle/>
                    <a:p>
                      <a:pPr algn="ctr">
                        <a:buNone/>
                      </a:pPr>
                      <a:endParaRPr lang="zh-CN" altLang="en-US" sz="2000" b="0" dirty="0">
                        <a:latin typeface="微软雅黑" panose="020B0503020204020204" pitchFamily="34" charset="-122"/>
                        <a:ea typeface="微软雅黑" panose="020B0503020204020204" pitchFamily="34" charset="-122"/>
                      </a:endParaRPr>
                    </a:p>
                  </a:txBody>
                  <a:tcPr marT="60960" marB="60960"/>
                </a:tc>
              </a:tr>
              <a:tr h="508000">
                <a:tc>
                  <a:txBody>
                    <a:bodyPr/>
                    <a:lstStyle/>
                    <a:p>
                      <a:pPr algn="ctr">
                        <a:buNone/>
                      </a:pPr>
                      <a:r>
                        <a:rPr lang="zh-CN" altLang="en-US" sz="2000" b="0">
                          <a:latin typeface="微软雅黑" panose="020B0503020204020204" pitchFamily="34" charset="-122"/>
                          <a:ea typeface="微软雅黑" panose="020B0503020204020204" pitchFamily="34" charset="-122"/>
                        </a:rPr>
                        <a:t>组员</a:t>
                      </a:r>
                      <a:r>
                        <a:rPr lang="en-US" altLang="zh-CN" sz="2000" b="0">
                          <a:latin typeface="微软雅黑" panose="020B0503020204020204" pitchFamily="34" charset="-122"/>
                          <a:ea typeface="微软雅黑" panose="020B0503020204020204" pitchFamily="34" charset="-122"/>
                        </a:rPr>
                        <a:t>2</a:t>
                      </a:r>
                      <a:endParaRPr lang="en-US" altLang="zh-CN" sz="2000" b="0">
                        <a:latin typeface="微软雅黑" panose="020B0503020204020204" pitchFamily="34" charset="-122"/>
                        <a:ea typeface="微软雅黑" panose="020B0503020204020204" pitchFamily="34" charset="-122"/>
                      </a:endParaRPr>
                    </a:p>
                  </a:txBody>
                  <a:tcPr marT="60960" marB="60960"/>
                </a:tc>
                <a:tc>
                  <a:txBody>
                    <a:bodyPr/>
                    <a:lstStyle/>
                    <a:p>
                      <a:pPr algn="ctr">
                        <a:buNone/>
                      </a:pPr>
                      <a:endParaRPr lang="zh-CN" altLang="en-US" sz="2000" b="0">
                        <a:latin typeface="微软雅黑" panose="020B0503020204020204" pitchFamily="34" charset="-122"/>
                        <a:ea typeface="微软雅黑" panose="020B0503020204020204" pitchFamily="34" charset="-122"/>
                      </a:endParaRPr>
                    </a:p>
                  </a:txBody>
                  <a:tcPr marT="60960" marB="60960"/>
                </a:tc>
                <a:tc>
                  <a:txBody>
                    <a:bodyPr/>
                    <a:lstStyle/>
                    <a:p>
                      <a:pPr algn="ctr">
                        <a:buNone/>
                      </a:pPr>
                      <a:endParaRPr lang="zh-CN" altLang="en-US" sz="2000" b="0">
                        <a:latin typeface="微软雅黑" panose="020B0503020204020204" pitchFamily="34" charset="-122"/>
                        <a:ea typeface="微软雅黑" panose="020B0503020204020204" pitchFamily="34" charset="-122"/>
                      </a:endParaRPr>
                    </a:p>
                  </a:txBody>
                  <a:tcPr marT="60960" marB="60960"/>
                </a:tc>
                <a:tc>
                  <a:txBody>
                    <a:bodyPr/>
                    <a:lstStyle/>
                    <a:p>
                      <a:pPr algn="ctr">
                        <a:buNone/>
                      </a:pPr>
                      <a:endParaRPr lang="zh-CN" altLang="en-US" sz="2000" b="0" dirty="0">
                        <a:latin typeface="微软雅黑" panose="020B0503020204020204" pitchFamily="34" charset="-122"/>
                        <a:ea typeface="微软雅黑" panose="020B0503020204020204" pitchFamily="34" charset="-122"/>
                      </a:endParaRPr>
                    </a:p>
                  </a:txBody>
                  <a:tcPr marT="60960" marB="60960"/>
                </a:tc>
                <a:tc>
                  <a:txBody>
                    <a:bodyPr/>
                    <a:lstStyle/>
                    <a:p>
                      <a:pPr algn="ctr">
                        <a:buNone/>
                      </a:pPr>
                      <a:endParaRPr lang="zh-CN" altLang="en-US" sz="2000" b="0" dirty="0">
                        <a:latin typeface="微软雅黑" panose="020B0503020204020204" pitchFamily="34" charset="-122"/>
                        <a:ea typeface="微软雅黑" panose="020B0503020204020204" pitchFamily="34" charset="-122"/>
                      </a:endParaRPr>
                    </a:p>
                  </a:txBody>
                  <a:tcPr marT="60960" marB="60960"/>
                </a:tc>
              </a:tr>
              <a:tr h="508000">
                <a:tc>
                  <a:txBody>
                    <a:bodyPr/>
                    <a:lstStyle/>
                    <a:p>
                      <a:pPr algn="ctr">
                        <a:buNone/>
                      </a:pPr>
                      <a:r>
                        <a:rPr lang="zh-CN" altLang="en-US" sz="2000" b="0">
                          <a:latin typeface="微软雅黑" panose="020B0503020204020204" pitchFamily="34" charset="-122"/>
                          <a:ea typeface="微软雅黑" panose="020B0503020204020204" pitchFamily="34" charset="-122"/>
                        </a:rPr>
                        <a:t>组员</a:t>
                      </a:r>
                      <a:r>
                        <a:rPr lang="en-US" altLang="zh-CN" sz="2000" b="0">
                          <a:latin typeface="微软雅黑" panose="020B0503020204020204" pitchFamily="34" charset="-122"/>
                          <a:ea typeface="微软雅黑" panose="020B0503020204020204" pitchFamily="34" charset="-122"/>
                        </a:rPr>
                        <a:t>3</a:t>
                      </a:r>
                      <a:endParaRPr lang="en-US" altLang="zh-CN" sz="2000" b="0">
                        <a:latin typeface="微软雅黑" panose="020B0503020204020204" pitchFamily="34" charset="-122"/>
                        <a:ea typeface="微软雅黑" panose="020B0503020204020204" pitchFamily="34" charset="-122"/>
                      </a:endParaRPr>
                    </a:p>
                  </a:txBody>
                  <a:tcPr marT="60960" marB="60960"/>
                </a:tc>
                <a:tc>
                  <a:txBody>
                    <a:bodyPr/>
                    <a:lstStyle/>
                    <a:p>
                      <a:pPr algn="ctr">
                        <a:buNone/>
                      </a:pPr>
                      <a:endParaRPr lang="zh-CN" altLang="en-US" sz="2000" b="0">
                        <a:latin typeface="微软雅黑" panose="020B0503020204020204" pitchFamily="34" charset="-122"/>
                        <a:ea typeface="微软雅黑" panose="020B0503020204020204" pitchFamily="34" charset="-122"/>
                      </a:endParaRPr>
                    </a:p>
                  </a:txBody>
                  <a:tcPr marT="60960" marB="60960"/>
                </a:tc>
                <a:tc>
                  <a:txBody>
                    <a:bodyPr/>
                    <a:lstStyle/>
                    <a:p>
                      <a:pPr algn="ctr">
                        <a:buNone/>
                      </a:pPr>
                      <a:endParaRPr lang="zh-CN" altLang="en-US" sz="2000" b="0">
                        <a:latin typeface="微软雅黑" panose="020B0503020204020204" pitchFamily="34" charset="-122"/>
                        <a:ea typeface="微软雅黑" panose="020B0503020204020204" pitchFamily="34" charset="-122"/>
                      </a:endParaRPr>
                    </a:p>
                  </a:txBody>
                  <a:tcPr marT="60960" marB="60960"/>
                </a:tc>
                <a:tc>
                  <a:txBody>
                    <a:bodyPr/>
                    <a:lstStyle/>
                    <a:p>
                      <a:pPr algn="ctr">
                        <a:buNone/>
                      </a:pPr>
                      <a:endParaRPr lang="zh-CN" altLang="en-US" sz="2000" b="0">
                        <a:latin typeface="微软雅黑" panose="020B0503020204020204" pitchFamily="34" charset="-122"/>
                        <a:ea typeface="微软雅黑" panose="020B0503020204020204" pitchFamily="34" charset="-122"/>
                      </a:endParaRPr>
                    </a:p>
                  </a:txBody>
                  <a:tcPr marT="60960" marB="60960"/>
                </a:tc>
                <a:tc>
                  <a:txBody>
                    <a:bodyPr/>
                    <a:lstStyle/>
                    <a:p>
                      <a:pPr algn="ctr">
                        <a:buNone/>
                      </a:pPr>
                      <a:endParaRPr lang="zh-CN" altLang="en-US" sz="2000" b="0" dirty="0">
                        <a:latin typeface="微软雅黑" panose="020B0503020204020204" pitchFamily="34" charset="-122"/>
                        <a:ea typeface="微软雅黑" panose="020B0503020204020204" pitchFamily="34" charset="-122"/>
                      </a:endParaRPr>
                    </a:p>
                  </a:txBody>
                  <a:tcPr marT="60960" marB="60960"/>
                </a:tc>
              </a:tr>
              <a:tr h="508000">
                <a:tc>
                  <a:txBody>
                    <a:bodyPr/>
                    <a:lstStyle/>
                    <a:p>
                      <a:pPr algn="ctr">
                        <a:buNone/>
                      </a:pPr>
                      <a:r>
                        <a:rPr lang="zh-CN" altLang="en-US" sz="2000" b="0">
                          <a:latin typeface="微软雅黑" panose="020B0503020204020204" pitchFamily="34" charset="-122"/>
                          <a:ea typeface="微软雅黑" panose="020B0503020204020204" pitchFamily="34" charset="-122"/>
                        </a:rPr>
                        <a:t>组员</a:t>
                      </a:r>
                      <a:r>
                        <a:rPr lang="en-US" altLang="zh-CN" sz="2000" b="0">
                          <a:latin typeface="微软雅黑" panose="020B0503020204020204" pitchFamily="34" charset="-122"/>
                          <a:ea typeface="微软雅黑" panose="020B0503020204020204" pitchFamily="34" charset="-122"/>
                        </a:rPr>
                        <a:t>4</a:t>
                      </a:r>
                      <a:endParaRPr lang="en-US" altLang="zh-CN" sz="2000" b="0">
                        <a:latin typeface="微软雅黑" panose="020B0503020204020204" pitchFamily="34" charset="-122"/>
                        <a:ea typeface="微软雅黑" panose="020B0503020204020204" pitchFamily="34" charset="-122"/>
                      </a:endParaRPr>
                    </a:p>
                  </a:txBody>
                  <a:tcPr marT="60960" marB="60960"/>
                </a:tc>
                <a:tc>
                  <a:txBody>
                    <a:bodyPr/>
                    <a:lstStyle/>
                    <a:p>
                      <a:pPr algn="ctr">
                        <a:buNone/>
                      </a:pPr>
                      <a:endParaRPr lang="zh-CN" altLang="en-US" sz="2000" b="0">
                        <a:latin typeface="微软雅黑" panose="020B0503020204020204" pitchFamily="34" charset="-122"/>
                        <a:ea typeface="微软雅黑" panose="020B0503020204020204" pitchFamily="34" charset="-122"/>
                      </a:endParaRPr>
                    </a:p>
                  </a:txBody>
                  <a:tcPr marT="60960" marB="60960"/>
                </a:tc>
                <a:tc>
                  <a:txBody>
                    <a:bodyPr/>
                    <a:lstStyle/>
                    <a:p>
                      <a:pPr algn="ctr">
                        <a:buNone/>
                      </a:pPr>
                      <a:endParaRPr lang="zh-CN" altLang="en-US" sz="2000" b="0">
                        <a:latin typeface="微软雅黑" panose="020B0503020204020204" pitchFamily="34" charset="-122"/>
                        <a:ea typeface="微软雅黑" panose="020B0503020204020204" pitchFamily="34" charset="-122"/>
                      </a:endParaRPr>
                    </a:p>
                  </a:txBody>
                  <a:tcPr marT="60960" marB="60960"/>
                </a:tc>
                <a:tc>
                  <a:txBody>
                    <a:bodyPr/>
                    <a:lstStyle/>
                    <a:p>
                      <a:pPr algn="ctr">
                        <a:buNone/>
                      </a:pPr>
                      <a:endParaRPr lang="zh-CN" altLang="en-US" sz="2000" b="0">
                        <a:latin typeface="微软雅黑" panose="020B0503020204020204" pitchFamily="34" charset="-122"/>
                        <a:ea typeface="微软雅黑" panose="020B0503020204020204" pitchFamily="34" charset="-122"/>
                      </a:endParaRPr>
                    </a:p>
                  </a:txBody>
                  <a:tcPr marT="60960" marB="60960"/>
                </a:tc>
                <a:tc>
                  <a:txBody>
                    <a:bodyPr/>
                    <a:lstStyle/>
                    <a:p>
                      <a:pPr algn="ctr">
                        <a:buNone/>
                      </a:pPr>
                      <a:endParaRPr lang="zh-CN" altLang="en-US" sz="2000" b="0" dirty="0">
                        <a:latin typeface="微软雅黑" panose="020B0503020204020204" pitchFamily="34" charset="-122"/>
                        <a:ea typeface="微软雅黑" panose="020B0503020204020204" pitchFamily="34" charset="-122"/>
                      </a:endParaRPr>
                    </a:p>
                  </a:txBody>
                  <a:tcPr marT="60960" marB="60960"/>
                </a:tc>
              </a:tr>
            </a:tbl>
          </a:graphicData>
        </a:graphic>
      </p:graphicFrame>
      <p:sp>
        <p:nvSpPr>
          <p:cNvPr id="3" name="矩形 2"/>
          <p:cNvSpPr/>
          <p:nvPr/>
        </p:nvSpPr>
        <p:spPr>
          <a:xfrm>
            <a:off x="3503519" y="1069340"/>
            <a:ext cx="2041579" cy="553994"/>
          </a:xfrm>
          <a:prstGeom prst="rect">
            <a:avLst/>
          </a:prstGeom>
          <a:noFill/>
          <a:ln>
            <a:noFill/>
          </a:ln>
        </p:spPr>
        <p:txBody>
          <a:bodyPr wrap="none" lIns="121917" tIns="60958" rIns="121917" bIns="60958" rtlCol="0" anchor="t">
            <a:spAutoFit/>
          </a:bodyPr>
          <a:lstStyle/>
          <a:p>
            <a:pPr algn="ctr"/>
            <a:r>
              <a:rPr lang="zh-CN" altLang="en-US" sz="2800" dirty="0">
                <a:latin typeface="微软雅黑" panose="020B0503020204020204" pitchFamily="34" charset="-122"/>
                <a:ea typeface="微软雅黑" panose="020B0503020204020204" pitchFamily="34" charset="-122"/>
              </a:rPr>
              <a:t>小组评价表</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52405" y="1990091"/>
            <a:ext cx="8625205" cy="4647422"/>
          </a:xfrm>
          <a:prstGeom prst="rect">
            <a:avLst/>
          </a:prstGeom>
          <a:noFill/>
          <a:ln>
            <a:solidFill>
              <a:srgbClr val="A1C450"/>
            </a:solidFill>
          </a:ln>
        </p:spPr>
        <p:txBody>
          <a:bodyPr wrap="square" lIns="121917" tIns="60958" rIns="121917" bIns="60958" rtlCol="0" anchor="t">
            <a:spAutoFit/>
          </a:bodyPr>
          <a:lstStyle/>
          <a:p>
            <a:pPr algn="just">
              <a:lnSpc>
                <a:spcPct val="150000"/>
              </a:lnSpc>
            </a:pPr>
            <a:r>
              <a:rPr lang="en-US" altLang="zh-CN" sz="2800" dirty="0" smtClean="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包拯包青天，自幼聪颖，勤学好问，尤喜推理断案，其父亲与知县交往密切，包拯从小耳濡目染，学会了不少的断案知识，尤其在焚庙杀僧一案中，包拯根据现场的蛛丝马迹，剥茧抽丝，排查出犯罪嫌疑人后，又假扮阎王，审清事实真相，协助知县缉拿凶手，为民除害。他努力学习律法刑理知识，为长大以后断案如神、为民伸冤，打下了深厚的知识基础。</a:t>
            </a:r>
            <a:endParaRPr lang="zh-CN" altLang="en-US" sz="2800" dirty="0" smtClean="0">
              <a:latin typeface="楷体" panose="02010609060101010101" pitchFamily="49" charset="-122"/>
              <a:ea typeface="楷体" panose="02010609060101010101" pitchFamily="49" charset="-122"/>
            </a:endParaRPr>
          </a:p>
        </p:txBody>
      </p:sp>
      <p:sp>
        <p:nvSpPr>
          <p:cNvPr id="3" name="流程图: 数据 2"/>
          <p:cNvSpPr/>
          <p:nvPr/>
        </p:nvSpPr>
        <p:spPr>
          <a:xfrm>
            <a:off x="1043940" y="2853267"/>
            <a:ext cx="914400" cy="815340"/>
          </a:xfrm>
          <a:prstGeom prst="flowChartInputOutp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4" name="单圆角矩形 3"/>
          <p:cNvSpPr/>
          <p:nvPr/>
        </p:nvSpPr>
        <p:spPr>
          <a:xfrm>
            <a:off x="1043940" y="2181013"/>
            <a:ext cx="914400" cy="1219200"/>
          </a:xfrm>
          <a:prstGeom prst="round1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 name="文本框 4"/>
          <p:cNvSpPr txBox="1"/>
          <p:nvPr/>
        </p:nvSpPr>
        <p:spPr>
          <a:xfrm>
            <a:off x="3127601" y="856685"/>
            <a:ext cx="3131820" cy="763282"/>
          </a:xfrm>
          <a:prstGeom prst="rect">
            <a:avLst/>
          </a:prstGeom>
          <a:solidFill>
            <a:srgbClr val="A1C450"/>
          </a:solidFill>
          <a:ln>
            <a:solidFill>
              <a:srgbClr val="A1C450"/>
            </a:solidFill>
          </a:ln>
        </p:spPr>
        <p:txBody>
          <a:bodyPr wrap="square" lIns="121917" tIns="60958" rIns="121917" bIns="60958" rtlCol="0" anchor="t">
            <a:spAutoFit/>
          </a:bodyPr>
          <a:lstStyle/>
          <a:p>
            <a:pPr algn="ctr">
              <a:lnSpc>
                <a:spcPct val="130000"/>
              </a:lnSpc>
            </a:pPr>
            <a:r>
              <a:rPr lang="zh-CN" altLang="en-US" sz="3200" dirty="0" smtClean="0">
                <a:latin typeface="+mn-ea"/>
                <a:sym typeface="+mn-ea"/>
              </a:rPr>
              <a:t>少年包拯学断案  　</a:t>
            </a:r>
            <a:endParaRPr lang="zh-CN" altLang="en-US" sz="3200" dirty="0" smtClean="0">
              <a:latin typeface="+mn-ea"/>
              <a:sym typeface="+mn-ea"/>
            </a:endParaRPr>
          </a:p>
        </p:txBody>
      </p:sp>
      <p:sp>
        <p:nvSpPr>
          <p:cNvPr id="6" name="流程图: 可选过程 5"/>
          <p:cNvSpPr/>
          <p:nvPr/>
        </p:nvSpPr>
        <p:spPr>
          <a:xfrm>
            <a:off x="6443980" y="645161"/>
            <a:ext cx="914400" cy="815340"/>
          </a:xfrm>
          <a:prstGeom prst="flowChartAlternateProcess">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云形标注 4"/>
          <p:cNvSpPr/>
          <p:nvPr/>
        </p:nvSpPr>
        <p:spPr>
          <a:xfrm>
            <a:off x="3171825" y="1206500"/>
            <a:ext cx="5057775" cy="4508500"/>
          </a:xfrm>
          <a:prstGeom prst="cloudCallout">
            <a:avLst>
              <a:gd name="adj1" fmla="val -65815"/>
              <a:gd name="adj2" fmla="val 22071"/>
            </a:avLst>
          </a:prstGeom>
          <a:solidFill>
            <a:srgbClr val="A1C450"/>
          </a:solidFill>
          <a:ln>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800" dirty="0">
              <a:latin typeface="微软雅黑" panose="020B0503020204020204" pitchFamily="34" charset="-122"/>
              <a:ea typeface="微软雅黑" panose="020B0503020204020204" pitchFamily="34" charset="-122"/>
            </a:endParaRPr>
          </a:p>
        </p:txBody>
      </p:sp>
      <p:sp>
        <p:nvSpPr>
          <p:cNvPr id="6" name="TextBox 5"/>
          <p:cNvSpPr txBox="1"/>
          <p:nvPr/>
        </p:nvSpPr>
        <p:spPr>
          <a:xfrm>
            <a:off x="3839577" y="1611564"/>
            <a:ext cx="4029075" cy="4616648"/>
          </a:xfrm>
          <a:prstGeom prst="rect">
            <a:avLst/>
          </a:prstGeom>
          <a:noFill/>
        </p:spPr>
        <p:txBody>
          <a:bodyPr wrap="square" rtlCol="0">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    讲这个故事，开头的时候可用陈述的语气，中间事例如“根据现场的蛛丝马迹”“假扮阎王”处可加入肢体动作，最后的句子应用激昂，高亢的语调。</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609739" y="2062000"/>
            <a:ext cx="8072494" cy="3935817"/>
          </a:xfrm>
          <a:prstGeom prst="rect">
            <a:avLst/>
          </a:prstGeom>
          <a:noFill/>
          <a:ln>
            <a:solidFill>
              <a:srgbClr val="A1C450"/>
            </a:solidFill>
          </a:ln>
        </p:spPr>
        <p:txBody>
          <a:bodyPr wrap="square" lIns="121917" tIns="60958" rIns="121917" bIns="60958">
            <a:spAutoFit/>
          </a:bodyPr>
          <a:lstStyle/>
          <a:p>
            <a:pPr>
              <a:lnSpc>
                <a:spcPct val="150000"/>
              </a:lnSpc>
            </a:pPr>
            <a:r>
              <a:rPr lang="en-US" sz="2400" dirty="0" smtClean="0">
                <a:latin typeface="+mn-ea"/>
                <a:cs typeface="宋体" panose="02010600030101010101" pitchFamily="2" charset="-122"/>
              </a:rPr>
              <a:t>    </a:t>
            </a:r>
            <a:r>
              <a:rPr sz="2400" dirty="0" smtClean="0">
                <a:latin typeface="+mn-ea"/>
                <a:cs typeface="宋体" panose="02010600030101010101" pitchFamily="2" charset="-122"/>
              </a:rPr>
              <a:t>司马光是个贪玩贪睡的孩子，为此他没少受先生的责罚和同伴的嘲笑，在先生的谆谆教诲下，他决心改掉贪睡的坏毛病</a:t>
            </a:r>
            <a:r>
              <a:rPr lang="zh-CN" altLang="en-US" sz="2400" dirty="0" smtClean="0">
                <a:latin typeface="+mn-ea"/>
                <a:cs typeface="宋体" panose="02010600030101010101" pitchFamily="2" charset="-122"/>
              </a:rPr>
              <a:t>。</a:t>
            </a:r>
            <a:r>
              <a:rPr sz="2400" dirty="0" smtClean="0">
                <a:latin typeface="+mn-ea"/>
                <a:cs typeface="宋体" panose="02010600030101010101" pitchFamily="2" charset="-122"/>
              </a:rPr>
              <a:t>为了早早起床，他睡觉前喝了满满一肚子水，结果早上没有被憋醒，却尿了床</a:t>
            </a:r>
            <a:r>
              <a:rPr lang="zh-CN" altLang="en-US" sz="2400" dirty="0" smtClean="0">
                <a:latin typeface="+mn-ea"/>
                <a:cs typeface="宋体" panose="02010600030101010101" pitchFamily="2" charset="-122"/>
              </a:rPr>
              <a:t>。</a:t>
            </a:r>
            <a:r>
              <a:rPr sz="2400" dirty="0" smtClean="0">
                <a:latin typeface="+mn-ea"/>
                <a:cs typeface="宋体" panose="02010600030101010101" pitchFamily="2" charset="-122"/>
              </a:rPr>
              <a:t>于是聪明的司马光用</a:t>
            </a:r>
            <a:r>
              <a:rPr lang="zh-CN" altLang="en-US" sz="2400" dirty="0" smtClean="0">
                <a:latin typeface="+mn-ea"/>
                <a:cs typeface="宋体" panose="02010600030101010101" pitchFamily="2" charset="-122"/>
              </a:rPr>
              <a:t>圆</a:t>
            </a:r>
            <a:r>
              <a:rPr sz="2400" dirty="0" smtClean="0">
                <a:latin typeface="+mn-ea"/>
                <a:cs typeface="宋体" panose="02010600030101010101" pitchFamily="2" charset="-122"/>
              </a:rPr>
              <a:t>木头作了一个警枕，早上一翻身，头滑落在床板上，自然惊醒</a:t>
            </a:r>
            <a:r>
              <a:rPr lang="zh-CN" altLang="en-US" sz="2400" dirty="0" smtClean="0">
                <a:latin typeface="+mn-ea"/>
                <a:cs typeface="宋体" panose="02010600030101010101" pitchFamily="2" charset="-122"/>
              </a:rPr>
              <a:t>。</a:t>
            </a:r>
            <a:r>
              <a:rPr sz="2400" dirty="0" smtClean="0">
                <a:latin typeface="+mn-ea"/>
                <a:cs typeface="宋体" panose="02010600030101010101" pitchFamily="2" charset="-122"/>
              </a:rPr>
              <a:t>从此他天天早早地起床读书，坚持不懈，终于成为了一个学识渊博的</a:t>
            </a:r>
            <a:r>
              <a:rPr lang="zh-CN" altLang="en-US" sz="2400" dirty="0" smtClean="0">
                <a:latin typeface="+mn-ea"/>
                <a:cs typeface="宋体" panose="02010600030101010101" pitchFamily="2" charset="-122"/>
              </a:rPr>
              <a:t>、</a:t>
            </a:r>
            <a:r>
              <a:rPr sz="2400" dirty="0" smtClean="0">
                <a:latin typeface="+mn-ea"/>
                <a:cs typeface="宋体" panose="02010600030101010101" pitchFamily="2" charset="-122"/>
              </a:rPr>
              <a:t>写出了《资治通鉴》的大文豪。</a:t>
            </a:r>
            <a:endParaRPr sz="2400" dirty="0" smtClean="0">
              <a:latin typeface="+mn-ea"/>
              <a:cs typeface="宋体" panose="02010600030101010101" pitchFamily="2" charset="-122"/>
            </a:endParaRPr>
          </a:p>
        </p:txBody>
      </p:sp>
      <p:sp>
        <p:nvSpPr>
          <p:cNvPr id="2" name="文本框 1"/>
          <p:cNvSpPr txBox="1"/>
          <p:nvPr/>
        </p:nvSpPr>
        <p:spPr>
          <a:xfrm>
            <a:off x="2868299" y="693844"/>
            <a:ext cx="3118796" cy="763282"/>
          </a:xfrm>
          <a:prstGeom prst="rect">
            <a:avLst/>
          </a:prstGeom>
          <a:solidFill>
            <a:srgbClr val="A1C450"/>
          </a:solidFill>
          <a:ln>
            <a:solidFill>
              <a:srgbClr val="A1C450"/>
            </a:solidFill>
          </a:ln>
        </p:spPr>
        <p:txBody>
          <a:bodyPr wrap="none" lIns="121917" tIns="60958" rIns="121917" bIns="60958" rtlCol="0" anchor="t">
            <a:spAutoFit/>
          </a:bodyPr>
          <a:lstStyle/>
          <a:p>
            <a:pPr algn="just">
              <a:lnSpc>
                <a:spcPct val="130000"/>
              </a:lnSpc>
            </a:pPr>
            <a:r>
              <a:rPr sz="3200" dirty="0" smtClean="0">
                <a:latin typeface="楷体" panose="02010609060101010101" pitchFamily="49" charset="-122"/>
                <a:ea typeface="楷体" panose="02010609060101010101" pitchFamily="49" charset="-122"/>
                <a:cs typeface="宋体" panose="02010600030101010101" pitchFamily="2" charset="-122"/>
                <a:sym typeface="+mn-ea"/>
              </a:rPr>
              <a:t>司马光警枕励志</a:t>
            </a:r>
            <a:endParaRPr lang="zh-CN" altLang="en-US" sz="3200"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副标题 2"/>
          <p:cNvSpPr txBox="1"/>
          <p:nvPr/>
        </p:nvSpPr>
        <p:spPr>
          <a:xfrm>
            <a:off x="603914" y="2050412"/>
            <a:ext cx="7999810" cy="26384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5600" indent="-355600" defTabSz="457200" fontAlgn="base">
              <a:lnSpc>
                <a:spcPct val="150000"/>
              </a:lnSpc>
              <a:spcBef>
                <a:spcPct val="0"/>
              </a:spcBef>
              <a:spcAft>
                <a:spcPct val="0"/>
              </a:spcAft>
              <a:buFontTx/>
              <a:buNone/>
              <a:defRPr/>
            </a:pPr>
            <a:r>
              <a:rPr lang="en-US" altLang="zh-CN" b="1" dirty="0" smtClean="0">
                <a:latin typeface="+mn-ea"/>
                <a:sym typeface="+mn-ea"/>
              </a:rPr>
              <a:t>1. </a:t>
            </a:r>
            <a:r>
              <a:rPr lang="zh-CN" altLang="en-US" b="1" dirty="0" smtClean="0">
                <a:latin typeface="+mn-ea"/>
                <a:sym typeface="+mn-ea"/>
              </a:rPr>
              <a:t>选择一个课外读到的历史故事讲给同学听，同时认真听其他同  学讲历史故事，交流读后感想。</a:t>
            </a:r>
            <a:endParaRPr lang="zh-CN" altLang="en-US" b="1" dirty="0" smtClean="0">
              <a:latin typeface="+mn-ea"/>
              <a:sym typeface="+mn-ea"/>
            </a:endParaRPr>
          </a:p>
          <a:p>
            <a:pPr marL="355600" indent="-355600" defTabSz="457200" fontAlgn="base">
              <a:lnSpc>
                <a:spcPct val="150000"/>
              </a:lnSpc>
              <a:spcBef>
                <a:spcPct val="0"/>
              </a:spcBef>
              <a:spcAft>
                <a:spcPct val="0"/>
              </a:spcAft>
              <a:buFontTx/>
              <a:buNone/>
              <a:defRPr/>
            </a:pPr>
            <a:r>
              <a:rPr lang="en-US" altLang="zh-CN" b="1" dirty="0" smtClean="0">
                <a:latin typeface="+mn-ea"/>
                <a:sym typeface="+mn-ea"/>
              </a:rPr>
              <a:t>2. </a:t>
            </a:r>
            <a:r>
              <a:rPr lang="zh-CN" altLang="en-US" b="1" dirty="0" smtClean="0">
                <a:latin typeface="+mn-ea"/>
                <a:sym typeface="+mn-ea"/>
              </a:rPr>
              <a:t>对历史有更深的认识和了解，树立健康、高尚的情感、态度、价值观。</a:t>
            </a:r>
            <a:endParaRPr lang="zh-CN" altLang="en-US" b="1" dirty="0" smtClean="0">
              <a:latin typeface="+mn-ea"/>
              <a:sym typeface="+mn-ea"/>
            </a:endParaRPr>
          </a:p>
          <a:p>
            <a:pPr marL="0" indent="0">
              <a:buFont typeface="Arial" panose="020B0604020202020204" pitchFamily="34" charset="0"/>
              <a:buNone/>
            </a:pPr>
            <a:endParaRPr lang="zh-CN" altLang="en-US" dirty="0">
              <a:latin typeface="+mn-ea"/>
            </a:endParaRPr>
          </a:p>
        </p:txBody>
      </p:sp>
      <p:sp>
        <p:nvSpPr>
          <p:cNvPr id="3" name="矩形 2"/>
          <p:cNvSpPr/>
          <p:nvPr/>
        </p:nvSpPr>
        <p:spPr>
          <a:xfrm>
            <a:off x="603913" y="1463036"/>
            <a:ext cx="3208065" cy="584775"/>
          </a:xfrm>
          <a:prstGeom prst="rect">
            <a:avLst/>
          </a:prstGeom>
        </p:spPr>
        <p:txBody>
          <a:bodyPr wrap="square">
            <a:spAutoFit/>
          </a:bodyPr>
          <a:lstStyle/>
          <a:p>
            <a:r>
              <a:rPr lang="zh-CN" altLang="en-US" sz="3200" dirty="0"/>
              <a:t>本课目标</a:t>
            </a:r>
            <a:endParaRPr lang="zh-CN" altLang="en-US" sz="32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圆角矩形标注 4"/>
          <p:cNvSpPr/>
          <p:nvPr/>
        </p:nvSpPr>
        <p:spPr>
          <a:xfrm>
            <a:off x="1314450" y="999921"/>
            <a:ext cx="4591050" cy="4140200"/>
          </a:xfrm>
          <a:prstGeom prst="wedgeRoundRectCallout">
            <a:avLst>
              <a:gd name="adj1" fmla="val 78127"/>
              <a:gd name="adj2" fmla="val 47176"/>
              <a:gd name="adj3" fmla="val 16667"/>
            </a:avLst>
          </a:prstGeom>
          <a:solidFill>
            <a:srgbClr val="A1C450"/>
          </a:solidFill>
          <a:ln>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314450" y="1169803"/>
            <a:ext cx="4543425" cy="3905043"/>
          </a:xfrm>
          <a:prstGeom prst="rect">
            <a:avLst/>
          </a:prstGeom>
          <a:noFill/>
        </p:spPr>
        <p:txBody>
          <a:bodyPr wrap="square" rtlCol="0">
            <a:spAutoFit/>
          </a:bodyPr>
          <a:lstStyle/>
          <a:p>
            <a:pPr>
              <a:lnSpc>
                <a:spcPct val="150000"/>
              </a:lnSpc>
            </a:pPr>
            <a:r>
              <a:rPr lang="zh-CN" altLang="en-US" sz="2400" dirty="0" smtClean="0">
                <a:latin typeface="微软雅黑" panose="020B0503020204020204" pitchFamily="34" charset="-122"/>
                <a:ea typeface="微软雅黑" panose="020B0503020204020204" pitchFamily="34" charset="-122"/>
              </a:rPr>
              <a:t>讲此故事，开头应用低沉的语调，语速要稍缓。“决心改掉贪睡的毛病”语气要坚定，语速要稍快。“喝水” “翻身”“惊醒”等处可加入肢体语言。最后总结处应用高亢的语调以表示对司马光的敬佩之情</a:t>
            </a:r>
            <a:r>
              <a:rPr lang="zh-CN" altLang="en-US" sz="2400" dirty="0" smtClean="0">
                <a:latin typeface="微软雅黑" panose="020B0503020204020204" pitchFamily="34" charset="-122"/>
                <a:ea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email"/>
          <a:srcRect/>
          <a:stretch>
            <a:fillRect/>
          </a:stretch>
        </p:blipFill>
        <p:spPr>
          <a:xfrm>
            <a:off x="681438" y="763905"/>
            <a:ext cx="3536633" cy="2645410"/>
          </a:xfrm>
          <a:prstGeom prst="roundRect">
            <a:avLst/>
          </a:prstGeom>
          <a:noFill/>
          <a:ln>
            <a:noFill/>
          </a:ln>
        </p:spPr>
      </p:pic>
      <p:pic>
        <p:nvPicPr>
          <p:cNvPr id="6" name="图片 5"/>
          <p:cNvPicPr>
            <a:picLocks noChangeAspect="1"/>
          </p:cNvPicPr>
          <p:nvPr/>
        </p:nvPicPr>
        <p:blipFill>
          <a:blip r:embed="rId2" cstate="email"/>
          <a:stretch>
            <a:fillRect/>
          </a:stretch>
        </p:blipFill>
        <p:spPr>
          <a:xfrm>
            <a:off x="4807192" y="852805"/>
            <a:ext cx="3619500" cy="2556510"/>
          </a:xfrm>
          <a:prstGeom prst="roundRect">
            <a:avLst/>
          </a:prstGeom>
          <a:noFill/>
          <a:ln>
            <a:noFill/>
          </a:ln>
        </p:spPr>
      </p:pic>
      <p:pic>
        <p:nvPicPr>
          <p:cNvPr id="7" name="图片 6"/>
          <p:cNvPicPr>
            <a:picLocks noChangeAspect="1"/>
          </p:cNvPicPr>
          <p:nvPr/>
        </p:nvPicPr>
        <p:blipFill>
          <a:blip r:embed="rId3" cstate="email"/>
          <a:stretch>
            <a:fillRect/>
          </a:stretch>
        </p:blipFill>
        <p:spPr>
          <a:xfrm>
            <a:off x="681438" y="3529330"/>
            <a:ext cx="3536633" cy="2785745"/>
          </a:xfrm>
          <a:prstGeom prst="roundRect">
            <a:avLst/>
          </a:prstGeom>
        </p:spPr>
      </p:pic>
      <p:pic>
        <p:nvPicPr>
          <p:cNvPr id="8" name="图片 7"/>
          <p:cNvPicPr>
            <a:picLocks noChangeAspect="1"/>
          </p:cNvPicPr>
          <p:nvPr/>
        </p:nvPicPr>
        <p:blipFill>
          <a:blip r:embed="rId4" cstate="print"/>
          <a:stretch>
            <a:fillRect/>
          </a:stretch>
        </p:blipFill>
        <p:spPr>
          <a:xfrm>
            <a:off x="4806715" y="3529331"/>
            <a:ext cx="3620453" cy="2785745"/>
          </a:xfrm>
          <a:prstGeom prst="round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1"/>
          <p:cNvSpPr>
            <a:spLocks noChangeArrowheads="1"/>
          </p:cNvSpPr>
          <p:nvPr/>
        </p:nvSpPr>
        <p:spPr bwMode="auto">
          <a:xfrm>
            <a:off x="849630" y="1094644"/>
            <a:ext cx="7437120" cy="3323985"/>
          </a:xfrm>
          <a:prstGeom prst="rect">
            <a:avLst/>
          </a:prstGeom>
          <a:solidFill>
            <a:schemeClr val="bg1"/>
          </a:solidFill>
          <a:ln w="9525">
            <a:solidFill>
              <a:srgbClr val="A1C450"/>
            </a:solidFill>
            <a:miter lim="800000"/>
          </a:ln>
          <a:effectLst/>
        </p:spPr>
        <p:txBody>
          <a:bodyPr vert="horz" wrap="square" lIns="91438" tIns="45719" rIns="91438" bIns="45719" numCol="1" anchor="ctr" anchorCtr="0" compatLnSpc="1">
            <a:spAutoFit/>
          </a:bodyPr>
          <a:lstStyle/>
          <a:p>
            <a:pPr indent="304800" fontAlgn="base">
              <a:lnSpc>
                <a:spcPct val="150000"/>
              </a:lnSpc>
              <a:spcBef>
                <a:spcPct val="0"/>
              </a:spcBef>
              <a:spcAft>
                <a:spcPct val="0"/>
              </a:spcAft>
            </a:pPr>
            <a:r>
              <a:rPr lang="zh-CN" altLang="en-US" sz="2800" dirty="0" smtClean="0">
                <a:latin typeface="微软雅黑" panose="020B0503020204020204" pitchFamily="34" charset="-122"/>
                <a:ea typeface="微软雅黑" panose="020B0503020204020204" pitchFamily="34" charset="-122"/>
                <a:cs typeface="宋体" panose="02010600030101010101" pitchFamily="2" charset="-122"/>
              </a:rPr>
              <a:t>  以上我们看到的是</a:t>
            </a:r>
            <a:r>
              <a:rPr lang="zh-CN" altLang="en-US" sz="2800" dirty="0" smtClean="0">
                <a:solidFill>
                  <a:srgbClr val="E04236"/>
                </a:solidFill>
                <a:latin typeface="微软雅黑" panose="020B0503020204020204" pitchFamily="34" charset="-122"/>
                <a:ea typeface="微软雅黑" panose="020B0503020204020204" pitchFamily="34" charset="-122"/>
                <a:cs typeface="宋体" panose="02010600030101010101" pitchFamily="2" charset="-122"/>
              </a:rPr>
              <a:t>西门豹治邺、扁鹊见蔡桓公、匡衡凿壁借光、刘备三顾茅庐。</a:t>
            </a:r>
            <a:r>
              <a:rPr lang="zh-CN" altLang="en-US" sz="2800" dirty="0" smtClean="0">
                <a:latin typeface="微软雅黑" panose="020B0503020204020204" pitchFamily="34" charset="-122"/>
                <a:ea typeface="微软雅黑" panose="020B0503020204020204" pitchFamily="34" charset="-122"/>
                <a:cs typeface="宋体" panose="02010600030101010101" pitchFamily="2" charset="-122"/>
              </a:rPr>
              <a:t>这些历史故事的图片，非常生动，非常有趣。请同学们回想一下：自己读过的历史故事有哪些？有哪些有趣或者特别的故事呢？</a:t>
            </a:r>
            <a:endParaRPr lang="zh-CN" altLang="en-US" sz="2800" dirty="0" smtClean="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639554" y="1747757"/>
            <a:ext cx="4824889" cy="3323985"/>
          </a:xfrm>
          <a:prstGeom prst="rect">
            <a:avLst/>
          </a:prstGeom>
          <a:noFill/>
          <a:ln w="9525">
            <a:solidFill>
              <a:srgbClr val="A1C450"/>
            </a:solidFill>
            <a:miter lim="800000"/>
          </a:ln>
          <a:effectLst/>
        </p:spPr>
        <p:txBody>
          <a:bodyPr vert="horz" wrap="square" lIns="91438" tIns="45719" rIns="91438" bIns="45719" numCol="1" anchor="ctr" anchorCtr="0" compatLnSpc="1">
            <a:spAutoFit/>
          </a:bodyPr>
          <a:lstStyle/>
          <a:p>
            <a:pPr indent="304800" fontAlgn="base">
              <a:lnSpc>
                <a:spcPct val="150000"/>
              </a:lnSpc>
              <a:spcBef>
                <a:spcPct val="0"/>
              </a:spcBef>
              <a:spcAft>
                <a:spcPct val="0"/>
              </a:spcAft>
            </a:pPr>
            <a:r>
              <a:rPr lang="zh-CN" altLang="en-US" sz="2800" dirty="0" smtClean="0">
                <a:latin typeface="微软雅黑" panose="020B0503020204020204" pitchFamily="34" charset="-122"/>
                <a:ea typeface="微软雅黑" panose="020B0503020204020204" pitchFamily="34" charset="-122"/>
                <a:cs typeface="宋体" panose="02010600030101010101" pitchFamily="2" charset="-122"/>
              </a:rPr>
              <a:t>   </a:t>
            </a:r>
            <a:r>
              <a:rPr lang="zh-CN" altLang="en-US" sz="2800" dirty="0" smtClean="0">
                <a:latin typeface="微软雅黑" panose="020B0503020204020204" pitchFamily="34" charset="-122"/>
                <a:ea typeface="微软雅黑" panose="020B0503020204020204" pitchFamily="34" charset="-122"/>
                <a:cs typeface="楷体" panose="02010609060101010101" pitchFamily="49" charset="-122"/>
              </a:rPr>
              <a:t>这节口语交际课我们就来举行一次“</a:t>
            </a:r>
            <a:r>
              <a:rPr lang="zh-CN" altLang="en-US" sz="2800" dirty="0" smtClean="0">
                <a:solidFill>
                  <a:srgbClr val="E04236"/>
                </a:solidFill>
                <a:latin typeface="微软雅黑" panose="020B0503020204020204" pitchFamily="34" charset="-122"/>
                <a:ea typeface="微软雅黑" panose="020B0503020204020204" pitchFamily="34" charset="-122"/>
                <a:cs typeface="楷体" panose="02010609060101010101" pitchFamily="49" charset="-122"/>
              </a:rPr>
              <a:t>历史故事展示会</a:t>
            </a:r>
            <a:r>
              <a:rPr lang="zh-CN" altLang="en-US" sz="2800" dirty="0" smtClean="0">
                <a:latin typeface="微软雅黑" panose="020B0503020204020204" pitchFamily="34" charset="-122"/>
                <a:ea typeface="微软雅黑" panose="020B0503020204020204" pitchFamily="34" charset="-122"/>
                <a:cs typeface="楷体" panose="02010609060101010101" pitchFamily="49" charset="-122"/>
              </a:rPr>
              <a:t>”，选择一个你喜欢的历史故事，讲给同学听，比一比谁说得有趣，说得清楚。</a:t>
            </a:r>
            <a:endParaRPr lang="zh-CN" altLang="en-US" sz="2800" dirty="0" smtClean="0">
              <a:latin typeface="微软雅黑" panose="020B0503020204020204" pitchFamily="34" charset="-122"/>
              <a:ea typeface="微软雅黑" panose="020B0503020204020204" pitchFamily="34" charset="-122"/>
              <a:cs typeface="楷体" panose="02010609060101010101" pitchFamily="49" charset="-122"/>
            </a:endParaRPr>
          </a:p>
        </p:txBody>
      </p:sp>
      <p:pic>
        <p:nvPicPr>
          <p:cNvPr id="6" name="图片 5"/>
          <p:cNvPicPr>
            <a:picLocks noChangeAspect="1"/>
          </p:cNvPicPr>
          <p:nvPr/>
        </p:nvPicPr>
        <p:blipFill>
          <a:blip r:embed="rId1" cstate="email"/>
          <a:stretch>
            <a:fillRect/>
          </a:stretch>
        </p:blipFill>
        <p:spPr>
          <a:xfrm>
            <a:off x="5813183" y="2239444"/>
            <a:ext cx="2921318" cy="2340610"/>
          </a:xfrm>
          <a:prstGeom prst="rect">
            <a:avLst/>
          </a:prstGeom>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1"/>
                                        </p:tgtEl>
                                        <p:attrNameLst>
                                          <p:attrName>style.visibility</p:attrName>
                                        </p:attrNameLst>
                                      </p:cBhvr>
                                      <p:to>
                                        <p:strVal val="visible"/>
                                      </p:to>
                                    </p:set>
                                    <p:anim calcmode="lin" valueType="num">
                                      <p:cBhvr additive="base">
                                        <p:cTn id="7" dur="500" fill="hold"/>
                                        <p:tgtEl>
                                          <p:spTgt spid="35841"/>
                                        </p:tgtEl>
                                        <p:attrNameLst>
                                          <p:attrName>ppt_x</p:attrName>
                                        </p:attrNameLst>
                                      </p:cBhvr>
                                      <p:tavLst>
                                        <p:tav tm="0">
                                          <p:val>
                                            <p:strVal val="#ppt_x"/>
                                          </p:val>
                                        </p:tav>
                                        <p:tav tm="100000">
                                          <p:val>
                                            <p:strVal val="#ppt_x"/>
                                          </p:val>
                                        </p:tav>
                                      </p:tavLst>
                                    </p:anim>
                                    <p:anim calcmode="lin" valueType="num">
                                      <p:cBhvr additive="base">
                                        <p:cTn id="8" dur="500" fill="hold"/>
                                        <p:tgtEl>
                                          <p:spTgt spid="358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621280" y="1580155"/>
            <a:ext cx="7716307" cy="2031323"/>
          </a:xfrm>
          <a:prstGeom prst="rect">
            <a:avLst/>
          </a:prstGeom>
          <a:noFill/>
          <a:ln w="9525">
            <a:solidFill>
              <a:srgbClr val="A1C450"/>
            </a:solidFill>
            <a:miter lim="800000"/>
          </a:ln>
          <a:effectLst/>
        </p:spPr>
        <p:txBody>
          <a:bodyPr vert="horz" wrap="square" lIns="91438" tIns="45719" rIns="91438" bIns="45719" numCol="1" anchor="ctr" anchorCtr="0" compatLnSpc="1">
            <a:spAutoFit/>
          </a:bodyPr>
          <a:lstStyle/>
          <a:p>
            <a:pPr fontAlgn="base">
              <a:lnSpc>
                <a:spcPct val="150000"/>
              </a:lnSpc>
              <a:spcBef>
                <a:spcPct val="0"/>
              </a:spcBef>
              <a:spcAft>
                <a:spcPct val="0"/>
              </a:spcAft>
              <a:tabLst>
                <a:tab pos="197485" algn="l"/>
              </a:tabLst>
            </a:pPr>
            <a:r>
              <a:rPr lang="zh-CN" altLang="en-US" sz="2800" dirty="0" smtClean="0">
                <a:latin typeface="微软雅黑" panose="020B0503020204020204" pitchFamily="34" charset="-122"/>
                <a:ea typeface="微软雅黑" panose="020B0503020204020204" pitchFamily="34" charset="-122"/>
                <a:cs typeface="Times New Roman" panose="02020603050405020304" pitchFamily="18" charset="0"/>
              </a:rPr>
              <a:t>介绍历史故事，可以先说说自己了解的历史故事是什么，具体的内容是什么，再说说自己的心情、感受怎样，还可以讲讲给自己带来的启示。</a:t>
            </a:r>
            <a:endParaRPr lang="zh-CN" altLang="en-US" sz="28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 calcmode="lin" valueType="num">
                                      <p:cBhvr>
                                        <p:cTn id="7" dur="500" fill="hold"/>
                                        <p:tgtEl>
                                          <p:spTgt spid="19457"/>
                                        </p:tgtEl>
                                        <p:attrNameLst>
                                          <p:attrName>ppt_w</p:attrName>
                                        </p:attrNameLst>
                                      </p:cBhvr>
                                      <p:tavLst>
                                        <p:tav tm="0">
                                          <p:val>
                                            <p:fltVal val="0"/>
                                          </p:val>
                                        </p:tav>
                                        <p:tav tm="100000">
                                          <p:val>
                                            <p:strVal val="#ppt_w"/>
                                          </p:val>
                                        </p:tav>
                                      </p:tavLst>
                                    </p:anim>
                                    <p:anim calcmode="lin" valueType="num">
                                      <p:cBhvr>
                                        <p:cTn id="8" dur="500" fill="hold"/>
                                        <p:tgtEl>
                                          <p:spTgt spid="19457"/>
                                        </p:tgtEl>
                                        <p:attrNameLst>
                                          <p:attrName>ppt_h</p:attrName>
                                        </p:attrNameLst>
                                      </p:cBhvr>
                                      <p:tavLst>
                                        <p:tav tm="0">
                                          <p:val>
                                            <p:fltVal val="0"/>
                                          </p:val>
                                        </p:tav>
                                        <p:tav tm="100000">
                                          <p:val>
                                            <p:strVal val="#ppt_h"/>
                                          </p:val>
                                        </p:tav>
                                      </p:tavLst>
                                    </p:anim>
                                    <p:animEffect transition="in" filter="fade">
                                      <p:cBhvr>
                                        <p:cTn id="9"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831670" y="2658656"/>
            <a:ext cx="7727558" cy="2031323"/>
          </a:xfrm>
          <a:prstGeom prst="rect">
            <a:avLst/>
          </a:prstGeom>
          <a:noFill/>
          <a:ln w="9525">
            <a:solidFill>
              <a:srgbClr val="A1C450"/>
            </a:solidFill>
            <a:miter lim="800000"/>
          </a:ln>
          <a:effectLst/>
        </p:spPr>
        <p:txBody>
          <a:bodyPr vert="horz" wrap="square" lIns="91438" tIns="45719" rIns="91438" bIns="45719" numCol="1" anchor="ctr" anchorCtr="0" compatLnSpc="1">
            <a:spAutoFit/>
          </a:bodyPr>
          <a:lstStyle/>
          <a:p>
            <a:pPr indent="304800" fontAlgn="base">
              <a:lnSpc>
                <a:spcPct val="150000"/>
              </a:lnSpc>
              <a:spcBef>
                <a:spcPct val="0"/>
              </a:spcBef>
              <a:spcAft>
                <a:spcPct val="0"/>
              </a:spcAft>
            </a:pPr>
            <a:r>
              <a:rPr lang="en-US" altLang="zh-CN" sz="2800" dirty="0" smtClean="0">
                <a:latin typeface="微软雅黑" panose="020B0503020204020204" pitchFamily="34" charset="-122"/>
                <a:ea typeface="微软雅黑" panose="020B0503020204020204" pitchFamily="34" charset="-122"/>
                <a:cs typeface="楷体" panose="02010609060101010101" pitchFamily="49" charset="-122"/>
              </a:rPr>
              <a:t>1.</a:t>
            </a:r>
            <a:r>
              <a:rPr lang="zh-CN" altLang="en-US" sz="2800" dirty="0" smtClean="0">
                <a:latin typeface="微软雅黑" panose="020B0503020204020204" pitchFamily="34" charset="-122"/>
                <a:ea typeface="微软雅黑" panose="020B0503020204020204" pitchFamily="34" charset="-122"/>
                <a:cs typeface="楷体" panose="02010609060101010101" pitchFamily="49" charset="-122"/>
              </a:rPr>
              <a:t>用卡片提示讲述内容。</a:t>
            </a:r>
            <a:endParaRPr lang="zh-CN" altLang="en-US" sz="2800" dirty="0" smtClean="0">
              <a:latin typeface="微软雅黑" panose="020B0503020204020204" pitchFamily="34" charset="-122"/>
              <a:ea typeface="微软雅黑" panose="020B0503020204020204" pitchFamily="34" charset="-122"/>
              <a:cs typeface="楷体" panose="02010609060101010101" pitchFamily="49" charset="-122"/>
            </a:endParaRPr>
          </a:p>
          <a:p>
            <a:pPr indent="304800" fontAlgn="base">
              <a:lnSpc>
                <a:spcPct val="150000"/>
              </a:lnSpc>
              <a:spcBef>
                <a:spcPct val="0"/>
              </a:spcBef>
              <a:spcAft>
                <a:spcPct val="0"/>
              </a:spcAft>
            </a:pPr>
            <a:r>
              <a:rPr lang="en-US" altLang="zh-CN" sz="2800" dirty="0" smtClean="0">
                <a:latin typeface="微软雅黑" panose="020B0503020204020204" pitchFamily="34" charset="-122"/>
                <a:ea typeface="微软雅黑" panose="020B0503020204020204" pitchFamily="34" charset="-122"/>
                <a:cs typeface="楷体" panose="02010609060101010101" pitchFamily="49" charset="-122"/>
              </a:rPr>
              <a:t>2.</a:t>
            </a:r>
            <a:r>
              <a:rPr lang="zh-CN" altLang="en-US" sz="2800" dirty="0" smtClean="0">
                <a:latin typeface="微软雅黑" panose="020B0503020204020204" pitchFamily="34" charset="-122"/>
                <a:ea typeface="微软雅黑" panose="020B0503020204020204" pitchFamily="34" charset="-122"/>
                <a:cs typeface="楷体" panose="02010609060101010101" pitchFamily="49" charset="-122"/>
              </a:rPr>
              <a:t>使用恰当的语气和肢体语言，可以让讲述更生动。</a:t>
            </a:r>
            <a:endParaRPr lang="zh-CN" altLang="en-US" sz="2800" dirty="0" smtClean="0">
              <a:latin typeface="微软雅黑" panose="020B0503020204020204" pitchFamily="34" charset="-122"/>
              <a:ea typeface="微软雅黑" panose="020B0503020204020204" pitchFamily="34" charset="-122"/>
              <a:cs typeface="楷体" panose="02010609060101010101" pitchFamily="49" charset="-122"/>
            </a:endParaRPr>
          </a:p>
        </p:txBody>
      </p:sp>
      <p:sp>
        <p:nvSpPr>
          <p:cNvPr id="5" name="横卷形 4"/>
          <p:cNvSpPr/>
          <p:nvPr/>
        </p:nvSpPr>
        <p:spPr>
          <a:xfrm>
            <a:off x="899161" y="2084495"/>
            <a:ext cx="6049010" cy="2784687"/>
          </a:xfrm>
          <a:prstGeom prst="horizontalScroll">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 name="流程图: 终止 2"/>
          <p:cNvSpPr/>
          <p:nvPr/>
        </p:nvSpPr>
        <p:spPr>
          <a:xfrm>
            <a:off x="3747762" y="1187116"/>
            <a:ext cx="1768642" cy="609722"/>
          </a:xfrm>
          <a:prstGeom prst="flowChartTerminator">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solidFill>
                <a:latin typeface="微软雅黑" panose="020B0503020204020204" pitchFamily="34" charset="-122"/>
                <a:ea typeface="微软雅黑" panose="020B0503020204020204" pitchFamily="34" charset="-122"/>
              </a:rPr>
              <a:t>小贴士</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979725" y="1051740"/>
            <a:ext cx="2298059" cy="763282"/>
          </a:xfrm>
          <a:prstGeom prst="rect">
            <a:avLst/>
          </a:prstGeom>
          <a:noFill/>
        </p:spPr>
        <p:txBody>
          <a:bodyPr wrap="none" lIns="121917" tIns="60958" rIns="121917" bIns="60958" rtlCol="0" anchor="t">
            <a:spAutoFit/>
          </a:bodyPr>
          <a:lstStyle/>
          <a:p>
            <a:pPr algn="just">
              <a:lnSpc>
                <a:spcPct val="130000"/>
              </a:lnSpc>
            </a:pPr>
            <a:r>
              <a:rPr lang="zh-CN" altLang="en-US" sz="3200" b="1" dirty="0" smtClean="0">
                <a:latin typeface="+mn-ea"/>
              </a:rPr>
              <a:t>荆轲刺秦王</a:t>
            </a:r>
            <a:endParaRPr lang="zh-CN" altLang="en-US" sz="3200" b="1" dirty="0" smtClean="0">
              <a:latin typeface="+mn-ea"/>
            </a:endParaRPr>
          </a:p>
        </p:txBody>
      </p:sp>
      <p:sp>
        <p:nvSpPr>
          <p:cNvPr id="7" name="TextBox 6"/>
          <p:cNvSpPr txBox="1"/>
          <p:nvPr/>
        </p:nvSpPr>
        <p:spPr>
          <a:xfrm>
            <a:off x="5920853" y="1051316"/>
            <a:ext cx="1887690" cy="763282"/>
          </a:xfrm>
          <a:prstGeom prst="rect">
            <a:avLst/>
          </a:prstGeom>
          <a:noFill/>
        </p:spPr>
        <p:txBody>
          <a:bodyPr wrap="none" lIns="121917" tIns="60958" rIns="121917" bIns="60958" rtlCol="0" anchor="t">
            <a:spAutoFit/>
          </a:bodyPr>
          <a:lstStyle/>
          <a:p>
            <a:pPr algn="just">
              <a:lnSpc>
                <a:spcPct val="130000"/>
              </a:lnSpc>
            </a:pPr>
            <a:r>
              <a:rPr lang="zh-CN" altLang="en-US" sz="3200" b="1" dirty="0" smtClean="0">
                <a:latin typeface="+mn-ea"/>
              </a:rPr>
              <a:t>望梅止渴</a:t>
            </a:r>
            <a:endParaRPr lang="zh-CN" altLang="en-US" sz="3200" dirty="0" smtClean="0">
              <a:latin typeface="+mn-ea"/>
            </a:endParaRPr>
          </a:p>
        </p:txBody>
      </p:sp>
      <p:pic>
        <p:nvPicPr>
          <p:cNvPr id="3" name="图片 2"/>
          <p:cNvPicPr>
            <a:picLocks noChangeAspect="1"/>
          </p:cNvPicPr>
          <p:nvPr/>
        </p:nvPicPr>
        <p:blipFill>
          <a:blip r:embed="rId1" cstate="print"/>
          <a:stretch>
            <a:fillRect/>
          </a:stretch>
        </p:blipFill>
        <p:spPr>
          <a:xfrm>
            <a:off x="280905" y="2207796"/>
            <a:ext cx="4271645" cy="3426460"/>
          </a:xfrm>
          <a:prstGeom prst="roundRect">
            <a:avLst/>
          </a:prstGeom>
        </p:spPr>
      </p:pic>
      <p:pic>
        <p:nvPicPr>
          <p:cNvPr id="5" name="图片 4"/>
          <p:cNvPicPr>
            <a:picLocks noChangeAspect="1"/>
          </p:cNvPicPr>
          <p:nvPr/>
        </p:nvPicPr>
        <p:blipFill>
          <a:blip r:embed="rId2" cstate="print"/>
          <a:stretch>
            <a:fillRect/>
          </a:stretch>
        </p:blipFill>
        <p:spPr>
          <a:xfrm>
            <a:off x="4717228" y="2207796"/>
            <a:ext cx="4222750" cy="342646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1680441" y="1084412"/>
            <a:ext cx="1887690" cy="763282"/>
          </a:xfrm>
          <a:prstGeom prst="rect">
            <a:avLst/>
          </a:prstGeom>
          <a:noFill/>
        </p:spPr>
        <p:txBody>
          <a:bodyPr wrap="none" lIns="121917" tIns="60958" rIns="121917" bIns="60958" rtlCol="0" anchor="t">
            <a:spAutoFit/>
          </a:bodyPr>
          <a:lstStyle/>
          <a:p>
            <a:pPr algn="just">
              <a:lnSpc>
                <a:spcPct val="130000"/>
              </a:lnSpc>
            </a:pPr>
            <a:r>
              <a:rPr lang="zh-CN" altLang="en-US" sz="3200" b="1" dirty="0" smtClean="0">
                <a:latin typeface="+mn-ea"/>
              </a:rPr>
              <a:t>负荆请罪</a:t>
            </a:r>
            <a:endParaRPr lang="zh-CN" altLang="en-US" sz="3200" b="1" dirty="0" smtClean="0">
              <a:latin typeface="+mn-ea"/>
            </a:endParaRPr>
          </a:p>
        </p:txBody>
      </p:sp>
      <p:sp>
        <p:nvSpPr>
          <p:cNvPr id="5" name="TextBox 4"/>
          <p:cNvSpPr txBox="1"/>
          <p:nvPr/>
        </p:nvSpPr>
        <p:spPr>
          <a:xfrm>
            <a:off x="6014647" y="996783"/>
            <a:ext cx="1826141" cy="1403457"/>
          </a:xfrm>
          <a:prstGeom prst="rect">
            <a:avLst/>
          </a:prstGeom>
          <a:noFill/>
        </p:spPr>
        <p:txBody>
          <a:bodyPr wrap="square" lIns="121917" tIns="60958" rIns="121917" bIns="60958" rtlCol="0" anchor="t">
            <a:spAutoFit/>
          </a:bodyPr>
          <a:lstStyle/>
          <a:p>
            <a:pPr algn="just">
              <a:lnSpc>
                <a:spcPct val="130000"/>
              </a:lnSpc>
            </a:pPr>
            <a:r>
              <a:rPr lang="zh-CN" altLang="en-US" sz="3200" b="1" dirty="0" smtClean="0">
                <a:latin typeface="+mn-ea"/>
              </a:rPr>
              <a:t>指鹿为马</a:t>
            </a:r>
            <a:endParaRPr lang="zh-CN" altLang="en-US" sz="3200" b="1" dirty="0" smtClean="0">
              <a:latin typeface="+mn-ea"/>
            </a:endParaRPr>
          </a:p>
        </p:txBody>
      </p:sp>
      <p:pic>
        <p:nvPicPr>
          <p:cNvPr id="2" name="图片 1"/>
          <p:cNvPicPr>
            <a:picLocks noChangeAspect="1"/>
          </p:cNvPicPr>
          <p:nvPr/>
        </p:nvPicPr>
        <p:blipFill>
          <a:blip r:embed="rId1" cstate="email"/>
          <a:stretch>
            <a:fillRect/>
          </a:stretch>
        </p:blipFill>
        <p:spPr>
          <a:xfrm>
            <a:off x="541487" y="2250575"/>
            <a:ext cx="3996690" cy="3656753"/>
          </a:xfrm>
          <a:prstGeom prst="roundRect">
            <a:avLst/>
          </a:prstGeom>
        </p:spPr>
      </p:pic>
      <p:pic>
        <p:nvPicPr>
          <p:cNvPr id="6" name="图片 5"/>
          <p:cNvPicPr>
            <a:picLocks noChangeAspect="1"/>
          </p:cNvPicPr>
          <p:nvPr/>
        </p:nvPicPr>
        <p:blipFill>
          <a:blip r:embed="rId2" cstate="print"/>
          <a:stretch>
            <a:fillRect/>
          </a:stretch>
        </p:blipFill>
        <p:spPr>
          <a:xfrm>
            <a:off x="4764506" y="2250574"/>
            <a:ext cx="4131745" cy="363220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xml><?xml version="1.0" encoding="utf-8"?>
<p:tagLst xmlns:p="http://schemas.openxmlformats.org/presentationml/2006/main">
  <p:tag name="KSO_WM_DOC_GUID" val="{94641974-dcd1-477f-9f28-6d5419e37239}"/>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1315</Words>
  <Application>WPS 演示</Application>
  <PresentationFormat>全屏显示(4:3)</PresentationFormat>
  <Paragraphs>97</Paragraphs>
  <Slides>20</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Arial</vt:lpstr>
      <vt:lpstr>宋体</vt:lpstr>
      <vt:lpstr>Wingdings</vt:lpstr>
      <vt:lpstr>微软雅黑</vt:lpstr>
      <vt:lpstr>楷体</vt:lpstr>
      <vt:lpstr>Times New Roman</vt:lpstr>
      <vt:lpstr>Arial Unicode MS</vt:lpstr>
      <vt:lpstr>Calibri</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Administrator</cp:lastModifiedBy>
  <cp:revision>83</cp:revision>
  <dcterms:created xsi:type="dcterms:W3CDTF">2019-01-28T06:44:00Z</dcterms:created>
  <dcterms:modified xsi:type="dcterms:W3CDTF">2020-11-08T06:21:30Z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